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4" r:id="rId5"/>
  </p:sldMasterIdLst>
  <p:notesMasterIdLst>
    <p:notesMasterId r:id="rId48"/>
  </p:notesMasterIdLst>
  <p:sldIdLst>
    <p:sldId id="256" r:id="rId6"/>
    <p:sldId id="258" r:id="rId7"/>
    <p:sldId id="259" r:id="rId8"/>
    <p:sldId id="307" r:id="rId9"/>
    <p:sldId id="349" r:id="rId10"/>
    <p:sldId id="350" r:id="rId11"/>
    <p:sldId id="260" r:id="rId12"/>
    <p:sldId id="274" r:id="rId13"/>
    <p:sldId id="347" r:id="rId14"/>
    <p:sldId id="263" r:id="rId15"/>
    <p:sldId id="264" r:id="rId16"/>
    <p:sldId id="265" r:id="rId17"/>
    <p:sldId id="266" r:id="rId18"/>
    <p:sldId id="269" r:id="rId19"/>
    <p:sldId id="268" r:id="rId20"/>
    <p:sldId id="270" r:id="rId21"/>
    <p:sldId id="348" r:id="rId22"/>
    <p:sldId id="272" r:id="rId23"/>
    <p:sldId id="273" r:id="rId24"/>
    <p:sldId id="275" r:id="rId25"/>
    <p:sldId id="276" r:id="rId26"/>
    <p:sldId id="277" r:id="rId27"/>
    <p:sldId id="278" r:id="rId28"/>
    <p:sldId id="279" r:id="rId29"/>
    <p:sldId id="280" r:id="rId30"/>
    <p:sldId id="281" r:id="rId31"/>
    <p:sldId id="284" r:id="rId32"/>
    <p:sldId id="286" r:id="rId33"/>
    <p:sldId id="287" r:id="rId34"/>
    <p:sldId id="288" r:id="rId35"/>
    <p:sldId id="289" r:id="rId36"/>
    <p:sldId id="346" r:id="rId37"/>
    <p:sldId id="291" r:id="rId38"/>
    <p:sldId id="295" r:id="rId39"/>
    <p:sldId id="294" r:id="rId40"/>
    <p:sldId id="298" r:id="rId41"/>
    <p:sldId id="300" r:id="rId42"/>
    <p:sldId id="301" r:id="rId43"/>
    <p:sldId id="302" r:id="rId44"/>
    <p:sldId id="303" r:id="rId45"/>
    <p:sldId id="305" r:id="rId46"/>
    <p:sldId id="306"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imburg" initials="JL" lastIdx="3" clrIdx="0">
    <p:extLst>
      <p:ext uri="{19B8F6BF-5375-455C-9EA6-DF929625EA0E}">
        <p15:presenceInfo xmlns:p15="http://schemas.microsoft.com/office/powerpoint/2012/main" userId="S::Jennifer.Limburg@mlhu.on.ca::8b8c9f55-490f-4e81-8554-0f86498f99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45"/>
    <a:srgbClr val="324D1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00E62DF-5B0D-4871-965F-B0A3B073AFE7}" type="datetimeFigureOut">
              <a:rPr lang="en-US" smtClean="0"/>
              <a:t>5/1/2025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9C1C0A2-349F-4B8B-8986-EF02661935F7}" type="slidenum">
              <a:rPr lang="en-US" smtClean="0"/>
              <a:t>‹#›</a:t>
            </a:fld>
            <a:endParaRPr lang="en-US"/>
          </a:p>
        </p:txBody>
      </p:sp>
    </p:spTree>
    <p:extLst>
      <p:ext uri="{BB962C8B-B14F-4D97-AF65-F5344CB8AC3E}">
        <p14:creationId xmlns:p14="http://schemas.microsoft.com/office/powerpoint/2010/main" val="138996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niosh/topics/healthcare/infectiou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csels/dsepd/ss1978/lesson1/section10.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rs/infectious-disease/faq-2005809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splash.com/photos/rnr8D3FNUN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webmd.com/digestive-disorders/what-are-probiotics#:~:text=Probiotics%20are%20live%20bacteria%20and,help%20keep%20your%20gut%20healthy"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yoclinic.org/diseases-conditions/infectious-diseases/expert-answers/infectious-disease/faq-2005809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unsplash.com/photos/w9KEokhajKw"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ublichealthontario.ca/-/media/documents/I/2019/ipac-core-trainers-cot-summary.pdf"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cbi.nlm.nih.gov/pmc/articles/PMC1564025/" TargetMode="External"/><Relationship Id="rId3" Type="http://schemas.openxmlformats.org/officeDocument/2006/relationships/hyperlink" Target="https://www.cdc.gov/coronavirus/2019-ncov/more/scientific-brief-sars-cov-2.html" TargetMode="External"/><Relationship Id="rId7" Type="http://schemas.openxmlformats.org/officeDocument/2006/relationships/hyperlink" Target="https://www.canada.ca/en/public-health/services/diseases/2019-novel-coronavirus-infection/guidance-documents/summary-evidence-supporting-covid-19-public-health-measures.html" TargetMode="External"/><Relationship Id="rId12" Type="http://schemas.openxmlformats.org/officeDocument/2006/relationships/hyperlink" Target="https://unsplash.com/photos/vpl1J43zRW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dc.gov/coronavirus/2019-ncov/more/science-and-research/surface-transmission.html#:~:text=Case%20reports%20indicate%20that%20SARS,lower%20risk%20of%20infection%206.%E2%80%8B" TargetMode="External"/><Relationship Id="rId11" Type="http://schemas.openxmlformats.org/officeDocument/2006/relationships/hyperlink" Target="https://unsplash.com/photos/-inmwDB0800" TargetMode="External"/><Relationship Id="rId5" Type="http://schemas.openxmlformats.org/officeDocument/2006/relationships/hyperlink" Target="https://www.cdc.gov/norovirus/downloads/keyfacts.pdf" TargetMode="External"/><Relationship Id="rId10" Type="http://schemas.openxmlformats.org/officeDocument/2006/relationships/hyperlink" Target="https://unsplash.com/photos/mw6Onwg4frY" TargetMode="External"/><Relationship Id="rId4" Type="http://schemas.openxmlformats.org/officeDocument/2006/relationships/hyperlink" Target="https://www.cdc.gov/fungal/diseases/candidiasis/index.html" TargetMode="External"/><Relationship Id="rId9" Type="http://schemas.openxmlformats.org/officeDocument/2006/relationships/hyperlink" Target="https://www.mayoclinic.org/diseases-conditions/norovirus/symptoms-causes/syc-20355296%C2%A0%C2%A0%C2%A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pixabay.com/illustrations/coronavirus-virus-spread-flu-4952102/" TargetMode="External"/><Relationship Id="rId4" Type="http://schemas.openxmlformats.org/officeDocument/2006/relationships/hyperlink" Target="https://www.publichealthontario.ca/-/media/documents/I/2019/ipac-core-trainers-cot-summary.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pexels.com/photo/people-hand-iphone-smartphone-3086/" TargetMode="External"/><Relationship Id="rId5" Type="http://schemas.openxmlformats.org/officeDocument/2006/relationships/hyperlink" Target="https://pixabay.com/en/hands-couple-love-hold-handshake-2802891/" TargetMode="External"/><Relationship Id="rId4" Type="http://schemas.openxmlformats.org/officeDocument/2006/relationships/hyperlink" Target="https://www.healthline.com/health/disease-transmission#takeawa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en/clipboard-green-check-list-31116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pixabay.com/vectors/influenza-flu-disease-virus-2833622/" TargetMode="External"/><Relationship Id="rId5" Type="http://schemas.openxmlformats.org/officeDocument/2006/relationships/hyperlink" Target="https://pixabay.com/illustrations/man-woman-question-mark-problems-2814937/" TargetMode="External"/><Relationship Id="rId4" Type="http://schemas.openxmlformats.org/officeDocument/2006/relationships/hyperlink" Target="https://www.healthline.com/health/disease-transmission#takeawa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rsv/about/transmission.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unit.com/news/community-wide-syphilis-outbreak%C2%A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pixabay.com/en/mosquito-female-aedes-albopictus-1332382/" TargetMode="External"/><Relationship Id="rId4" Type="http://schemas.openxmlformats.org/officeDocument/2006/relationships/hyperlink" Target="https://pixabay.com/en/syringe-needle-disposable-syringe-1973129/"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3vw0hIs2LE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ublichealthontario.ca/-/media/documents/I/2019/ipac-core-trainers-cot-summary.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csels/dsepd/ss1978/lesson1/section10.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publichealthontario.ca/-/media/documents/I/2019/ipac-core-trainers-cot-summary.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ublichealthontario.ca/-/media/documents/I/2019/ipac-core-trainers-cot-summary.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pixabay.com/en/chain-broken-link-freedom-297842/"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andwashing/why-handwashing.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healthunit.com/hand-washin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gov.on.ca/en/pro/programs/publichealth/oph_standards/docs/protocols_guidelines/Ontario_Public_Health_Standards_202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althunit.com/uploads/handwashing-6step-method.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cdc.gov/handwashing/faqs.html#soap" TargetMode="External"/><Relationship Id="rId5" Type="http://schemas.openxmlformats.org/officeDocument/2006/relationships/hyperlink" Target="https://www.cdc.gov/cdctv/healthyliving/hygiene/fight-germs-wash-hands.html" TargetMode="External"/><Relationship Id="rId4" Type="http://schemas.openxmlformats.org/officeDocument/2006/relationships/hyperlink" Target="https://www.cdc.gov/handwashing/show-me-the-science-hand-sanitizer.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h-O279tiR3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glogerm.com/mm5/merchant.mvc?Session_ID=d931e3841d3266e81fd869a4ba7549e2&amp;Screen=PROD&amp;Product_Code=K1G2"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andwashing/why-handwashing.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shutterstock.com/image-vector/flat-style-vector-illustration-area-most-1706688388" TargetMode="External"/><Relationship Id="rId4" Type="http://schemas.openxmlformats.org/officeDocument/2006/relationships/hyperlink" Target="https://www.healthunit.com/hand-washing"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ogle.ca/search?as_st=y&amp;hl=en&amp;tbs=sur:fmc&amp;tbm=isch&amp;sa=1&amp;ei=EO0uWuGOCobJjwTZxq-gBA&amp;q=cleaning+supplies&amp;oq=cleaning+supplies&amp;gs_l=psy-ab.3..0l10.41905.45789.0.46455.17.13.0.4.4.0.458.2484.0j1j5j2j1.9.0....0...1c.1.64.psy-ab..5.12.2508...0i67k1.0.fD9CY-CUvQY#imgrc=zXYrZomy00-97M:&amp;spf=1513024831519"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pixabay.com/photos/cleanliness-maid-maintains-cleaning-2799459/" TargetMode="External"/><Relationship Id="rId5" Type="http://schemas.openxmlformats.org/officeDocument/2006/relationships/hyperlink" Target="https://pixabay.com/photos/clean-rag-cleaning-rags-household-571679/" TargetMode="External"/><Relationship Id="rId4" Type="http://schemas.openxmlformats.org/officeDocument/2006/relationships/hyperlink" Target="https://www.cdc.gov/flu/school/cleaning.htm"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oralhealth/infectioncontrol/faqs/personal-protective-equipmen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unsplash.com/photos/hYcSP6SpoK0"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4q5KCiH58uI"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commons.wikimedia.org/wiki/File:Negative_pressure_room.JPG" TargetMode="External"/><Relationship Id="rId5" Type="http://schemas.openxmlformats.org/officeDocument/2006/relationships/hyperlink" Target="https://www.chthealthcare.com/blog/negative-pressure-rooms" TargetMode="External"/><Relationship Id="rId4" Type="http://schemas.openxmlformats.org/officeDocument/2006/relationships/hyperlink" Target="https://www.cdc.gov/infectioncontrol/guidelines/environmental/background/air.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ealthunit.com/vaccine-informat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health.gov.on.ca/en/pro/programs/immunization/docs/Publicly_Funded_ImmunizationSchedule.pdf"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health.gov.on.ca/en/pro/programs/immunization/docs/immunization_poster_lifespan.pdf" TargetMode="External"/><Relationship Id="rId5" Type="http://schemas.openxmlformats.org/officeDocument/2006/relationships/hyperlink" Target="https://www.health.gov.on.ca/en/pro/programs/immunization/resources.aspx" TargetMode="External"/><Relationship Id="rId4" Type="http://schemas.openxmlformats.org/officeDocument/2006/relationships/hyperlink" Target="https://www.health.gov.on.ca/en/public/programs/immunization/static/immunization_tool.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UqKP-ETVvrc"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publichealth.columbia.edu/public-health-now/news/relationship-between-vaccines-and-herd-immunity" TargetMode="External"/><Relationship Id="rId4" Type="http://schemas.openxmlformats.org/officeDocument/2006/relationships/hyperlink" Target="https://apic.org/monthly_alerts/herd-immunity/"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unit.com/reportable-diseas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ealth.gov.on.ca/en/pro/programs/publichealth/oph_standards/infdispro.aspx"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flu/prevent/vaccine-selection.htm"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pixabay.com/photos/vaccination-injection-healthcare-272506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unit.com/news/middlesex-london-health-unit-continues-investigation-of-out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ublichealthontario.ca/en/About/News/2022/Endemic#:~:text=The%20prevalence%20of%20the%20disease,specific%20geographical%20area%20or%20popul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ublichealth.columbia.edu/news/epidemic-endemic-pandemic-what-are-differenc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rriam-webster.com/dictionary/pandemi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photos/znhEe1cbbQ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ublichealthontario.ca/en/health-topics/infection-prevention-contr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ublichealthontario.ca/-/media/documents/I/2019/ipac-core-trainers-cot-summar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a:t>
            </a:fld>
            <a:endParaRPr lang="en-US"/>
          </a:p>
        </p:txBody>
      </p:sp>
    </p:spTree>
    <p:extLst>
      <p:ext uri="{BB962C8B-B14F-4D97-AF65-F5344CB8AC3E}">
        <p14:creationId xmlns:p14="http://schemas.microsoft.com/office/powerpoint/2010/main" val="1831231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An infectious agent is a microorganism that is capable infiltrating another living thing and producing</a:t>
            </a:r>
            <a:r>
              <a:rPr lang="en-US" altLang="en-US" baseline="0"/>
              <a:t> </a:t>
            </a:r>
            <a:r>
              <a:rPr lang="en-US" altLang="en-US"/>
              <a:t>infection. Examples include bacteria, viruses, fungi</a:t>
            </a:r>
            <a:r>
              <a:rPr lang="en-US" altLang="en-US" baseline="0"/>
              <a:t> </a:t>
            </a:r>
            <a:r>
              <a:rPr lang="en-US" altLang="en-US"/>
              <a:t>and parasites.</a:t>
            </a:r>
          </a:p>
          <a:p>
            <a:endParaRPr lang="en-US" altLang="en-US"/>
          </a:p>
          <a:p>
            <a:r>
              <a:rPr lang="en-US" altLang="en-US"/>
              <a:t>When an infectious agent hitches a ride, you have officially</a:t>
            </a:r>
            <a:r>
              <a:rPr lang="en-US" altLang="en-US" baseline="0"/>
              <a:t> become an infected host.</a:t>
            </a:r>
            <a:r>
              <a:rPr lang="en-US" altLang="en-US"/>
              <a:t> </a:t>
            </a:r>
            <a:endParaRPr lang="en-US" altLang="en-US">
              <a:cs typeface="Calibri"/>
            </a:endParaRPr>
          </a:p>
          <a:p>
            <a:endParaRPr lang="en-US" altLang="en-US">
              <a:cs typeface="Calibri"/>
            </a:endParaRPr>
          </a:p>
          <a:p>
            <a:endParaRPr lang="en-US" altLang="en-US">
              <a:cs typeface="Calibri"/>
            </a:endParaRPr>
          </a:p>
          <a:p>
            <a:r>
              <a:rPr lang="en-US" altLang="en-US" baseline="0"/>
              <a:t>References:</a:t>
            </a:r>
            <a:r>
              <a:rPr lang="en-US" altLang="en-US" b="1"/>
              <a:t> </a:t>
            </a:r>
            <a:endParaRPr lang="en-US" altLang="en-US" baseline="0"/>
          </a:p>
          <a:p>
            <a:endParaRPr lang="en-US" altLang="en-US" b="1">
              <a:cs typeface="Calibri"/>
            </a:endParaRPr>
          </a:p>
          <a:p>
            <a:r>
              <a:rPr lang="en-US" altLang="en-US">
                <a:cs typeface="Calibri"/>
              </a:rPr>
              <a:t>Center for Disease Control. January 13, 2017. Healthcare Workers: Infectious Agents. Retrieved from: </a:t>
            </a:r>
            <a:r>
              <a:rPr lang="en-US">
                <a:hlinkClick r:id="rId3"/>
              </a:rPr>
              <a:t>https://www.cdc.gov/niosh/topics/healthcare/infectious.html</a:t>
            </a:r>
            <a:endParaRPr lang="en-US" altLang="en-US"/>
          </a:p>
          <a:p>
            <a:endParaRPr lang="en-US">
              <a:cs typeface="Calibri"/>
            </a:endParaRPr>
          </a:p>
          <a:p>
            <a:r>
              <a:rPr lang="en-CA"/>
              <a:t>Center for Disease Control. May 18, 2012. Lesson 1: Introduction to Epidemiology- Section 10 Chain of Infection. Retrieved from: </a:t>
            </a:r>
            <a:r>
              <a:rPr lang="en-CA">
                <a:hlinkClick r:id="rId4"/>
              </a:rPr>
              <a:t>https://www.cdc.gov/csels/dsepd/ss1978/lesson1/section10.html</a:t>
            </a:r>
            <a:endParaRPr lang="en-US"/>
          </a:p>
          <a:p>
            <a:endParaRPr lang="en-US"/>
          </a:p>
          <a:p>
            <a:pPr>
              <a:defRPr/>
            </a:pPr>
            <a:r>
              <a:rPr lang="en-US" altLang="en-US"/>
              <a:t>Image</a:t>
            </a:r>
            <a:r>
              <a:rPr lang="en-US" altLang="en-US" baseline="0"/>
              <a:t> retrieved from: </a:t>
            </a:r>
            <a:r>
              <a:rPr lang="en-US"/>
              <a:t> \\mlhu.healthunit.com\</a:t>
            </a:r>
            <a:r>
              <a:rPr lang="en-US" err="1"/>
              <a:t>mlhudata</a:t>
            </a:r>
            <a:r>
              <a:rPr lang="en-US"/>
              <a:t>\SHARED\HL\CY\YAT\!Shared\Images-Purchased and Downloaded\</a:t>
            </a:r>
            <a:r>
              <a:rPr lang="en-US" err="1"/>
              <a:t>Bigstockphoto</a:t>
            </a:r>
            <a:r>
              <a:rPr lang="en-US"/>
              <a:t> Purchased Images\SHSM Presentation (</a:t>
            </a:r>
            <a:r>
              <a:rPr lang="en-US" altLang="en-US"/>
              <a:t>Bigstock-Infectious-Diseases-Spread-93559700)</a:t>
            </a:r>
            <a:endParaRPr 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10</a:t>
            </a:fld>
            <a:endParaRPr lang="en-US"/>
          </a:p>
        </p:txBody>
      </p:sp>
    </p:spTree>
    <p:extLst>
      <p:ext uri="{BB962C8B-B14F-4D97-AF65-F5344CB8AC3E}">
        <p14:creationId xmlns:p14="http://schemas.microsoft.com/office/powerpoint/2010/main" val="5393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What is an infection?</a:t>
            </a:r>
            <a:r>
              <a:rPr lang="en-CA" baseline="0"/>
              <a:t> The invasion and multiplication of microorganisms, such as: bacteria, viruses, fungi and parasites that are not normally present within the body</a:t>
            </a:r>
            <a:r>
              <a:rPr lang="en-CA"/>
              <a:t>. </a:t>
            </a:r>
          </a:p>
          <a:p>
            <a:endParaRPr lang="en-CA"/>
          </a:p>
          <a:p>
            <a:r>
              <a:rPr lang="en-CA"/>
              <a:t>We</a:t>
            </a:r>
            <a:r>
              <a:rPr lang="en-CA" baseline="0"/>
              <a:t> will f</a:t>
            </a:r>
            <a:r>
              <a:rPr lang="en-CA"/>
              <a:t>ocus on bacteria</a:t>
            </a:r>
            <a:r>
              <a:rPr lang="en-CA" baseline="0"/>
              <a:t> and viruses, and the difference between these two types of infections.</a:t>
            </a:r>
            <a:r>
              <a:rPr lang="en-CA"/>
              <a:t> </a:t>
            </a:r>
            <a:endParaRPr lang="en-CA" baseline="0">
              <a:cs typeface="Calibri"/>
            </a:endParaRPr>
          </a:p>
          <a:p>
            <a:endParaRPr lang="en-CA" baseline="0"/>
          </a:p>
          <a:p>
            <a:endParaRPr lang="en-CA" baseline="0">
              <a:cs typeface="Calibri"/>
            </a:endParaRPr>
          </a:p>
          <a:p>
            <a:r>
              <a:rPr lang="en-CA"/>
              <a:t>Reference</a:t>
            </a:r>
            <a:r>
              <a:rPr lang="en-CA" baseline="0"/>
              <a:t>:</a:t>
            </a:r>
            <a:r>
              <a:rPr lang="en-CA"/>
              <a:t> </a:t>
            </a:r>
            <a:endParaRPr lang="en-CA" baseline="0">
              <a:cs typeface="Calibri"/>
            </a:endParaRPr>
          </a:p>
          <a:p>
            <a:endParaRPr lang="en-CA" baseline="0"/>
          </a:p>
          <a:p>
            <a:r>
              <a:rPr lang="en-CA" baseline="0"/>
              <a:t>Mayo Clinic. September 2017. </a:t>
            </a:r>
            <a:r>
              <a:rPr lang="en-US" baseline="0"/>
              <a:t>Bacterial vs. viral infections: How do they differ?. </a:t>
            </a:r>
            <a:r>
              <a:rPr lang="en-US"/>
              <a:t>Retrieved from: </a:t>
            </a:r>
            <a:r>
              <a:rPr lang="en-US" baseline="0">
                <a:hlinkClick r:id="rId3"/>
              </a:rPr>
              <a:t>https://www.mayoclinic.org/diseases-conditions/infectious-diseases/expert-answerrs/infectious-disease/faq-20058098</a:t>
            </a:r>
            <a:endParaRPr lang="en-US"/>
          </a:p>
          <a:p>
            <a:endParaRPr lang="en-US" baseline="0">
              <a:cs typeface="Calibri"/>
            </a:endParaRPr>
          </a:p>
          <a:p>
            <a:pPr>
              <a:defRPr/>
            </a:pPr>
            <a:r>
              <a:rPr lang="en-CA" b="0" baseline="0"/>
              <a:t>Image retrieved from: </a:t>
            </a:r>
            <a:r>
              <a:rPr lang="en-CA" b="0" baseline="0">
                <a:hlinkClick r:id="rId4"/>
              </a:rPr>
              <a:t>https://</a:t>
            </a:r>
            <a:r>
              <a:rPr lang="en-CA">
                <a:hlinkClick r:id="rId4"/>
              </a:rPr>
              <a:t>unsplash</a:t>
            </a:r>
            <a:r>
              <a:rPr lang="en-CA" b="0" baseline="0">
                <a:hlinkClick r:id="rId4"/>
              </a:rPr>
              <a:t>.com/</a:t>
            </a:r>
            <a:r>
              <a:rPr lang="en-CA">
                <a:hlinkClick r:id="rId4"/>
              </a:rPr>
              <a:t>photos</a:t>
            </a:r>
            <a:r>
              <a:rPr lang="en-CA" b="0" baseline="0">
                <a:hlinkClick r:id="rId4"/>
              </a:rPr>
              <a:t>/</a:t>
            </a:r>
            <a:r>
              <a:rPr lang="en-CA">
                <a:hlinkClick r:id="rId4"/>
              </a:rPr>
              <a:t>rnr8D3FNUNY</a:t>
            </a:r>
            <a:endParaRPr lang="en-CA"/>
          </a:p>
          <a:p>
            <a:pPr>
              <a:defRPr/>
            </a:pPr>
            <a:r>
              <a:rPr lang="en-CA"/>
              <a:t> </a:t>
            </a:r>
            <a:endParaRPr lang="en-CA" b="0" baseline="0">
              <a:cs typeface="Calibri"/>
            </a:endParaRPr>
          </a:p>
          <a:p>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11</a:t>
            </a:fld>
            <a:endParaRPr lang="en-US"/>
          </a:p>
        </p:txBody>
      </p:sp>
    </p:spTree>
    <p:extLst>
      <p:ext uri="{BB962C8B-B14F-4D97-AF65-F5344CB8AC3E}">
        <p14:creationId xmlns:p14="http://schemas.microsoft.com/office/powerpoint/2010/main" val="417580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Bacteria can live</a:t>
            </a:r>
            <a:r>
              <a:rPr lang="en-US" altLang="en-US" baseline="0"/>
              <a:t> outside of the human body. Bacteria are larger than viruses and they can thrive in many different types of environments, including: extreme heat or cold, and radioactive environments. Bacteria can reproduce on their own.</a:t>
            </a:r>
            <a:r>
              <a:rPr lang="en-US" altLang="en-US"/>
              <a:t> </a:t>
            </a:r>
            <a:endParaRPr lang="en-US" altLang="en-US" baseline="0"/>
          </a:p>
          <a:p>
            <a:endParaRPr lang="en-US" altLang="en-US" baseline="0"/>
          </a:p>
          <a:p>
            <a:r>
              <a:rPr lang="en-US"/>
              <a:t>We usually think of these as germs that cause diseases. But your body is full of bacteria, both good and bad. </a:t>
            </a:r>
            <a:r>
              <a:rPr lang="en-US" altLang="en-US" baseline="0"/>
              <a:t>It is important to note that some bacteria are good and help us to stay healthy. For example, there are bacteria that live in our intestines and help us to digest food. </a:t>
            </a:r>
            <a:r>
              <a:rPr lang="en-US"/>
              <a:t>Probiotics are </a:t>
            </a:r>
            <a:r>
              <a:rPr lang="en-US" b="1"/>
              <a:t>live bacteria and yeasts that are good for you, especially your digestive system</a:t>
            </a:r>
            <a:r>
              <a:rPr lang="en-US"/>
              <a:t>. Probiotics are often called "good" or "helpful" bacteria because they help keep your gut healthy. Can aid</a:t>
            </a:r>
            <a:r>
              <a:rPr lang="en-US" altLang="en-US" baseline="0"/>
              <a:t> in digestion or re-populate the intestine after a course of antibiotics.</a:t>
            </a:r>
            <a:endParaRPr lang="en-US" altLang="en-US">
              <a:cs typeface="Calibri"/>
            </a:endParaRPr>
          </a:p>
          <a:p>
            <a:endParaRPr lang="en-US" altLang="en-US"/>
          </a:p>
          <a:p>
            <a:endParaRPr lang="en-CA" altLang="en-US"/>
          </a:p>
          <a:p>
            <a:r>
              <a:rPr lang="en-CA" altLang="en-US"/>
              <a:t>References:</a:t>
            </a:r>
            <a:r>
              <a:rPr lang="en-CA" altLang="en-US" b="1"/>
              <a:t> </a:t>
            </a:r>
            <a:endParaRPr lang="en-CA" altLang="en-US" b="1">
              <a:cs typeface="Calibri"/>
            </a:endParaRPr>
          </a:p>
          <a:p>
            <a:endParaRPr lang="en-CA" altLang="en-US"/>
          </a:p>
          <a:p>
            <a:pPr>
              <a:defRPr/>
            </a:pPr>
            <a:r>
              <a:rPr lang="en-CA" baseline="0"/>
              <a:t>Mayo Clinic. September 2017. </a:t>
            </a:r>
            <a:r>
              <a:rPr lang="en-US" baseline="0"/>
              <a:t>Bacterial vs. viral infections: How do they differ?. Retrieved </a:t>
            </a:r>
            <a:r>
              <a:rPr lang="en-US"/>
              <a:t>from</a:t>
            </a:r>
            <a:r>
              <a:rPr lang="en-US" baseline="0"/>
              <a:t> </a:t>
            </a:r>
            <a:r>
              <a:rPr lang="en-US" baseline="0">
                <a:hlinkClick r:id="rId3"/>
              </a:rPr>
              <a:t>https://www.mayoclinic.org/diseases-conditions/infectious-diseases/expert-answers/infectious-disease/faq-20058098</a:t>
            </a:r>
            <a:endParaRPr lang="en-US">
              <a:cs typeface="Calibri"/>
            </a:endParaRPr>
          </a:p>
          <a:p>
            <a:pPr>
              <a:defRPr/>
            </a:pPr>
            <a:r>
              <a:rPr lang="en-US"/>
              <a:t> </a:t>
            </a:r>
            <a:endParaRPr lang="en-US" baseline="0">
              <a:cs typeface="Calibri"/>
            </a:endParaRPr>
          </a:p>
          <a:p>
            <a:pPr defTabSz="933237">
              <a:defRPr/>
            </a:pPr>
            <a:r>
              <a:rPr lang="en-US" baseline="0"/>
              <a:t>Mayo Clinic. July 30, 2020. What are Probiotics. </a:t>
            </a:r>
            <a:r>
              <a:rPr lang="en-US" baseline="0">
                <a:hlinkClick r:id="rId4"/>
              </a:rPr>
              <a:t>https://www.webmd.com/digestive-disorders/what-are-probiotics#:~:text=Probiotics%20are%20live%20bacteria%20and,help%20keep%20your%20gut%20healthy</a:t>
            </a:r>
            <a:endParaRPr lang="en-CA">
              <a:cs typeface="Calibri" panose="020F0502020204030204"/>
            </a:endParaRPr>
          </a:p>
          <a:p>
            <a:endParaRPr lang="en-CA" altLang="en-US">
              <a:cs typeface="Calibri"/>
            </a:endParaRPr>
          </a:p>
          <a:p>
            <a:pPr>
              <a:defRPr/>
            </a:pPr>
            <a:r>
              <a:rPr lang="en-US" altLang="en-US"/>
              <a:t>Image retrieved from:</a:t>
            </a:r>
            <a:r>
              <a:rPr lang="en-US" altLang="en-US" baseline="0"/>
              <a:t> </a:t>
            </a:r>
            <a:r>
              <a:rPr lang="en-US" altLang="en-US"/>
              <a:t>\\mlhu.healthunit.com\mlhudata\SHARED\HL\CY\YAT\!Shared\Images-Purchased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—168915692.jpg)</a:t>
            </a:r>
            <a:endParaRPr lang="en-CA"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12</a:t>
            </a:fld>
            <a:endParaRPr lang="en-US"/>
          </a:p>
        </p:txBody>
      </p:sp>
    </p:spTree>
    <p:extLst>
      <p:ext uri="{BB962C8B-B14F-4D97-AF65-F5344CB8AC3E}">
        <p14:creationId xmlns:p14="http://schemas.microsoft.com/office/powerpoint/2010/main" val="328483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a:t>Some examples of bacterial infections include: STI’s (chlamydia,</a:t>
            </a:r>
            <a:r>
              <a:rPr lang="en-CA" baseline="0"/>
              <a:t> gonorrhea), pneumonia (chest infections), skin infections (staph/strep), meningitis</a:t>
            </a:r>
            <a:endParaRPr lang="en-CA"/>
          </a:p>
          <a:p>
            <a:pPr defTabSz="933237">
              <a:defRPr/>
            </a:pPr>
            <a:endParaRPr lang="en-CA"/>
          </a:p>
          <a:p>
            <a:pPr>
              <a:defRPr/>
            </a:pPr>
            <a:r>
              <a:rPr lang="en-CA" baseline="0"/>
              <a:t>**Antibiotics are used to treat bacterial infections </a:t>
            </a:r>
            <a:r>
              <a:rPr lang="en-CA" b="1" u="sng" baseline="0"/>
              <a:t>not</a:t>
            </a:r>
            <a:r>
              <a:rPr lang="en-CA" baseline="0"/>
              <a:t> viral infections.</a:t>
            </a:r>
            <a:r>
              <a:rPr lang="en-CA"/>
              <a:t>  </a:t>
            </a:r>
            <a:endParaRPr lang="en-CA" baseline="0">
              <a:cs typeface="Calibri"/>
            </a:endParaRPr>
          </a:p>
          <a:p>
            <a:pPr defTabSz="933237">
              <a:defRPr/>
            </a:pPr>
            <a:endParaRPr lang="en-CA"/>
          </a:p>
          <a:p>
            <a:pPr>
              <a:defRPr/>
            </a:pPr>
            <a:r>
              <a:rPr lang="en-CA"/>
              <a:t>Inappropriate use of antibiotics has created strains of bacteria that are resistant to antibiotic treatment (</a:t>
            </a:r>
            <a:r>
              <a:rPr lang="en-CA" err="1"/>
              <a:t>eg.</a:t>
            </a:r>
            <a:r>
              <a:rPr lang="en-CA"/>
              <a:t> Methicillin</a:t>
            </a:r>
            <a:r>
              <a:rPr lang="en-CA" baseline="0"/>
              <a:t> Resistant Staphylococcus Aureus-MRSA)</a:t>
            </a:r>
            <a:r>
              <a:rPr lang="en-CA"/>
              <a:t>.  </a:t>
            </a:r>
            <a:endParaRPr lang="en-CA" baseline="0">
              <a:cs typeface="Calibri"/>
            </a:endParaRPr>
          </a:p>
          <a:p>
            <a:pPr defTabSz="933237">
              <a:defRPr/>
            </a:pPr>
            <a:endParaRPr lang="en-CA" baseline="0"/>
          </a:p>
          <a:p>
            <a:r>
              <a:rPr lang="en-US"/>
              <a:t>Methicillin-resistant Staphylococcus aureus (MRSA) infection is caused by a type of staph bacteria that's become resistant to many of the antibiotics used to treat ordinary staph infections.</a:t>
            </a:r>
            <a:endParaRPr lang="en-US">
              <a:cs typeface="Calibri"/>
            </a:endParaRPr>
          </a:p>
          <a:p>
            <a:endParaRPr lang="en-US"/>
          </a:p>
          <a:p>
            <a:r>
              <a:rPr lang="en-US"/>
              <a:t>Most MRSA infections occur in people who've been in hospitals or other health care settings, such as nursing homes and dialysis centers. When it occurs in these settings, it's known as health care-associated MRSA (HA-MRSA). HA-MRSA infections typically are associated with invasive procedures or devices, such as surgeries, intravenous tubing or artificial joints.</a:t>
            </a:r>
            <a:endParaRPr lang="en-US">
              <a:cs typeface="Calibri"/>
            </a:endParaRPr>
          </a:p>
          <a:p>
            <a:pPr defTabSz="933237">
              <a:defRPr/>
            </a:pPr>
            <a:endParaRPr lang="en-CA" baseline="0"/>
          </a:p>
          <a:p>
            <a:pPr defTabSz="933237">
              <a:defRPr/>
            </a:pPr>
            <a:r>
              <a:rPr lang="en-CA"/>
              <a:t>Reference</a:t>
            </a:r>
            <a:r>
              <a:rPr lang="en-CA" baseline="0"/>
              <a:t>:</a:t>
            </a:r>
            <a:endParaRPr lang="en-CA" baseline="0">
              <a:cs typeface="Calibri"/>
            </a:endParaRPr>
          </a:p>
          <a:p>
            <a:pPr>
              <a:defRPr/>
            </a:pPr>
            <a:endParaRPr lang="en-CA"/>
          </a:p>
          <a:p>
            <a:pPr>
              <a:defRPr/>
            </a:pPr>
            <a:r>
              <a:rPr lang="en-CA" baseline="0"/>
              <a:t>Mayo Clinic. September 2017. </a:t>
            </a:r>
            <a:r>
              <a:rPr lang="en-US" baseline="0"/>
              <a:t>Bacterial vs. viral infections: How do they differ?. Retrieved</a:t>
            </a:r>
            <a:r>
              <a:rPr lang="en-US"/>
              <a:t> </a:t>
            </a:r>
            <a:r>
              <a:rPr lang="en-US" baseline="0"/>
              <a:t>from </a:t>
            </a:r>
            <a:r>
              <a:rPr lang="en-US" baseline="0">
                <a:hlinkClick r:id="rId3"/>
              </a:rPr>
              <a:t>https://www.mayoclinic.org/diseases-conditions/infectious-diseases/expert-answers/infectious-disease/faq-20058098</a:t>
            </a:r>
            <a:endParaRPr lang="en-US" baseline="0">
              <a:cs typeface="Calibri"/>
            </a:endParaRPr>
          </a:p>
          <a:p>
            <a:pPr>
              <a:defRPr/>
            </a:pPr>
            <a:r>
              <a:rPr lang="en-US"/>
              <a:t> </a:t>
            </a:r>
            <a:endParaRPr lang="en-CA" baseline="0"/>
          </a:p>
          <a:p>
            <a:pPr>
              <a:defRPr/>
            </a:pPr>
            <a:r>
              <a:rPr lang="en-CA" baseline="0"/>
              <a:t>Image retrieved from: </a:t>
            </a:r>
            <a:r>
              <a:rPr lang="en-US" baseline="0"/>
              <a:t>\\mlhu.healthunit.com\mlhudata\SHARED\HL\CY\YAT\!Shared\Images-Purchased and Downloaded\</a:t>
            </a:r>
            <a:r>
              <a:rPr lang="en-US" baseline="0" err="1"/>
              <a:t>Bigstockphoto</a:t>
            </a:r>
            <a:r>
              <a:rPr lang="en-US" baseline="0"/>
              <a:t> Purchased Images\</a:t>
            </a:r>
            <a:r>
              <a:rPr lang="en-US"/>
              <a:t>SHSM Presentation (</a:t>
            </a:r>
            <a:r>
              <a:rPr lang="en-US" err="1"/>
              <a:t>bigstock</a:t>
            </a:r>
            <a:r>
              <a:rPr lang="en-US"/>
              <a:t>-Vibrio-Parahaemolyticus-Gram—151679732.jpg)</a:t>
            </a:r>
            <a:endParaRPr lang="en-CA" baseline="0"/>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13</a:t>
            </a:fld>
            <a:endParaRPr lang="en-US"/>
          </a:p>
        </p:txBody>
      </p:sp>
    </p:spTree>
    <p:extLst>
      <p:ext uri="{BB962C8B-B14F-4D97-AF65-F5344CB8AC3E}">
        <p14:creationId xmlns:p14="http://schemas.microsoft.com/office/powerpoint/2010/main" val="265973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ltLang="en-US"/>
              <a:t>Viruses are even smaller than bacteria.</a:t>
            </a:r>
          </a:p>
          <a:p>
            <a:endParaRPr lang="en-US" altLang="en-US"/>
          </a:p>
          <a:p>
            <a:pPr marL="174982" indent="-174982">
              <a:buFont typeface="Arial" panose="020B0604020202020204" pitchFamily="34" charset="0"/>
              <a:buChar char="•"/>
            </a:pPr>
            <a:r>
              <a:rPr lang="en-US" altLang="en-US"/>
              <a:t>Unlike bacteria, viruses require living hosts- such as people, plants or animals-</a:t>
            </a:r>
            <a:r>
              <a:rPr lang="en-US" altLang="en-US" baseline="0"/>
              <a:t> to multiply. Otherwise, they can’t survive.</a:t>
            </a:r>
            <a:r>
              <a:rPr lang="en-US" altLang="en-US"/>
              <a:t> </a:t>
            </a:r>
            <a:endParaRPr lang="en-US" altLang="en-US" baseline="0">
              <a:cs typeface="Calibri"/>
            </a:endParaRPr>
          </a:p>
          <a:p>
            <a:endParaRPr lang="en-US" altLang="en-US"/>
          </a:p>
          <a:p>
            <a:pPr marL="174982" indent="-174982">
              <a:buFont typeface="Arial" panose="020B0604020202020204" pitchFamily="34" charset="0"/>
              <a:buChar char="•"/>
            </a:pPr>
            <a:r>
              <a:rPr lang="en-US" altLang="en-US"/>
              <a:t>When a virus enters your body, it invades some of your cells and takes over the cell machinery, redirecting it to produce the virus.</a:t>
            </a:r>
            <a:endParaRPr lang="en-US" altLang="en-US">
              <a:cs typeface="Calibri"/>
            </a:endParaRPr>
          </a:p>
          <a:p>
            <a:pPr marL="174982" indent="-174982">
              <a:buFont typeface="Arial" panose="020B0604020202020204" pitchFamily="34" charset="0"/>
              <a:buChar char="•"/>
            </a:pPr>
            <a:endParaRPr lang="en-US" altLang="en-US"/>
          </a:p>
          <a:p>
            <a:endParaRPr lang="en-US" altLang="en-US"/>
          </a:p>
          <a:p>
            <a:r>
              <a:rPr lang="en-US" altLang="en-US"/>
              <a:t>Reference:</a:t>
            </a:r>
            <a:endParaRPr lang="en-US" altLang="en-US">
              <a:cs typeface="Calibri"/>
            </a:endParaRPr>
          </a:p>
          <a:p>
            <a:endParaRPr lang="en-US" altLang="en-US"/>
          </a:p>
          <a:p>
            <a:r>
              <a:rPr lang="en-CA" baseline="0"/>
              <a:t>Mayo Clinic. September 2017. </a:t>
            </a:r>
            <a:r>
              <a:rPr lang="en-US" baseline="0"/>
              <a:t>Bacterial vs. viral infections: How do they differ?. Retrieved from</a:t>
            </a:r>
            <a:r>
              <a:rPr lang="en-US"/>
              <a:t>:</a:t>
            </a:r>
            <a:r>
              <a:rPr lang="en-US" baseline="0"/>
              <a:t> </a:t>
            </a:r>
            <a:r>
              <a:rPr lang="en-US" baseline="0">
                <a:hlinkClick r:id="rId3"/>
              </a:rPr>
              <a:t>https://www.mayoclinic.org/diseases-conditions/infectious-diseases/expert-answers/infectious-disease/faq-20058098</a:t>
            </a:r>
            <a:endParaRPr lang="en-US">
              <a:cs typeface="Calibri"/>
            </a:endParaRPr>
          </a:p>
          <a:p>
            <a:endParaRPr lang="en-US" altLang="en-US" baseline="0">
              <a:cs typeface="Calibri"/>
            </a:endParaRPr>
          </a:p>
          <a:p>
            <a:r>
              <a:rPr lang="en-US" altLang="en-US"/>
              <a:t>Image retrieved from: \\mlhu.healthunit.com\mlhudata\SHARED\HL\CY\YAT\!Shared\Images-Purchased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—165243767.jpg)</a:t>
            </a:r>
            <a:endParaRPr lang="en-CA"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14</a:t>
            </a:fld>
            <a:endParaRPr lang="en-US"/>
          </a:p>
        </p:txBody>
      </p:sp>
    </p:spTree>
    <p:extLst>
      <p:ext uri="{BB962C8B-B14F-4D97-AF65-F5344CB8AC3E}">
        <p14:creationId xmlns:p14="http://schemas.microsoft.com/office/powerpoint/2010/main" val="173614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Other examples: Mumps,</a:t>
            </a:r>
            <a:r>
              <a:rPr lang="en-CA" baseline="0"/>
              <a:t> Rubella, HPV, Hepatitis, Chicken Pox, Shingles, Herpes, HIV, H1N1</a:t>
            </a:r>
            <a:r>
              <a:rPr lang="en-CA"/>
              <a:t>, COVID-19</a:t>
            </a:r>
          </a:p>
          <a:p>
            <a:pPr defTabSz="933237">
              <a:defRPr/>
            </a:pPr>
            <a:endParaRPr lang="en-CA"/>
          </a:p>
          <a:p>
            <a:pPr defTabSz="933237">
              <a:defRPr/>
            </a:pPr>
            <a:r>
              <a:rPr lang="en-CA"/>
              <a:t>In some cases, it may be difficult to determine whether a bacterium or a virus is causing your symptoms. Many illnesses — such as pneumonia, meningitis and diarrhea — can be caused by either type of microbe.</a:t>
            </a:r>
            <a:endParaRPr lang="en-CA">
              <a:cs typeface="Calibri"/>
            </a:endParaRPr>
          </a:p>
          <a:p>
            <a:pPr defTabSz="933237">
              <a:defRPr/>
            </a:pPr>
            <a:endParaRPr lang="en-CA"/>
          </a:p>
          <a:p>
            <a:pPr>
              <a:defRPr/>
            </a:pPr>
            <a:r>
              <a:rPr lang="en-CA"/>
              <a:t>You</a:t>
            </a:r>
            <a:r>
              <a:rPr lang="en-CA" baseline="0"/>
              <a:t> can treat symptoms of a virus, but not cure a virus!</a:t>
            </a:r>
            <a:r>
              <a:rPr lang="en-CA"/>
              <a:t> </a:t>
            </a:r>
            <a:r>
              <a:rPr lang="en-CA" baseline="0"/>
              <a:t> In some cases the body may be able to cure itself with time (e.g. Common cold, </a:t>
            </a:r>
            <a:r>
              <a:rPr lang="en-CA"/>
              <a:t>, COVID-19, HPV</a:t>
            </a:r>
            <a:r>
              <a:rPr lang="en-CA" baseline="0"/>
              <a:t>).</a:t>
            </a:r>
            <a:r>
              <a:rPr lang="en-CA"/>
              <a:t> </a:t>
            </a:r>
            <a:r>
              <a:rPr lang="en-CA" baseline="0"/>
              <a:t> Time may allow your body to build natural immunity to fight off infection.</a:t>
            </a:r>
            <a:r>
              <a:rPr lang="en-CA"/>
              <a:t>  </a:t>
            </a:r>
            <a:endParaRPr lang="en-CA" altLang="en-US"/>
          </a:p>
          <a:p>
            <a:endParaRPr lang="en-CA" altLang="en-US"/>
          </a:p>
          <a:p>
            <a:r>
              <a:rPr lang="en-US" altLang="en-US"/>
              <a:t>Reference:</a:t>
            </a:r>
            <a:endParaRPr lang="en-US" altLang="en-US">
              <a:cs typeface="Calibri"/>
            </a:endParaRPr>
          </a:p>
          <a:p>
            <a:endParaRPr lang="en-US" altLang="en-US"/>
          </a:p>
          <a:p>
            <a:r>
              <a:rPr lang="en-CA" baseline="0"/>
              <a:t>Mayo Clinic. September 2017. </a:t>
            </a:r>
            <a:r>
              <a:rPr lang="en-US" baseline="0"/>
              <a:t>Bacterial vs. viral infections: How do they differ?. Retrieved</a:t>
            </a:r>
            <a:r>
              <a:rPr lang="en-US"/>
              <a:t> </a:t>
            </a:r>
            <a:r>
              <a:rPr lang="en-US" baseline="0"/>
              <a:t> from </a:t>
            </a:r>
            <a:r>
              <a:rPr lang="en-US" baseline="0">
                <a:hlinkClick r:id="rId3"/>
              </a:rPr>
              <a:t>https://www.mayoclinic.org/diseases-conditions/infectious-diseases/expert-answers/infectious-disease/faq-20058098</a:t>
            </a:r>
            <a:endParaRPr lang="en-US" baseline="0">
              <a:cs typeface="Calibri"/>
            </a:endParaRPr>
          </a:p>
          <a:p>
            <a:endParaRPr lang="en-US" altLang="en-US" baseline="0">
              <a:cs typeface="Calibri"/>
            </a:endParaRPr>
          </a:p>
          <a:p>
            <a:r>
              <a:rPr lang="en-US" altLang="en-US" baseline="0"/>
              <a:t>Image Retrieved from:</a:t>
            </a:r>
            <a:r>
              <a:rPr lang="en-US" altLang="en-US"/>
              <a:t> </a:t>
            </a:r>
            <a:r>
              <a:rPr lang="en-US" kern="1200">
                <a:effectLst/>
                <a:hlinkClick r:id="rId4"/>
              </a:rPr>
              <a:t>https://</a:t>
            </a:r>
            <a:r>
              <a:rPr lang="en-US">
                <a:hlinkClick r:id="rId4"/>
              </a:rPr>
              <a:t>unsplash</a:t>
            </a:r>
            <a:r>
              <a:rPr lang="en-US" kern="1200">
                <a:effectLst/>
                <a:hlinkClick r:id="rId4"/>
              </a:rPr>
              <a:t>.</a:t>
            </a:r>
            <a:r>
              <a:rPr lang="en-US">
                <a:hlinkClick r:id="rId4"/>
              </a:rPr>
              <a:t>com/photos</a:t>
            </a:r>
            <a:r>
              <a:rPr lang="en-US" kern="1200">
                <a:effectLst/>
                <a:hlinkClick r:id="rId4"/>
              </a:rPr>
              <a:t>/</a:t>
            </a:r>
            <a:r>
              <a:rPr lang="en-US">
                <a:hlinkClick r:id="rId4"/>
              </a:rPr>
              <a:t>w9KEokhajKw</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15</a:t>
            </a:fld>
            <a:endParaRPr lang="en-US"/>
          </a:p>
        </p:txBody>
      </p:sp>
    </p:spTree>
    <p:extLst>
      <p:ext uri="{BB962C8B-B14F-4D97-AF65-F5344CB8AC3E}">
        <p14:creationId xmlns:p14="http://schemas.microsoft.com/office/powerpoint/2010/main" val="133413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aseline="0"/>
              <a:t>A reservoir is the place where an infectious agent can live. For example, in or on humans, on objects and surfaces in the environment. Other examples include animals or water</a:t>
            </a:r>
            <a:r>
              <a:rPr lang="en-US" altLang="en-US"/>
              <a:t>. </a:t>
            </a:r>
            <a:endParaRPr lang="en-US" altLang="en-US" baseline="0"/>
          </a:p>
          <a:p>
            <a:pPr eaLnBrk="1" hangingPunct="1">
              <a:spcBef>
                <a:spcPct val="0"/>
              </a:spcBef>
            </a:pPr>
            <a:endParaRPr lang="en-US" altLang="en-US" baseline="0"/>
          </a:p>
          <a:p>
            <a:pPr>
              <a:spcBef>
                <a:spcPct val="0"/>
              </a:spcBef>
            </a:pPr>
            <a:r>
              <a:rPr lang="en-US" altLang="en-US" baseline="0"/>
              <a:t>Have you ever gone to the beach, only to find out that you couldn’t swim in the water? After a storm, we often hear of news advising us to stay out of certain bodies of water. This is because the storm can churn the water, creating a reservoir for bacteria, like e-coli.</a:t>
            </a:r>
            <a:r>
              <a:rPr lang="en-US" altLang="en-US"/>
              <a:t> </a:t>
            </a:r>
            <a:endParaRPr lang="en-US" altLang="en-US" baseline="0">
              <a:cs typeface="Calibri"/>
            </a:endParaRPr>
          </a:p>
          <a:p>
            <a:pPr eaLnBrk="1" hangingPunct="1">
              <a:spcBef>
                <a:spcPct val="0"/>
              </a:spcBef>
            </a:pPr>
            <a:endParaRPr lang="en-US"/>
          </a:p>
          <a:p>
            <a:pPr eaLnBrk="1" hangingPunct="1">
              <a:spcBef>
                <a:spcPct val="0"/>
              </a:spcBef>
            </a:pPr>
            <a:r>
              <a:rPr lang="en-US"/>
              <a:t>Water used for recreation at lakes, ponds, and creeks can get polluted by pathogens, including bacteria, viruses and protozoa. Most of the time these pathogens come from storm water runoff containing waste from farm animals, pets, and wildlife, and sometimes from untreated sewer discharge when a plant’s capacity is exceeded. Water that becomes polluted with pathogens can present a public health risk if used for contact recreation. Most pathogens that are harmful to human health exist in small amounts and are difficult and expensive to test. Testing for indicator bacteria like </a:t>
            </a:r>
            <a:r>
              <a:rPr lang="en-US" i="1"/>
              <a:t>E.coli</a:t>
            </a:r>
            <a:r>
              <a:rPr lang="en-US"/>
              <a:t> identify areas where fecal matter is present, indicating that other more harmful pathogens may also be present.</a:t>
            </a:r>
            <a:endParaRPr lang="en-US" altLang="en-US" baseline="0"/>
          </a:p>
          <a:p>
            <a:pPr eaLnBrk="1" hangingPunct="1">
              <a:spcBef>
                <a:spcPct val="0"/>
              </a:spcBef>
            </a:pPr>
            <a:endParaRPr lang="en-US" altLang="en-US">
              <a:cs typeface="Calibri"/>
            </a:endParaRPr>
          </a:p>
          <a:p>
            <a:r>
              <a:rPr lang="en-US"/>
              <a:t>References</a:t>
            </a:r>
            <a:r>
              <a:rPr lang="en-US" baseline="0"/>
              <a:t>:</a:t>
            </a:r>
            <a:endParaRPr lang="en-US">
              <a:cs typeface="Calibri"/>
            </a:endParaRPr>
          </a:p>
          <a:p>
            <a:endParaRPr lang="en-US">
              <a:cs typeface="Calibri"/>
            </a:endParaRPr>
          </a:p>
          <a:p>
            <a:r>
              <a:rPr lang="en-CA"/>
              <a:t>Center for Disease Control. May 18, 2012. Lesson 1: Introduction to Epidemiology- Section 10 Chain of Infection. Retrieved from: </a:t>
            </a:r>
            <a:r>
              <a:rPr lang="en-CA">
                <a:hlinkClick r:id="rId3"/>
              </a:rPr>
              <a:t>https://www.cdc.gov/csels/dsepd/ss1978/lesson1/section10.html</a:t>
            </a:r>
            <a:endParaRPr lang="en-CA">
              <a:cs typeface="Calibri"/>
              <a:hlinkClick r:id="rId3"/>
            </a:endParaRPr>
          </a:p>
          <a:p>
            <a:endParaRPr lang="en-CA">
              <a:cs typeface="Calibri"/>
            </a:endParaRPr>
          </a:p>
          <a:p>
            <a:pPr>
              <a:spcBef>
                <a:spcPct val="0"/>
              </a:spcBef>
            </a:pPr>
            <a:r>
              <a:rPr lang="en-US" baseline="0"/>
              <a:t>Public Health Ontario (PHO).</a:t>
            </a:r>
            <a:r>
              <a:rPr lang="en-US"/>
              <a:t> 2019</a:t>
            </a:r>
            <a:r>
              <a:rPr lang="en-US" baseline="0"/>
              <a:t>. Chain of </a:t>
            </a:r>
            <a:r>
              <a:rPr lang="en-US"/>
              <a:t>Infection and Risk Assessment Summary</a:t>
            </a:r>
            <a:r>
              <a:rPr lang="en-US" baseline="0"/>
              <a:t>. Retrieved</a:t>
            </a:r>
            <a:r>
              <a:rPr lang="en-US"/>
              <a:t> </a:t>
            </a:r>
            <a:r>
              <a:rPr lang="en-US" baseline="0"/>
              <a:t>from</a:t>
            </a:r>
            <a:r>
              <a:rPr lang="en-US"/>
              <a:t>: </a:t>
            </a:r>
            <a:r>
              <a:rPr lang="en-US" baseline="0">
                <a:hlinkClick r:id="rId4"/>
              </a:rPr>
              <a:t>https://www.publichealthontario.ca</a:t>
            </a:r>
            <a:r>
              <a:rPr lang="en-US">
                <a:hlinkClick r:id="rId4"/>
              </a:rPr>
              <a:t>/-/media/documents</a:t>
            </a:r>
            <a:r>
              <a:rPr lang="en-US" baseline="0">
                <a:hlinkClick r:id="rId4"/>
              </a:rPr>
              <a:t>/</a:t>
            </a:r>
            <a:r>
              <a:rPr lang="en-US">
                <a:hlinkClick r:id="rId4"/>
              </a:rPr>
              <a:t>I</a:t>
            </a:r>
            <a:r>
              <a:rPr lang="en-US" baseline="0">
                <a:hlinkClick r:id="rId4"/>
              </a:rPr>
              <a:t>/</a:t>
            </a:r>
            <a:r>
              <a:rPr lang="en-US">
                <a:hlinkClick r:id="rId4"/>
              </a:rPr>
              <a:t>2019</a:t>
            </a:r>
            <a:r>
              <a:rPr lang="en-US" baseline="0">
                <a:hlinkClick r:id="rId4"/>
              </a:rPr>
              <a:t>/</a:t>
            </a:r>
            <a:r>
              <a:rPr lang="en-US">
                <a:hlinkClick r:id="rId4"/>
              </a:rPr>
              <a:t>ipac-core-trainers-cot-summary</a:t>
            </a:r>
            <a:r>
              <a:rPr lang="en-US" baseline="0">
                <a:hlinkClick r:id="rId4"/>
              </a:rPr>
              <a:t>.pdf</a:t>
            </a:r>
            <a:endParaRPr lang="en-US"/>
          </a:p>
          <a:p>
            <a:pPr>
              <a:defRPr/>
            </a:pPr>
            <a:endParaRPr lang="en-US"/>
          </a:p>
          <a:p>
            <a:pPr>
              <a:spcBef>
                <a:spcPct val="0"/>
              </a:spcBef>
              <a:defRPr/>
            </a:pPr>
            <a:r>
              <a:rPr lang="en-US" altLang="en-US"/>
              <a:t>Image retrieved</a:t>
            </a:r>
            <a:r>
              <a:rPr lang="en-US" altLang="en-US" baseline="0"/>
              <a:t> from: </a:t>
            </a:r>
            <a:r>
              <a:rPr lang="en-US" altLang="en-US"/>
              <a:t>\\mlhu.healthunit.com\mlhudata\SHARED\HL\CY\YAT\!Shared\Images-Purchased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—201466063.jpg)</a:t>
            </a:r>
            <a:endParaRPr lang="en-US" altLang="en-US">
              <a:cs typeface="Calibri"/>
            </a:endParaRPr>
          </a:p>
          <a:p>
            <a:pPr defTabSz="933237">
              <a:spcBef>
                <a:spcPct val="0"/>
              </a:spcBef>
              <a:defRPr/>
            </a:pPr>
            <a:endParaRPr lang="en-US"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16</a:t>
            </a:fld>
            <a:endParaRPr lang="en-US"/>
          </a:p>
        </p:txBody>
      </p:sp>
    </p:spTree>
    <p:extLst>
      <p:ext uri="{BB962C8B-B14F-4D97-AF65-F5344CB8AC3E}">
        <p14:creationId xmlns:p14="http://schemas.microsoft.com/office/powerpoint/2010/main" val="284318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Fomite</a:t>
            </a:r>
            <a:r>
              <a:rPr lang="en-US" dirty="0"/>
              <a:t> - A </a:t>
            </a:r>
            <a:r>
              <a:rPr lang="en-US" b="1" dirty="0"/>
              <a:t>fomite</a:t>
            </a:r>
            <a:r>
              <a:rPr lang="en-US" dirty="0"/>
              <a:t>  is any inanimate object that, when contaminated with or exposed to infectious agents, can transfer disease to a new host.  </a:t>
            </a:r>
            <a:r>
              <a:rPr lang="en-US" dirty="0" err="1"/>
              <a:t>Eg.</a:t>
            </a:r>
            <a:r>
              <a:rPr lang="en-US" dirty="0"/>
              <a:t> A water fountain used by many people can become contaminated and serve as a mechanism for transfer of infection from one person to another. Another example is a doorknob, elevator button, handrail, phone, keyboards- all of these inanimate objects can serve as a fomite and transmit disease. </a:t>
            </a:r>
          </a:p>
          <a:p>
            <a:endParaRPr lang="en-US"/>
          </a:p>
          <a:p>
            <a:r>
              <a:rPr lang="en-US" b="1" dirty="0"/>
              <a:t>Examples: </a:t>
            </a:r>
            <a:endParaRPr lang="en-US" dirty="0"/>
          </a:p>
          <a:p>
            <a:r>
              <a:rPr lang="en-US" b="1" dirty="0"/>
              <a:t>Norovirus</a:t>
            </a:r>
            <a:r>
              <a:rPr lang="en-US" dirty="0"/>
              <a:t>-  Norovirus infection can cause severe vomiting and diarrhea that starts suddenly. Noroviruses are highly contagious. That means the norovirus infection can easily spread to others. Norovirus infection occurs most frequently in closed and crowded environments like long term care homes, hospitals, child care centers, schools and cruise ships.  The virus is shed in stool and vomit. You can spread the virus from the time you first have symptoms of illness until several days after you recover. </a:t>
            </a:r>
            <a:r>
              <a:rPr lang="en-US" i="1" dirty="0"/>
              <a:t>Noroviruses can stay on surfaces and objects for days or weeks and continue to infect people.</a:t>
            </a:r>
            <a:endParaRPr lang="en-US" dirty="0"/>
          </a:p>
          <a:p>
            <a:r>
              <a:rPr lang="en-US" dirty="0"/>
              <a:t>You can get norovirus infection by:</a:t>
            </a:r>
            <a:endParaRPr lang="en-US" dirty="0">
              <a:cs typeface="Calibri"/>
            </a:endParaRPr>
          </a:p>
          <a:p>
            <a:pPr marL="291465" indent="-291465">
              <a:buFont typeface="Arial,Sans-Serif"/>
              <a:buChar char="•"/>
            </a:pPr>
            <a:r>
              <a:rPr lang="en-US" dirty="0"/>
              <a:t>Eating contaminated food</a:t>
            </a:r>
            <a:endParaRPr lang="en-US" dirty="0">
              <a:cs typeface="Calibri"/>
            </a:endParaRPr>
          </a:p>
          <a:p>
            <a:pPr marL="291465" indent="-291465">
              <a:buFont typeface="Arial,Sans-Serif"/>
              <a:buChar char="•"/>
            </a:pPr>
            <a:r>
              <a:rPr lang="en-US" dirty="0"/>
              <a:t>Drinking contaminated water</a:t>
            </a:r>
            <a:endParaRPr lang="en-US" dirty="0">
              <a:cs typeface="Calibri"/>
            </a:endParaRPr>
          </a:p>
          <a:p>
            <a:pPr marL="291465" indent="-291465">
              <a:buFont typeface="Arial,Sans-Serif"/>
              <a:buChar char="•"/>
            </a:pPr>
            <a:r>
              <a:rPr lang="en-US" dirty="0"/>
              <a:t>Touching your hand to your mouth after your hand has been in contact with a contaminated surface or object</a:t>
            </a:r>
            <a:endParaRPr lang="en-US" dirty="0">
              <a:cs typeface="Calibri"/>
            </a:endParaRPr>
          </a:p>
          <a:p>
            <a:pPr marL="291465" indent="-291465">
              <a:buFont typeface="Arial,Sans-Serif"/>
              <a:buChar char="•"/>
            </a:pPr>
            <a:r>
              <a:rPr lang="en-US" dirty="0"/>
              <a:t>Being in close contact with a person who has norovirus infection</a:t>
            </a:r>
            <a:endParaRPr lang="en-US" dirty="0">
              <a:cs typeface="Calibri"/>
            </a:endParaRPr>
          </a:p>
          <a:p>
            <a:r>
              <a:rPr lang="en-US" b="1" dirty="0"/>
              <a:t>Noroviruses are difficult to kill because they can withstand hot and cold temperatures and many disinfectants.</a:t>
            </a:r>
            <a:endParaRPr lang="en-US" dirty="0"/>
          </a:p>
          <a:p>
            <a:endParaRPr lang="en-US"/>
          </a:p>
          <a:p>
            <a:r>
              <a:rPr lang="en-US" b="1" dirty="0"/>
              <a:t>Examples of other infections that can be transmitted through fomites - </a:t>
            </a:r>
            <a:endParaRPr lang="en-US" dirty="0"/>
          </a:p>
          <a:p>
            <a:pPr marL="291465" indent="-291465">
              <a:buFont typeface="Arial,Sans-Serif"/>
              <a:buChar char="•"/>
            </a:pPr>
            <a:r>
              <a:rPr lang="en-US"/>
              <a:t>Sexually transmitted infections (STIs)- E.g. through the use of sex toys or hand-to-genital transmission. </a:t>
            </a:r>
            <a:endParaRPr lang="en-US">
              <a:cs typeface="Calibri"/>
            </a:endParaRPr>
          </a:p>
          <a:p>
            <a:pPr marL="291465" indent="-291465">
              <a:buFont typeface="Arial,Sans-Serif"/>
              <a:buChar char="•"/>
            </a:pPr>
            <a:r>
              <a:rPr lang="en-US" dirty="0"/>
              <a:t>Razors can transmit fungal infections, staph infections, Hepatitis B and C.  </a:t>
            </a:r>
            <a:endParaRPr lang="en-US" dirty="0">
              <a:cs typeface="Calibri"/>
            </a:endParaRPr>
          </a:p>
          <a:p>
            <a:endParaRPr lang="en-US"/>
          </a:p>
          <a:p>
            <a:r>
              <a:rPr lang="en-US" b="1" dirty="0"/>
              <a:t>How long do specific bacteria/viruses live on surfaces? </a:t>
            </a:r>
            <a:endParaRPr lang="en-US" dirty="0"/>
          </a:p>
          <a:p>
            <a:r>
              <a:rPr lang="en-US" dirty="0"/>
              <a:t>e.g. Staphylococcus aureus (including MRSA), or Streptococcus pyogenes, can survive for weeks or months on dry surfaces. (like towels, razors, furniture, and athletic equipment). It can spread infection through a cut, scrape, or open wound.</a:t>
            </a:r>
            <a:endParaRPr lang="en-US" dirty="0">
              <a:cs typeface="Calibri"/>
            </a:endParaRPr>
          </a:p>
          <a:p>
            <a:endParaRPr lang="en-US"/>
          </a:p>
          <a:p>
            <a:r>
              <a:rPr lang="en-US" dirty="0"/>
              <a:t>Candida albicans</a:t>
            </a:r>
            <a:r>
              <a:rPr lang="en-US" i="1" dirty="0"/>
              <a:t> </a:t>
            </a:r>
            <a:r>
              <a:rPr lang="en-US" dirty="0"/>
              <a:t>can survive up to 4 months on surfaces. Can cause yeast infections for example in vagina or mouth.</a:t>
            </a:r>
            <a:endParaRPr lang="en-US" dirty="0">
              <a:cs typeface="Calibri"/>
            </a:endParaRPr>
          </a:p>
          <a:p>
            <a:r>
              <a:rPr lang="en-US" dirty="0"/>
              <a:t>  </a:t>
            </a:r>
            <a:endParaRPr lang="en-US" dirty="0">
              <a:cs typeface="Calibri"/>
            </a:endParaRPr>
          </a:p>
          <a:p>
            <a:r>
              <a:rPr lang="en-US" dirty="0"/>
              <a:t>Herpes viruses, such as CMV or HSV type 1 and 2, have been shown to persist from only a few hours up to 7 days.</a:t>
            </a:r>
            <a:endParaRPr lang="en-US" dirty="0">
              <a:cs typeface="Calibri"/>
            </a:endParaRPr>
          </a:p>
          <a:p>
            <a:endParaRPr lang="en-US"/>
          </a:p>
          <a:p>
            <a:r>
              <a:rPr lang="en-US" b="1" dirty="0"/>
              <a:t>Note: </a:t>
            </a:r>
            <a:r>
              <a:rPr lang="en-US" dirty="0"/>
              <a:t>fomites were not a </a:t>
            </a:r>
            <a:r>
              <a:rPr lang="en-US" b="1" u="sng" dirty="0"/>
              <a:t>primary</a:t>
            </a:r>
            <a:r>
              <a:rPr lang="en-US" dirty="0"/>
              <a:t> way that Covid –19 spread from person to person. *People can be infected with SARS-CoV-2 through contact with surfaces. However, based on available epidemiological data and studies of environmental transmission factors, surface transmission was  not the main route by which SARS-CoV-2 spread. Risk is low. Main way people were infected was through </a:t>
            </a:r>
            <a:r>
              <a:rPr lang="en-US" u="sng" dirty="0">
                <a:hlinkClick r:id="rId3"/>
              </a:rPr>
              <a:t>exposure to respiratory droplets carrying infectious virus</a:t>
            </a:r>
            <a:r>
              <a:rPr lang="en-US" dirty="0"/>
              <a:t>.  The risk of fomite transmission can be reduced by wearing masks consistently and correctly, practicing hand hygiene, cleaning, and taking other measures to maintain healthy facilities. </a:t>
            </a:r>
            <a:endParaRPr lang="en-US" dirty="0">
              <a:cs typeface="Calibri"/>
            </a:endParaRPr>
          </a:p>
          <a:p>
            <a:endParaRPr lang="en-US"/>
          </a:p>
          <a:p>
            <a:r>
              <a:rPr lang="en-US" b="1" dirty="0"/>
              <a:t>Takeaway- Wash your hands! This will be reviewed a bit later in presentation.  </a:t>
            </a:r>
            <a:endParaRPr lang="en-US" dirty="0"/>
          </a:p>
          <a:p>
            <a:endParaRPr lang="en-US"/>
          </a:p>
          <a:p>
            <a:endParaRPr lang="en-US"/>
          </a:p>
          <a:p>
            <a:pPr>
              <a:spcBef>
                <a:spcPct val="0"/>
              </a:spcBef>
            </a:pPr>
            <a:r>
              <a:rPr lang="en-US" dirty="0"/>
              <a:t>References:</a:t>
            </a:r>
            <a:endParaRPr lang="en-US" dirty="0">
              <a:cs typeface="Calibri"/>
            </a:endParaRPr>
          </a:p>
          <a:p>
            <a:pPr>
              <a:spcBef>
                <a:spcPct val="0"/>
              </a:spcBef>
            </a:pPr>
            <a:endParaRPr lang="en-US"/>
          </a:p>
          <a:p>
            <a:pPr>
              <a:spcBef>
                <a:spcPct val="0"/>
              </a:spcBef>
            </a:pPr>
            <a:r>
              <a:rPr lang="en-US" dirty="0">
                <a:cs typeface="Calibri" panose="020F0502020204030204"/>
              </a:rPr>
              <a:t>Center for Disease Control. June 28, 2022. Fungal Diseases. Retrieved from</a:t>
            </a:r>
            <a:r>
              <a:rPr lang="en-US" dirty="0"/>
              <a:t>: </a:t>
            </a:r>
            <a:r>
              <a:rPr lang="en-US" dirty="0">
                <a:hlinkClick r:id="rId4"/>
              </a:rPr>
              <a:t>https://www.cdc.gov/fungal/diseases/candidiasis/index.html</a:t>
            </a:r>
            <a:endParaRPr lang="en-US" dirty="0">
              <a:cs typeface="Calibri" panose="020F0502020204030204"/>
            </a:endParaRPr>
          </a:p>
          <a:p>
            <a:pPr>
              <a:spcBef>
                <a:spcPct val="0"/>
              </a:spcBef>
            </a:pPr>
            <a:endParaRPr lang="en-US">
              <a:cs typeface="Calibri" panose="020F0502020204030204"/>
            </a:endParaRPr>
          </a:p>
          <a:p>
            <a:pPr>
              <a:spcBef>
                <a:spcPct val="0"/>
              </a:spcBef>
            </a:pPr>
            <a:r>
              <a:rPr lang="en-US" dirty="0">
                <a:cs typeface="Calibri" panose="020F0502020204030204"/>
              </a:rPr>
              <a:t>Center for Disease Control. Norovirus Illness: Key Facts. Retrieved from: </a:t>
            </a:r>
            <a:r>
              <a:rPr lang="en-US" dirty="0">
                <a:hlinkClick r:id="rId5"/>
              </a:rPr>
              <a:t>https://www.cdc.gov/norovirus/downloads/keyfacts.pdf</a:t>
            </a:r>
            <a:endParaRPr lang="en-US" dirty="0">
              <a:cs typeface="Calibri" panose="020F0502020204030204"/>
            </a:endParaRPr>
          </a:p>
          <a:p>
            <a:pPr>
              <a:spcBef>
                <a:spcPct val="0"/>
              </a:spcBef>
            </a:pPr>
            <a:endParaRPr lang="en-US"/>
          </a:p>
          <a:p>
            <a:pPr>
              <a:spcBef>
                <a:spcPct val="0"/>
              </a:spcBef>
            </a:pPr>
            <a:r>
              <a:rPr lang="en-US" dirty="0"/>
              <a:t>Center for Disease Control. April 5, 2021. Science Brief: SARS-CoV-2 and Surface (Fomite) Transmission for Indoor Community Environments. Retrieved from: </a:t>
            </a:r>
            <a:r>
              <a:rPr lang="en-US" dirty="0">
                <a:hlinkClick r:id="rId6"/>
              </a:rPr>
              <a:t>https://www.cdc.gov/coronavirus/2019-ncov/more/science-and-research/surface-transmission.html#:~:text=Case%20reports%20indicate%20that%20SARS,lower%20risk%20of%20infection%206.%E2%80%8B</a:t>
            </a:r>
            <a:endParaRPr lang="en-US" dirty="0"/>
          </a:p>
          <a:p>
            <a:pPr>
              <a:spcBef>
                <a:spcPct val="0"/>
              </a:spcBef>
            </a:pPr>
            <a:endParaRPr lang="en-US">
              <a:cs typeface="Calibri"/>
            </a:endParaRPr>
          </a:p>
          <a:p>
            <a:pPr>
              <a:spcBef>
                <a:spcPct val="0"/>
              </a:spcBef>
            </a:pPr>
            <a:r>
              <a:rPr lang="en-US" dirty="0"/>
              <a:t>Government of Canada. January 27, 2023. Summary of evidence supporting COVID-19 health measures. Retrieved from: </a:t>
            </a:r>
            <a:r>
              <a:rPr lang="en-US" dirty="0">
                <a:hlinkClick r:id="rId7"/>
              </a:rPr>
              <a:t>https://www.canada.ca/en/public-health/services/diseases/2019-novel-coronavirus-infection/guidance-documents/summary-evidence-supporting-covid-19-public-health-measures.html</a:t>
            </a:r>
            <a:endParaRPr lang="en-US" dirty="0"/>
          </a:p>
          <a:p>
            <a:endParaRPr lang="en-US"/>
          </a:p>
          <a:p>
            <a:r>
              <a:rPr lang="en-US" dirty="0"/>
              <a:t>Kampf, G., Kramer, A., Schwebke, I. August 16, 2006. How long do nosocomial pathogens persist on inanimate surfaces? A systematic review. Retrieved from: </a:t>
            </a:r>
            <a:r>
              <a:rPr lang="en-US" dirty="0">
                <a:hlinkClick r:id="rId8"/>
              </a:rPr>
              <a:t>https://www.ncbi.nlm.nih.gov/pmc/articles/PMC1564025/</a:t>
            </a:r>
            <a:endParaRPr lang="en-US" dirty="0"/>
          </a:p>
          <a:p>
            <a:endParaRPr lang="en-US">
              <a:cs typeface="Calibri" panose="020F0502020204030204"/>
            </a:endParaRPr>
          </a:p>
          <a:p>
            <a:r>
              <a:rPr lang="en-US" dirty="0"/>
              <a:t>Mayo Clinic. March 4, 2022. Norovirus Infection. Retrieved from: </a:t>
            </a:r>
            <a:r>
              <a:rPr lang="en-US" dirty="0">
                <a:hlinkClick r:id="rId9"/>
              </a:rPr>
              <a:t>https://www.mayoclinic.org/diseases-conditions/norovirus/symptoms-causes/syc-20355296</a:t>
            </a:r>
            <a:endParaRPr lang="en-US" dirty="0"/>
          </a:p>
          <a:p>
            <a:endParaRPr lang="en-US">
              <a:cs typeface="Calibri" panose="020F0502020204030204"/>
            </a:endParaRPr>
          </a:p>
          <a:p>
            <a:pPr>
              <a:spcBef>
                <a:spcPct val="0"/>
              </a:spcBef>
            </a:pPr>
            <a:endParaRPr lang="en-US">
              <a:cs typeface="Calibri" panose="020F0502020204030204"/>
            </a:endParaRPr>
          </a:p>
          <a:p>
            <a:pPr>
              <a:spcBef>
                <a:spcPct val="0"/>
              </a:spcBef>
            </a:pPr>
            <a:r>
              <a:rPr lang="en-US" dirty="0"/>
              <a:t>Images Retrieved from:</a:t>
            </a:r>
            <a:endParaRPr lang="en-US" dirty="0">
              <a:cs typeface="Calibri"/>
            </a:endParaRPr>
          </a:p>
          <a:p>
            <a:pPr>
              <a:spcBef>
                <a:spcPct val="0"/>
              </a:spcBef>
            </a:pPr>
            <a:r>
              <a:rPr lang="en-US" dirty="0"/>
              <a:t>Cell phone - </a:t>
            </a:r>
            <a:r>
              <a:rPr lang="en-US" dirty="0">
                <a:hlinkClick r:id="rId10"/>
              </a:rPr>
              <a:t>https://unsplash.com/photos/mw6Onwg4frY</a:t>
            </a:r>
            <a:endParaRPr lang="en-US" dirty="0"/>
          </a:p>
          <a:p>
            <a:pPr>
              <a:spcBef>
                <a:spcPct val="0"/>
              </a:spcBef>
            </a:pPr>
            <a:r>
              <a:rPr lang="en-US" dirty="0"/>
              <a:t>Elevator buttons - </a:t>
            </a:r>
            <a:r>
              <a:rPr lang="en-US" dirty="0">
                <a:hlinkClick r:id="rId11"/>
              </a:rPr>
              <a:t>https://unsplash.com/photos/-inmwDB0800</a:t>
            </a:r>
            <a:endParaRPr lang="en-US" dirty="0"/>
          </a:p>
          <a:p>
            <a:pPr>
              <a:spcBef>
                <a:spcPct val="0"/>
              </a:spcBef>
            </a:pPr>
            <a:r>
              <a:rPr lang="en-US" dirty="0"/>
              <a:t>Water Fountain - </a:t>
            </a:r>
            <a:r>
              <a:rPr lang="en-US" dirty="0">
                <a:hlinkClick r:id="rId12"/>
              </a:rPr>
              <a:t>https://unsplash.com/photos/vpl1J43zRWk</a:t>
            </a:r>
            <a:endParaRPr lang="en-US" dirty="0"/>
          </a:p>
        </p:txBody>
      </p:sp>
      <p:sp>
        <p:nvSpPr>
          <p:cNvPr id="4" name="Slide Number Placeholder 3"/>
          <p:cNvSpPr>
            <a:spLocks noGrp="1"/>
          </p:cNvSpPr>
          <p:nvPr>
            <p:ph type="sldNum" sz="quarter" idx="5"/>
          </p:nvPr>
        </p:nvSpPr>
        <p:spPr/>
        <p:txBody>
          <a:bodyPr/>
          <a:lstStyle/>
          <a:p>
            <a:fld id="{79C1C0A2-349F-4B8B-8986-EF02661935F7}" type="slidenum">
              <a:rPr lang="en-US" smtClean="0"/>
              <a:t>17</a:t>
            </a:fld>
            <a:endParaRPr lang="en-US"/>
          </a:p>
        </p:txBody>
      </p:sp>
    </p:spTree>
    <p:extLst>
      <p:ext uri="{BB962C8B-B14F-4D97-AF65-F5344CB8AC3E}">
        <p14:creationId xmlns:p14="http://schemas.microsoft.com/office/powerpoint/2010/main" val="189531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The portal of exit represents “the way out”. This is the point in the chain where an infectious agent leaves the reservoir</a:t>
            </a:r>
            <a:r>
              <a:rPr lang="en-CA" altLang="en-US" baseline="0"/>
              <a:t> (e.g. person, animal, water, equipment). Infectious agents can leave the reservoir through secretions from our nose or mouth, blood, open or broken skin, urine or feces</a:t>
            </a:r>
            <a:r>
              <a:rPr lang="en-CA" altLang="en-US"/>
              <a:t>. </a:t>
            </a:r>
            <a:endParaRPr lang="en-CA" altLang="en-US" baseline="0"/>
          </a:p>
          <a:p>
            <a:endParaRPr lang="en-CA" altLang="en-US" baseline="0"/>
          </a:p>
          <a:p>
            <a:endParaRPr lang="en-CA" altLang="en-US"/>
          </a:p>
          <a:p>
            <a:r>
              <a:rPr lang="en-CA" altLang="en-US"/>
              <a:t>References: </a:t>
            </a:r>
            <a:endParaRPr lang="en-CA" altLang="en-US">
              <a:cs typeface="Calibri"/>
            </a:endParaRPr>
          </a:p>
          <a:p>
            <a:endParaRPr lang="en-CA" altLang="en-US">
              <a:cs typeface="Calibri"/>
            </a:endParaRPr>
          </a:p>
          <a:p>
            <a:r>
              <a:rPr lang="en-CA" altLang="en-US"/>
              <a:t>Center for Disease Control. May 18, 2012. Lesson 1: Introduction to Epidemiology- Section 10 Chain of Infection. Retrieved from: </a:t>
            </a:r>
            <a:r>
              <a:rPr lang="en-CA" altLang="en-US">
                <a:hlinkClick r:id="rId3"/>
              </a:rPr>
              <a:t>https://www.cdc.gov/csels/dsepd/ss1978/lesson1/section10.html</a:t>
            </a:r>
            <a:endParaRPr lang="en-CA" altLang="en-US">
              <a:cs typeface="Calibri"/>
              <a:hlinkClick r:id="" action="ppaction://noaction"/>
            </a:endParaRPr>
          </a:p>
          <a:p>
            <a:endParaRPr lang="en-CA" altLang="en-US">
              <a:cs typeface="Calibri"/>
            </a:endParaRPr>
          </a:p>
          <a:p>
            <a:pPr>
              <a:defRPr/>
            </a:pPr>
            <a:r>
              <a:rPr lang="en-US"/>
              <a:t>Public Health Ontario. 2019. Chain of Infection and Risk Assessment Summary. Retrieved from: </a:t>
            </a:r>
            <a:r>
              <a:rPr lang="en-US">
                <a:hlinkClick r:id="rId4"/>
              </a:rPr>
              <a:t>https://www.publichealthontario.ca/-/media/documents/I/2019/ipac-core-trainers-cot-summary.pdf</a:t>
            </a:r>
            <a:endParaRPr lang="en-US"/>
          </a:p>
          <a:p>
            <a:pPr>
              <a:defRPr/>
            </a:pPr>
            <a:endParaRPr lang="en-CA" altLang="en-US">
              <a:cs typeface="Calibri"/>
            </a:endParaRPr>
          </a:p>
          <a:p>
            <a:pPr>
              <a:defRPr/>
            </a:pPr>
            <a:r>
              <a:rPr lang="en-CA" altLang="en-US" baseline="0"/>
              <a:t>Image retrieved from:</a:t>
            </a:r>
            <a:r>
              <a:rPr lang="en-CA" altLang="en-US"/>
              <a:t> </a:t>
            </a:r>
            <a:r>
              <a:rPr lang="en-CA">
                <a:hlinkClick r:id="rId5"/>
              </a:rPr>
              <a:t>https://pixabay.com/illustrations/coronavirus-virus-spread-flu-4952102/</a:t>
            </a:r>
            <a:endParaRPr lang="en-CA" altLang="en-US" u="sng">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18</a:t>
            </a:fld>
            <a:endParaRPr lang="en-US"/>
          </a:p>
        </p:txBody>
      </p:sp>
    </p:spTree>
    <p:extLst>
      <p:ext uri="{BB962C8B-B14F-4D97-AF65-F5344CB8AC3E}">
        <p14:creationId xmlns:p14="http://schemas.microsoft.com/office/powerpoint/2010/main" val="419574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CA"/>
              <a:t>The Mode of Transmission is the way in which the infectious agent gets from the reservoir, through the portal of exit and to the new host. </a:t>
            </a:r>
          </a:p>
          <a:p>
            <a:pPr defTabSz="933237">
              <a:spcBef>
                <a:spcPct val="0"/>
              </a:spcBef>
              <a:defRPr/>
            </a:pPr>
            <a:endParaRPr lang="en-CA"/>
          </a:p>
          <a:p>
            <a:pPr defTabSz="933237">
              <a:spcBef>
                <a:spcPct val="0"/>
              </a:spcBef>
              <a:defRPr/>
            </a:pPr>
            <a:r>
              <a:rPr lang="en-CA"/>
              <a:t>The different modes of transmission, include:</a:t>
            </a:r>
            <a:r>
              <a:rPr lang="en-US"/>
              <a:t> contact, droplet and airborne, vehicle and vector borne routes.</a:t>
            </a:r>
            <a:endParaRPr lang="en-US">
              <a:cs typeface="Calibri"/>
            </a:endParaRPr>
          </a:p>
          <a:p>
            <a:pPr defTabSz="933237">
              <a:spcBef>
                <a:spcPct val="0"/>
              </a:spcBef>
              <a:defRPr/>
            </a:pPr>
            <a:endParaRPr lang="en-CA"/>
          </a:p>
          <a:p>
            <a:pPr>
              <a:spcBef>
                <a:spcPct val="0"/>
              </a:spcBef>
              <a:defRPr/>
            </a:pPr>
            <a:r>
              <a:rPr lang="en-CA"/>
              <a:t>When we think of contact routes, there are both direct and indirect types. </a:t>
            </a:r>
            <a:endParaRPr lang="en-CA">
              <a:cs typeface="Calibri"/>
            </a:endParaRPr>
          </a:p>
          <a:p>
            <a:pPr defTabSz="933237">
              <a:spcBef>
                <a:spcPct val="0"/>
              </a:spcBef>
              <a:defRPr/>
            </a:pPr>
            <a:endParaRPr lang="en-CA"/>
          </a:p>
          <a:p>
            <a:pPr>
              <a:spcBef>
                <a:spcPct val="0"/>
              </a:spcBef>
              <a:defRPr/>
            </a:pPr>
            <a:r>
              <a:rPr lang="en-CA"/>
              <a:t>Direct contact could include touching, kissing or other types of sexual contact. (E.g. Mononucleosis, Gonorrhea) </a:t>
            </a:r>
            <a:endParaRPr lang="en-CA">
              <a:cs typeface="Calibri"/>
            </a:endParaRPr>
          </a:p>
          <a:p>
            <a:pPr defTabSz="933237">
              <a:spcBef>
                <a:spcPct val="0"/>
              </a:spcBef>
              <a:defRPr/>
            </a:pPr>
            <a:endParaRPr lang="en-CA"/>
          </a:p>
          <a:p>
            <a:pPr>
              <a:spcBef>
                <a:spcPct val="0"/>
              </a:spcBef>
              <a:defRPr/>
            </a:pPr>
            <a:r>
              <a:rPr lang="en-CA"/>
              <a:t>Indirect contact could include sneezing or coughing and sending infectious droplets into the air, contaminated objects (touching an object and then touching your mouth, nose or eyes before washing your hands), food and drinking water, animal to person contact (toxoplasmosis in cat feces), insects bites (mosquito becomes infected, then bites a new host transmitting Malaria or West Nile virus  / ticks and Lyme disease).   </a:t>
            </a:r>
            <a:endParaRPr lang="en-CA">
              <a:cs typeface="Calibri"/>
            </a:endParaRPr>
          </a:p>
          <a:p>
            <a:pPr defTabSz="933237">
              <a:spcBef>
                <a:spcPct val="0"/>
              </a:spcBef>
              <a:defRPr/>
            </a:pPr>
            <a:endParaRPr lang="en-US"/>
          </a:p>
          <a:p>
            <a:endParaRPr lang="en-CA">
              <a:cs typeface="Calibri"/>
            </a:endParaRPr>
          </a:p>
          <a:p>
            <a:r>
              <a:rPr lang="en-CA" altLang="en-US"/>
              <a:t>References: </a:t>
            </a:r>
            <a:endParaRPr lang="en-CA" altLang="en-US">
              <a:cs typeface="Calibri"/>
            </a:endParaRPr>
          </a:p>
          <a:p>
            <a:endParaRPr lang="en-CA" altLang="en-US"/>
          </a:p>
          <a:p>
            <a:r>
              <a:rPr lang="en-CA"/>
              <a:t>Center for Disease Control. May 18, 2012. Lesson 1: Introduction to Epidemiology- Section 10 Chain of Infection. Retrieved from: </a:t>
            </a:r>
            <a:r>
              <a:rPr lang="en-CA">
                <a:hlinkClick r:id="rId3"/>
              </a:rPr>
              <a:t>https://www.cdc.gov/csels/dsepd/ss1978/lesson1/section10.html</a:t>
            </a:r>
            <a:endParaRPr lang="en-CA"/>
          </a:p>
          <a:p>
            <a:pPr>
              <a:defRPr/>
            </a:pPr>
            <a:endParaRPr lang="en-CA"/>
          </a:p>
          <a:p>
            <a:pPr>
              <a:spcBef>
                <a:spcPct val="0"/>
              </a:spcBef>
              <a:defRPr/>
            </a:pPr>
            <a:r>
              <a:rPr lang="en-US" altLang="en-US" baseline="0"/>
              <a:t>Healthline. How Are Diseases Transmitted. October 2016.</a:t>
            </a:r>
            <a:r>
              <a:rPr lang="en-US" altLang="en-US"/>
              <a:t> </a:t>
            </a:r>
            <a:r>
              <a:rPr lang="en-US" altLang="en-US" baseline="0"/>
              <a:t> Retrieved from: </a:t>
            </a:r>
            <a:r>
              <a:rPr lang="en-US" altLang="en-US" baseline="0">
                <a:hlinkClick r:id="rId4"/>
              </a:rPr>
              <a:t>https://www.healthline.com/health/disease-transmission#takeaway</a:t>
            </a:r>
            <a:endParaRPr lang="en-US" altLang="en-US" baseline="0">
              <a:cs typeface="Calibri"/>
            </a:endParaRPr>
          </a:p>
          <a:p>
            <a:pPr defTabSz="933237">
              <a:spcBef>
                <a:spcPct val="0"/>
              </a:spcBef>
              <a:defRPr/>
            </a:pPr>
            <a:endParaRPr lang="en-US" altLang="en-US" baseline="0">
              <a:cs typeface="Calibri"/>
            </a:endParaRPr>
          </a:p>
          <a:p>
            <a:pPr>
              <a:spcBef>
                <a:spcPct val="0"/>
              </a:spcBef>
              <a:defRPr/>
            </a:pPr>
            <a:r>
              <a:rPr lang="en-US"/>
              <a:t>Images retrieved from: </a:t>
            </a:r>
            <a:endParaRPr lang="en-CA"/>
          </a:p>
          <a:p>
            <a:pPr>
              <a:spcBef>
                <a:spcPct val="0"/>
              </a:spcBef>
              <a:defRPr/>
            </a:pPr>
            <a:r>
              <a:rPr lang="en-CA" u="sng">
                <a:hlinkClick r:id="rId5"/>
              </a:rPr>
              <a:t>https://pixabay.com/en/hands-couple-love-hold-handshake-2802891/</a:t>
            </a:r>
            <a:r>
              <a:rPr lang="en-CA"/>
              <a:t> </a:t>
            </a:r>
            <a:endParaRPr lang="en-CA">
              <a:cs typeface="Calibri"/>
            </a:endParaRPr>
          </a:p>
          <a:p>
            <a:pPr>
              <a:spcBef>
                <a:spcPct val="0"/>
              </a:spcBef>
              <a:defRPr/>
            </a:pPr>
            <a:r>
              <a:rPr lang="en-US" u="sng">
                <a:hlinkClick r:id="rId6"/>
              </a:rPr>
              <a:t>https://www.pexels.com/photo/people-hand-iphone-smartphone-3086/</a:t>
            </a:r>
            <a:r>
              <a:rPr lang="en-US"/>
              <a:t> </a:t>
            </a:r>
            <a:endParaRPr lang="en-CA"/>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19</a:t>
            </a:fld>
            <a:endParaRPr lang="en-US"/>
          </a:p>
        </p:txBody>
      </p:sp>
    </p:spTree>
    <p:extLst>
      <p:ext uri="{BB962C8B-B14F-4D97-AF65-F5344CB8AC3E}">
        <p14:creationId xmlns:p14="http://schemas.microsoft.com/office/powerpoint/2010/main" val="82876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r>
              <a:rPr lang="en-CA"/>
              <a:t>Image retrieved from: </a:t>
            </a:r>
            <a:r>
              <a:rPr lang="en-CA">
                <a:hlinkClick r:id="rId3"/>
              </a:rPr>
              <a:t>https://pixabay.com/en/clipboard-green-check-list-311168/</a:t>
            </a:r>
            <a:endParaRPr lang="en-CA">
              <a:cs typeface="Calibri"/>
              <a:hlinkClick r:id="rId3"/>
            </a:endParaRPr>
          </a:p>
          <a:p>
            <a:r>
              <a:rPr lang="en-CA"/>
              <a:t> </a:t>
            </a: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a:t>
            </a:fld>
            <a:endParaRPr lang="en-US"/>
          </a:p>
        </p:txBody>
      </p:sp>
    </p:spTree>
    <p:extLst>
      <p:ext uri="{BB962C8B-B14F-4D97-AF65-F5344CB8AC3E}">
        <p14:creationId xmlns:p14="http://schemas.microsoft.com/office/powerpoint/2010/main" val="410036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defRPr/>
            </a:pPr>
            <a:r>
              <a:rPr lang="en-US"/>
              <a:t>Droplets are generated when an infected person coughs, sneezes or talks. They can travel directly from the host to the recipient, usually over short distances.  </a:t>
            </a:r>
          </a:p>
          <a:p>
            <a:pPr defTabSz="933237">
              <a:defRPr/>
            </a:pPr>
            <a:endParaRPr lang="en-US"/>
          </a:p>
          <a:p>
            <a:pPr marL="174982" indent="-174982">
              <a:buFont typeface="Arial" panose="020B0604020202020204" pitchFamily="34" charset="0"/>
              <a:buChar char="•"/>
              <a:defRPr/>
            </a:pPr>
            <a:r>
              <a:rPr lang="en-US"/>
              <a:t>Airborne transmission occurs by the spread of very small droplets or particles in the air that are breathed in by a recipient.  These small droplets or particles contain infectious agents that can remain infective over time and greater distances. A person does not require face-to-face contact with an infected individual in order to become infected. Instead, they could have been in the same room as the infected individual. Preventing the spread of pathogens that are transmitted by the airborne route requires the use of special air handling and ventilation systems.  N95 respirator or greater recommended.    </a:t>
            </a:r>
            <a:endParaRPr lang="en-US">
              <a:cs typeface="Calibri"/>
            </a:endParaRPr>
          </a:p>
          <a:p>
            <a:pPr defTabSz="933237">
              <a:defRPr/>
            </a:pPr>
            <a:endParaRPr lang="en-US"/>
          </a:p>
          <a:p>
            <a:pPr marL="174982" indent="-174982">
              <a:buFont typeface="Arial" panose="020B0604020202020204" pitchFamily="34" charset="0"/>
              <a:buChar char="•"/>
              <a:defRPr/>
            </a:pPr>
            <a:r>
              <a:rPr lang="en-US"/>
              <a:t>E.g.- Measles is highly infectious and spreads rapidly to others through the air. It lingers up to 2 hours in the air and if you are in the same room as another person with measles, you could get it. A case where someone had measles and visited a Value Village- (2014) the Health Unit issued a Media Advisory for anyone who visited the store during a certain time period. </a:t>
            </a:r>
            <a:endParaRPr lang="en-US">
              <a:cs typeface="Calibri"/>
            </a:endParaRPr>
          </a:p>
          <a:p>
            <a:pPr defTabSz="933237">
              <a:defRPr/>
            </a:pPr>
            <a:endParaRPr lang="en-US"/>
          </a:p>
          <a:p>
            <a:pPr defTabSz="933237">
              <a:defRPr/>
            </a:pPr>
            <a:r>
              <a:rPr lang="en-US"/>
              <a:t>References:</a:t>
            </a:r>
            <a:endParaRPr lang="en-US">
              <a:cs typeface="Calibri"/>
            </a:endParaRPr>
          </a:p>
          <a:p>
            <a:pPr>
              <a:buFont typeface="Arial" panose="020B0604020202020204" pitchFamily="34" charset="0"/>
            </a:pPr>
            <a:endParaRPr lang="en-US"/>
          </a:p>
          <a:p>
            <a:r>
              <a:rPr lang="en-CA"/>
              <a:t>Center for Disease Control. May 18, 2012. Lesson 1: Introduction to Epidemiology- Section 10 Chain of Infection. Retrieved from: </a:t>
            </a:r>
            <a:r>
              <a:rPr lang="en-CA">
                <a:hlinkClick r:id="rId3"/>
              </a:rPr>
              <a:t>https://www.cdc.gov/csels/dsepd/ss1978/lesson1/section10.html</a:t>
            </a:r>
            <a:endParaRPr lang="en-US"/>
          </a:p>
          <a:p>
            <a:endParaRPr lang="en-CA" altLang="en-US">
              <a:cs typeface="Calibri"/>
            </a:endParaRPr>
          </a:p>
          <a:p>
            <a:r>
              <a:rPr lang="en-CA"/>
              <a:t>Healthline.  How Are Diseases Transmitted. October 2016.  Retrieved from: </a:t>
            </a:r>
            <a:r>
              <a:rPr lang="en-CA">
                <a:hlinkClick r:id="rId4"/>
              </a:rPr>
              <a:t>https://www.healthline.com/health/disease-transmission#takeaway</a:t>
            </a:r>
            <a:endParaRPr lang="en-CA">
              <a:cs typeface="Calibri" panose="020F0502020204030204"/>
              <a:hlinkClick r:id="rId4"/>
            </a:endParaRPr>
          </a:p>
          <a:p>
            <a:endParaRPr lang="en-CA">
              <a:cs typeface="Calibri" panose="020F0502020204030204"/>
            </a:endParaRPr>
          </a:p>
          <a:p>
            <a:r>
              <a:rPr lang="en-CA">
                <a:cs typeface="Calibri" panose="020F0502020204030204"/>
              </a:rPr>
              <a:t>Images retrieved from: </a:t>
            </a:r>
          </a:p>
          <a:p>
            <a:endParaRPr lang="en-CA">
              <a:cs typeface="Calibri" panose="020F0502020204030204"/>
            </a:endParaRPr>
          </a:p>
          <a:p>
            <a:r>
              <a:rPr lang="en-CA">
                <a:hlinkClick r:id="rId5"/>
              </a:rPr>
              <a:t>https://pixabay.com/illustrations/man-woman-question-mark-problems-2814937/</a:t>
            </a:r>
            <a:endParaRPr lang="en-CA">
              <a:cs typeface="Calibri" panose="020F0502020204030204"/>
              <a:hlinkClick r:id="rId5"/>
            </a:endParaRPr>
          </a:p>
          <a:p>
            <a:endParaRPr lang="en-CA">
              <a:cs typeface="Calibri" panose="020F0502020204030204"/>
            </a:endParaRPr>
          </a:p>
          <a:p>
            <a:r>
              <a:rPr lang="en-CA">
                <a:hlinkClick r:id="rId6"/>
              </a:rPr>
              <a:t>https://pixabay.com/vectors/influenza-flu-disease-virus-2833622/</a:t>
            </a:r>
            <a:endParaRPr lang="en-CA">
              <a:cs typeface="Calibri" panose="020F0502020204030204"/>
              <a:hlinkClick r:id="rId6"/>
            </a:endParaRPr>
          </a:p>
          <a:p>
            <a:endParaRPr lang="en-CA">
              <a:cs typeface="Calibri" panose="020F0502020204030204"/>
            </a:endParaRPr>
          </a:p>
          <a:p>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20</a:t>
            </a:fld>
            <a:endParaRPr lang="en-US"/>
          </a:p>
        </p:txBody>
      </p:sp>
    </p:spTree>
    <p:extLst>
      <p:ext uri="{BB962C8B-B14F-4D97-AF65-F5344CB8AC3E}">
        <p14:creationId xmlns:p14="http://schemas.microsoft.com/office/powerpoint/2010/main" val="144409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References: </a:t>
            </a:r>
            <a:endParaRPr lang="en-US">
              <a:cs typeface="Calibri" panose="020F0502020204030204"/>
            </a:endParaRPr>
          </a:p>
          <a:p>
            <a:endParaRPr lang="en-CA" b="1"/>
          </a:p>
          <a:p>
            <a:r>
              <a:rPr lang="en-CA"/>
              <a:t>Center for Disease Control. November 2022. RSV Transmission. Retrieved from:  </a:t>
            </a:r>
            <a:r>
              <a:rPr lang="en-CA">
                <a:hlinkClick r:id="rId3"/>
              </a:rPr>
              <a:t>https://www.cdc.gov/rsv/about/transmission.html</a:t>
            </a:r>
            <a:endParaRPr lang="en-CA"/>
          </a:p>
          <a:p>
            <a:endParaRPr lang="en-CA"/>
          </a:p>
          <a:p>
            <a:r>
              <a:rPr lang="en-CA"/>
              <a:t>Middlesex London Health Unit. December 2019.</a:t>
            </a:r>
            <a:r>
              <a:rPr lang="en-CA" b="1"/>
              <a:t>  </a:t>
            </a:r>
            <a:r>
              <a:rPr lang="en-CA"/>
              <a:t>Health Unit Declares Community-Wide Syphilis Outbreak. Retrieved from:</a:t>
            </a:r>
            <a:r>
              <a:rPr lang="en-CA" b="1"/>
              <a:t> </a:t>
            </a:r>
            <a:r>
              <a:rPr lang="en-CA">
                <a:hlinkClick r:id="rId4"/>
              </a:rPr>
              <a:t>https://www.healthunit.com/news/community-wide-syphilis-outbreak</a:t>
            </a:r>
            <a:endParaRPr lang="en-US" b="1">
              <a:cs typeface="Calibri"/>
            </a:endParaRPr>
          </a:p>
          <a:p>
            <a:endParaRPr lang="en-CA">
              <a:cs typeface="Calibri"/>
            </a:endParaRPr>
          </a:p>
          <a:p>
            <a:endParaRPr lang="en-CA">
              <a:cs typeface="Calibri"/>
            </a:endParaRPr>
          </a:p>
          <a:p>
            <a:endParaRPr lang="en-CA">
              <a:cs typeface="Calibri"/>
            </a:endParaRPr>
          </a:p>
          <a:p>
            <a:endParaRPr lang="en-CA">
              <a:cs typeface="Calibri"/>
            </a:endParaRPr>
          </a:p>
          <a:p>
            <a:endParaRPr lang="en-CA">
              <a:cs typeface="Calibri"/>
            </a:endParaRPr>
          </a:p>
          <a:p>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21</a:t>
            </a:fld>
            <a:endParaRPr lang="en-US"/>
          </a:p>
        </p:txBody>
      </p:sp>
    </p:spTree>
    <p:extLst>
      <p:ext uri="{BB962C8B-B14F-4D97-AF65-F5344CB8AC3E}">
        <p14:creationId xmlns:p14="http://schemas.microsoft.com/office/powerpoint/2010/main" val="15004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modes of transmission, can include a vehicle, such as: contaminated food, water, medications or instruments or vector borne illnesses which are transmitted through mosquitos, flies and ticks. </a:t>
            </a:r>
          </a:p>
          <a:p>
            <a:endParaRPr lang="en-US"/>
          </a:p>
          <a:p>
            <a:r>
              <a:rPr lang="en-US"/>
              <a:t>Reference:</a:t>
            </a:r>
            <a:endParaRPr lang="en-US">
              <a:cs typeface="Calibri"/>
            </a:endParaRPr>
          </a:p>
          <a:p>
            <a:endParaRPr lang="en-US"/>
          </a:p>
          <a:p>
            <a:r>
              <a:rPr lang="en-CA"/>
              <a:t>Center for Disease Control. May 18, 2012. Lesson 1: Introduction to Epidemiology- Section 10 Chain of Infection. Retrieved from: </a:t>
            </a:r>
            <a:r>
              <a:rPr lang="en-CA">
                <a:hlinkClick r:id="rId3"/>
              </a:rPr>
              <a:t>https://www.cdc.gov/csels/dsepd/ss1978/lesson1/section10.html</a:t>
            </a:r>
            <a:endParaRPr lang="en-US"/>
          </a:p>
          <a:p>
            <a:endParaRPr lang="en-CA" altLang="en-US">
              <a:cs typeface="Calibri"/>
            </a:endParaRPr>
          </a:p>
          <a:p>
            <a:r>
              <a:rPr lang="en-US"/>
              <a:t>Images retrieved from: </a:t>
            </a:r>
            <a:endParaRPr lang="en-US">
              <a:cs typeface="Calibri"/>
            </a:endParaRPr>
          </a:p>
          <a:p>
            <a:pPr>
              <a:defRPr/>
            </a:pPr>
            <a:r>
              <a:rPr lang="en-US" u="sng">
                <a:hlinkClick r:id="rId4"/>
              </a:rPr>
              <a:t>https://pixabay.com/en/syringe-needle-disposable-syringe-1973129/</a:t>
            </a:r>
            <a:r>
              <a:rPr lang="en-US"/>
              <a:t>   </a:t>
            </a:r>
            <a:endParaRPr lang="en-CA"/>
          </a:p>
          <a:p>
            <a:endParaRPr lang="en-US" u="sng">
              <a:hlinkClick r:id="rId5"/>
            </a:endParaRPr>
          </a:p>
          <a:p>
            <a:r>
              <a:rPr lang="en-US" u="sng">
                <a:hlinkClick r:id="rId5"/>
              </a:rPr>
              <a:t>https://pixabay.com/en/mosquito-female-aedes-albopictus-1332382/</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22</a:t>
            </a:fld>
            <a:endParaRPr lang="en-US"/>
          </a:p>
        </p:txBody>
      </p:sp>
    </p:spTree>
    <p:extLst>
      <p:ext uri="{BB962C8B-B14F-4D97-AF65-F5344CB8AC3E}">
        <p14:creationId xmlns:p14="http://schemas.microsoft.com/office/powerpoint/2010/main" val="181711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Let’s take a closer look at ‘Modes of Transmission’… </a:t>
            </a:r>
          </a:p>
          <a:p>
            <a:endParaRPr lang="en-CA" altLang="en-US"/>
          </a:p>
          <a:p>
            <a:r>
              <a:rPr lang="en-CA" altLang="en-US" dirty="0"/>
              <a:t>#1 – Journey of the Germ-</a:t>
            </a:r>
            <a:r>
              <a:rPr lang="en-CA" altLang="en-US" baseline="0" dirty="0"/>
              <a:t> 2 ½ min.</a:t>
            </a:r>
            <a:endParaRPr lang="en-CA" altLang="en-US" dirty="0">
              <a:cs typeface="Calibri"/>
            </a:endParaRPr>
          </a:p>
          <a:p>
            <a:r>
              <a:rPr lang="en-CA" altLang="en-US" dirty="0"/>
              <a:t>#2 – </a:t>
            </a:r>
            <a:r>
              <a:rPr lang="en-CA" altLang="en-US" baseline="0" dirty="0"/>
              <a:t>Myth Busters- </a:t>
            </a:r>
            <a:r>
              <a:rPr lang="en-CA" altLang="en-US" dirty="0"/>
              <a:t>Safest </a:t>
            </a:r>
            <a:r>
              <a:rPr lang="en-CA" altLang="en-US" dirty="0" err="1"/>
              <a:t>Seeze</a:t>
            </a:r>
            <a:r>
              <a:rPr lang="en-CA" altLang="en-US" dirty="0"/>
              <a:t> 4 </a:t>
            </a:r>
            <a:r>
              <a:rPr lang="en-CA" altLang="en-US" baseline="0" dirty="0"/>
              <a:t>min.</a:t>
            </a:r>
            <a:endParaRPr lang="en-CA" altLang="en-US" dirty="0">
              <a:cs typeface="Calibri"/>
            </a:endParaRPr>
          </a:p>
          <a:p>
            <a:r>
              <a:rPr lang="en-CA" altLang="en-US" dirty="0"/>
              <a:t>#3 –</a:t>
            </a:r>
            <a:r>
              <a:rPr lang="en-CA" altLang="en-US" baseline="0" dirty="0"/>
              <a:t> Myth </a:t>
            </a:r>
            <a:r>
              <a:rPr lang="en-CA" altLang="en-US" dirty="0"/>
              <a:t>Busters how a virus spreads-</a:t>
            </a:r>
            <a:r>
              <a:rPr lang="en-CA" altLang="en-US" baseline="0" dirty="0"/>
              <a:t> </a:t>
            </a:r>
            <a:r>
              <a:rPr lang="en-CA" altLang="en-US" dirty="0"/>
              <a:t>9 </a:t>
            </a:r>
            <a:r>
              <a:rPr lang="en-CA" altLang="en-US" baseline="0" dirty="0"/>
              <a:t>min. </a:t>
            </a:r>
            <a:endParaRPr lang="en-CA" altLang="en-US" dirty="0">
              <a:cs typeface="Calibri"/>
            </a:endParaRPr>
          </a:p>
          <a:p>
            <a:endParaRPr lang="en-CA" altLang="en-US"/>
          </a:p>
          <a:p>
            <a:pPr defTabSz="933237">
              <a:defRPr/>
            </a:pPr>
            <a:r>
              <a:rPr lang="en-CA" altLang="en-US" dirty="0"/>
              <a:t>(Extra) – myth busters – best way to sneeze  </a:t>
            </a:r>
            <a:r>
              <a:rPr lang="en-CA" altLang="en-US" dirty="0">
                <a:hlinkClick r:id="rId3"/>
              </a:rPr>
              <a:t>https://www.youtube.com/watch?v=3vw0hIs2LEg</a:t>
            </a:r>
            <a:endParaRPr lang="en-CA" altLang="en-US" dirty="0"/>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23</a:t>
            </a:fld>
            <a:endParaRPr lang="en-US"/>
          </a:p>
        </p:txBody>
      </p:sp>
    </p:spTree>
    <p:extLst>
      <p:ext uri="{BB962C8B-B14F-4D97-AF65-F5344CB8AC3E}">
        <p14:creationId xmlns:p14="http://schemas.microsoft.com/office/powerpoint/2010/main" val="166159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CA" altLang="en-US"/>
              <a:t>The ‘Portal of Entry’ represents the ‘way in’- it is the way</a:t>
            </a:r>
            <a:r>
              <a:rPr lang="en-CA" altLang="en-US" baseline="0"/>
              <a:t> in which an infectious agent gets into the next host. The portal of entry could include our eyes (droplets, splashes), nose (droplets) or mouth (droplets, contaminated food</a:t>
            </a:r>
            <a:r>
              <a:rPr lang="en-CA" altLang="en-US"/>
              <a:t>). </a:t>
            </a:r>
            <a:endParaRPr lang="en-CA" altLang="en-US" baseline="0"/>
          </a:p>
          <a:p>
            <a:pPr eaLnBrk="1" hangingPunct="1">
              <a:spcBef>
                <a:spcPct val="0"/>
              </a:spcBef>
            </a:pPr>
            <a:endParaRPr lang="en-CA" altLang="en-US" baseline="0"/>
          </a:p>
          <a:p>
            <a:pPr>
              <a:spcBef>
                <a:spcPct val="0"/>
              </a:spcBef>
            </a:pPr>
            <a:r>
              <a:rPr lang="en-CA" altLang="en-US" baseline="0"/>
              <a:t>The ‘Portal of Entry’ could also include an open wound or damaged skin, such as burns or cuts</a:t>
            </a:r>
            <a:r>
              <a:rPr lang="en-CA" altLang="en-US"/>
              <a:t>. </a:t>
            </a:r>
            <a:endParaRPr lang="en-CA" altLang="en-US">
              <a:cs typeface="Calibri"/>
            </a:endParaRPr>
          </a:p>
          <a:p>
            <a:pPr eaLnBrk="1" hangingPunct="1">
              <a:spcBef>
                <a:spcPct val="0"/>
              </a:spcBef>
            </a:pPr>
            <a:endParaRPr lang="en-CA" altLang="en-US"/>
          </a:p>
          <a:p>
            <a:pPr eaLnBrk="1" hangingPunct="1">
              <a:spcBef>
                <a:spcPct val="0"/>
              </a:spcBef>
            </a:pPr>
            <a:endParaRPr lang="en-US" altLang="en-US"/>
          </a:p>
          <a:p>
            <a:r>
              <a:rPr lang="en-CA"/>
              <a:t>References:</a:t>
            </a:r>
            <a:r>
              <a:rPr lang="en-CA" b="1"/>
              <a:t> </a:t>
            </a:r>
            <a:endParaRPr lang="en-CA"/>
          </a:p>
          <a:p>
            <a:endParaRPr lang="en-CA"/>
          </a:p>
          <a:p>
            <a:r>
              <a:rPr lang="en-CA"/>
              <a:t>Center for Disease Control. May 18, 2012. Lesson 1: Introduction to Epidemiology- Section 10 Chain of Infection. Retrieved from: </a:t>
            </a:r>
            <a:r>
              <a:rPr lang="en-CA">
                <a:hlinkClick r:id="rId3"/>
              </a:rPr>
              <a:t>https://www.cdc.gov/csels/dsepd/ss1978/lesson1/section10.html</a:t>
            </a:r>
            <a:endParaRPr lang="en-US"/>
          </a:p>
          <a:p>
            <a:endParaRPr lang="en-CA">
              <a:cs typeface="Calibri"/>
            </a:endParaRPr>
          </a:p>
          <a:p>
            <a:pPr eaLnBrk="1" hangingPunct="1">
              <a:spcBef>
                <a:spcPct val="0"/>
              </a:spcBef>
            </a:pPr>
            <a:r>
              <a:rPr lang="en-US" baseline="0"/>
              <a:t>Public Health Ontario</a:t>
            </a:r>
            <a:r>
              <a:rPr lang="en-US"/>
              <a:t>. 2019</a:t>
            </a:r>
            <a:r>
              <a:rPr lang="en-US" baseline="0"/>
              <a:t>. Chain of </a:t>
            </a:r>
            <a:r>
              <a:rPr lang="en-US"/>
              <a:t>Infection and Risk Assessment Summary</a:t>
            </a:r>
            <a:r>
              <a:rPr lang="en-US" baseline="0"/>
              <a:t>. Retrieved</a:t>
            </a:r>
            <a:r>
              <a:rPr lang="en-US"/>
              <a:t> </a:t>
            </a:r>
            <a:r>
              <a:rPr lang="en-US" baseline="0"/>
              <a:t>from</a:t>
            </a:r>
            <a:r>
              <a:rPr lang="en-US"/>
              <a:t>: </a:t>
            </a:r>
            <a:r>
              <a:rPr lang="en-US" baseline="0">
                <a:hlinkClick r:id="rId4"/>
              </a:rPr>
              <a:t>https://www.publichealthontario.ca</a:t>
            </a:r>
            <a:r>
              <a:rPr lang="en-US">
                <a:hlinkClick r:id="rId4"/>
              </a:rPr>
              <a:t>/-/media/documents</a:t>
            </a:r>
            <a:r>
              <a:rPr lang="en-US" baseline="0">
                <a:hlinkClick r:id="rId4"/>
              </a:rPr>
              <a:t>/</a:t>
            </a:r>
            <a:r>
              <a:rPr lang="en-US">
                <a:hlinkClick r:id="rId4"/>
              </a:rPr>
              <a:t>I</a:t>
            </a:r>
            <a:r>
              <a:rPr lang="en-US" baseline="0">
                <a:hlinkClick r:id="rId4"/>
              </a:rPr>
              <a:t>/</a:t>
            </a:r>
            <a:r>
              <a:rPr lang="en-US">
                <a:hlinkClick r:id="rId4"/>
              </a:rPr>
              <a:t>2019</a:t>
            </a:r>
            <a:r>
              <a:rPr lang="en-US" baseline="0">
                <a:hlinkClick r:id="rId4"/>
              </a:rPr>
              <a:t>/</a:t>
            </a:r>
            <a:r>
              <a:rPr lang="en-US">
                <a:hlinkClick r:id="rId4"/>
              </a:rPr>
              <a:t>ipac-core-trainers-cot-summary</a:t>
            </a:r>
            <a:r>
              <a:rPr lang="en-US" baseline="0">
                <a:hlinkClick r:id="rId4"/>
              </a:rPr>
              <a:t>.pdf</a:t>
            </a:r>
            <a:endParaRPr lang="en-US"/>
          </a:p>
          <a:p>
            <a:pPr defTabSz="933237">
              <a:spcBef>
                <a:spcPct val="0"/>
              </a:spcBef>
              <a:defRPr/>
            </a:pPr>
            <a:endParaRPr lang="en-US" altLang="en-US"/>
          </a:p>
          <a:p>
            <a:pPr>
              <a:spcBef>
                <a:spcPct val="0"/>
              </a:spcBef>
              <a:defRPr/>
            </a:pPr>
            <a:r>
              <a:rPr lang="en-US" altLang="en-US"/>
              <a:t>Images retrieved from: \\mlhu.healthunit.com\mlhudata\SHARED\HL\CY\YAT\!Shared\Images-Purchased and Downloaded\</a:t>
            </a:r>
            <a:r>
              <a:rPr lang="en-US" altLang="en-US" err="1"/>
              <a:t>Bigstockphoto</a:t>
            </a:r>
            <a:r>
              <a:rPr lang="en-US" altLang="en-US"/>
              <a:t> Purchased Images\SHSM Presentation (</a:t>
            </a:r>
            <a:r>
              <a:rPr lang="en-US" altLang="en-US" err="1"/>
              <a:t>bigstock</a:t>
            </a:r>
            <a:r>
              <a:rPr lang="en-US" altLang="en-US"/>
              <a:t>—Close-up-portrait-of-a-young-h-13218407.jpg; </a:t>
            </a:r>
            <a:r>
              <a:rPr lang="en-US" altLang="en-US" err="1"/>
              <a:t>bigstock</a:t>
            </a:r>
            <a:r>
              <a:rPr lang="en-US" altLang="en-US"/>
              <a:t>—171362942.jpg)</a:t>
            </a:r>
            <a:endParaRPr lang="en-US"/>
          </a:p>
          <a:p>
            <a:pPr eaLnBrk="1" hangingPunct="1">
              <a:spcBef>
                <a:spcPct val="0"/>
              </a:spcBef>
            </a:pPr>
            <a:endParaRPr lang="en-US"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24</a:t>
            </a:fld>
            <a:endParaRPr lang="en-US"/>
          </a:p>
        </p:txBody>
      </p:sp>
    </p:spTree>
    <p:extLst>
      <p:ext uri="{BB962C8B-B14F-4D97-AF65-F5344CB8AC3E}">
        <p14:creationId xmlns:p14="http://schemas.microsoft.com/office/powerpoint/2010/main" val="114345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a:t>The ‘Susceptible Host’ represents</a:t>
            </a:r>
            <a:r>
              <a:rPr lang="en-US" altLang="en-US" baseline="0"/>
              <a:t> the ‘Next Sick Person’. This could include any person who is at risk of infection. A person’s risk of infection can be impacted by their age and ability to fight off illness. For example, babies and young children, pregnant woman, older adults, immunocompromised, people on certain types of medication and people who are already sick or hospitalized are at an increased risk for becoming infected</a:t>
            </a:r>
            <a:r>
              <a:rPr lang="en-US" altLang="en-US"/>
              <a:t>. </a:t>
            </a:r>
            <a:endParaRPr lang="en-US" altLang="en-US" baseline="0"/>
          </a:p>
          <a:p>
            <a:pPr eaLnBrk="1" hangingPunct="1">
              <a:spcBef>
                <a:spcPct val="0"/>
              </a:spcBef>
            </a:pPr>
            <a:endParaRPr lang="en-CA" altLang="en-US"/>
          </a:p>
          <a:p>
            <a:pPr eaLnBrk="1" hangingPunct="1">
              <a:spcBef>
                <a:spcPct val="0"/>
              </a:spcBef>
            </a:pPr>
            <a:r>
              <a:rPr lang="en-CA" altLang="en-US"/>
              <a:t>People who do not eat well, get enough sleep or are stressed can also have</a:t>
            </a:r>
            <a:r>
              <a:rPr lang="en-CA" altLang="en-US" baseline="0"/>
              <a:t> a higher risk for infection</a:t>
            </a:r>
            <a:r>
              <a:rPr lang="en-CA" altLang="en-US"/>
              <a:t>.</a:t>
            </a:r>
            <a:endParaRPr lang="en-CA" altLang="en-US">
              <a:cs typeface="Calibri"/>
            </a:endParaRPr>
          </a:p>
          <a:p>
            <a:pPr eaLnBrk="1" hangingPunct="1">
              <a:spcBef>
                <a:spcPct val="0"/>
              </a:spcBef>
            </a:pPr>
            <a:endParaRPr lang="en-CA" altLang="en-US"/>
          </a:p>
          <a:p>
            <a:pPr eaLnBrk="1" hangingPunct="1">
              <a:spcBef>
                <a:spcPct val="0"/>
              </a:spcBef>
            </a:pPr>
            <a:endParaRPr lang="en-US" altLang="en-US"/>
          </a:p>
          <a:p>
            <a:r>
              <a:rPr lang="en-CA"/>
              <a:t>References: </a:t>
            </a:r>
            <a:endParaRPr lang="en-CA">
              <a:cs typeface="Calibri"/>
            </a:endParaRPr>
          </a:p>
          <a:p>
            <a:endParaRPr lang="en-CA"/>
          </a:p>
          <a:p>
            <a:r>
              <a:rPr lang="en-CA"/>
              <a:t>Center for Disease Control. May 18, 2012. Lesson 1: Introduction to Epidemiology- Section 10 Chain of Infection. Retrieved from: </a:t>
            </a:r>
            <a:r>
              <a:rPr lang="en-CA">
                <a:hlinkClick r:id="rId3"/>
              </a:rPr>
              <a:t>https://www.cdc.gov/csels/dsepd/ss1978/lesson1/section10.html</a:t>
            </a:r>
            <a:endParaRPr lang="en-CA"/>
          </a:p>
          <a:p>
            <a:endParaRPr lang="en-CA"/>
          </a:p>
          <a:p>
            <a:pPr eaLnBrk="1" hangingPunct="1">
              <a:spcBef>
                <a:spcPct val="0"/>
              </a:spcBef>
            </a:pPr>
            <a:r>
              <a:rPr lang="en-US" baseline="0"/>
              <a:t>Public Health Ontario (PHO).</a:t>
            </a:r>
            <a:r>
              <a:rPr lang="en-US"/>
              <a:t> 2019</a:t>
            </a:r>
            <a:r>
              <a:rPr lang="en-US" baseline="0"/>
              <a:t>. Chain of </a:t>
            </a:r>
            <a:r>
              <a:rPr lang="en-US"/>
              <a:t>Infection and Risk Assessment Summary</a:t>
            </a:r>
            <a:r>
              <a:rPr lang="en-US" baseline="0"/>
              <a:t>. Retrieved</a:t>
            </a:r>
            <a:r>
              <a:rPr lang="en-US"/>
              <a:t> </a:t>
            </a:r>
            <a:r>
              <a:rPr lang="en-US" baseline="0"/>
              <a:t>from</a:t>
            </a:r>
            <a:r>
              <a:rPr lang="en-US"/>
              <a:t>: </a:t>
            </a:r>
            <a:r>
              <a:rPr lang="en-US" baseline="0">
                <a:hlinkClick r:id="rId4"/>
              </a:rPr>
              <a:t>https://www.publichealthontario.ca</a:t>
            </a:r>
            <a:r>
              <a:rPr lang="en-US">
                <a:hlinkClick r:id="rId4"/>
              </a:rPr>
              <a:t>/-/media/documents</a:t>
            </a:r>
            <a:r>
              <a:rPr lang="en-US" baseline="0">
                <a:hlinkClick r:id="rId4"/>
              </a:rPr>
              <a:t>/</a:t>
            </a:r>
            <a:r>
              <a:rPr lang="en-US">
                <a:hlinkClick r:id="rId4"/>
              </a:rPr>
              <a:t>I</a:t>
            </a:r>
            <a:r>
              <a:rPr lang="en-US" baseline="0">
                <a:hlinkClick r:id="rId4"/>
              </a:rPr>
              <a:t>/</a:t>
            </a:r>
            <a:r>
              <a:rPr lang="en-US">
                <a:hlinkClick r:id="rId4"/>
              </a:rPr>
              <a:t>2019</a:t>
            </a:r>
            <a:r>
              <a:rPr lang="en-US" baseline="0">
                <a:hlinkClick r:id="rId4"/>
              </a:rPr>
              <a:t>/</a:t>
            </a:r>
            <a:r>
              <a:rPr lang="en-US">
                <a:hlinkClick r:id="rId4"/>
              </a:rPr>
              <a:t>ipac-core-trainers-cot-summary</a:t>
            </a:r>
            <a:r>
              <a:rPr lang="en-US" baseline="0">
                <a:hlinkClick r:id="rId4"/>
              </a:rPr>
              <a:t>.pdf</a:t>
            </a:r>
            <a:endParaRPr lang="en-US"/>
          </a:p>
          <a:p>
            <a:pPr>
              <a:spcBef>
                <a:spcPct val="0"/>
              </a:spcBef>
              <a:defRPr/>
            </a:pPr>
            <a:endParaRPr lang="en-US"/>
          </a:p>
          <a:p>
            <a:pPr>
              <a:spcBef>
                <a:spcPct val="0"/>
              </a:spcBef>
              <a:defRPr/>
            </a:pPr>
            <a:r>
              <a:rPr lang="en-US" altLang="en-US"/>
              <a:t>Images retrieved from: \\mlhu.healthunit.com\mlhudata\SHARED\HL\CY\YAT\!Shared\Images-Purchased and Downloaded\</a:t>
            </a:r>
            <a:r>
              <a:rPr lang="en-US" altLang="en-US" err="1"/>
              <a:t>Bigstockphoto</a:t>
            </a:r>
            <a:r>
              <a:rPr lang="en-US" altLang="en-US"/>
              <a:t> Purchased Images\SHSM Presentation</a:t>
            </a:r>
            <a:endParaRPr lang="en-US" altLang="en-US">
              <a:cs typeface="Calibri"/>
            </a:endParaRPr>
          </a:p>
          <a:p>
            <a:r>
              <a:rPr lang="en-US">
                <a:cs typeface="Calibri"/>
              </a:rPr>
              <a:t>(</a:t>
            </a:r>
            <a:r>
              <a:rPr lang="en-US" err="1">
                <a:cs typeface="Calibri"/>
              </a:rPr>
              <a:t>bigstock</a:t>
            </a:r>
            <a:r>
              <a:rPr lang="en-US">
                <a:cs typeface="Calibri"/>
              </a:rPr>
              <a:t>—171504332.jpg; </a:t>
            </a:r>
            <a:r>
              <a:rPr lang="en-US" err="1">
                <a:cs typeface="Calibri"/>
              </a:rPr>
              <a:t>bigstock</a:t>
            </a:r>
            <a:r>
              <a:rPr lang="en-US">
                <a:cs typeface="Calibri"/>
              </a:rPr>
              <a:t>—200157862; </a:t>
            </a:r>
            <a:r>
              <a:rPr lang="en-US" err="1">
                <a:cs typeface="Calibri"/>
              </a:rPr>
              <a:t>bigstock</a:t>
            </a:r>
            <a:r>
              <a:rPr lang="en-US">
                <a:cs typeface="Calibri"/>
              </a:rPr>
              <a:t>—Being-Pregnant-4712380; </a:t>
            </a:r>
            <a:r>
              <a:rPr lang="en-US" err="1">
                <a:cs typeface="Calibri"/>
              </a:rPr>
              <a:t>bigstock</a:t>
            </a:r>
            <a:r>
              <a:rPr lang="en-US">
                <a:cs typeface="Calibri"/>
              </a:rPr>
              <a:t>—Doctor-treats-female-patient-w-30731786; </a:t>
            </a:r>
            <a:r>
              <a:rPr lang="en-US" err="1">
                <a:cs typeface="Calibri"/>
              </a:rPr>
              <a:t>bigstock</a:t>
            </a:r>
            <a:r>
              <a:rPr lang="en-US">
                <a:cs typeface="Calibri"/>
              </a:rPr>
              <a:t>—Senior-women-with-carer-enjoyi-31815807)</a:t>
            </a:r>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25</a:t>
            </a:fld>
            <a:endParaRPr lang="en-US"/>
          </a:p>
        </p:txBody>
      </p:sp>
    </p:spTree>
    <p:extLst>
      <p:ext uri="{BB962C8B-B14F-4D97-AF65-F5344CB8AC3E}">
        <p14:creationId xmlns:p14="http://schemas.microsoft.com/office/powerpoint/2010/main" val="3947390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Don’t pass</a:t>
            </a:r>
            <a:r>
              <a:rPr lang="en-CA" baseline="0"/>
              <a:t> it along activity.</a:t>
            </a:r>
            <a:r>
              <a:rPr lang="en-CA"/>
              <a:t> </a:t>
            </a:r>
            <a:r>
              <a:rPr lang="en-CA" baseline="0"/>
              <a:t> Should take about 20 minutes.</a:t>
            </a:r>
            <a:r>
              <a:rPr lang="en-CA"/>
              <a:t> </a:t>
            </a:r>
            <a:r>
              <a:rPr lang="en-CA" baseline="0"/>
              <a:t> See activity instructions.</a:t>
            </a:r>
            <a:r>
              <a:rPr lang="en-CA"/>
              <a:t>  See the link on the MLHU website for the activity card template.</a:t>
            </a: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26</a:t>
            </a:fld>
            <a:endParaRPr lang="en-US"/>
          </a:p>
        </p:txBody>
      </p:sp>
    </p:spTree>
    <p:extLst>
      <p:ext uri="{BB962C8B-B14F-4D97-AF65-F5344CB8AC3E}">
        <p14:creationId xmlns:p14="http://schemas.microsoft.com/office/powerpoint/2010/main" val="4279758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The way to stop germs from spreading is by interrupting the chain of infection at any link. ​ We will be focusing on hand hygiene, cleaning &amp; disinfecting, PPE, and immunization.</a:t>
            </a:r>
          </a:p>
          <a:p>
            <a:pPr rtl="0" fontAlgn="base"/>
            <a:r>
              <a:rPr lang="en-US"/>
              <a:t>​</a:t>
            </a:r>
            <a:endParaRPr lang="en-US">
              <a:cs typeface="Calibri"/>
            </a:endParaRPr>
          </a:p>
          <a:p>
            <a:pPr rtl="0" fontAlgn="base"/>
            <a:r>
              <a:rPr lang="en-US"/>
              <a:t>​</a:t>
            </a:r>
            <a:endParaRPr lang="en-US">
              <a:cs typeface="Calibri"/>
            </a:endParaRPr>
          </a:p>
          <a:p>
            <a:r>
              <a:rPr lang="en-CA"/>
              <a:t>Reference:</a:t>
            </a:r>
            <a:r>
              <a:rPr lang="en-CA" b="1"/>
              <a:t> </a:t>
            </a:r>
            <a:endParaRPr lang="en-CA"/>
          </a:p>
          <a:p>
            <a:endParaRPr lang="en-CA"/>
          </a:p>
          <a:p>
            <a:pPr>
              <a:spcBef>
                <a:spcPct val="0"/>
              </a:spcBef>
            </a:pPr>
            <a:r>
              <a:rPr lang="en-US"/>
              <a:t>Public Health Ontario (PHO). 2019. Chain of Infection and Risk Assessment Summary. Retrieved from: </a:t>
            </a:r>
            <a:r>
              <a:rPr lang="en-US">
                <a:hlinkClick r:id="rId3"/>
              </a:rPr>
              <a:t>https://www.publichealthontario.ca/-/media/documents/I/2019/ipac-core-trainers-cot-summary.pdf</a:t>
            </a:r>
            <a:endParaRPr lang="en-US"/>
          </a:p>
          <a:p>
            <a:pPr>
              <a:spcBef>
                <a:spcPct val="0"/>
              </a:spcBef>
            </a:pPr>
            <a:endParaRPr lang="en-US">
              <a:cs typeface="Calibri" panose="020F0502020204030204"/>
            </a:endParaRPr>
          </a:p>
          <a:p>
            <a:r>
              <a:rPr lang="en-CA"/>
              <a:t>Image retrieved from: </a:t>
            </a:r>
            <a:r>
              <a:rPr lang="en-CA">
                <a:hlinkClick r:id="rId4"/>
              </a:rPr>
              <a:t>https://pixabay.com/en/chain-broken-link-freedom-297842/</a:t>
            </a:r>
            <a:endParaRPr lang="en-US"/>
          </a:p>
          <a:p>
            <a:pPr>
              <a:spcBef>
                <a:spcPct val="0"/>
              </a:spcBef>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27</a:t>
            </a:fld>
            <a:endParaRPr lang="en-US"/>
          </a:p>
        </p:txBody>
      </p:sp>
    </p:spTree>
    <p:extLst>
      <p:ext uri="{BB962C8B-B14F-4D97-AF65-F5344CB8AC3E}">
        <p14:creationId xmlns:p14="http://schemas.microsoft.com/office/powerpoint/2010/main" val="3498748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Why Wash your hands? </a:t>
            </a:r>
            <a:r>
              <a:rPr lang="en-US"/>
              <a:t>Washing hands prevents illnesses and spread of infections to others.</a:t>
            </a:r>
          </a:p>
          <a:p>
            <a:endParaRPr lang="en-US"/>
          </a:p>
          <a:p>
            <a:r>
              <a:rPr lang="en-US"/>
              <a:t>Handwashing with soap removes germs from hands. This helps prevent infections because:</a:t>
            </a:r>
            <a:endParaRPr lang="en-US">
              <a:cs typeface="Calibri"/>
            </a:endParaRPr>
          </a:p>
          <a:p>
            <a:endParaRPr lang="en-US"/>
          </a:p>
          <a:p>
            <a:r>
              <a:rPr lang="en-US"/>
              <a:t>-People frequently touch their eyes, nose, and mouth without even realizing it. Germs can get into the body through the eyes, nose and mouth and make us sick.</a:t>
            </a:r>
            <a:endParaRPr lang="en-US">
              <a:cs typeface="Calibri"/>
            </a:endParaRPr>
          </a:p>
          <a:p>
            <a:r>
              <a:rPr lang="en-US"/>
              <a:t>-Germs from unwashed hands can get into foods and drinks while people prepare or consume them. Germs can multiply in some types of foods or drinks, under certain conditions, and make people sick.</a:t>
            </a:r>
            <a:endParaRPr lang="en-US">
              <a:cs typeface="Calibri"/>
            </a:endParaRPr>
          </a:p>
          <a:p>
            <a:r>
              <a:rPr lang="en-US"/>
              <a:t>-Germs from unwashed hands can be transferred to other objects, like handrails, table tops, or toys, and then transferred to another person’s hands.</a:t>
            </a:r>
            <a:endParaRPr lang="en-US">
              <a:cs typeface="Calibri"/>
            </a:endParaRPr>
          </a:p>
          <a:p>
            <a:r>
              <a:rPr lang="en-US"/>
              <a:t>-Removing germs through handwashing therefore helps prevent diarrhea and respiratory infections and may even help prevent skin and eye infections.</a:t>
            </a:r>
            <a:endParaRPr lang="en-CA"/>
          </a:p>
          <a:p>
            <a:endParaRPr lang="en-CA" b="1"/>
          </a:p>
          <a:p>
            <a:r>
              <a:rPr lang="en-CA" b="1"/>
              <a:t>Handwashing and Hand Sanitizing has almost become a “norm” since the start of the pandemic.  Schools, retail stores etc. have hand sanitizer in entranceways.  </a:t>
            </a:r>
            <a:endParaRPr lang="en-CA" b="1">
              <a:cs typeface="Calibri"/>
            </a:endParaRPr>
          </a:p>
          <a:p>
            <a:r>
              <a:rPr lang="en-CA" b="1"/>
              <a:t>20 seconds of handwashing = Singing Happy Birthday</a:t>
            </a:r>
            <a:r>
              <a:rPr lang="en-CA" b="1" baseline="0"/>
              <a:t> Twice!</a:t>
            </a:r>
            <a:endParaRPr lang="en-CA" b="1" baseline="0">
              <a:cs typeface="Calibri"/>
            </a:endParaRPr>
          </a:p>
          <a:p>
            <a:endParaRPr lang="en-CA" b="1" baseline="0"/>
          </a:p>
          <a:p>
            <a:pPr>
              <a:defRPr/>
            </a:pPr>
            <a:r>
              <a:rPr lang="en-US" altLang="en-US" b="1"/>
              <a:t>When using alcohol based hand sanitizer (ABHS) there needs to be enough product for your hands to be wet for 15 seconds. </a:t>
            </a:r>
            <a:r>
              <a:rPr lang="en-CA" b="1" baseline="0"/>
              <a:t>Ensure that ABHS is completely rubbed in and dry.</a:t>
            </a:r>
            <a:endParaRPr lang="en-CA" b="1" baseline="0">
              <a:cs typeface="Calibri"/>
            </a:endParaRPr>
          </a:p>
          <a:p>
            <a:endParaRPr lang="en-CA" b="1" baseline="0">
              <a:cs typeface="Calibri"/>
            </a:endParaRPr>
          </a:p>
          <a:p>
            <a:pPr>
              <a:defRPr/>
            </a:pPr>
            <a:r>
              <a:rPr lang="en-US"/>
              <a:t>References: </a:t>
            </a:r>
          </a:p>
          <a:p>
            <a:pPr>
              <a:defRPr/>
            </a:pPr>
            <a:endParaRPr lang="en-US"/>
          </a:p>
          <a:p>
            <a:pPr>
              <a:defRPr/>
            </a:pPr>
            <a:r>
              <a:rPr lang="en-US"/>
              <a:t>Center for Disease Control. September 2020. Show Me the Science – Why Wash Your Hands? Retrieved from: </a:t>
            </a:r>
            <a:r>
              <a:rPr lang="en-US">
                <a:hlinkClick r:id="rId3"/>
              </a:rPr>
              <a:t>https://www.cdc.gov/handwashing/why-handwashing.html</a:t>
            </a:r>
            <a:endParaRPr lang="en-US"/>
          </a:p>
          <a:p>
            <a:pPr>
              <a:defRPr/>
            </a:pPr>
            <a:endParaRPr lang="en-US"/>
          </a:p>
          <a:p>
            <a:pPr defTabSz="933237">
              <a:defRPr/>
            </a:pPr>
            <a:r>
              <a:rPr lang="en-US" altLang="en-US"/>
              <a:t>Middlesex-London Health Unit. 2015. Hand Hygiene. Retrieved from: </a:t>
            </a:r>
            <a:r>
              <a:rPr lang="en-US" altLang="en-US">
                <a:hlinkClick r:id="rId4"/>
              </a:rPr>
              <a:t>https://www.healthunit.com/hand-washing</a:t>
            </a:r>
            <a:endParaRPr lang="en-US" altLang="en-US">
              <a:cs typeface="Calibri"/>
            </a:endParaRPr>
          </a:p>
          <a:p>
            <a:endParaRPr lang="en-US" altLang="en-US">
              <a:cs typeface="Calibri"/>
            </a:endParaRPr>
          </a:p>
          <a:p>
            <a:endParaRPr lang="en-US" altLang="en-US">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28</a:t>
            </a:fld>
            <a:endParaRPr lang="en-US"/>
          </a:p>
        </p:txBody>
      </p:sp>
    </p:spTree>
    <p:extLst>
      <p:ext uri="{BB962C8B-B14F-4D97-AF65-F5344CB8AC3E}">
        <p14:creationId xmlns:p14="http://schemas.microsoft.com/office/powerpoint/2010/main" val="2124058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cs typeface="Calibri"/>
              </a:rPr>
              <a:t>Have students popcorn out ideas on "When should you wash your hands?"</a:t>
            </a:r>
            <a:endParaRPr lang="en-US" b="1"/>
          </a:p>
          <a:p>
            <a:pPr>
              <a:defRPr/>
            </a:pPr>
            <a:endParaRPr lang="en-US" b="1"/>
          </a:p>
          <a:p>
            <a:pPr>
              <a:defRPr/>
            </a:pPr>
            <a:r>
              <a:rPr lang="en-US" i="1" u="sng"/>
              <a:t>Possible Responses</a:t>
            </a:r>
            <a:r>
              <a:rPr lang="en-US" b="1" i="1" u="sng"/>
              <a:t> </a:t>
            </a:r>
            <a:endParaRPr lang="en-US" i="1" u="sng">
              <a:cs typeface="Calibri"/>
            </a:endParaRPr>
          </a:p>
          <a:p>
            <a:pPr>
              <a:defRPr/>
            </a:pPr>
            <a:endParaRPr lang="en-US">
              <a:cs typeface="Calibri"/>
            </a:endParaRPr>
          </a:p>
          <a:p>
            <a:pPr>
              <a:defRPr/>
            </a:pPr>
            <a:r>
              <a:rPr lang="en-US"/>
              <a:t>Before:</a:t>
            </a:r>
            <a:endParaRPr lang="en-US">
              <a:cs typeface="Calibri"/>
            </a:endParaRPr>
          </a:p>
          <a:p>
            <a:pPr>
              <a:defRPr/>
            </a:pPr>
            <a:r>
              <a:rPr lang="en-US"/>
              <a:t>Preparing or eating food.</a:t>
            </a:r>
            <a:endParaRPr lang="en-US">
              <a:cs typeface="Calibri"/>
            </a:endParaRPr>
          </a:p>
          <a:p>
            <a:pPr>
              <a:defRPr/>
            </a:pPr>
            <a:r>
              <a:rPr lang="en-US"/>
              <a:t>Caring for someone who is sick.</a:t>
            </a:r>
            <a:endParaRPr lang="en-US">
              <a:cs typeface="Calibri"/>
            </a:endParaRPr>
          </a:p>
          <a:p>
            <a:pPr>
              <a:defRPr/>
            </a:pPr>
            <a:r>
              <a:rPr lang="en-US"/>
              <a:t>Treating a cut or wound.</a:t>
            </a:r>
            <a:endParaRPr lang="en-US">
              <a:cs typeface="Calibri"/>
            </a:endParaRPr>
          </a:p>
          <a:p>
            <a:pPr>
              <a:defRPr/>
            </a:pPr>
            <a:r>
              <a:rPr lang="en-US"/>
              <a:t>Putting in contact lenses.</a:t>
            </a:r>
            <a:endParaRPr lang="en-US">
              <a:cs typeface="Calibri"/>
            </a:endParaRPr>
          </a:p>
          <a:p>
            <a:pPr>
              <a:defRPr/>
            </a:pPr>
            <a:endParaRPr lang="en-US"/>
          </a:p>
          <a:p>
            <a:pPr>
              <a:defRPr/>
            </a:pPr>
            <a:r>
              <a:rPr lang="en-US"/>
              <a:t>After:</a:t>
            </a:r>
            <a:endParaRPr lang="en-US">
              <a:cs typeface="Calibri"/>
            </a:endParaRPr>
          </a:p>
          <a:p>
            <a:pPr>
              <a:defRPr/>
            </a:pPr>
            <a:r>
              <a:rPr lang="en-US"/>
              <a:t>Going to the bathroom.</a:t>
            </a:r>
            <a:endParaRPr lang="en-US">
              <a:cs typeface="Calibri"/>
            </a:endParaRPr>
          </a:p>
          <a:p>
            <a:pPr>
              <a:defRPr/>
            </a:pPr>
            <a:r>
              <a:rPr lang="en-US"/>
              <a:t>Contact with body fluids such as blood, vomit, or feces.</a:t>
            </a:r>
            <a:endParaRPr lang="en-US">
              <a:cs typeface="Calibri"/>
            </a:endParaRPr>
          </a:p>
          <a:p>
            <a:pPr>
              <a:defRPr/>
            </a:pPr>
            <a:r>
              <a:rPr lang="en-US"/>
              <a:t>Changing diapers or helping someone with toileting. </a:t>
            </a:r>
            <a:endParaRPr lang="en-US">
              <a:cs typeface="Calibri"/>
            </a:endParaRPr>
          </a:p>
          <a:p>
            <a:pPr>
              <a:defRPr/>
            </a:pPr>
            <a:r>
              <a:rPr lang="en-US"/>
              <a:t>Caring for someone who is sick.</a:t>
            </a:r>
            <a:endParaRPr lang="en-US">
              <a:cs typeface="Calibri"/>
            </a:endParaRPr>
          </a:p>
          <a:p>
            <a:pPr>
              <a:defRPr/>
            </a:pPr>
            <a:r>
              <a:rPr lang="en-US"/>
              <a:t>Blowing your nose.</a:t>
            </a:r>
            <a:endParaRPr lang="en-US">
              <a:cs typeface="Calibri"/>
            </a:endParaRPr>
          </a:p>
          <a:p>
            <a:pPr>
              <a:defRPr/>
            </a:pPr>
            <a:r>
              <a:rPr lang="en-US"/>
              <a:t>Coughing or sneezing.</a:t>
            </a:r>
            <a:endParaRPr lang="en-US">
              <a:cs typeface="Calibri"/>
            </a:endParaRPr>
          </a:p>
          <a:p>
            <a:pPr>
              <a:defRPr/>
            </a:pPr>
            <a:r>
              <a:rPr lang="en-US"/>
              <a:t>Touching an animal or handling their toys or waste.</a:t>
            </a:r>
            <a:endParaRPr lang="en-US">
              <a:cs typeface="Calibri"/>
            </a:endParaRPr>
          </a:p>
          <a:p>
            <a:pPr>
              <a:defRPr/>
            </a:pPr>
            <a:r>
              <a:rPr lang="en-US"/>
              <a:t>Handling garbage, trash cans, or drains.</a:t>
            </a:r>
            <a:endParaRPr lang="en-US">
              <a:cs typeface="Calibri"/>
            </a:endParaRPr>
          </a:p>
          <a:p>
            <a:pPr>
              <a:defRPr/>
            </a:pPr>
            <a:r>
              <a:rPr lang="en-US"/>
              <a:t>Treating a cut or wound.</a:t>
            </a:r>
            <a:endParaRPr lang="en-US">
              <a:cs typeface="Calibri"/>
            </a:endParaRPr>
          </a:p>
          <a:p>
            <a:pPr>
              <a:defRPr/>
            </a:pPr>
            <a:r>
              <a:rPr lang="en-US"/>
              <a:t>Handling raw meat.</a:t>
            </a:r>
            <a:endParaRPr lang="en-US">
              <a:cs typeface="Calibri"/>
            </a:endParaRPr>
          </a:p>
          <a:p>
            <a:pPr>
              <a:defRPr/>
            </a:pPr>
            <a:endParaRPr lang="en-US"/>
          </a:p>
          <a:p>
            <a:pPr>
              <a:defRPr/>
            </a:pPr>
            <a:r>
              <a:rPr lang="en-US"/>
              <a:t>Simply put: Clean your hands often, whether they look dirty or not!</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29</a:t>
            </a:fld>
            <a:endParaRPr lang="en-US"/>
          </a:p>
        </p:txBody>
      </p:sp>
    </p:spTree>
    <p:extLst>
      <p:ext uri="{BB962C8B-B14F-4D97-AF65-F5344CB8AC3E}">
        <p14:creationId xmlns:p14="http://schemas.microsoft.com/office/powerpoint/2010/main" val="290210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we think about pandemics,</a:t>
            </a:r>
            <a:r>
              <a:rPr lang="en-CA" baseline="0"/>
              <a:t> or the spread of illness, the Middlesex-London Health Unit plays a variety of roles in our community, all of which boil down to our responsibility to protect and promote the health of the public.</a:t>
            </a:r>
            <a:r>
              <a:rPr lang="en-CA"/>
              <a:t> </a:t>
            </a:r>
            <a:endParaRPr lang="en-CA" baseline="0"/>
          </a:p>
          <a:p>
            <a:endParaRPr lang="en-CA" baseline="0"/>
          </a:p>
          <a:p>
            <a:r>
              <a:rPr lang="en-CA" baseline="0"/>
              <a:t>There are 34 health units across Ontario, and we are all responsible to uphold and follow this mandate in our communities. While we offer unique programs and service to meet the needs of our community, there are a number of programs and teams that </a:t>
            </a:r>
            <a:r>
              <a:rPr lang="en-CA"/>
              <a:t>exist </a:t>
            </a:r>
            <a:r>
              <a:rPr lang="en-CA" baseline="0"/>
              <a:t>at all health units across Ontario. Some of these include:</a:t>
            </a:r>
            <a:endParaRPr lang="en-CA" baseline="0">
              <a:cs typeface="Calibri"/>
            </a:endParaRPr>
          </a:p>
          <a:p>
            <a:endParaRPr lang="en-CA" baseline="0"/>
          </a:p>
          <a:p>
            <a:pPr marL="174982" indent="-174982">
              <a:buFont typeface="Arial" panose="020B0604020202020204" pitchFamily="34" charset="0"/>
              <a:buChar char="•"/>
            </a:pPr>
            <a:r>
              <a:rPr lang="en-CA" baseline="0"/>
              <a:t>Environmental Health- responsible for inspecting and testing for food handling practices, water safety, air quality, rabies and vector borne illness (e.g. tick collection and testing).</a:t>
            </a:r>
            <a:r>
              <a:rPr lang="en-CA"/>
              <a:t> </a:t>
            </a:r>
            <a:endParaRPr lang="en-CA">
              <a:cs typeface="Calibri" panose="020F0502020204030204"/>
            </a:endParaRPr>
          </a:p>
          <a:p>
            <a:endParaRPr lang="en-CA">
              <a:cs typeface="Calibri" panose="020F0502020204030204"/>
            </a:endParaRPr>
          </a:p>
          <a:p>
            <a:pPr marL="174982" indent="-174982">
              <a:buFont typeface="Arial" panose="020B0604020202020204" pitchFamily="34" charset="0"/>
              <a:buChar char="•"/>
            </a:pPr>
            <a:r>
              <a:rPr lang="en-CA" baseline="0"/>
              <a:t>School Health- responsible for promoting and supporting health in elementary and secondary school settings.</a:t>
            </a:r>
            <a:endParaRPr lang="en-CA" baseline="0">
              <a:cs typeface="Calibri"/>
            </a:endParaRPr>
          </a:p>
          <a:p>
            <a:endParaRPr lang="en-CA" baseline="0"/>
          </a:p>
          <a:p>
            <a:pPr marL="174982" indent="-174982">
              <a:buFont typeface="Arial" panose="020B0604020202020204" pitchFamily="34" charset="0"/>
              <a:buChar char="•"/>
            </a:pPr>
            <a:r>
              <a:rPr lang="en-CA" baseline="0"/>
              <a:t>Immunization- responsible for tracking vaccines and the immunization status of children in child care and school settings, as well as planning and delivering school immunization clinics. There is also a travel immunization clinic located at the Middlesex-London Health Unit.</a:t>
            </a:r>
            <a:r>
              <a:rPr lang="en-CA"/>
              <a:t> </a:t>
            </a:r>
            <a:endParaRPr lang="en-CA" baseline="0">
              <a:cs typeface="Calibri"/>
            </a:endParaRPr>
          </a:p>
          <a:p>
            <a:endParaRPr lang="en-CA" baseline="0"/>
          </a:p>
          <a:p>
            <a:pPr marL="174982" indent="-174982">
              <a:buFont typeface="Arial" panose="020B0604020202020204" pitchFamily="34" charset="0"/>
              <a:buChar char="•"/>
            </a:pPr>
            <a:r>
              <a:rPr lang="en-CA" baseline="0"/>
              <a:t>Infectious Disease- responsible for follow-up, tracing contacts and surveillance of cases of reportable infectious diseases/conditions.</a:t>
            </a:r>
            <a:endParaRPr lang="en-CA" baseline="0">
              <a:cs typeface="Calibri"/>
            </a:endParaRPr>
          </a:p>
          <a:p>
            <a:endParaRPr lang="en-CA" baseline="0"/>
          </a:p>
          <a:p>
            <a:pPr marL="174982" indent="-174982">
              <a:buFont typeface="Arial" panose="020B0604020202020204" pitchFamily="34" charset="0"/>
              <a:buChar char="•"/>
            </a:pPr>
            <a:r>
              <a:rPr lang="en-CA" baseline="0"/>
              <a:t>Healthy Babies- responsible for supporting and teaching parents and families about newborn and infant child care and safety practices.</a:t>
            </a:r>
            <a:endParaRPr lang="en-CA" baseline="0">
              <a:cs typeface="Calibri"/>
            </a:endParaRPr>
          </a:p>
          <a:p>
            <a:endParaRPr lang="en-CA" baseline="0"/>
          </a:p>
          <a:p>
            <a:pPr marL="174982" indent="-174982">
              <a:buFont typeface="Arial" panose="020B0604020202020204" pitchFamily="34" charset="0"/>
              <a:buChar char="•"/>
            </a:pPr>
            <a:r>
              <a:rPr lang="en-CA" baseline="0"/>
              <a:t>Sexual Health- responsible for consulting, testing for sexually transmitted infections and providing teaching and birth control methods.</a:t>
            </a:r>
            <a:r>
              <a:rPr lang="en-CA"/>
              <a:t> </a:t>
            </a:r>
            <a:endParaRPr lang="en-CA" baseline="0">
              <a:cs typeface="Calibri"/>
            </a:endParaRPr>
          </a:p>
          <a:p>
            <a:endParaRPr lang="en-CA" baseline="0"/>
          </a:p>
          <a:p>
            <a:pPr marL="174982" indent="-174982">
              <a:buFont typeface="Arial" panose="020B0604020202020204" pitchFamily="34" charset="0"/>
              <a:buChar char="•"/>
            </a:pPr>
            <a:r>
              <a:rPr lang="en-CA" baseline="0"/>
              <a:t>Emergency Management- responsible for planning for preparedness and response to local emergencies, including: pandemics, water contamination, extreme weather conditions, power outages, flooding and fire. Part of planning and preparedness is to have a plan in place, but to also practice and rehearse our response with other community services (e.g. fire department) to ensure that we are ready.</a:t>
            </a:r>
            <a:r>
              <a:rPr lang="en-CA"/>
              <a:t> </a:t>
            </a:r>
            <a:endParaRPr lang="en-CA" baseline="0">
              <a:cs typeface="Calibri"/>
            </a:endParaRPr>
          </a:p>
          <a:p>
            <a:pPr marL="174982" indent="-174982">
              <a:buFont typeface="Arial" panose="020B0604020202020204" pitchFamily="34" charset="0"/>
              <a:buChar char="•"/>
            </a:pPr>
            <a:endParaRPr lang="en-CA" baseline="0">
              <a:cs typeface="Calibri"/>
            </a:endParaRPr>
          </a:p>
          <a:p>
            <a:r>
              <a:rPr lang="en-CA">
                <a:cs typeface="Calibri" panose="020F0502020204030204"/>
              </a:rPr>
              <a:t>Reference: </a:t>
            </a:r>
          </a:p>
          <a:p>
            <a:endParaRPr lang="en-CA">
              <a:cs typeface="Calibri" panose="020F0502020204030204"/>
            </a:endParaRPr>
          </a:p>
          <a:p>
            <a:r>
              <a:rPr lang="en-CA">
                <a:cs typeface="Calibri" panose="020F0502020204030204"/>
              </a:rPr>
              <a:t>Ministry of Health and Long Term Care. 2021. Ontario Public Health Standards: Requirements for Programs, Services and Accountability. Retrieved from: </a:t>
            </a:r>
            <a:r>
              <a:rPr lang="en-CA">
                <a:hlinkClick r:id="rId3"/>
              </a:rPr>
              <a:t>https://www.health.gov.on.ca/en/pro/programs/publichealth/oph_standards/docs/protocols_guidelines/Ontario_Public_Health_Standards_2021.pdf</a:t>
            </a:r>
            <a:endParaRPr lang="en-CA">
              <a:cs typeface="Calibri" panose="020F0502020204030204"/>
            </a:endParaRPr>
          </a:p>
          <a:p>
            <a:endParaRPr lang="en-CA">
              <a:cs typeface="Calibri" panose="020F0502020204030204"/>
            </a:endParaRPr>
          </a:p>
          <a:p>
            <a:endParaRPr lang="en-CA">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a:t>
            </a:fld>
            <a:endParaRPr lang="en-US"/>
          </a:p>
        </p:txBody>
      </p:sp>
    </p:spTree>
    <p:extLst>
      <p:ext uri="{BB962C8B-B14F-4D97-AF65-F5344CB8AC3E}">
        <p14:creationId xmlns:p14="http://schemas.microsoft.com/office/powerpoint/2010/main" val="206337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Proper hand washing technique: </a:t>
            </a:r>
          </a:p>
          <a:p>
            <a:pPr marL="233309" indent="-233309">
              <a:buAutoNum type="arabicPeriod"/>
            </a:pPr>
            <a:r>
              <a:rPr lang="en-US"/>
              <a:t>Wet your hands with clean, running water (warm or cold) </a:t>
            </a:r>
            <a:endParaRPr lang="en-US">
              <a:cs typeface="Calibri"/>
            </a:endParaRPr>
          </a:p>
          <a:p>
            <a:pPr marL="233309" indent="-233309">
              <a:buAutoNum type="arabicPeriod"/>
            </a:pPr>
            <a:r>
              <a:rPr lang="en-US"/>
              <a:t>Apply soap. </a:t>
            </a:r>
            <a:endParaRPr lang="en-US">
              <a:cs typeface="Calibri"/>
            </a:endParaRPr>
          </a:p>
          <a:p>
            <a:pPr marL="233309" indent="-233309">
              <a:buAutoNum type="arabicPeriod"/>
            </a:pPr>
            <a:r>
              <a:rPr lang="en-US"/>
              <a:t>Rub your hands together to make a lather and scrub them well; be sure to scrub the backs of your hands, between your fingers, and under your nails. Continue rubbing your hands for at least 20 seconds. Need a timer? Hum the “Happy Birthday” song from beginning to end twice. </a:t>
            </a:r>
            <a:endParaRPr lang="en-US">
              <a:cs typeface="Calibri"/>
            </a:endParaRPr>
          </a:p>
          <a:p>
            <a:pPr marL="233309" indent="-233309">
              <a:buAutoNum type="arabicPeriod"/>
            </a:pPr>
            <a:r>
              <a:rPr lang="en-US"/>
              <a:t>Rinse your hands well under running water. </a:t>
            </a:r>
            <a:endParaRPr lang="en-US">
              <a:cs typeface="Calibri"/>
            </a:endParaRPr>
          </a:p>
          <a:p>
            <a:pPr marL="233309" indent="-233309">
              <a:buAutoNum type="arabicPeriod"/>
            </a:pPr>
            <a:r>
              <a:rPr lang="en-US"/>
              <a:t>Dry your hands using a clean towel or air dry them. </a:t>
            </a:r>
            <a:endParaRPr lang="en-US">
              <a:cs typeface="Calibri"/>
            </a:endParaRPr>
          </a:p>
          <a:p>
            <a:pPr marL="233309" indent="-233309">
              <a:buAutoNum type="arabicPeriod"/>
            </a:pPr>
            <a:r>
              <a:rPr lang="en-US"/>
              <a:t>Turn off tap.</a:t>
            </a:r>
            <a:endParaRPr lang="en-CA"/>
          </a:p>
          <a:p>
            <a:pPr marL="233309" indent="-233309">
              <a:buAutoNum type="arabicPeriod"/>
            </a:pPr>
            <a:endParaRPr lang="en-US">
              <a:cs typeface="Calibri"/>
            </a:endParaRPr>
          </a:p>
          <a:p>
            <a:r>
              <a:rPr lang="en-US">
                <a:cs typeface="Calibri"/>
              </a:rPr>
              <a:t>Reference:</a:t>
            </a:r>
          </a:p>
          <a:p>
            <a:endParaRPr lang="en-US">
              <a:cs typeface="Calibri"/>
            </a:endParaRPr>
          </a:p>
          <a:p>
            <a:r>
              <a:rPr lang="en-US">
                <a:cs typeface="Calibri"/>
              </a:rPr>
              <a:t>Middlesex-London Health Unit. Handwashing The 6 Step Method. Retrieved from: </a:t>
            </a:r>
            <a:r>
              <a:rPr lang="en-US">
                <a:hlinkClick r:id="rId3"/>
              </a:rPr>
              <a:t>https://www.healthunit.com/uploads/handwashing-6step-method.pdf</a:t>
            </a: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30</a:t>
            </a:fld>
            <a:endParaRPr lang="en-US"/>
          </a:p>
        </p:txBody>
      </p:sp>
    </p:spTree>
    <p:extLst>
      <p:ext uri="{BB962C8B-B14F-4D97-AF65-F5344CB8AC3E}">
        <p14:creationId xmlns:p14="http://schemas.microsoft.com/office/powerpoint/2010/main" val="1364182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does handwashing with soap and water remove germs and chemicals?</a:t>
            </a:r>
            <a:endParaRPr lang="en-US"/>
          </a:p>
          <a:p>
            <a:r>
              <a:rPr lang="en-US"/>
              <a:t>Soap and water, worked into a lather, trap and remove germs and chemicals from hands. Wetting your hands with clean water before applying soap helps you get a better lather than applying soap to dry hands. A good lather forms pockets called micelles that trap and remove germs, harmful chemicals, and dirt from your hands.</a:t>
            </a:r>
            <a:endParaRPr lang="en-US">
              <a:cs typeface="Calibri"/>
            </a:endParaRPr>
          </a:p>
          <a:p>
            <a:r>
              <a:rPr lang="en-US"/>
              <a:t>Lathering with soap and scrubbing your hands for 20 seconds is important to this process because these actions physically destroy germs and remove germs and chemicals from your skin. When you rinse your hands, you wash the germs and chemicals down the drain. </a:t>
            </a:r>
            <a:endParaRPr lang="en-US" altLang="en-US"/>
          </a:p>
          <a:p>
            <a:r>
              <a:rPr lang="en-US"/>
              <a:t>Use plain soap and water to wash your hands. Studies have not found any added health benefit from using antibacterial soap, other than for </a:t>
            </a:r>
            <a:r>
              <a:rPr lang="en-US" u="sng">
                <a:hlinkClick r:id="rId3"/>
              </a:rPr>
              <a:t>professionals in healthcare settings</a:t>
            </a:r>
            <a:r>
              <a:rPr lang="en-US"/>
              <a:t>.</a:t>
            </a:r>
            <a:endParaRPr lang="en-US">
              <a:cs typeface="Calibri"/>
            </a:endParaRPr>
          </a:p>
          <a:p>
            <a:endParaRPr lang="en-US"/>
          </a:p>
          <a:p>
            <a:r>
              <a:rPr lang="en-US" b="1"/>
              <a:t>What if I have water but no soap to wash my hands?</a:t>
            </a:r>
            <a:endParaRPr lang="en-US"/>
          </a:p>
          <a:p>
            <a:r>
              <a:rPr lang="en-US"/>
              <a:t>If you don’t have soap and water, use a </a:t>
            </a:r>
            <a:r>
              <a:rPr lang="en-US" u="sng">
                <a:hlinkClick r:id="rId4"/>
              </a:rPr>
              <a:t>hand sanitizer</a:t>
            </a:r>
            <a:r>
              <a:rPr lang="en-US"/>
              <a:t> with at least 60% alcohol. If you don’t have hand sanitizer or soap, but do have water, rub your hands together under the water and dry them with a clean towel or air dry. Rubbing your hands under water will rinse some germs from your hands, even though it’s not as effective as washing with soap.</a:t>
            </a:r>
            <a:endParaRPr lang="en-US">
              <a:cs typeface="Calibri"/>
            </a:endParaRPr>
          </a:p>
          <a:p>
            <a:endParaRPr lang="en-US"/>
          </a:p>
          <a:p>
            <a:r>
              <a:rPr lang="en-US" b="1"/>
              <a:t>Is it better to use warm water or cold water?</a:t>
            </a:r>
            <a:endParaRPr lang="en-US"/>
          </a:p>
          <a:p>
            <a:r>
              <a:rPr lang="en-US"/>
              <a:t>Use your preferred water temperature – cold or warm – to wash your hands. Warm and cold water remove the same number of germs from your hands. The water helps create soap lather that removes germs from your skin when you wash your hands. Water itself does not usually kill germs; to kill germs, water would need to be hot enough to scald your hands.</a:t>
            </a:r>
            <a:endParaRPr lang="en-US">
              <a:cs typeface="Calibri"/>
            </a:endParaRPr>
          </a:p>
          <a:p>
            <a:endParaRPr lang="en-US"/>
          </a:p>
          <a:p>
            <a:endParaRPr lang="en-US"/>
          </a:p>
          <a:p>
            <a:r>
              <a:rPr lang="en-US"/>
              <a:t>References:</a:t>
            </a:r>
            <a:endParaRPr lang="en-US">
              <a:cs typeface="Calibri"/>
            </a:endParaRPr>
          </a:p>
          <a:p>
            <a:endParaRPr lang="en-US">
              <a:cs typeface="Calibri"/>
            </a:endParaRPr>
          </a:p>
          <a:p>
            <a:r>
              <a:rPr lang="en-US">
                <a:cs typeface="Calibri"/>
              </a:rPr>
              <a:t>Center for Disease Control. 2016. Fight Germs. Wash Your Hands (Video).  Retrieved from: </a:t>
            </a:r>
            <a:r>
              <a:rPr lang="en-US">
                <a:hlinkClick r:id="rId5"/>
              </a:rPr>
              <a:t>https://www.cdc.gov/cdctv/healthyliving/hygiene/fight-germs-wash-hands.html</a:t>
            </a:r>
            <a:endParaRPr lang="en-US">
              <a:cs typeface="Calibri"/>
              <a:hlinkClick r:id="" action="ppaction://noaction"/>
            </a:endParaRPr>
          </a:p>
          <a:p>
            <a:endParaRPr lang="en-US">
              <a:cs typeface="Calibri"/>
            </a:endParaRPr>
          </a:p>
          <a:p>
            <a:r>
              <a:rPr lang="en-US"/>
              <a:t>Center for Disease Control. 2022. Frequent Questions About Hand Hygiene.  Retrieved from:</a:t>
            </a:r>
            <a:r>
              <a:rPr lang="en-US" b="1"/>
              <a:t> </a:t>
            </a:r>
            <a:r>
              <a:rPr lang="en-US">
                <a:hlinkClick r:id="rId6"/>
              </a:rPr>
              <a:t>https://www.cdc.gov/handwashing/faqs.html#soap</a:t>
            </a:r>
            <a:endParaRPr lang="en-US"/>
          </a:p>
          <a:p>
            <a:endParaRPr lang="en-US">
              <a:cs typeface="Calibri"/>
            </a:endParaRPr>
          </a:p>
          <a:p>
            <a:endParaRPr lang="en-US" altLang="en-US"/>
          </a:p>
          <a:p>
            <a:endParaRPr lang="en-US" altLang="en-US"/>
          </a:p>
          <a:p>
            <a:endParaRPr lang="en-US" altLang="en-US"/>
          </a:p>
          <a:p>
            <a:endParaRPr lang="en-US" altLang="en-US"/>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31</a:t>
            </a:fld>
            <a:endParaRPr lang="en-US"/>
          </a:p>
        </p:txBody>
      </p:sp>
    </p:spTree>
    <p:extLst>
      <p:ext uri="{BB962C8B-B14F-4D97-AF65-F5344CB8AC3E}">
        <p14:creationId xmlns:p14="http://schemas.microsoft.com/office/powerpoint/2010/main" val="3995931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Depending upon time decide between showing the class the glo germ video (approx. 2 ½ minutes) or actually doing the glo germ activity (10-15 minutes).  If you decide to do the Glo Germ activity – speak to your school Public Health Nurse about the possibility of borrowing this resource.</a:t>
            </a:r>
            <a:endParaRPr lang="en-US"/>
          </a:p>
          <a:p>
            <a:endParaRPr lang="en-CA"/>
          </a:p>
          <a:p>
            <a:r>
              <a:rPr lang="en-CA"/>
              <a:t>If choosing to do the glo germ activity – it can be done with the whole class depending on the number of students and amount of time you have, or ask for 5 or less volunteers.  Use this opportunity to educate on proper handwashing and talk about problem areas found in next slide.  The activity should take about 10-15 minutes depending on the number of students participating. </a:t>
            </a:r>
            <a:endParaRPr lang="en-US">
              <a:cs typeface="Calibri"/>
            </a:endParaRPr>
          </a:p>
          <a:p>
            <a:endParaRPr lang="en-CA">
              <a:cs typeface="Calibri"/>
            </a:endParaRPr>
          </a:p>
          <a:p>
            <a:r>
              <a:rPr lang="en-CA">
                <a:cs typeface="Calibri"/>
              </a:rPr>
              <a:t>Reference:</a:t>
            </a:r>
          </a:p>
          <a:p>
            <a:endParaRPr lang="en-CA">
              <a:cs typeface="Calibri"/>
            </a:endParaRPr>
          </a:p>
          <a:p>
            <a:r>
              <a:rPr lang="en-CA">
                <a:cs typeface="Calibri"/>
              </a:rPr>
              <a:t>Glo Germ Company. Handwashing Glo Germ Gel (Video). Retrieved from: </a:t>
            </a:r>
            <a:r>
              <a:rPr lang="en-CA">
                <a:hlinkClick r:id="rId3"/>
              </a:rPr>
              <a:t>https://www.youtube.com/watch?v=h-O279tiR3s</a:t>
            </a:r>
            <a:endParaRPr lang="en-CA">
              <a:cs typeface="Calibri"/>
            </a:endParaRPr>
          </a:p>
          <a:p>
            <a:endParaRPr lang="en-CA">
              <a:cs typeface="Calibri"/>
            </a:endParaRPr>
          </a:p>
          <a:p>
            <a:r>
              <a:rPr lang="en-CA"/>
              <a:t>Images retrieved from: </a:t>
            </a:r>
            <a:endParaRPr lang="en-CA">
              <a:cs typeface="Calibri" panose="020F0502020204030204"/>
            </a:endParaRPr>
          </a:p>
          <a:p>
            <a:r>
              <a:rPr lang="en-CA" err="1"/>
              <a:t>Glogerm</a:t>
            </a:r>
            <a:r>
              <a:rPr lang="en-CA"/>
              <a:t> - </a:t>
            </a:r>
            <a:r>
              <a:rPr lang="en-CA">
                <a:hlinkClick r:id="rId4"/>
              </a:rPr>
              <a:t>https://www.glogerm.com/mm5/merchant.mvc?Session_ID=d931e3841d3266e81fd869a4ba7549e2&amp;Screen=PROD&amp;Product_Code=K1G2</a:t>
            </a:r>
            <a:endParaRPr lang="en-US"/>
          </a:p>
          <a:p>
            <a:endParaRPr lang="en-CA">
              <a:cs typeface="Calibri"/>
            </a:endParaRPr>
          </a:p>
          <a:p>
            <a:endParaRPr lang="en-CA">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32</a:t>
            </a:fld>
            <a:endParaRPr lang="en-US"/>
          </a:p>
        </p:txBody>
      </p:sp>
    </p:spTree>
    <p:extLst>
      <p:ext uri="{BB962C8B-B14F-4D97-AF65-F5344CB8AC3E}">
        <p14:creationId xmlns:p14="http://schemas.microsoft.com/office/powerpoint/2010/main" val="3065914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t>In</a:t>
            </a:r>
            <a:r>
              <a:rPr lang="en-CA" baseline="0"/>
              <a:t> this diagram, the highlighted areas show the parts of the hands that are most often missed when washing our hands.</a:t>
            </a:r>
            <a:r>
              <a:rPr lang="en-CA"/>
              <a:t> </a:t>
            </a:r>
            <a:endParaRPr lang="en-CA" baseline="0"/>
          </a:p>
          <a:p>
            <a:pPr marL="174982" indent="-174982">
              <a:buFont typeface="Arial" panose="020B0604020202020204" pitchFamily="34" charset="0"/>
              <a:buChar char="•"/>
              <a:defRPr/>
            </a:pPr>
            <a:r>
              <a:rPr lang="en-CA" baseline="0"/>
              <a:t>The</a:t>
            </a:r>
            <a:r>
              <a:rPr lang="en-CA"/>
              <a:t> purple</a:t>
            </a:r>
            <a:r>
              <a:rPr lang="en-CA" baseline="0"/>
              <a:t> areas are those that are most frequently missed</a:t>
            </a:r>
            <a:r>
              <a:rPr lang="en-CA"/>
              <a:t> (fingertips, nailbeds, between fingers, thumbs). </a:t>
            </a:r>
            <a:endParaRPr lang="en-CA">
              <a:cs typeface="Calibri"/>
            </a:endParaRPr>
          </a:p>
          <a:p>
            <a:pPr marL="174982" indent="-174982">
              <a:buFont typeface="Arial" panose="020B0604020202020204" pitchFamily="34" charset="0"/>
              <a:buChar char="•"/>
              <a:defRPr/>
            </a:pPr>
            <a:r>
              <a:rPr lang="en-CA">
                <a:cs typeface="Calibri"/>
              </a:rPr>
              <a:t>The yellow areas are those often missed (wrists, tops of index and middle fingers).</a:t>
            </a:r>
            <a:endParaRPr lang="en-CA"/>
          </a:p>
          <a:p>
            <a:pPr marL="174982" indent="-174982">
              <a:buFont typeface="Arial" panose="020B0604020202020204" pitchFamily="34" charset="0"/>
              <a:buChar char="•"/>
              <a:defRPr/>
            </a:pPr>
            <a:r>
              <a:rPr lang="en-CA"/>
              <a:t>The pink areas are those that are less often missed. </a:t>
            </a:r>
            <a:endParaRPr lang="en-CA">
              <a:cs typeface="Calibri"/>
            </a:endParaRPr>
          </a:p>
          <a:p>
            <a:pPr>
              <a:defRPr/>
            </a:pPr>
            <a:endParaRPr lang="en-CA"/>
          </a:p>
          <a:p>
            <a:pPr>
              <a:defRPr/>
            </a:pPr>
            <a:r>
              <a:rPr lang="en-US" b="1"/>
              <a:t>Do I really need to wash my hands for 20 seconds?</a:t>
            </a:r>
            <a:endParaRPr lang="en-US"/>
          </a:p>
          <a:p>
            <a:pPr>
              <a:defRPr/>
            </a:pPr>
            <a:r>
              <a:rPr lang="en-US"/>
              <a:t>Scientific studies show that you need to scrub for 20 seconds to remove harmful germs and chemicals from your hands. If you wash for a shorter time, you will not remove as many germs. Make sure to scrub all areas of your hands, including your palms, backs of your hands, between your fingers, and under your fingernails.</a:t>
            </a:r>
            <a:endParaRPr lang="en-US">
              <a:cs typeface="Calibri"/>
            </a:endParaRPr>
          </a:p>
          <a:p>
            <a:pPr>
              <a:defRPr/>
            </a:pPr>
            <a:endParaRPr lang="en-US"/>
          </a:p>
          <a:p>
            <a:pPr>
              <a:defRPr/>
            </a:pPr>
            <a:r>
              <a:rPr lang="en-US"/>
              <a:t>References: </a:t>
            </a:r>
            <a:endParaRPr lang="en-US">
              <a:cs typeface="Calibri"/>
            </a:endParaRPr>
          </a:p>
          <a:p>
            <a:pPr>
              <a:defRPr/>
            </a:pPr>
            <a:endParaRPr lang="en-US"/>
          </a:p>
          <a:p>
            <a:pPr>
              <a:defRPr/>
            </a:pPr>
            <a:r>
              <a:rPr lang="en-US"/>
              <a:t>Center for Disease Control. September 2020. Show Me the Science – Why Wash Your Hands? Retrieved from: </a:t>
            </a:r>
            <a:r>
              <a:rPr lang="en-US">
                <a:hlinkClick r:id="rId3"/>
              </a:rPr>
              <a:t>https://www.cdc.gov/handwashing/why-handwashing.html</a:t>
            </a:r>
            <a:endParaRPr lang="en-US"/>
          </a:p>
          <a:p>
            <a:pPr>
              <a:defRPr/>
            </a:pPr>
            <a:endParaRPr lang="en-US"/>
          </a:p>
          <a:p>
            <a:pPr>
              <a:defRPr/>
            </a:pPr>
            <a:r>
              <a:rPr lang="en-US"/>
              <a:t>Middlesex-London Health Unit. 2015. Hand Hygiene. Retrieved from: </a:t>
            </a:r>
            <a:r>
              <a:rPr lang="en-US">
                <a:hlinkClick r:id="rId4"/>
              </a:rPr>
              <a:t>https://www.healthunit.com/hand-washing</a:t>
            </a:r>
            <a:endParaRPr lang="en-US"/>
          </a:p>
          <a:p>
            <a:pPr>
              <a:defRPr/>
            </a:pPr>
            <a:endParaRPr lang="en-US">
              <a:cs typeface="Calibri"/>
            </a:endParaRPr>
          </a:p>
          <a:p>
            <a:pPr>
              <a:defRPr/>
            </a:pPr>
            <a:r>
              <a:rPr lang="en-US"/>
              <a:t>Image</a:t>
            </a:r>
            <a:r>
              <a:rPr lang="en-US" baseline="0"/>
              <a:t> retrieved</a:t>
            </a:r>
            <a:r>
              <a:rPr lang="en-US"/>
              <a:t> from: </a:t>
            </a:r>
            <a:r>
              <a:rPr lang="en-US">
                <a:hlinkClick r:id="rId5"/>
              </a:rPr>
              <a:t>https://www.shutterstock.com/image-vector/flat-style-vector-illustration-area-most-1706688388</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33</a:t>
            </a:fld>
            <a:endParaRPr lang="en-US"/>
          </a:p>
        </p:txBody>
      </p:sp>
    </p:spTree>
    <p:extLst>
      <p:ext uri="{BB962C8B-B14F-4D97-AF65-F5344CB8AC3E}">
        <p14:creationId xmlns:p14="http://schemas.microsoft.com/office/powerpoint/2010/main" val="691606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a:t>Cleaning and disinfection is done to: Prevent transmission of microorganisms to individuals.</a:t>
            </a:r>
          </a:p>
          <a:p>
            <a:endParaRPr lang="en-US" altLang="en-US">
              <a:cs typeface="Calibri"/>
            </a:endParaRPr>
          </a:p>
          <a:p>
            <a:pPr>
              <a:defRPr/>
            </a:pPr>
            <a:r>
              <a:rPr lang="en-US"/>
              <a:t>Cleaning reduces or eliminates the reservoirs of microorganisms.</a:t>
            </a:r>
            <a:endParaRPr lang="en-US">
              <a:cs typeface="Calibri"/>
            </a:endParaRPr>
          </a:p>
          <a:p>
            <a:pPr>
              <a:defRPr/>
            </a:pPr>
            <a:endParaRPr lang="en-US" altLang="en-US">
              <a:latin typeface="Calibri" panose="020F0502020204030204"/>
              <a:cs typeface="Calibri" panose="020F0502020204030204"/>
            </a:endParaRPr>
          </a:p>
          <a:p>
            <a:pPr defTabSz="933237">
              <a:defRPr/>
            </a:pPr>
            <a:r>
              <a:rPr lang="en-US" altLang="en-US">
                <a:latin typeface="Calibri" panose="020F0502020204030204"/>
                <a:cs typeface="Calibri" panose="020F0502020204030204"/>
              </a:rPr>
              <a:t>Cleaning </a:t>
            </a:r>
            <a:r>
              <a:rPr lang="en-US" altLang="en-US"/>
              <a:t>alone will make most surfaces safe for individuals.</a:t>
            </a:r>
            <a:endParaRPr lang="en-US"/>
          </a:p>
          <a:p>
            <a:endParaRPr lang="en-US" altLang="en-US"/>
          </a:p>
          <a:p>
            <a:r>
              <a:rPr lang="en-US" altLang="en-US"/>
              <a:t>Certain organisms may require specific cleaning practices (</a:t>
            </a:r>
            <a:r>
              <a:rPr lang="en-US" altLang="en-US" err="1"/>
              <a:t>ie</a:t>
            </a:r>
            <a:r>
              <a:rPr lang="en-US" altLang="en-US"/>
              <a:t>. C. difficile, Norovirus). </a:t>
            </a:r>
            <a:endParaRPr lang="en-US" altLang="en-US">
              <a:cs typeface="Calibri"/>
            </a:endParaRPr>
          </a:p>
          <a:p>
            <a:pPr eaLnBrk="1" hangingPunct="1">
              <a:spcBef>
                <a:spcPct val="0"/>
              </a:spcBef>
            </a:pPr>
            <a:endParaRPr lang="en-CA" altLang="en-US" u="sng">
              <a:hlinkClick r:id="rId3"/>
            </a:endParaRPr>
          </a:p>
          <a:p>
            <a:pPr defTabSz="933237">
              <a:spcBef>
                <a:spcPct val="0"/>
              </a:spcBef>
              <a:defRPr/>
            </a:pPr>
            <a:r>
              <a:rPr lang="en-US" altLang="en-US"/>
              <a:t>Possible</a:t>
            </a:r>
            <a:r>
              <a:rPr lang="en-US" altLang="en-US" baseline="0"/>
              <a:t> discussion points: cleaning home environment vs. restaurant vs. hospital rooms vs. surgical room</a:t>
            </a:r>
            <a:endParaRPr lang="en-US" altLang="en-US" baseline="0">
              <a:cs typeface="Calibri"/>
            </a:endParaRPr>
          </a:p>
          <a:p>
            <a:pPr marL="174982" indent="-174982" defTabSz="933237">
              <a:spcBef>
                <a:spcPct val="0"/>
              </a:spcBef>
              <a:buFont typeface="Arial" panose="020B0604020202020204" pitchFamily="34" charset="0"/>
              <a:buChar char="•"/>
              <a:defRPr/>
            </a:pPr>
            <a:r>
              <a:rPr lang="en-US" altLang="en-US" baseline="0"/>
              <a:t>Our homes are not surgical rooms however, want to keep them clean. …not sterilized</a:t>
            </a:r>
            <a:endParaRPr lang="en-US" altLang="en-US" baseline="0">
              <a:cs typeface="Calibri"/>
            </a:endParaRPr>
          </a:p>
          <a:p>
            <a:pPr marL="174982" indent="-174982">
              <a:spcBef>
                <a:spcPct val="0"/>
              </a:spcBef>
              <a:buFont typeface="Arial" panose="020B0604020202020204" pitchFamily="34" charset="0"/>
              <a:buChar char="•"/>
            </a:pPr>
            <a:r>
              <a:rPr lang="en-US" altLang="en-US" baseline="0"/>
              <a:t>When working in a health care setting there will be policies and procedures that identify how and what product to use when cleaning isolation rooms, surgical suites, medical equipment, etc.</a:t>
            </a:r>
            <a:endParaRPr lang="en-US" altLang="en-US">
              <a:cs typeface="Calibri"/>
            </a:endParaRPr>
          </a:p>
          <a:p>
            <a:pPr eaLnBrk="1" hangingPunct="1">
              <a:spcBef>
                <a:spcPct val="0"/>
              </a:spcBef>
            </a:pPr>
            <a:endParaRPr lang="en-CA" altLang="en-US" u="sng">
              <a:hlinkClick r:id="rId3"/>
            </a:endParaRPr>
          </a:p>
          <a:p>
            <a:pPr eaLnBrk="1" hangingPunct="1">
              <a:spcBef>
                <a:spcPct val="0"/>
              </a:spcBef>
            </a:pPr>
            <a:r>
              <a:rPr lang="en-CA" altLang="en-US"/>
              <a:t>Reference:</a:t>
            </a:r>
            <a:endParaRPr lang="en-CA" altLang="en-US">
              <a:cs typeface="Calibri"/>
            </a:endParaRPr>
          </a:p>
          <a:p>
            <a:pPr>
              <a:spcBef>
                <a:spcPct val="0"/>
              </a:spcBef>
              <a:defRPr/>
            </a:pPr>
            <a:endParaRPr lang="en-CA" altLang="en-US"/>
          </a:p>
          <a:p>
            <a:pPr>
              <a:spcBef>
                <a:spcPct val="0"/>
              </a:spcBef>
              <a:defRPr/>
            </a:pPr>
            <a:r>
              <a:rPr lang="en-US" altLang="en-US"/>
              <a:t>Center for Disease Control. 2021.</a:t>
            </a:r>
            <a:r>
              <a:rPr lang="en-US"/>
              <a:t> How To Clean and Disinfect Schools To Help Slow the Spread of Flu.</a:t>
            </a:r>
            <a:r>
              <a:rPr lang="en-US" altLang="en-US"/>
              <a:t> Retrieved from: </a:t>
            </a:r>
            <a:r>
              <a:rPr lang="en-US" altLang="en-US">
                <a:hlinkClick r:id="rId4"/>
              </a:rPr>
              <a:t>https://www.cdc.gov/flu/school/cleaning.htm</a:t>
            </a:r>
            <a:endParaRPr lang="en-US" altLang="en-US">
              <a:cs typeface="Calibri"/>
              <a:hlinkClick r:id="rId4"/>
            </a:endParaRPr>
          </a:p>
          <a:p>
            <a:pPr defTabSz="933237">
              <a:spcBef>
                <a:spcPct val="0"/>
              </a:spcBef>
              <a:defRPr/>
            </a:pPr>
            <a:endParaRPr lang="en-US" altLang="en-US">
              <a:cs typeface="Calibri"/>
            </a:endParaRPr>
          </a:p>
          <a:p>
            <a:pPr defTabSz="933237">
              <a:spcBef>
                <a:spcPct val="0"/>
              </a:spcBef>
              <a:defRPr/>
            </a:pPr>
            <a:r>
              <a:rPr lang="en-US" altLang="en-US"/>
              <a:t>Image retrieved from: </a:t>
            </a:r>
            <a:r>
              <a:rPr lang="en-US">
                <a:hlinkClick r:id="rId5"/>
              </a:rPr>
              <a:t>https://pixabay.com/photos/clean-rag-cleaning-rags-household-571679/</a:t>
            </a:r>
            <a:endParaRPr lang="en-US">
              <a:cs typeface="Calibri"/>
              <a:hlinkClick r:id="rId5"/>
            </a:endParaRPr>
          </a:p>
          <a:p>
            <a:pPr>
              <a:spcBef>
                <a:spcPct val="0"/>
              </a:spcBef>
              <a:defRPr/>
            </a:pPr>
            <a:r>
              <a:rPr lang="en-US" altLang="en-US"/>
              <a:t>Image retrieved from: </a:t>
            </a:r>
            <a:r>
              <a:rPr lang="en-US">
                <a:hlinkClick r:id="rId6"/>
              </a:rPr>
              <a:t>https://pixabay.com/photos/cleanliness-maid-maintains-cleaning-2799459/</a:t>
            </a:r>
            <a:endParaRPr lang="en-US">
              <a:cs typeface="Calibri"/>
            </a:endParaRPr>
          </a:p>
          <a:p>
            <a:pPr>
              <a:spcBef>
                <a:spcPct val="0"/>
              </a:spcBef>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34</a:t>
            </a:fld>
            <a:endParaRPr lang="en-US"/>
          </a:p>
        </p:txBody>
      </p:sp>
    </p:spTree>
    <p:extLst>
      <p:ext uri="{BB962C8B-B14F-4D97-AF65-F5344CB8AC3E}">
        <p14:creationId xmlns:p14="http://schemas.microsoft.com/office/powerpoint/2010/main" val="3733581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latin typeface="Arial"/>
                <a:cs typeface="Arial"/>
              </a:rPr>
              <a:t>PPE= Personal Protective Equipment</a:t>
            </a:r>
          </a:p>
          <a:p>
            <a:pPr>
              <a:defRPr/>
            </a:pPr>
            <a:endParaRPr lang="en-US" altLang="en-US">
              <a:latin typeface="Arial" panose="020B0604020202020204" pitchFamily="34" charset="0"/>
              <a:cs typeface="Arial" panose="020B0604020202020204" pitchFamily="34" charset="0"/>
            </a:endParaRPr>
          </a:p>
          <a:p>
            <a:pPr marL="174982" indent="-174982">
              <a:buFont typeface="Arial" panose="020B0604020202020204" pitchFamily="34" charset="0"/>
              <a:buChar char="•"/>
              <a:defRPr/>
            </a:pPr>
            <a:r>
              <a:rPr lang="en-US" altLang="en-US">
                <a:latin typeface="Arial"/>
                <a:cs typeface="Arial"/>
              </a:rPr>
              <a:t>Gloves - Use when touching blood, body fluids, secretions, excretions, contaminated items, touching mucous membranes and non-intact skin</a:t>
            </a:r>
          </a:p>
          <a:p>
            <a:pPr marL="174982" indent="-174982">
              <a:buFont typeface="Arial" panose="020B0604020202020204" pitchFamily="34" charset="0"/>
              <a:buChar char="•"/>
              <a:defRPr/>
            </a:pPr>
            <a:r>
              <a:rPr lang="en-US" altLang="en-US">
                <a:latin typeface="Arial"/>
                <a:cs typeface="Arial"/>
              </a:rPr>
              <a:t>Gowns - Use during procedures and patient care activities when contact of clothing/exposed skin with blood/body fluids, secretions, or excretions is anticipated</a:t>
            </a:r>
          </a:p>
          <a:p>
            <a:pPr marL="174982" indent="-174982">
              <a:buFont typeface="Arial" panose="020B0604020202020204" pitchFamily="34" charset="0"/>
              <a:buChar char="•"/>
              <a:defRPr/>
            </a:pPr>
            <a:r>
              <a:rPr lang="en-US" altLang="en-US">
                <a:latin typeface="Arial"/>
                <a:cs typeface="Arial"/>
              </a:rPr>
              <a:t>Mask and Goggles - Use during patient care activities likely to generate splashes or sprays of blood, body fluids, secretions, or excretions</a:t>
            </a:r>
          </a:p>
          <a:p>
            <a:pPr marL="174982" indent="-174982">
              <a:buFont typeface="Arial" panose="020B0604020202020204" pitchFamily="34" charset="0"/>
              <a:buChar char="•"/>
              <a:defRPr/>
            </a:pPr>
            <a:r>
              <a:rPr lang="en-US" altLang="en-US">
                <a:latin typeface="Arial"/>
                <a:cs typeface="Arial"/>
              </a:rPr>
              <a:t>Some facilities require mandatory training for staff re: N95 masks (</a:t>
            </a:r>
            <a:r>
              <a:rPr lang="en-US" altLang="en-US" err="1">
                <a:latin typeface="Arial"/>
                <a:cs typeface="Arial"/>
              </a:rPr>
              <a:t>eg.</a:t>
            </a:r>
            <a:r>
              <a:rPr lang="en-US" altLang="en-US">
                <a:latin typeface="Arial"/>
                <a:cs typeface="Arial"/>
              </a:rPr>
              <a:t> Health Unit, Hospitals)</a:t>
            </a:r>
          </a:p>
          <a:p>
            <a:pPr marL="174982" indent="-174982">
              <a:buFont typeface="Arial" panose="020B0604020202020204" pitchFamily="34" charset="0"/>
              <a:buChar char="•"/>
              <a:defRPr/>
            </a:pPr>
            <a:endParaRPr lang="en-US" altLang="en-US">
              <a:latin typeface="Arial"/>
              <a:cs typeface="Arial"/>
            </a:endParaRPr>
          </a:p>
          <a:p>
            <a:pPr>
              <a:defRPr/>
            </a:pPr>
            <a:r>
              <a:rPr lang="en-US" altLang="en-US" b="1">
                <a:latin typeface="Arial"/>
                <a:cs typeface="Arial"/>
              </a:rPr>
              <a:t>PPE must be worn correctly in order for it to be effective!</a:t>
            </a:r>
          </a:p>
          <a:p>
            <a:pPr>
              <a:defRPr/>
            </a:pPr>
            <a:endParaRPr lang="en-US" altLang="en-US"/>
          </a:p>
          <a:p>
            <a:pPr>
              <a:defRPr/>
            </a:pPr>
            <a:endParaRPr lang="en-US" altLang="en-US"/>
          </a:p>
          <a:p>
            <a:pPr>
              <a:defRPr/>
            </a:pPr>
            <a:r>
              <a:rPr lang="en-US" altLang="en-US"/>
              <a:t>Reference:</a:t>
            </a:r>
            <a:endParaRPr lang="en-US" altLang="en-US">
              <a:cs typeface="Calibri"/>
            </a:endParaRPr>
          </a:p>
          <a:p>
            <a:pPr>
              <a:defRPr/>
            </a:pPr>
            <a:endParaRPr lang="en-US" altLang="en-US"/>
          </a:p>
          <a:p>
            <a:pPr>
              <a:defRPr/>
            </a:pPr>
            <a:r>
              <a:rPr lang="en-US" altLang="en-US">
                <a:cs typeface="Calibri"/>
              </a:rPr>
              <a:t>Center for Disease Control. 2020. Personal Protective Equipment. Retrieved from:</a:t>
            </a:r>
            <a:r>
              <a:rPr lang="en-US" altLang="en-US"/>
              <a:t> </a:t>
            </a:r>
            <a:r>
              <a:rPr lang="en-US">
                <a:hlinkClick r:id="rId3"/>
              </a:rPr>
              <a:t>https://www.cdc.gov/oralhealth/infectioncontrol/faqs/personal-protective-equipment.html</a:t>
            </a:r>
            <a:endParaRPr lang="en-US">
              <a:cs typeface="Calibri"/>
              <a:hlinkClick r:id="rId3"/>
            </a:endParaRPr>
          </a:p>
          <a:p>
            <a:pPr>
              <a:defRPr/>
            </a:pPr>
            <a:endParaRPr lang="en-US">
              <a:cs typeface="Calibri"/>
            </a:endParaRPr>
          </a:p>
          <a:p>
            <a:pPr>
              <a:defRPr/>
            </a:pPr>
            <a:r>
              <a:rPr lang="en-US"/>
              <a:t>Image retrieved from: </a:t>
            </a:r>
            <a:r>
              <a:rPr lang="en-US">
                <a:hlinkClick r:id="rId4"/>
              </a:rPr>
              <a:t>https://unsplash.com/photos/hYcSP6SpoK0</a:t>
            </a:r>
            <a:endParaRPr lang="en-CA">
              <a:cs typeface="Calibri" panose="020F0502020204030204"/>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35</a:t>
            </a:fld>
            <a:endParaRPr lang="en-US"/>
          </a:p>
        </p:txBody>
      </p:sp>
    </p:spTree>
    <p:extLst>
      <p:ext uri="{BB962C8B-B14F-4D97-AF65-F5344CB8AC3E}">
        <p14:creationId xmlns:p14="http://schemas.microsoft.com/office/powerpoint/2010/main" val="3326058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Negative room pressure is an isolation technique used in hospitals and medical centers to prevent cross-contaminations from room to room. It includes a ventilation </a:t>
            </a:r>
            <a:r>
              <a:rPr lang="en-US" b="1"/>
              <a:t>system that generates negative pressure to allow air to flow INTO the isolation room but not escape from the room</a:t>
            </a:r>
            <a:r>
              <a:rPr lang="en-US"/>
              <a:t>. Air will naturally flow from areas with higher pressure to areas with lower pressure, thereby preventing contaminated air from escaping the room.  Air is then ventilated to the outdoors though a high-efficiency particulate air (HEPA) filter system to ensure the air is cleaned before it is ventilated to the outdoors. </a:t>
            </a:r>
          </a:p>
          <a:p>
            <a:endParaRPr lang="en-US"/>
          </a:p>
          <a:p>
            <a:r>
              <a:rPr lang="en-US"/>
              <a:t>Hospitals have several negative pressure rooms. These rooms are usually found throughout the hospital including the emergency department and the intensive care units for patients with an airborne infectious disease such as tuberculosis, chicken pox or measles.</a:t>
            </a:r>
            <a:endParaRPr lang="en-US">
              <a:cs typeface="Calibri" panose="020F0502020204030204"/>
            </a:endParaRPr>
          </a:p>
          <a:p>
            <a:endParaRPr lang="en-US">
              <a:cs typeface="Calibri" panose="020F0502020204030204"/>
            </a:endParaRPr>
          </a:p>
          <a:p>
            <a:r>
              <a:rPr lang="en-US"/>
              <a:t>If there was ever an outbreak of an airborne infectious disease, including any kind of new infection where we didn’t really understand the mode of transition, then we would put the individuals in a negative pressure room.</a:t>
            </a:r>
            <a:endParaRPr lang="en-US">
              <a:cs typeface="Calibri"/>
            </a:endParaRPr>
          </a:p>
          <a:p>
            <a:endParaRPr lang="en-US"/>
          </a:p>
          <a:p>
            <a:r>
              <a:rPr lang="en-US"/>
              <a:t>Optional Video (approx. 3 minutes) helps to understand negative pressure rooms, and how they work.</a:t>
            </a:r>
            <a:endParaRPr lang="en-US">
              <a:cs typeface="Calibri"/>
            </a:endParaRPr>
          </a:p>
          <a:p>
            <a:endParaRPr lang="en-US">
              <a:cs typeface="Calibri"/>
            </a:endParaRPr>
          </a:p>
          <a:p>
            <a:r>
              <a:rPr lang="en-CA"/>
              <a:t>References:</a:t>
            </a:r>
            <a:endParaRPr lang="en-CA">
              <a:cs typeface="Calibri" panose="020F0502020204030204"/>
            </a:endParaRPr>
          </a:p>
          <a:p>
            <a:endParaRPr lang="en-CA">
              <a:cs typeface="Calibri" panose="020F0502020204030204"/>
            </a:endParaRPr>
          </a:p>
          <a:p>
            <a:r>
              <a:rPr lang="en-CA"/>
              <a:t>American Society of Health Care Engineering. February, 2022. Ventilation and Infection Control Video Series. Retrieved from: </a:t>
            </a:r>
            <a:r>
              <a:rPr lang="en-CA">
                <a:hlinkClick r:id="rId3"/>
              </a:rPr>
              <a:t>https://www.youtube.com/watch?v=4q5KCiH58uI</a:t>
            </a:r>
            <a:endParaRPr lang="en-CA">
              <a:cs typeface="Calibri"/>
            </a:endParaRPr>
          </a:p>
          <a:p>
            <a:endParaRPr lang="en-CA"/>
          </a:p>
          <a:p>
            <a:r>
              <a:rPr lang="en-CA"/>
              <a:t>Center for Disease Control and Prevention. July 2019.  Conditioned Air in Occupied Spaces.  Retrieved from: </a:t>
            </a:r>
            <a:r>
              <a:rPr lang="en-CA">
                <a:hlinkClick r:id="rId4"/>
              </a:rPr>
              <a:t>https://www.cdc.gov/infectioncontrol/guidelines/environmental/background/air.html</a:t>
            </a:r>
            <a:endParaRPr lang="en-CA">
              <a:cs typeface="Calibri"/>
              <a:hlinkClick r:id="rId4"/>
            </a:endParaRPr>
          </a:p>
          <a:p>
            <a:endParaRPr lang="en-CA">
              <a:cs typeface="Calibri"/>
            </a:endParaRPr>
          </a:p>
          <a:p>
            <a:r>
              <a:rPr lang="en-CA"/>
              <a:t>CHT Healthcare. March 18, 2020. </a:t>
            </a:r>
            <a:r>
              <a:rPr lang="en-US"/>
              <a:t>COVID-19 and Negative Pressure Rooms in Hospitals. </a:t>
            </a:r>
            <a:r>
              <a:rPr lang="en-CA"/>
              <a:t>Retrieved from: </a:t>
            </a:r>
            <a:r>
              <a:rPr lang="en-CA">
                <a:hlinkClick r:id="rId5"/>
              </a:rPr>
              <a:t>https://www.chthealthcare.com/blog/negative-pressure-rooms</a:t>
            </a:r>
            <a:endParaRPr lang="en-CA">
              <a:cs typeface="Calibri"/>
              <a:hlinkClick r:id="rId5"/>
            </a:endParaRPr>
          </a:p>
          <a:p>
            <a:endParaRPr lang="en-CA"/>
          </a:p>
          <a:p>
            <a:endParaRPr lang="en-CA"/>
          </a:p>
          <a:p>
            <a:r>
              <a:rPr lang="en-CA"/>
              <a:t>Image retrieved from:</a:t>
            </a:r>
            <a:endParaRPr lang="en-CA">
              <a:cs typeface="Calibri" panose="020F0502020204030204"/>
            </a:endParaRPr>
          </a:p>
          <a:p>
            <a:r>
              <a:rPr lang="en-CA">
                <a:hlinkClick r:id="rId6"/>
              </a:rPr>
              <a:t>https://commons.wikimedia.org/wiki/File:Negative_pressure_room.JPG</a:t>
            </a:r>
            <a:r>
              <a:rPr lang="en-CA"/>
              <a:t> (Public Domain)</a:t>
            </a:r>
            <a:endParaRPr lang="en-CA">
              <a:cs typeface="Calibri"/>
            </a:endParaRPr>
          </a:p>
          <a:p>
            <a:endParaRPr lang="en-CA"/>
          </a:p>
          <a:p>
            <a:endParaRPr lang="en-US"/>
          </a:p>
        </p:txBody>
      </p:sp>
      <p:sp>
        <p:nvSpPr>
          <p:cNvPr id="4" name="Slide Number Placeholder 3"/>
          <p:cNvSpPr>
            <a:spLocks noGrp="1"/>
          </p:cNvSpPr>
          <p:nvPr>
            <p:ph type="sldNum" sz="quarter" idx="5"/>
          </p:nvPr>
        </p:nvSpPr>
        <p:spPr/>
        <p:txBody>
          <a:bodyPr/>
          <a:lstStyle/>
          <a:p>
            <a:fld id="{79C1C0A2-349F-4B8B-8986-EF02661935F7}" type="slidenum">
              <a:rPr lang="en-US" smtClean="0"/>
              <a:t>36</a:t>
            </a:fld>
            <a:endParaRPr lang="en-US"/>
          </a:p>
        </p:txBody>
      </p:sp>
    </p:spTree>
    <p:extLst>
      <p:ext uri="{BB962C8B-B14F-4D97-AF65-F5344CB8AC3E}">
        <p14:creationId xmlns:p14="http://schemas.microsoft.com/office/powerpoint/2010/main" val="1801792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Antibodies (a type of protein) and lymphocytes (special white blood cells) are made by the immune system to destroy specific germs.  Vaccines help the body make these important cells and they are stored until the body needs them. </a:t>
            </a:r>
          </a:p>
          <a:p>
            <a:endParaRPr lang="en-US" altLang="en-US" baseline="0"/>
          </a:p>
          <a:p>
            <a:endParaRPr lang="en-US" altLang="en-US" baseline="0"/>
          </a:p>
          <a:p>
            <a:r>
              <a:rPr lang="en-US" altLang="en-US"/>
              <a:t>Reference</a:t>
            </a:r>
            <a:r>
              <a:rPr lang="en-US" altLang="en-US" baseline="0"/>
              <a:t>:</a:t>
            </a:r>
            <a:endParaRPr lang="en-US" altLang="en-US" baseline="0">
              <a:cs typeface="Calibri"/>
            </a:endParaRPr>
          </a:p>
          <a:p>
            <a:endParaRPr lang="en-US" altLang="en-US" baseline="0">
              <a:cs typeface="Calibri"/>
            </a:endParaRPr>
          </a:p>
          <a:p>
            <a:r>
              <a:rPr lang="en-US" altLang="en-US" baseline="0"/>
              <a:t>Middlesex-London Health Unit. </a:t>
            </a:r>
            <a:r>
              <a:rPr lang="en-US" altLang="en-US"/>
              <a:t>2020.</a:t>
            </a:r>
            <a:r>
              <a:rPr lang="en-US" altLang="en-US" baseline="0"/>
              <a:t> </a:t>
            </a:r>
            <a:r>
              <a:rPr lang="en-US" altLang="en-US"/>
              <a:t>Vaccine Information.</a:t>
            </a:r>
            <a:r>
              <a:rPr lang="en-US" altLang="en-US" baseline="0"/>
              <a:t> Retrieved from</a:t>
            </a:r>
            <a:r>
              <a:rPr lang="en-US" altLang="en-US"/>
              <a:t>: </a:t>
            </a:r>
            <a:r>
              <a:rPr lang="en-US">
                <a:hlinkClick r:id="rId3"/>
              </a:rPr>
              <a:t>https://www.healthunit.com/vaccine-information</a:t>
            </a:r>
            <a:endParaRPr lang="en-US" altLang="en-US" baseline="0">
              <a:cs typeface="Calibri"/>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37</a:t>
            </a:fld>
            <a:endParaRPr lang="en-US"/>
          </a:p>
        </p:txBody>
      </p:sp>
    </p:spTree>
    <p:extLst>
      <p:ext uri="{BB962C8B-B14F-4D97-AF65-F5344CB8AC3E}">
        <p14:creationId xmlns:p14="http://schemas.microsoft.com/office/powerpoint/2010/main" val="3380277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need immunizations throughout</a:t>
            </a:r>
            <a:r>
              <a:rPr lang="en-CA" baseline="0"/>
              <a:t> the lifespan!</a:t>
            </a:r>
          </a:p>
          <a:p>
            <a:endParaRPr lang="en-CA" baseline="0"/>
          </a:p>
          <a:p>
            <a:r>
              <a:rPr lang="en-CA" baseline="0"/>
              <a:t>Specific vaccines </a:t>
            </a:r>
            <a:r>
              <a:rPr lang="en-CA"/>
              <a:t>for </a:t>
            </a:r>
            <a:r>
              <a:rPr lang="en-CA" baseline="0"/>
              <a:t>adolescents/youth:</a:t>
            </a:r>
            <a:endParaRPr lang="en-CA" baseline="0">
              <a:cs typeface="Calibri"/>
            </a:endParaRPr>
          </a:p>
          <a:p>
            <a:endParaRPr lang="en-CA" baseline="0"/>
          </a:p>
          <a:p>
            <a:r>
              <a:rPr lang="en-CA" sz="1800" b="1" u="sng" err="1"/>
              <a:t>Menactra</a:t>
            </a:r>
            <a:r>
              <a:rPr lang="en-CA" baseline="0"/>
              <a:t>-protects against meningitis (strains ACYW) spread through oral secretions/saliva </a:t>
            </a:r>
            <a:r>
              <a:rPr lang="en-CA"/>
              <a:t>*</a:t>
            </a:r>
            <a:r>
              <a:rPr lang="en-CA" baseline="0"/>
              <a:t>Required to attend school</a:t>
            </a:r>
            <a:r>
              <a:rPr lang="en-CA"/>
              <a:t>*</a:t>
            </a:r>
            <a:endParaRPr lang="en-CA" baseline="0">
              <a:cs typeface="Calibri"/>
            </a:endParaRPr>
          </a:p>
          <a:p>
            <a:r>
              <a:rPr lang="en-CA" sz="1800" b="1" u="sng"/>
              <a:t>Hep B</a:t>
            </a:r>
            <a:r>
              <a:rPr lang="en-CA" baseline="0"/>
              <a:t>-Protects against a serious liver disease spread through blood and body fluids (unprotected sex, drug use, tattoos, piercings).</a:t>
            </a:r>
            <a:endParaRPr lang="en-CA" baseline="0">
              <a:cs typeface="Calibri"/>
            </a:endParaRPr>
          </a:p>
          <a:p>
            <a:r>
              <a:rPr lang="en-CA" sz="1800" b="1" u="sng"/>
              <a:t>HPV (Gardasil)</a:t>
            </a:r>
            <a:r>
              <a:rPr lang="en-CA" baseline="0"/>
              <a:t>-protects against Human Papilloma Virus which causes cervical cancers and genital warts.</a:t>
            </a:r>
            <a:r>
              <a:rPr lang="en-CA"/>
              <a:t> </a:t>
            </a:r>
            <a:r>
              <a:rPr lang="en-CA" baseline="0"/>
              <a:t> Both boys and girls can get infected with HPV.</a:t>
            </a:r>
            <a:r>
              <a:rPr lang="en-CA"/>
              <a:t>  </a:t>
            </a:r>
            <a:r>
              <a:rPr lang="en-CA" baseline="0"/>
              <a:t>We are now giving Gardasil 9 which protects against more strains of HPV. </a:t>
            </a:r>
            <a:r>
              <a:rPr lang="en-US"/>
              <a:t>There are many different types of human papillomavirus. HPV9 protects against the same HPV types contained in HPV4, types 6, 11, 16 and 18, plus an additional five types, 31, 33, 45, 52 and 58. HPV4 and HPV9 protect against types 16 and 18, which cause approximately 70% of cervical and anogenital cancers. Immunization with HPV9 can prevent up to an additional 17% of cervical cancers and up to 14% of anogenital cancers caused by the additional five HPV types (31, 33, 45, 52 and 58). Both vaccines can prevent approximately 90 percent of genital warts from types 6 and 11!!!</a:t>
            </a:r>
            <a:r>
              <a:rPr lang="en-CA"/>
              <a:t>  </a:t>
            </a:r>
            <a:endParaRPr lang="en-CA" baseline="0">
              <a:cs typeface="Calibri"/>
            </a:endParaRPr>
          </a:p>
          <a:p>
            <a:r>
              <a:rPr lang="en-CA" sz="1800" b="1" u="sng"/>
              <a:t>Tdap</a:t>
            </a:r>
            <a:r>
              <a:rPr lang="en-CA" baseline="0"/>
              <a:t>-Tetanus, Diphtheria, Pertussis.</a:t>
            </a:r>
            <a:r>
              <a:rPr lang="en-CA"/>
              <a:t> </a:t>
            </a:r>
            <a:r>
              <a:rPr lang="en-CA" baseline="0"/>
              <a:t> Need a booster dose every 10 years, usually around 14-16 years of age.</a:t>
            </a:r>
            <a:r>
              <a:rPr lang="en-CA"/>
              <a:t> *Required to attend school*</a:t>
            </a:r>
            <a:endParaRPr lang="en-CA">
              <a:cs typeface="Calibri"/>
            </a:endParaRPr>
          </a:p>
          <a:p>
            <a:r>
              <a:rPr lang="en-US" b="1" i="1"/>
              <a:t>Tetanus</a:t>
            </a:r>
            <a:r>
              <a:rPr lang="en-US" b="1" u="sng"/>
              <a:t> </a:t>
            </a:r>
            <a:r>
              <a:rPr lang="en-US"/>
              <a:t>(lockjaw) is a serious disease caused by the bacteria </a:t>
            </a:r>
            <a:r>
              <a:rPr lang="en-US" i="1"/>
              <a:t>Clostridium tetani </a:t>
            </a:r>
            <a:r>
              <a:rPr lang="en-US"/>
              <a:t>which is commonly found in dust and soil. The tetanus bacteria enters the skin through cuts, scratches, or wounds and produces a toxin which can cause painful tightening of the muscles, usually all over the body. This muscle tightening can cause breathing problems. Even with early treatment, tetanus kills two out of every ten people who get it. </a:t>
            </a:r>
            <a:endParaRPr lang="en-US">
              <a:cs typeface="Calibri"/>
            </a:endParaRPr>
          </a:p>
          <a:p>
            <a:r>
              <a:rPr lang="en-US" b="1" i="1"/>
              <a:t>Diphtheria</a:t>
            </a:r>
            <a:r>
              <a:rPr lang="en-US" b="1"/>
              <a:t> </a:t>
            </a:r>
            <a:r>
              <a:rPr lang="en-US"/>
              <a:t>is a serious bacterial disease that spreads from person to person infecting the nose, throat and skin. The infection can cause breathing problems, heart failure, kidney damage, and nerve damage. It can kill one out of every ten people who get the disease, but has become rare because of routine immunizations. </a:t>
            </a:r>
            <a:endParaRPr lang="en-US">
              <a:cs typeface="Calibri"/>
            </a:endParaRPr>
          </a:p>
          <a:p>
            <a:r>
              <a:rPr lang="en-US" b="1" i="1"/>
              <a:t>Pertussis </a:t>
            </a:r>
            <a:r>
              <a:rPr lang="en-US"/>
              <a:t>also known as "whooping cough" is a serious infection caused by the </a:t>
            </a:r>
            <a:r>
              <a:rPr lang="en-US" i="1"/>
              <a:t>Bordetella pertussis </a:t>
            </a:r>
            <a:r>
              <a:rPr lang="en-US"/>
              <a:t>bacteria. The infection can cause severe coughing spells that can lead to vomiting, and can also cause breathing problems, brain damage and death. The infection is spread by secretions from an infected person. The coughing spells can last for two weeks or more. Pertussis is most severe among young infants. </a:t>
            </a:r>
            <a:endParaRPr lang="en-US">
              <a:cs typeface="Calibri"/>
            </a:endParaRPr>
          </a:p>
          <a:p>
            <a:r>
              <a:rPr lang="en-US"/>
              <a:t>Adolescents and adults are often the source of pertussis infection for infants and young children. It is estimated that 10% to 20% of adolescents and adults in Canada are at risk of becoming infected with pertussis because protection from childhood vaccinations against pertussis decreases with time. </a:t>
            </a:r>
            <a:r>
              <a:rPr lang="en-CA" b="1"/>
              <a:t> </a:t>
            </a:r>
            <a:endParaRPr lang="en-CA" b="1">
              <a:cs typeface="Calibri"/>
            </a:endParaRPr>
          </a:p>
          <a:p>
            <a:r>
              <a:rPr lang="en-CA" sz="1800" b="1" u="sng"/>
              <a:t>Flu Shot</a:t>
            </a:r>
            <a:r>
              <a:rPr lang="en-CA" baseline="0"/>
              <a:t>-annually</a:t>
            </a:r>
            <a:endParaRPr lang="en-CA" baseline="0">
              <a:cs typeface="Calibri"/>
            </a:endParaRPr>
          </a:p>
          <a:p>
            <a:r>
              <a:rPr lang="en-CA" b="1" u="sng">
                <a:ea typeface="Calibri" panose="020F0502020204030204"/>
                <a:cs typeface="Calibri" panose="020F0502020204030204"/>
              </a:rPr>
              <a:t>COVID-19</a:t>
            </a:r>
            <a:r>
              <a:rPr lang="en-CA">
                <a:ea typeface="Calibri" panose="020F0502020204030204"/>
                <a:cs typeface="Calibri" panose="020F0502020204030204"/>
              </a:rPr>
              <a:t>-as per recommendations</a:t>
            </a:r>
            <a:endParaRPr lang="en-CA" baseline="0">
              <a:ea typeface="Calibri" panose="020F0502020204030204"/>
              <a:cs typeface="Calibri" panose="020F0502020204030204"/>
            </a:endParaRPr>
          </a:p>
          <a:p>
            <a:endParaRPr lang="en-CA">
              <a:ea typeface="Calibri" panose="020F0502020204030204"/>
              <a:cs typeface="Calibri" panose="020F0502020204030204"/>
            </a:endParaRPr>
          </a:p>
          <a:p>
            <a:r>
              <a:rPr lang="en-CA">
                <a:ea typeface="Calibri" panose="020F0502020204030204"/>
                <a:cs typeface="Calibri" panose="020F0502020204030204"/>
              </a:rPr>
              <a:t>For more information on the Publicly Funded Immunization Schedule for Ontario:</a:t>
            </a:r>
            <a:endParaRPr lang="en-CA"/>
          </a:p>
          <a:p>
            <a:r>
              <a:rPr lang="en-CA">
                <a:hlinkClick r:id="rId3"/>
              </a:rPr>
              <a:t>https://www.health.gov.on.ca/en/pro/programs/immunization/docs/Publicly_Funded_ImmunizationSchedule.pdf</a:t>
            </a:r>
            <a:endParaRPr lang="en-CA"/>
          </a:p>
          <a:p>
            <a:r>
              <a:rPr lang="en-CA">
                <a:hlinkClick r:id="rId4"/>
              </a:rPr>
              <a:t>https://www.health.gov.on.ca/en/public/programs/immunization/static/immunization_tool.html</a:t>
            </a:r>
            <a:endParaRPr lang="en-CA">
              <a:cs typeface="Calibri"/>
              <a:hlinkClick r:id="rId4"/>
            </a:endParaRPr>
          </a:p>
          <a:p>
            <a:endParaRPr lang="en-CA">
              <a:cs typeface="Calibri"/>
            </a:endParaRPr>
          </a:p>
          <a:p>
            <a:r>
              <a:rPr lang="en-CA">
                <a:cs typeface="Calibri"/>
              </a:rPr>
              <a:t>Reference: </a:t>
            </a:r>
          </a:p>
          <a:p>
            <a:endParaRPr lang="en-CA">
              <a:cs typeface="Calibri"/>
            </a:endParaRPr>
          </a:p>
          <a:p>
            <a:r>
              <a:rPr lang="en-CA">
                <a:cs typeface="Calibri"/>
              </a:rPr>
              <a:t>Ministry of Health and Long Term Care. June 14, 2022. Immunization (Fact Sheets and Patient Tools). Retrieved from: </a:t>
            </a:r>
            <a:r>
              <a:rPr lang="en-CA">
                <a:hlinkClick r:id="rId5"/>
              </a:rPr>
              <a:t>https://www.health.gov.on.ca/en/pro/programs/immunization/resources.aspx</a:t>
            </a:r>
            <a:endParaRPr lang="en-CA"/>
          </a:p>
          <a:p>
            <a:endParaRPr lang="en-CA"/>
          </a:p>
          <a:p>
            <a:r>
              <a:rPr lang="en-CA">
                <a:cs typeface="Calibri"/>
              </a:rPr>
              <a:t>Image retrieved from: </a:t>
            </a:r>
            <a:r>
              <a:rPr lang="en-CA">
                <a:hlinkClick r:id="rId6"/>
              </a:rPr>
              <a:t>https://www.health.gov.on.ca/en/pro/programs/immunization/docs/immunization_poster_lifespan.pdf</a:t>
            </a:r>
            <a:endParaRPr lang="en-US">
              <a:ea typeface="Calibri" panose="020F0502020204030204"/>
              <a:cs typeface="Calibri" panose="020F0502020204030204"/>
            </a:endParaRPr>
          </a:p>
          <a:p>
            <a:endParaRPr lang="en-CA">
              <a:ea typeface="Calibri"/>
              <a:cs typeface="Calibri"/>
            </a:endParaRPr>
          </a:p>
          <a:p>
            <a:endParaRPr lang="en-CA">
              <a:ea typeface="Calibri"/>
              <a:cs typeface="Calibri"/>
            </a:endParaRPr>
          </a:p>
          <a:p>
            <a:endParaRPr lang="en-CA">
              <a:ea typeface="Calibri"/>
              <a:cs typeface="Calibri"/>
            </a:endParaRPr>
          </a:p>
          <a:p>
            <a:endParaRPr lang="en-CA">
              <a:ea typeface="Calibri"/>
              <a:cs typeface="Calibri"/>
            </a:endParaRPr>
          </a:p>
          <a:p>
            <a:endParaRPr lang="en-CA">
              <a:ea typeface="Calibri"/>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38</a:t>
            </a:fld>
            <a:endParaRPr lang="en-US"/>
          </a:p>
        </p:txBody>
      </p:sp>
    </p:spTree>
    <p:extLst>
      <p:ext uri="{BB962C8B-B14F-4D97-AF65-F5344CB8AC3E}">
        <p14:creationId xmlns:p14="http://schemas.microsoft.com/office/powerpoint/2010/main" val="3204506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Vaccines protect individuals against specific diseases, but they also help those who have not had the vaccine by creating  herd immunity, also known as “community immunity”  </a:t>
            </a:r>
          </a:p>
          <a:p>
            <a:endParaRPr lang="en-US"/>
          </a:p>
          <a:p>
            <a:r>
              <a:rPr lang="en-US"/>
              <a:t>When most people in a community have been immunized against a disease, the chance of an outbreak of that disease is greatly reduced. </a:t>
            </a:r>
            <a:endParaRPr lang="en-US">
              <a:cs typeface="Calibri"/>
            </a:endParaRPr>
          </a:p>
          <a:p>
            <a:endParaRPr lang="en-US"/>
          </a:p>
          <a:p>
            <a:r>
              <a:rPr lang="en-US"/>
              <a:t>This protects people vulnerable to the disease, such as babies too young to be immunized, people undergoing chemotherapy (immunocompromised), the elderly, and people who cannot be immunized for medical reasons. </a:t>
            </a:r>
            <a:endParaRPr lang="en-US" baseline="0">
              <a:cs typeface="Calibri"/>
            </a:endParaRPr>
          </a:p>
          <a:p>
            <a:endParaRPr lang="en-US" baseline="0"/>
          </a:p>
          <a:p>
            <a:r>
              <a:rPr lang="en-US"/>
              <a:t>Optional </a:t>
            </a:r>
            <a:r>
              <a:rPr lang="en-US" err="1"/>
              <a:t>Youtube</a:t>
            </a:r>
            <a:r>
              <a:rPr lang="en-US"/>
              <a:t> video (approx. 1 minute) – Herd Immunity - </a:t>
            </a:r>
            <a:r>
              <a:rPr lang="en-CA">
                <a:latin typeface="Arial"/>
                <a:cs typeface="Arial"/>
                <a:hlinkClick r:id="rId3"/>
              </a:rPr>
              <a:t>https://www.youtube.com/watch?v=UqKP-ETVvrc</a:t>
            </a:r>
            <a:endParaRPr lang="en-US">
              <a:latin typeface="Calibri" panose="020F0502020204030204"/>
              <a:cs typeface="Calibri" panose="020F0502020204030204"/>
            </a:endParaRPr>
          </a:p>
          <a:p>
            <a:endParaRPr lang="en-CA">
              <a:latin typeface="Calibri" panose="020F0502020204030204"/>
              <a:cs typeface="Calibri" panose="020F0502020204030204"/>
            </a:endParaRPr>
          </a:p>
          <a:p>
            <a:endParaRPr lang="en-CA">
              <a:cs typeface="Calibri" panose="020F0502020204030204"/>
            </a:endParaRPr>
          </a:p>
          <a:p>
            <a:r>
              <a:rPr lang="en-CA"/>
              <a:t>References:</a:t>
            </a:r>
            <a:endParaRPr lang="en-CA">
              <a:cs typeface="Calibri"/>
            </a:endParaRPr>
          </a:p>
          <a:p>
            <a:endParaRPr lang="en-CA">
              <a:cs typeface="Calibri"/>
            </a:endParaRPr>
          </a:p>
          <a:p>
            <a:r>
              <a:rPr lang="en-CA"/>
              <a:t>Association for Professionals in Infection Control and Epidemiology. 2021. Herd Immunity. Retrieved from </a:t>
            </a:r>
            <a:r>
              <a:rPr lang="en-CA">
                <a:hlinkClick r:id="rId4"/>
              </a:rPr>
              <a:t>https://apic.org/monthly_alerts/herd-immunity/</a:t>
            </a:r>
            <a:endParaRPr lang="en-CA"/>
          </a:p>
          <a:p>
            <a:endParaRPr lang="en-CA">
              <a:cs typeface="Calibri"/>
            </a:endParaRPr>
          </a:p>
          <a:p>
            <a:r>
              <a:rPr lang="en-CA">
                <a:cs typeface="Calibri"/>
              </a:rPr>
              <a:t>Columbia: Mailman School of Public Health. January 10, 2023. The Relationship between Vaccines and Herd Immunity. Retrieved from: </a:t>
            </a:r>
            <a:r>
              <a:rPr lang="en-CA">
                <a:hlinkClick r:id="rId5"/>
              </a:rPr>
              <a:t>https://www.publichealth.columbia.edu/public-health-now/news/relationship-between-vaccines-and-herd-immunity</a:t>
            </a:r>
            <a:endParaRPr lang="en-CA">
              <a:cs typeface="Calibri"/>
              <a:hlinkClick r:id="rId5"/>
            </a:endParaRPr>
          </a:p>
          <a:p>
            <a:endParaRPr lang="en-CA">
              <a:cs typeface="Calibri"/>
            </a:endParaRPr>
          </a:p>
          <a:p>
            <a:r>
              <a:rPr lang="en-CA">
                <a:cs typeface="Calibri"/>
              </a:rPr>
              <a:t>Immunize BC. Herd Immunity (Video). Retrieved from: </a:t>
            </a:r>
            <a:r>
              <a:rPr lang="en-CA">
                <a:hlinkClick r:id="rId3"/>
              </a:rPr>
              <a:t>https://www.youtube.com/watch?v=UqKP-ETVvrc</a:t>
            </a:r>
            <a:endParaRPr lang="en-CA">
              <a:cs typeface="Calibri"/>
              <a:hlinkClick r:id="rId3"/>
            </a:endParaRPr>
          </a:p>
          <a:p>
            <a:pPr marL="233309" indent="-233309" algn="ctr">
              <a:lnSpc>
                <a:spcPct val="90000"/>
              </a:lnSpc>
              <a:spcBef>
                <a:spcPts val="1021"/>
              </a:spcBef>
            </a:pPr>
            <a:endParaRPr lang="en-CA">
              <a:cs typeface="Calibri"/>
            </a:endParaRPr>
          </a:p>
          <a:p>
            <a:endParaRPr lang="en-CA">
              <a:cs typeface="Calibri"/>
            </a:endParaRPr>
          </a:p>
          <a:p>
            <a:endParaRPr lang="en-CA">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39</a:t>
            </a:fld>
            <a:endParaRPr lang="en-US"/>
          </a:p>
        </p:txBody>
      </p:sp>
    </p:spTree>
    <p:extLst>
      <p:ext uri="{BB962C8B-B14F-4D97-AF65-F5344CB8AC3E}">
        <p14:creationId xmlns:p14="http://schemas.microsoft.com/office/powerpoint/2010/main" val="122176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The Health Protection and Promotion Act is part of the legislation that Health Units are responsible</a:t>
            </a:r>
            <a:r>
              <a:rPr lang="en-CA" altLang="en-US" baseline="0"/>
              <a:t> to </a:t>
            </a:r>
            <a:r>
              <a:rPr lang="en-CA" altLang="en-US"/>
              <a:t>follow. </a:t>
            </a:r>
            <a:r>
              <a:rPr lang="en-CA" altLang="en-US" baseline="0"/>
              <a:t> The Health Unit provides follow up, contact tracing, surveillance and monitoring for these reportable diseases/conditions.</a:t>
            </a:r>
            <a:r>
              <a:rPr lang="en-CA" altLang="en-US"/>
              <a:t>  </a:t>
            </a:r>
            <a:endParaRPr lang="en-CA" altLang="en-US" baseline="0"/>
          </a:p>
          <a:p>
            <a:endParaRPr lang="en-CA" altLang="en-US" baseline="0"/>
          </a:p>
          <a:p>
            <a:r>
              <a:rPr lang="en-CA" altLang="en-US" baseline="0"/>
              <a:t>Some examples, include: covid-19, influenza, tuberculosis, meningitis, measles, mumps, pertussis, hepatitis.</a:t>
            </a:r>
            <a:endParaRPr lang="en-CA" altLang="en-US" baseline="0">
              <a:cs typeface="Calibri"/>
            </a:endParaRPr>
          </a:p>
          <a:p>
            <a:endParaRPr lang="en-CA" altLang="en-US" baseline="0"/>
          </a:p>
          <a:p>
            <a:r>
              <a:rPr lang="en-CA" altLang="en-US" b="1" baseline="0"/>
              <a:t>Why?</a:t>
            </a:r>
            <a:r>
              <a:rPr lang="en-CA" altLang="en-US" b="1"/>
              <a:t> </a:t>
            </a:r>
            <a:endParaRPr lang="en-CA" altLang="en-US" b="1" baseline="0">
              <a:cs typeface="Calibri"/>
            </a:endParaRPr>
          </a:p>
          <a:p>
            <a:pPr marL="174982" indent="-174982">
              <a:buFont typeface="Arial" panose="020B0604020202020204" pitchFamily="34" charset="0"/>
              <a:buChar char="•"/>
            </a:pPr>
            <a:r>
              <a:rPr lang="en-US" altLang="en-US"/>
              <a:t>We want to cast a net wide enough - fast enough - to stop the spread of disease.</a:t>
            </a:r>
            <a:endParaRPr lang="en-US" altLang="en-US">
              <a:cs typeface="Calibri"/>
            </a:endParaRPr>
          </a:p>
          <a:p>
            <a:pPr marL="174982" indent="-174982">
              <a:buFont typeface="Arial" panose="020B0604020202020204" pitchFamily="34" charset="0"/>
              <a:buChar char="•"/>
            </a:pPr>
            <a:endParaRPr lang="en-US" altLang="en-US"/>
          </a:p>
          <a:p>
            <a:pPr marL="174982" indent="-174982">
              <a:buFont typeface="Arial" panose="020B0604020202020204" pitchFamily="34" charset="0"/>
              <a:buChar char="•"/>
            </a:pPr>
            <a:endParaRPr lang="en-US" altLang="en-US"/>
          </a:p>
          <a:p>
            <a:r>
              <a:rPr lang="en-US" altLang="en-US" b="1" i="1"/>
              <a:t>Note:</a:t>
            </a:r>
            <a:r>
              <a:rPr lang="en-US" altLang="en-US" b="0" i="1"/>
              <a:t> Surveillance and monitoring for infectious</a:t>
            </a:r>
            <a:r>
              <a:rPr lang="en-US" altLang="en-US" b="0" i="1" baseline="0"/>
              <a:t> disease trends </a:t>
            </a:r>
            <a:r>
              <a:rPr lang="en-US" altLang="en-US" b="0" i="1"/>
              <a:t>occurs worldwide</a:t>
            </a:r>
            <a:r>
              <a:rPr lang="en-US" altLang="en-US" b="0" i="1" baseline="0"/>
              <a:t> (World Health Organization), federally (Health Canada), provincially (Ministry of Health and Long-Term Care, Public Health Ontario) and locally (Middlesex-London Health Unit).</a:t>
            </a:r>
            <a:endParaRPr lang="en-US" altLang="en-US" b="0" i="1">
              <a:cs typeface="Calibri"/>
            </a:endParaRPr>
          </a:p>
          <a:p>
            <a:pPr>
              <a:buFont typeface="Arial" panose="020B0604020202020204" pitchFamily="34" charset="0"/>
            </a:pPr>
            <a:endParaRPr lang="en-US" altLang="en-US">
              <a:cs typeface="Calibri"/>
            </a:endParaRPr>
          </a:p>
          <a:p>
            <a:pPr>
              <a:buFont typeface="Arial" panose="020B0604020202020204" pitchFamily="34" charset="0"/>
            </a:pPr>
            <a:r>
              <a:rPr lang="en-US" altLang="en-US">
                <a:cs typeface="Calibri"/>
              </a:rPr>
              <a:t>References:</a:t>
            </a:r>
          </a:p>
          <a:p>
            <a:pPr>
              <a:buFont typeface="Arial" panose="020B0604020202020204" pitchFamily="34" charset="0"/>
            </a:pPr>
            <a:endParaRPr lang="en-US" altLang="en-US">
              <a:cs typeface="Calibri"/>
            </a:endParaRPr>
          </a:p>
          <a:p>
            <a:pPr>
              <a:buFont typeface="Arial" panose="020B0604020202020204" pitchFamily="34" charset="0"/>
            </a:pPr>
            <a:r>
              <a:rPr lang="en-US" altLang="en-US">
                <a:cs typeface="Calibri"/>
              </a:rPr>
              <a:t>Middlesex London Health Unit. November 2022. Diseases of Public Health Significance. Retrieved</a:t>
            </a:r>
            <a:r>
              <a:rPr lang="en-US" altLang="en-US"/>
              <a:t> from: </a:t>
            </a:r>
            <a:r>
              <a:rPr lang="en-US">
                <a:hlinkClick r:id="rId3"/>
              </a:rPr>
              <a:t>https://www.healthunit.com/reportable-diseases</a:t>
            </a:r>
            <a:endParaRPr lang="en-US">
              <a:cs typeface="Calibri"/>
              <a:hlinkClick r:id="rId3"/>
            </a:endParaRPr>
          </a:p>
          <a:p>
            <a:pPr>
              <a:buFont typeface="Arial" panose="020B0604020202020204" pitchFamily="34" charset="0"/>
            </a:pPr>
            <a:endParaRPr lang="en-US"/>
          </a:p>
          <a:p>
            <a:pPr>
              <a:buFont typeface="Arial" panose="020B0604020202020204" pitchFamily="34" charset="0"/>
            </a:pPr>
            <a:r>
              <a:rPr lang="en-US">
                <a:cs typeface="Calibri"/>
              </a:rPr>
              <a:t>Ministry of Health and Long Term Care. June 2022. Ontario Public Health Standards. Requirements for Services Programs and Accountability. Infectious Disease Protocol 2022. </a:t>
            </a:r>
            <a:r>
              <a:rPr lang="en-US"/>
              <a:t>  </a:t>
            </a:r>
            <a:r>
              <a:rPr lang="en-US">
                <a:hlinkClick r:id="rId4"/>
              </a:rPr>
              <a:t>https://www.health.gov.on.ca/en/pro/programs/publichealth/oph_standards/infdispro.aspx</a:t>
            </a:r>
            <a:endParaRPr lang="en-US"/>
          </a:p>
          <a:p>
            <a:pPr>
              <a:buFont typeface="Arial" panose="020B0604020202020204" pitchFamily="34" charset="0"/>
            </a:pP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4</a:t>
            </a:fld>
            <a:endParaRPr lang="en-US"/>
          </a:p>
        </p:txBody>
      </p:sp>
    </p:spTree>
    <p:extLst>
      <p:ext uri="{BB962C8B-B14F-4D97-AF65-F5344CB8AC3E}">
        <p14:creationId xmlns:p14="http://schemas.microsoft.com/office/powerpoint/2010/main" val="119578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CA"/>
              <a:t>Young</a:t>
            </a:r>
            <a:r>
              <a:rPr lang="en-CA" baseline="0"/>
              <a:t> children, elderly, immunocompromised, and pregnant women are at risk and are considered priority populations for receiving the influenza vaccine.</a:t>
            </a:r>
          </a:p>
          <a:p>
            <a:pPr marL="174982" indent="-174982">
              <a:buFont typeface="Arial" panose="020B0604020202020204" pitchFamily="34" charset="0"/>
              <a:buChar char="•"/>
            </a:pPr>
            <a:r>
              <a:rPr lang="en-CA" baseline="0"/>
              <a:t>It takes a couple of weeks to build up antibodies to fight off infection after vaccination.</a:t>
            </a:r>
            <a:r>
              <a:rPr lang="en-CA"/>
              <a:t>  </a:t>
            </a:r>
            <a:endParaRPr lang="en-CA" baseline="0">
              <a:cs typeface="Calibri"/>
            </a:endParaRPr>
          </a:p>
          <a:p>
            <a:pPr marL="174982" indent="-174982">
              <a:buFont typeface="Arial" panose="020B0604020202020204" pitchFamily="34" charset="0"/>
              <a:buChar char="•"/>
            </a:pPr>
            <a:r>
              <a:rPr lang="en-CA">
                <a:cs typeface="Calibri"/>
              </a:rPr>
              <a:t>You can not get the flu from the flu shot.  </a:t>
            </a:r>
            <a:endParaRPr lang="en-CA"/>
          </a:p>
          <a:p>
            <a:pPr marL="174982" indent="-174982">
              <a:buFont typeface="Arial" panose="020B0604020202020204" pitchFamily="34" charset="0"/>
              <a:buChar char="•"/>
            </a:pPr>
            <a:r>
              <a:rPr lang="en-CA" baseline="0"/>
              <a:t>You can get the flu shot at your doctor’s, the pharmacy, and in certain circumstances through the Health Unit if you do not have a physician.</a:t>
            </a:r>
            <a:r>
              <a:rPr lang="en-CA"/>
              <a:t>  </a:t>
            </a:r>
            <a:endParaRPr lang="en-CA" baseline="0">
              <a:cs typeface="Calibri"/>
            </a:endParaRPr>
          </a:p>
          <a:p>
            <a:pPr marL="174982" indent="-174982">
              <a:buFont typeface="Arial" panose="020B0604020202020204" pitchFamily="34" charset="0"/>
              <a:buChar char="•"/>
            </a:pPr>
            <a:endParaRPr lang="en-CA" baseline="0"/>
          </a:p>
          <a:p>
            <a:r>
              <a:rPr lang="en-CA"/>
              <a:t>Reference</a:t>
            </a:r>
            <a:r>
              <a:rPr lang="en-CA" baseline="0"/>
              <a:t>:</a:t>
            </a:r>
            <a:endParaRPr lang="en-CA" baseline="0">
              <a:cs typeface="Calibri"/>
            </a:endParaRPr>
          </a:p>
          <a:p>
            <a:endParaRPr lang="en-CA" baseline="0"/>
          </a:p>
          <a:p>
            <a:pPr defTabSz="933237">
              <a:defRPr/>
            </a:pPr>
            <a:r>
              <a:rPr lang="en-CA"/>
              <a:t>Center</a:t>
            </a:r>
            <a:r>
              <a:rPr lang="en-CA" baseline="0"/>
              <a:t> for Disease Control and Prevention. March 11, 2022</a:t>
            </a:r>
            <a:r>
              <a:rPr lang="en-CA"/>
              <a:t>.</a:t>
            </a:r>
            <a:r>
              <a:rPr lang="en-CA" baseline="0"/>
              <a:t> </a:t>
            </a:r>
            <a:r>
              <a:rPr lang="en-US"/>
              <a:t>Selecting Viruses for the Seasonal Influenza Vaccine. </a:t>
            </a:r>
            <a:r>
              <a:rPr lang="en-CA" baseline="0"/>
              <a:t>Retrieved from: </a:t>
            </a:r>
            <a:r>
              <a:rPr lang="en-CA" baseline="0">
                <a:hlinkClick r:id="rId3"/>
              </a:rPr>
              <a:t>https://www.cdc.gov/flu/prevent/vaccine-selection.htm</a:t>
            </a:r>
            <a:endParaRPr lang="en-CA" baseline="0">
              <a:cs typeface="Calibri"/>
              <a:hlinkClick r:id="rId3"/>
            </a:endParaRPr>
          </a:p>
          <a:p>
            <a:endParaRPr lang="en-CA" baseline="0">
              <a:cs typeface="Calibri"/>
            </a:endParaRPr>
          </a:p>
          <a:p>
            <a:pPr>
              <a:buFont typeface="Arial" panose="020B0604020202020204" pitchFamily="34" charset="0"/>
            </a:pPr>
            <a:endParaRPr lang="en-CA">
              <a:cs typeface="Calibri" panose="020F0502020204030204"/>
            </a:endParaRPr>
          </a:p>
          <a:p>
            <a:r>
              <a:rPr lang="en-CA" baseline="0"/>
              <a:t>Image </a:t>
            </a:r>
            <a:r>
              <a:rPr lang="en-CA"/>
              <a:t>retrieved</a:t>
            </a:r>
            <a:r>
              <a:rPr lang="en-CA" baseline="0"/>
              <a:t> from:</a:t>
            </a:r>
            <a:r>
              <a:rPr lang="en-CA"/>
              <a:t> </a:t>
            </a:r>
            <a:r>
              <a:rPr lang="en-CA">
                <a:hlinkClick r:id="rId4"/>
              </a:rPr>
              <a:t>https://pixabay.com/photos/vaccination-injection-healthcare-2725065/</a:t>
            </a:r>
            <a:endParaRPr lang="en-CA"/>
          </a:p>
          <a:p>
            <a:endParaRPr lang="en-CA">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40</a:t>
            </a:fld>
            <a:endParaRPr lang="en-US"/>
          </a:p>
        </p:txBody>
      </p:sp>
    </p:spTree>
    <p:extLst>
      <p:ext uri="{BB962C8B-B14F-4D97-AF65-F5344CB8AC3E}">
        <p14:creationId xmlns:p14="http://schemas.microsoft.com/office/powerpoint/2010/main" val="48178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Legionnaires disease is a respiratory illness caused by a bacteria called Legionella. It is characterized by high fever, chills, a dry cough, shortness of breath and can lead to pneumonia. Symptoms of Legionnaires usually begin two to ten days after encountering the bacteria.</a:t>
            </a:r>
          </a:p>
          <a:p>
            <a:endParaRPr lang="en-US"/>
          </a:p>
          <a:p>
            <a:endParaRPr lang="en-US"/>
          </a:p>
          <a:p>
            <a:r>
              <a:rPr lang="en-US"/>
              <a:t>Legionella bacteria are very commonly found in the environment, usually in water (hot tubs, cooling towers, hot water tanks, large plumbing systems or parts of an air-conditioning system). If the bacteria are then aerosolized or misted into the air (via wind or fans), humans may breathe them in and become unwell. Legionella is not transmitted from person-to-person, through public waterworks, or through the consumption of contaminated foods.</a:t>
            </a:r>
          </a:p>
          <a:p>
            <a:endParaRPr lang="en-US">
              <a:ea typeface="Calibri"/>
              <a:cs typeface="Calibri"/>
            </a:endParaRPr>
          </a:p>
          <a:p>
            <a:endParaRPr lang="en-US"/>
          </a:p>
          <a:p>
            <a:r>
              <a:rPr lang="en-US">
                <a:hlinkClick r:id="rId3"/>
              </a:rPr>
              <a:t>https://www.healthunit.com/news/middlesex-london-health-unit-continues-investigation-of-outb</a:t>
            </a:r>
            <a:r>
              <a:rPr lang="en-US"/>
              <a:t> </a:t>
            </a:r>
          </a:p>
        </p:txBody>
      </p:sp>
      <p:sp>
        <p:nvSpPr>
          <p:cNvPr id="4" name="Slide Number Placeholder 3"/>
          <p:cNvSpPr>
            <a:spLocks noGrp="1"/>
          </p:cNvSpPr>
          <p:nvPr>
            <p:ph type="sldNum" sz="quarter" idx="5"/>
          </p:nvPr>
        </p:nvSpPr>
        <p:spPr/>
        <p:txBody>
          <a:bodyPr/>
          <a:lstStyle/>
          <a:p>
            <a:fld id="{79C1C0A2-349F-4B8B-8986-EF02661935F7}" type="slidenum">
              <a:rPr lang="en-US" smtClean="0"/>
              <a:t>5</a:t>
            </a:fld>
            <a:endParaRPr lang="en-US"/>
          </a:p>
        </p:txBody>
      </p:sp>
    </p:spTree>
    <p:extLst>
      <p:ext uri="{BB962C8B-B14F-4D97-AF65-F5344CB8AC3E}">
        <p14:creationId xmlns:p14="http://schemas.microsoft.com/office/powerpoint/2010/main" val="422671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https://www.publichealthontario.ca/en/About/News/2022/Endemic#:~:text=The%20prevalence%20of%20the%20disease,specific%20geographical%20area%20or%20population</a:t>
            </a:r>
            <a:r>
              <a:rPr lang="en-US"/>
              <a:t>. </a:t>
            </a:r>
            <a:endParaRPr lang="en-US">
              <a:ea typeface="Calibri" panose="020F0502020204030204"/>
              <a:cs typeface="Calibri" panose="020F0502020204030204"/>
            </a:endParaRPr>
          </a:p>
          <a:p>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a:p>
            <a:pPr marL="171450" indent="-171450">
              <a:buFont typeface="Arial"/>
              <a:buChar char="•"/>
            </a:pPr>
            <a:r>
              <a:rPr lang="en-US">
                <a:hlinkClick r:id="rId4"/>
              </a:rPr>
              <a:t>https://www.publichealth.columbia.edu/news/epidemic-endemic-pandemic-what-are-differences</a:t>
            </a:r>
            <a:r>
              <a:rPr lang="en-US"/>
              <a:t> </a:t>
            </a:r>
          </a:p>
          <a:p>
            <a:r>
              <a:rPr lang="en-US">
                <a:ea typeface="Calibri"/>
                <a:cs typeface="Calibri"/>
              </a:rPr>
              <a:t> </a:t>
            </a:r>
          </a:p>
        </p:txBody>
      </p:sp>
      <p:sp>
        <p:nvSpPr>
          <p:cNvPr id="4" name="Slide Number Placeholder 3"/>
          <p:cNvSpPr>
            <a:spLocks noGrp="1"/>
          </p:cNvSpPr>
          <p:nvPr>
            <p:ph type="sldNum" sz="quarter" idx="5"/>
          </p:nvPr>
        </p:nvSpPr>
        <p:spPr/>
        <p:txBody>
          <a:bodyPr/>
          <a:lstStyle/>
          <a:p>
            <a:fld id="{79C1C0A2-349F-4B8B-8986-EF02661935F7}" type="slidenum">
              <a:rPr lang="en-US" smtClean="0"/>
              <a:t>6</a:t>
            </a:fld>
            <a:endParaRPr lang="en-US"/>
          </a:p>
        </p:txBody>
      </p:sp>
    </p:spTree>
    <p:extLst>
      <p:ext uri="{BB962C8B-B14F-4D97-AF65-F5344CB8AC3E}">
        <p14:creationId xmlns:p14="http://schemas.microsoft.com/office/powerpoint/2010/main" val="363825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a:t>A pandemic</a:t>
            </a:r>
            <a:r>
              <a:rPr lang="en-US" baseline="0"/>
              <a:t> is a worldwide spread of a new disease</a:t>
            </a:r>
            <a:r>
              <a:rPr lang="en-US"/>
              <a:t>. </a:t>
            </a:r>
          </a:p>
          <a:p>
            <a:pPr marL="174982" indent="-174982">
              <a:buFont typeface="Arial" panose="020B0604020202020204" pitchFamily="34" charset="0"/>
              <a:buChar char="•"/>
            </a:pPr>
            <a:r>
              <a:rPr lang="en-US"/>
              <a:t>A disease occurring over a wide geographic area and affecting an exceptionally high proportion of the population.</a:t>
            </a:r>
            <a:endParaRPr lang="en-US">
              <a:cs typeface="Calibri"/>
            </a:endParaRPr>
          </a:p>
          <a:p>
            <a:endParaRPr lang="en-US"/>
          </a:p>
          <a:p>
            <a:endParaRPr lang="en-US" baseline="0"/>
          </a:p>
          <a:p>
            <a:r>
              <a:rPr lang="en-US"/>
              <a:t>Reference</a:t>
            </a:r>
            <a:r>
              <a:rPr lang="en-US" baseline="0"/>
              <a:t>:</a:t>
            </a:r>
            <a:r>
              <a:rPr lang="en-US"/>
              <a:t> </a:t>
            </a:r>
            <a:endParaRPr lang="en-US" baseline="0">
              <a:cs typeface="Calibri"/>
            </a:endParaRPr>
          </a:p>
          <a:p>
            <a:endParaRPr lang="en-US" baseline="0"/>
          </a:p>
          <a:p>
            <a:r>
              <a:rPr lang="en-US" baseline="0"/>
              <a:t>Merriam-Webster. January 25, 2023. Pandemic. Retrieved from</a:t>
            </a:r>
            <a:r>
              <a:rPr lang="en-US"/>
              <a:t>:</a:t>
            </a:r>
            <a:r>
              <a:rPr lang="en-US" baseline="0"/>
              <a:t> </a:t>
            </a:r>
            <a:r>
              <a:rPr lang="en-US" baseline="0">
                <a:hlinkClick r:id="rId3"/>
              </a:rPr>
              <a:t>https://www.merriam-webster.com/dictionary/pandemic</a:t>
            </a:r>
            <a:endParaRPr lang="en-US"/>
          </a:p>
          <a:p>
            <a:endParaRPr lang="en-US" baseline="0">
              <a:cs typeface="Calibri"/>
            </a:endParaRPr>
          </a:p>
          <a:p>
            <a:pPr defTabSz="933237">
              <a:defRPr/>
            </a:pPr>
            <a:r>
              <a:rPr lang="en-US"/>
              <a:t>Image retrieved</a:t>
            </a:r>
            <a:r>
              <a:rPr lang="en-US" baseline="0"/>
              <a:t> from: </a:t>
            </a:r>
            <a:r>
              <a:rPr lang="en-US" baseline="0">
                <a:hlinkClick r:id="rId4"/>
              </a:rPr>
              <a:t>https://unsplash.com/photos/znhEe1cbbQE</a:t>
            </a:r>
            <a:endParaRPr lang="en-US" baseline="0">
              <a:cs typeface="Calibri"/>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7</a:t>
            </a:fld>
            <a:endParaRPr lang="en-US"/>
          </a:p>
        </p:txBody>
      </p:sp>
    </p:spTree>
    <p:extLst>
      <p:ext uri="{BB962C8B-B14F-4D97-AF65-F5344CB8AC3E}">
        <p14:creationId xmlns:p14="http://schemas.microsoft.com/office/powerpoint/2010/main" val="143598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Reference:</a:t>
            </a:r>
          </a:p>
          <a:p>
            <a:endParaRPr lang="en-US">
              <a:cs typeface="Calibri"/>
            </a:endParaRPr>
          </a:p>
          <a:p>
            <a:r>
              <a:rPr lang="en-US">
                <a:cs typeface="Calibri"/>
              </a:rPr>
              <a:t>Public Health Ontario. March 30, 2021. Infection Prevention and Control. Retrieved from: </a:t>
            </a:r>
            <a:r>
              <a:rPr lang="en-US">
                <a:hlinkClick r:id="rId3"/>
              </a:rPr>
              <a:t>https://www.publichealthontario.ca/en/health-topics/infection-prevention-control</a:t>
            </a:r>
            <a:endParaRPr lang="en-US">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8</a:t>
            </a:fld>
            <a:endParaRPr lang="en-US"/>
          </a:p>
        </p:txBody>
      </p:sp>
    </p:spTree>
    <p:extLst>
      <p:ext uri="{BB962C8B-B14F-4D97-AF65-F5344CB8AC3E}">
        <p14:creationId xmlns:p14="http://schemas.microsoft.com/office/powerpoint/2010/main" val="212650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people have heard of the ‘Chain of Infection’?</a:t>
            </a:r>
          </a:p>
          <a:p>
            <a:endParaRPr lang="en-US"/>
          </a:p>
          <a:p>
            <a:r>
              <a:rPr lang="en-US"/>
              <a:t>The Chain of infection is the way all infectious diseases spread. Each link has a unique role in the chain, and each can be interrupted, or broken, through various means. The goal of infection prevention and control practice is to break a link in the chain to prevent the transfer of microorganisms. </a:t>
            </a:r>
            <a:endParaRPr lang="en-US">
              <a:cs typeface="Calibri"/>
            </a:endParaRPr>
          </a:p>
          <a:p>
            <a:endParaRPr lang="en-US"/>
          </a:p>
          <a:p>
            <a:r>
              <a:rPr lang="en-US"/>
              <a:t>We will take a closer look at each of the six links of the ‘Chain of Infection’. </a:t>
            </a:r>
            <a:endParaRPr lang="en-US">
              <a:cs typeface="Calibri"/>
            </a:endParaRPr>
          </a:p>
          <a:p>
            <a:endParaRPr lang="en-US"/>
          </a:p>
          <a:p>
            <a:endParaRPr lang="en-US" altLang="en-US">
              <a:cs typeface="Calibri"/>
            </a:endParaRPr>
          </a:p>
          <a:p>
            <a:endParaRPr lang="en-US">
              <a:cs typeface="Calibri"/>
            </a:endParaRPr>
          </a:p>
          <a:p>
            <a:r>
              <a:rPr lang="en-US"/>
              <a:t>Reference:</a:t>
            </a:r>
            <a:endParaRPr lang="en-US">
              <a:cs typeface="Calibri"/>
            </a:endParaRPr>
          </a:p>
          <a:p>
            <a:endParaRPr lang="en-US"/>
          </a:p>
          <a:p>
            <a:r>
              <a:rPr lang="en-US"/>
              <a:t>Public Health Ontario. 2019. Chain of Infection and Risk Assessment Summary. Retrieved from: </a:t>
            </a:r>
            <a:r>
              <a:rPr lang="en-US">
                <a:hlinkClick r:id="rId3"/>
              </a:rPr>
              <a:t>https://www.publichealthontario.ca/-/media/documents/I/2019/ipac-core-trainers-cot-summary.pdf</a:t>
            </a:r>
            <a:endParaRPr lang="en-US">
              <a:cs typeface="Calibri"/>
              <a:hlinkClick r:id="rId3"/>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9C1C0A2-349F-4B8B-8986-EF02661935F7}" type="slidenum">
              <a:rPr lang="en-US" smtClean="0"/>
              <a:t>9</a:t>
            </a:fld>
            <a:endParaRPr lang="en-US"/>
          </a:p>
        </p:txBody>
      </p:sp>
    </p:spTree>
    <p:extLst>
      <p:ext uri="{BB962C8B-B14F-4D97-AF65-F5344CB8AC3E}">
        <p14:creationId xmlns:p14="http://schemas.microsoft.com/office/powerpoint/2010/main" val="319020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03815"/>
            <a:ext cx="9144000" cy="650385"/>
          </a:xfrm>
        </p:spPr>
        <p:txBody>
          <a:bodyPr anchor="b"/>
          <a:lstStyle>
            <a:lvl1pPr algn="ctr">
              <a:defRPr sz="3600">
                <a:solidFill>
                  <a:schemeClr val="accent1"/>
                </a:solidFill>
              </a:defRPr>
            </a:lvl1pPr>
          </a:lstStyle>
          <a:p>
            <a:r>
              <a:rPr lang="en-US"/>
              <a:t>Click to edit Master title style</a:t>
            </a:r>
            <a:endParaRPr lang="en-CA" dirty="0"/>
          </a:p>
        </p:txBody>
      </p:sp>
      <p:sp>
        <p:nvSpPr>
          <p:cNvPr id="3" name="Subtitle 2"/>
          <p:cNvSpPr>
            <a:spLocks noGrp="1"/>
          </p:cNvSpPr>
          <p:nvPr>
            <p:ph type="subTitle" idx="1"/>
          </p:nvPr>
        </p:nvSpPr>
        <p:spPr>
          <a:xfrm>
            <a:off x="1524000" y="22221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5F26DDDC-72B1-F99F-AA8C-0F572855F55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90CDCD25-BF77-40D9-9584-A91E24D177DA}" type="datetimeFigureOut">
              <a:rPr lang="en-CA" smtClean="0"/>
              <a:pPr>
                <a:defRPr/>
              </a:pPr>
              <a:t>2025-05-01</a:t>
            </a:fld>
            <a:endParaRPr lang="en-CA" dirty="0"/>
          </a:p>
        </p:txBody>
      </p:sp>
      <p:sp>
        <p:nvSpPr>
          <p:cNvPr id="5" name="Footer Placeholder 4">
            <a:extLst>
              <a:ext uri="{FF2B5EF4-FFF2-40B4-BE49-F238E27FC236}">
                <a16:creationId xmlns:a16="http://schemas.microsoft.com/office/drawing/2014/main" id="{AB43CD08-5EF5-B182-EAFF-132A4E84439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6" name="Slide Number Placeholder 5">
            <a:extLst>
              <a:ext uri="{FF2B5EF4-FFF2-40B4-BE49-F238E27FC236}">
                <a16:creationId xmlns:a16="http://schemas.microsoft.com/office/drawing/2014/main" id="{3DB5B19C-D31D-F59A-A0E5-7CB4FB5ED7C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64CEE102-DAD9-4C41-9263-B87CE043CD29}" type="slidenum">
              <a:rPr lang="en-CA" smtClean="0"/>
              <a:pPr>
                <a:defRPr/>
              </a:pPr>
              <a:t>‹#›</a:t>
            </a:fld>
            <a:endParaRPr lang="en-CA" dirty="0"/>
          </a:p>
        </p:txBody>
      </p:sp>
      <p:pic>
        <p:nvPicPr>
          <p:cNvPr id="7" name="Picture 6">
            <a:extLst>
              <a:ext uri="{FF2B5EF4-FFF2-40B4-BE49-F238E27FC236}">
                <a16:creationId xmlns:a16="http://schemas.microsoft.com/office/drawing/2014/main" id="{6CC251F9-6E8E-29BB-36A1-372F8EE66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62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sic 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636078-D263-947A-5057-CB50B03EF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281"/>
            <a:ext cx="10515600" cy="1325563"/>
          </a:xfrm>
        </p:spPr>
        <p:txBody>
          <a:bodyPr/>
          <a:lstStyle>
            <a:lvl1pPr>
              <a:defRPr>
                <a:solidFill>
                  <a:schemeClr val="accent1"/>
                </a:solidFill>
              </a:defRPr>
            </a:lvl1pPr>
          </a:lstStyle>
          <a:p>
            <a:r>
              <a:rPr lang="en-US"/>
              <a:t>Click to edit Master title style</a:t>
            </a:r>
            <a:endParaRPr lang="en-CA" dirty="0"/>
          </a:p>
        </p:txBody>
      </p:sp>
      <p:sp>
        <p:nvSpPr>
          <p:cNvPr id="3" name="Content Placeholder 2"/>
          <p:cNvSpPr>
            <a:spLocks noGrp="1"/>
          </p:cNvSpPr>
          <p:nvPr>
            <p:ph idx="1"/>
          </p:nvPr>
        </p:nvSpPr>
        <p:spPr>
          <a:xfrm>
            <a:off x="838200" y="2385250"/>
            <a:ext cx="10515600"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3">
            <a:extLst>
              <a:ext uri="{FF2B5EF4-FFF2-40B4-BE49-F238E27FC236}">
                <a16:creationId xmlns:a16="http://schemas.microsoft.com/office/drawing/2014/main" id="{C0807707-EA15-377E-3B22-293D9441AB60}"/>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1018606A-3CE6-4E5B-9DBC-EA50EB124C52}" type="datetimeFigureOut">
              <a:rPr lang="en-CA" smtClean="0"/>
              <a:pPr>
                <a:defRPr/>
              </a:pPr>
              <a:t>2025-05-01</a:t>
            </a:fld>
            <a:endParaRPr lang="en-CA" dirty="0"/>
          </a:p>
        </p:txBody>
      </p:sp>
      <p:sp>
        <p:nvSpPr>
          <p:cNvPr id="6" name="Footer Placeholder 4">
            <a:extLst>
              <a:ext uri="{FF2B5EF4-FFF2-40B4-BE49-F238E27FC236}">
                <a16:creationId xmlns:a16="http://schemas.microsoft.com/office/drawing/2014/main" id="{83010E7A-9D77-D490-0EA8-99F3B8F742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7" name="Slide Number Placeholder 5">
            <a:extLst>
              <a:ext uri="{FF2B5EF4-FFF2-40B4-BE49-F238E27FC236}">
                <a16:creationId xmlns:a16="http://schemas.microsoft.com/office/drawing/2014/main" id="{6A3DB89F-E1A2-FDD2-26BC-40D8C13C2B14}"/>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AE252143-D970-44D9-815A-E021F438BBF2}" type="slidenum">
              <a:rPr lang="en-CA" smtClean="0"/>
              <a:pPr>
                <a:defRPr/>
              </a:pPr>
              <a:t>‹#›</a:t>
            </a:fld>
            <a:endParaRPr lang="en-CA" dirty="0"/>
          </a:p>
        </p:txBody>
      </p:sp>
    </p:spTree>
    <p:extLst>
      <p:ext uri="{BB962C8B-B14F-4D97-AF65-F5344CB8AC3E}">
        <p14:creationId xmlns:p14="http://schemas.microsoft.com/office/powerpoint/2010/main" val="103305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Date Placeholder 4">
            <a:extLst>
              <a:ext uri="{FF2B5EF4-FFF2-40B4-BE49-F238E27FC236}">
                <a16:creationId xmlns:a16="http://schemas.microsoft.com/office/drawing/2014/main" id="{400D9754-C5E4-6736-EF51-FB37293766D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1284D72C-C958-4586-94BB-13791BFAA443}" type="datetimeFigureOut">
              <a:rPr lang="en-CA" smtClean="0"/>
              <a:pPr>
                <a:defRPr/>
              </a:pPr>
              <a:t>2025-05-01</a:t>
            </a:fld>
            <a:endParaRPr lang="en-CA" dirty="0"/>
          </a:p>
        </p:txBody>
      </p:sp>
      <p:sp>
        <p:nvSpPr>
          <p:cNvPr id="6" name="Footer Placeholder 5">
            <a:extLst>
              <a:ext uri="{FF2B5EF4-FFF2-40B4-BE49-F238E27FC236}">
                <a16:creationId xmlns:a16="http://schemas.microsoft.com/office/drawing/2014/main" id="{D5673060-3983-410E-EC02-03504A4D7ED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endParaRPr lang="en-CA" dirty="0"/>
          </a:p>
        </p:txBody>
      </p:sp>
      <p:sp>
        <p:nvSpPr>
          <p:cNvPr id="7" name="Slide Number Placeholder 6">
            <a:extLst>
              <a:ext uri="{FF2B5EF4-FFF2-40B4-BE49-F238E27FC236}">
                <a16:creationId xmlns:a16="http://schemas.microsoft.com/office/drawing/2014/main" id="{5700F64E-FA28-9E93-6245-633658AA54B0}"/>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Arial" panose="020B0604020202020204" pitchFamily="34" charset="0"/>
                <a:cs typeface="Arial" panose="020B0604020202020204" pitchFamily="34" charset="0"/>
              </a:defRPr>
            </a:lvl1pPr>
          </a:lstStyle>
          <a:p>
            <a:pPr>
              <a:defRPr/>
            </a:pPr>
            <a:fld id="{C2FFEF62-7CC9-4687-BF48-6E1CBA2351CD}" type="slidenum">
              <a:rPr lang="en-CA" smtClean="0"/>
              <a:pPr>
                <a:defRPr/>
              </a:pPr>
              <a:t>‹#›</a:t>
            </a:fld>
            <a:endParaRPr lang="en-CA" dirty="0"/>
          </a:p>
        </p:txBody>
      </p:sp>
      <p:pic>
        <p:nvPicPr>
          <p:cNvPr id="8" name="Picture 7">
            <a:extLst>
              <a:ext uri="{FF2B5EF4-FFF2-40B4-BE49-F238E27FC236}">
                <a16:creationId xmlns:a16="http://schemas.microsoft.com/office/drawing/2014/main" id="{97FAE18A-B4FC-C0E0-C12A-BDFBF666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02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080655"/>
            <a:ext cx="3932237" cy="1600200"/>
          </a:xfrm>
        </p:spPr>
        <p:txBody>
          <a:bodyPr anchor="b"/>
          <a:lstStyle>
            <a:lvl1pPr>
              <a:defRPr sz="3600">
                <a:solidFill>
                  <a:schemeClr val="accent1"/>
                </a:solidFill>
              </a:defRPr>
            </a:lvl1pPr>
          </a:lstStyle>
          <a:p>
            <a:r>
              <a:rPr lang="en-US"/>
              <a:t>Click to edit Master title style</a:t>
            </a:r>
            <a:endParaRPr lang="en-CA" dirty="0"/>
          </a:p>
        </p:txBody>
      </p:sp>
      <p:sp>
        <p:nvSpPr>
          <p:cNvPr id="3" name="Content Placeholder 2"/>
          <p:cNvSpPr>
            <a:spLocks noGrp="1"/>
          </p:cNvSpPr>
          <p:nvPr>
            <p:ph idx="1"/>
          </p:nvPr>
        </p:nvSpPr>
        <p:spPr>
          <a:xfrm>
            <a:off x="5183188" y="142799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6611" y="267274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64102D3-4829-7027-79AE-46CB6A1C8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179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with one small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81739-65F7-1863-A20A-73FE937A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21820A9-8BF7-3E6F-2B23-263206CA57B1}"/>
              </a:ext>
            </a:extLst>
          </p:cNvPr>
          <p:cNvSpPr/>
          <p:nvPr/>
        </p:nvSpPr>
        <p:spPr>
          <a:xfrm>
            <a:off x="8267178" y="2542784"/>
            <a:ext cx="3375766" cy="3325660"/>
          </a:xfrm>
          <a:prstGeom prst="ellipse">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8109BE9-EE42-4F42-B5C1-0D56C87AAEDF}"/>
              </a:ext>
            </a:extLst>
          </p:cNvPr>
          <p:cNvSpPr/>
          <p:nvPr/>
        </p:nvSpPr>
        <p:spPr>
          <a:xfrm>
            <a:off x="7948808" y="4672208"/>
            <a:ext cx="869516" cy="828804"/>
          </a:xfrm>
          <a:prstGeom prst="ellipse">
            <a:avLst/>
          </a:pr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A2AAE152-9952-D7A5-3239-DF6B0549E7A8}"/>
              </a:ext>
            </a:extLst>
          </p:cNvPr>
          <p:cNvSpPr>
            <a:spLocks noGrp="1"/>
          </p:cNvSpPr>
          <p:nvPr>
            <p:ph type="pic" sz="quarter" idx="10"/>
          </p:nvPr>
        </p:nvSpPr>
        <p:spPr>
          <a:xfrm>
            <a:off x="8630434" y="2912301"/>
            <a:ext cx="2718148" cy="2588711"/>
          </a:xfrm>
          <a:prstGeom prst="flowChartConnector">
            <a:avLst/>
          </a:prstGeom>
        </p:spPr>
        <p:txBody>
          <a:bodyPr/>
          <a:lstStyle/>
          <a:p>
            <a:r>
              <a:rPr lang="en-US"/>
              <a:t>Click icon to add picture</a:t>
            </a:r>
            <a:endParaRPr lang="en-US" dirty="0"/>
          </a:p>
        </p:txBody>
      </p:sp>
      <p:sp>
        <p:nvSpPr>
          <p:cNvPr id="15" name="Content Placeholder 2">
            <a:extLst>
              <a:ext uri="{FF2B5EF4-FFF2-40B4-BE49-F238E27FC236}">
                <a16:creationId xmlns:a16="http://schemas.microsoft.com/office/drawing/2014/main" id="{36320BAA-38DB-AB88-D197-85D59735A2E7}"/>
              </a:ext>
            </a:extLst>
          </p:cNvPr>
          <p:cNvSpPr>
            <a:spLocks noGrp="1"/>
          </p:cNvSpPr>
          <p:nvPr>
            <p:ph idx="1"/>
          </p:nvPr>
        </p:nvSpPr>
        <p:spPr>
          <a:xfrm>
            <a:off x="449893" y="1848088"/>
            <a:ext cx="7266140"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6" name="Title 1">
            <a:extLst>
              <a:ext uri="{FF2B5EF4-FFF2-40B4-BE49-F238E27FC236}">
                <a16:creationId xmlns:a16="http://schemas.microsoft.com/office/drawing/2014/main" id="{D1BCEE21-CAE9-8AC4-CECB-354D32DFCD03}"/>
              </a:ext>
            </a:extLst>
          </p:cNvPr>
          <p:cNvSpPr>
            <a:spLocks noGrp="1"/>
          </p:cNvSpPr>
          <p:nvPr>
            <p:ph type="title"/>
          </p:nvPr>
        </p:nvSpPr>
        <p:spPr>
          <a:xfrm>
            <a:off x="644046" y="611610"/>
            <a:ext cx="10515600" cy="1325563"/>
          </a:xfrm>
        </p:spPr>
        <p:txBody>
          <a:bodyPr/>
          <a:lstStyle>
            <a:lvl1pPr>
              <a:defRPr>
                <a:solidFill>
                  <a:schemeClr val="accent1"/>
                </a:solidFill>
              </a:defRPr>
            </a:lvl1pPr>
          </a:lstStyle>
          <a:p>
            <a:r>
              <a:rPr lang="en-US"/>
              <a:t>Click to edit Master title style</a:t>
            </a:r>
            <a:endParaRPr lang="en-CA" dirty="0"/>
          </a:p>
        </p:txBody>
      </p:sp>
    </p:spTree>
    <p:extLst>
      <p:ext uri="{BB962C8B-B14F-4D97-AF65-F5344CB8AC3E}">
        <p14:creationId xmlns:p14="http://schemas.microsoft.com/office/powerpoint/2010/main" val="1030760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with one large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A81739-65F7-1863-A20A-73FE937A6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id="{36320BAA-38DB-AB88-D197-85D59735A2E7}"/>
              </a:ext>
            </a:extLst>
          </p:cNvPr>
          <p:cNvSpPr>
            <a:spLocks noGrp="1"/>
          </p:cNvSpPr>
          <p:nvPr>
            <p:ph idx="1"/>
          </p:nvPr>
        </p:nvSpPr>
        <p:spPr>
          <a:xfrm>
            <a:off x="644045" y="1841462"/>
            <a:ext cx="5080893" cy="4351338"/>
          </a:xfrm>
        </p:spPr>
        <p:txBody>
          <a:bodyPr/>
          <a:lstStyle>
            <a:lvl1pPr algn="l">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6" name="Title 1">
            <a:extLst>
              <a:ext uri="{FF2B5EF4-FFF2-40B4-BE49-F238E27FC236}">
                <a16:creationId xmlns:a16="http://schemas.microsoft.com/office/drawing/2014/main" id="{D1BCEE21-CAE9-8AC4-CECB-354D32DFCD03}"/>
              </a:ext>
            </a:extLst>
          </p:cNvPr>
          <p:cNvSpPr>
            <a:spLocks noGrp="1"/>
          </p:cNvSpPr>
          <p:nvPr>
            <p:ph type="title"/>
          </p:nvPr>
        </p:nvSpPr>
        <p:spPr>
          <a:xfrm>
            <a:off x="644046" y="611610"/>
            <a:ext cx="10515600" cy="1325563"/>
          </a:xfrm>
        </p:spPr>
        <p:txBody>
          <a:bodyPr/>
          <a:lstStyle>
            <a:lvl1pPr>
              <a:defRPr>
                <a:solidFill>
                  <a:schemeClr val="accent1"/>
                </a:solidFill>
              </a:defRPr>
            </a:lvl1pPr>
          </a:lstStyle>
          <a:p>
            <a:r>
              <a:rPr lang="en-US"/>
              <a:t>Click to edit Master title style</a:t>
            </a:r>
            <a:endParaRPr lang="en-CA" dirty="0"/>
          </a:p>
        </p:txBody>
      </p:sp>
      <p:sp>
        <p:nvSpPr>
          <p:cNvPr id="6" name="Picture Placeholder 5">
            <a:extLst>
              <a:ext uri="{FF2B5EF4-FFF2-40B4-BE49-F238E27FC236}">
                <a16:creationId xmlns:a16="http://schemas.microsoft.com/office/drawing/2014/main" id="{492693BE-5953-B073-9C7B-DC8F64A7009D}"/>
              </a:ext>
            </a:extLst>
          </p:cNvPr>
          <p:cNvSpPr>
            <a:spLocks noGrp="1"/>
          </p:cNvSpPr>
          <p:nvPr>
            <p:ph type="pic" sz="quarter" idx="10"/>
          </p:nvPr>
        </p:nvSpPr>
        <p:spPr>
          <a:xfrm>
            <a:off x="6095999" y="1841461"/>
            <a:ext cx="4055165" cy="4351337"/>
          </a:xfrm>
          <a:ln>
            <a:solidFill>
              <a:schemeClr val="tx1"/>
            </a:solidFill>
          </a:ln>
        </p:spPr>
        <p:txBody>
          <a:bodyPr/>
          <a:lstStyle/>
          <a:p>
            <a:r>
              <a:rPr lang="en-US"/>
              <a:t>Click icon to add picture</a:t>
            </a:r>
          </a:p>
        </p:txBody>
      </p:sp>
    </p:spTree>
    <p:extLst>
      <p:ext uri="{BB962C8B-B14F-4D97-AF65-F5344CB8AC3E}">
        <p14:creationId xmlns:p14="http://schemas.microsoft.com/office/powerpoint/2010/main" val="3167705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5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lvl1pPr algn="l">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53734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27703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5B6505E8-B1BF-A1F6-CBB4-4747B12565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6" name="Title Placeholder 1">
            <a:extLst>
              <a:ext uri="{FF2B5EF4-FFF2-40B4-BE49-F238E27FC236}">
                <a16:creationId xmlns:a16="http://schemas.microsoft.com/office/drawing/2014/main" id="{A8C4C4CE-5623-FCA3-A338-EA0082D6679E}"/>
              </a:ext>
            </a:extLst>
          </p:cNvPr>
          <p:cNvSpPr>
            <a:spLocks noGrp="1" noChangeArrowheads="1"/>
          </p:cNvSpPr>
          <p:nvPr>
            <p:ph type="title"/>
          </p:nvPr>
        </p:nvSpPr>
        <p:spPr bwMode="auto">
          <a:xfrm>
            <a:off x="838200" y="1005839"/>
            <a:ext cx="10515600" cy="109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a:extLst>
              <a:ext uri="{FF2B5EF4-FFF2-40B4-BE49-F238E27FC236}">
                <a16:creationId xmlns:a16="http://schemas.microsoft.com/office/drawing/2014/main" id="{05B11017-4315-5026-D4F2-664BBE45D7DA}"/>
              </a:ext>
            </a:extLst>
          </p:cNvPr>
          <p:cNvSpPr>
            <a:spLocks noGrp="1" noChangeArrowheads="1"/>
          </p:cNvSpPr>
          <p:nvPr>
            <p:ph type="body" idx="1"/>
          </p:nvPr>
        </p:nvSpPr>
        <p:spPr bwMode="auto">
          <a:xfrm>
            <a:off x="838200" y="2185988"/>
            <a:ext cx="105156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pic>
        <p:nvPicPr>
          <p:cNvPr id="2" name="Picture 1">
            <a:extLst>
              <a:ext uri="{FF2B5EF4-FFF2-40B4-BE49-F238E27FC236}">
                <a16:creationId xmlns:a16="http://schemas.microsoft.com/office/drawing/2014/main" id="{747B9362-AE68-D9BD-C32C-8E8384C37C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13" y="30163"/>
            <a:ext cx="30956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1140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ctr" rtl="0" eaLnBrk="1" fontAlgn="base" hangingPunct="1">
        <a:lnSpc>
          <a:spcPct val="90000"/>
        </a:lnSpc>
        <a:spcBef>
          <a:spcPct val="0"/>
        </a:spcBef>
        <a:spcAft>
          <a:spcPct val="0"/>
        </a:spcAft>
        <a:defRPr sz="3600" b="1" kern="1200">
          <a:solidFill>
            <a:schemeClr val="accent1"/>
          </a:solidFill>
          <a:latin typeface="Arial" panose="020B0604020202020204" pitchFamily="34" charset="0"/>
          <a:ea typeface="+mj-ea"/>
          <a:cs typeface="Arial" panose="020B0604020202020204" pitchFamily="34" charset="0"/>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cs typeface="Arial" panose="020B0604020202020204" pitchFamily="34" charset="0"/>
        </a:defRPr>
      </a:lvl9pPr>
    </p:titleStyle>
    <p:bodyStyle>
      <a:lvl1pPr marL="228600" indent="-228600" algn="ctr"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hyperlink" Target="https://www.google.ca/url?sa=i&amp;rct=j&amp;q=&amp;esrc=s&amp;source=images&amp;cd=&amp;cad=rja&amp;uact=8&amp;ved=0ahUKEwjdvL3v05bZAhVHzoMKHU3nALsQjRwIBw&amp;url=https%3A%2F%2Fwww.beyondborders1.ca%2Fshsm&amp;psig=AOvVaw0AA3Aygs0oO6NlEfdsWBnk&amp;ust=151819085400480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JKA3YkVSGo"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www.youtube.com/watch?v=UbQ9Kl9CqUU" TargetMode="External"/><Relationship Id="rId4" Type="http://schemas.openxmlformats.org/officeDocument/2006/relationships/hyperlink" Target="https://www.youtube.com/watch?v=wrx7OpFEk2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NULL" TargetMode="External"/><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https://youtu.be/eZw4Ga3jg3E" TargetMode="External"/><Relationship Id="rId5" Type="http://schemas.openxmlformats.org/officeDocument/2006/relationships/hyperlink" Target="http://Cohttps:/youtu.be/fpXh2XHwMmE" TargetMode="External"/><Relationship Id="rId4" Type="http://schemas.openxmlformats.org/officeDocument/2006/relationships/hyperlink" Target="NU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O279tiR3s" TargetMode="External"/><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s://www.youtube.com/watch?v=4q5KCiH58uI"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UqKP-ETVvrc"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unit.com/news/middlesex-london-health-unit-continues-investigation-of-outb"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636"/>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1855556" y="4135390"/>
            <a:ext cx="8368937" cy="477054"/>
          </a:xfrm>
          <a:prstGeom prst="rect">
            <a:avLst/>
          </a:prstGeom>
          <a:noFill/>
        </p:spPr>
        <p:txBody>
          <a:bodyPr wrap="square" rtlCol="0">
            <a:spAutoFit/>
          </a:bodyPr>
          <a:lstStyle/>
          <a:p>
            <a:pPr algn="ctr"/>
            <a:r>
              <a:rPr lang="en-CA" sz="2500">
                <a:solidFill>
                  <a:schemeClr val="bg1"/>
                </a:solidFill>
                <a:latin typeface="Arial" panose="020B0604020202020204" pitchFamily="34" charset="0"/>
                <a:cs typeface="Arial" panose="020B0604020202020204" pitchFamily="34" charset="0"/>
              </a:rPr>
              <a:t>SHSM - Infectious Diseases</a:t>
            </a:r>
          </a:p>
        </p:txBody>
      </p:sp>
      <p:sp>
        <p:nvSpPr>
          <p:cNvPr id="4" name="TextBox 3">
            <a:extLst>
              <a:ext uri="{FF2B5EF4-FFF2-40B4-BE49-F238E27FC236}">
                <a16:creationId xmlns:a16="http://schemas.microsoft.com/office/drawing/2014/main" id="{63E996C1-7C68-4D81-98C6-6F9032F09EC4}"/>
              </a:ext>
            </a:extLst>
          </p:cNvPr>
          <p:cNvSpPr txBox="1"/>
          <p:nvPr/>
        </p:nvSpPr>
        <p:spPr>
          <a:xfrm>
            <a:off x="8544391" y="5938462"/>
            <a:ext cx="3524250" cy="923330"/>
          </a:xfrm>
          <a:prstGeom prst="rect">
            <a:avLst/>
          </a:prstGeom>
          <a:noFill/>
        </p:spPr>
        <p:txBody>
          <a:bodyPr wrap="square" lIns="91440" tIns="45720" rIns="91440" bIns="45720" rtlCol="0" anchor="t">
            <a:spAutoFit/>
          </a:bodyPr>
          <a:lstStyle/>
          <a:p>
            <a:r>
              <a:rPr lang="en-CA">
                <a:solidFill>
                  <a:schemeClr val="bg1"/>
                </a:solidFill>
                <a:latin typeface="Arial"/>
                <a:cs typeface="Arial"/>
              </a:rPr>
              <a:t>Created By: School Health Team</a:t>
            </a:r>
          </a:p>
          <a:p>
            <a:r>
              <a:rPr lang="en-CA">
                <a:solidFill>
                  <a:schemeClr val="bg1"/>
                </a:solidFill>
                <a:latin typeface="Arial"/>
                <a:cs typeface="Arial"/>
              </a:rPr>
              <a:t>Date Created: 2016</a:t>
            </a:r>
          </a:p>
          <a:p>
            <a:r>
              <a:rPr lang="en-CA">
                <a:solidFill>
                  <a:schemeClr val="bg1"/>
                </a:solidFill>
                <a:latin typeface="Arial"/>
                <a:cs typeface="Arial"/>
              </a:rPr>
              <a:t>Revised: October 2024  </a:t>
            </a:r>
            <a:r>
              <a:rPr lang="en-CA">
                <a:latin typeface="Arial"/>
                <a:cs typeface="Arial"/>
              </a:rPr>
              <a:t> </a:t>
            </a:r>
            <a:endParaRPr lang="en-US">
              <a:latin typeface="Arial"/>
              <a:cs typeface="Arial"/>
            </a:endParaRPr>
          </a:p>
        </p:txBody>
      </p:sp>
      <p:pic>
        <p:nvPicPr>
          <p:cNvPr id="5" name="Picture 4" descr="Image result for SHSM logo">
            <a:hlinkClick r:id="rId4"/>
            <a:extLst>
              <a:ext uri="{FF2B5EF4-FFF2-40B4-BE49-F238E27FC236}">
                <a16:creationId xmlns:a16="http://schemas.microsoft.com/office/drawing/2014/main" id="{001981E2-CF2B-FDE0-F057-0E17ED955D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2610" y="4615587"/>
            <a:ext cx="3524250" cy="1283386"/>
          </a:xfrm>
          <a:prstGeom prst="rect">
            <a:avLst/>
          </a:prstGeom>
          <a:noFill/>
          <a:ln>
            <a:noFill/>
          </a:ln>
        </p:spPr>
      </p:pic>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33F6-A5AE-4B97-B3BB-F157FF3ED964}"/>
              </a:ext>
            </a:extLst>
          </p:cNvPr>
          <p:cNvSpPr>
            <a:spLocks noGrp="1"/>
          </p:cNvSpPr>
          <p:nvPr>
            <p:ph type="title"/>
          </p:nvPr>
        </p:nvSpPr>
        <p:spPr>
          <a:xfrm>
            <a:off x="477252" y="922249"/>
            <a:ext cx="10515600" cy="1325563"/>
          </a:xfrm>
        </p:spPr>
        <p:txBody>
          <a:bodyPr/>
          <a:lstStyle/>
          <a:p>
            <a:r>
              <a:rPr lang="en-US">
                <a:solidFill>
                  <a:srgbClr val="006345"/>
                </a:solidFill>
              </a:rPr>
              <a:t>Infectious Agent​</a:t>
            </a:r>
          </a:p>
        </p:txBody>
      </p:sp>
      <p:sp>
        <p:nvSpPr>
          <p:cNvPr id="3" name="Content Placeholder 2">
            <a:extLst>
              <a:ext uri="{FF2B5EF4-FFF2-40B4-BE49-F238E27FC236}">
                <a16:creationId xmlns:a16="http://schemas.microsoft.com/office/drawing/2014/main" id="{0102F733-CCFA-4F79-82F6-327CA5ECA957}"/>
              </a:ext>
            </a:extLst>
          </p:cNvPr>
          <p:cNvSpPr>
            <a:spLocks noGrp="1"/>
          </p:cNvSpPr>
          <p:nvPr>
            <p:ph idx="1"/>
          </p:nvPr>
        </p:nvSpPr>
        <p:spPr>
          <a:xfrm>
            <a:off x="477252" y="2373218"/>
            <a:ext cx="6888982" cy="4351338"/>
          </a:xfrm>
        </p:spPr>
        <p:txBody>
          <a:bodyPr/>
          <a:lstStyle/>
          <a:p>
            <a:pPr marL="457200" indent="-457200" fontAlgn="base">
              <a:buFont typeface="Arial" panose="020B0604020202020204" pitchFamily="34" charset="0"/>
              <a:buChar char="•"/>
            </a:pPr>
            <a:r>
              <a:rPr lang="en-US"/>
              <a:t>An infectious agent is something that infiltrates another living thing, like you. </a:t>
            </a:r>
          </a:p>
          <a:p>
            <a:pPr fontAlgn="base"/>
            <a:r>
              <a:rPr lang="en-US"/>
              <a:t> ​</a:t>
            </a:r>
          </a:p>
          <a:p>
            <a:pPr marL="457200" indent="-457200" fontAlgn="base">
              <a:buFont typeface="Arial" panose="020B0604020202020204" pitchFamily="34" charset="0"/>
              <a:buChar char="•"/>
            </a:pPr>
            <a:r>
              <a:rPr lang="en-US"/>
              <a:t>When an infectious agent hitches a ride, you have officially become an infected host.  ​</a:t>
            </a:r>
          </a:p>
          <a:p>
            <a:endParaRPr lang="en-US"/>
          </a:p>
        </p:txBody>
      </p:sp>
      <p:pic>
        <p:nvPicPr>
          <p:cNvPr id="3074" name="Picture 2">
            <a:extLst>
              <a:ext uri="{FF2B5EF4-FFF2-40B4-BE49-F238E27FC236}">
                <a16:creationId xmlns:a16="http://schemas.microsoft.com/office/drawing/2014/main" id="{6BDB77C3-3989-4CA0-B20A-B01AC363D1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79"/>
          <a:stretch/>
        </p:blipFill>
        <p:spPr bwMode="auto">
          <a:xfrm>
            <a:off x="7450455" y="2549753"/>
            <a:ext cx="3336053" cy="2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5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FB34-74C0-4158-945E-30EA31FC04AE}"/>
              </a:ext>
            </a:extLst>
          </p:cNvPr>
          <p:cNvSpPr>
            <a:spLocks noGrp="1"/>
          </p:cNvSpPr>
          <p:nvPr>
            <p:ph type="title"/>
          </p:nvPr>
        </p:nvSpPr>
        <p:spPr/>
        <p:txBody>
          <a:bodyPr/>
          <a:lstStyle/>
          <a:p>
            <a:r>
              <a:rPr lang="en-US">
                <a:solidFill>
                  <a:srgbClr val="006345"/>
                </a:solidFill>
              </a:rPr>
              <a:t>What is an Infection?​</a:t>
            </a:r>
          </a:p>
        </p:txBody>
      </p:sp>
      <p:sp>
        <p:nvSpPr>
          <p:cNvPr id="3" name="Content Placeholder 2">
            <a:extLst>
              <a:ext uri="{FF2B5EF4-FFF2-40B4-BE49-F238E27FC236}">
                <a16:creationId xmlns:a16="http://schemas.microsoft.com/office/drawing/2014/main" id="{2F32E279-8960-4737-9EB5-AD123D6792BE}"/>
              </a:ext>
            </a:extLst>
          </p:cNvPr>
          <p:cNvSpPr>
            <a:spLocks noGrp="1"/>
          </p:cNvSpPr>
          <p:nvPr>
            <p:ph idx="1"/>
          </p:nvPr>
        </p:nvSpPr>
        <p:spPr>
          <a:xfrm>
            <a:off x="838199" y="2255854"/>
            <a:ext cx="10462002" cy="4351338"/>
          </a:xfrm>
        </p:spPr>
        <p:txBody>
          <a:bodyPr vert="horz" lIns="91440" tIns="45720" rIns="91440" bIns="45720" rtlCol="0" anchor="t">
            <a:normAutofit/>
          </a:bodyPr>
          <a:lstStyle/>
          <a:p>
            <a:pPr fontAlgn="base"/>
            <a:r>
              <a:rPr lang="en-US">
                <a:latin typeface="Arial"/>
                <a:cs typeface="Arial"/>
              </a:rPr>
              <a:t>  The invasion and multiplication of microorganisms not normally present in the body such as:​</a:t>
            </a:r>
          </a:p>
          <a:p>
            <a:endParaRPr lang="en-US"/>
          </a:p>
          <a:p>
            <a:pPr marL="457200" indent="-457200" fontAlgn="base">
              <a:buFont typeface="Arial" panose="020B0604020202020204" pitchFamily="34" charset="0"/>
              <a:buChar char="•"/>
            </a:pPr>
            <a:r>
              <a:rPr lang="en-US">
                <a:latin typeface="Arial"/>
                <a:cs typeface="Arial"/>
              </a:rPr>
              <a:t>Bacteria​</a:t>
            </a:r>
          </a:p>
          <a:p>
            <a:pPr marL="457200" indent="-457200" fontAlgn="base">
              <a:buFont typeface="Arial" panose="020B0604020202020204" pitchFamily="34" charset="0"/>
              <a:buChar char="•"/>
            </a:pPr>
            <a:r>
              <a:rPr lang="en-US">
                <a:latin typeface="Arial"/>
                <a:cs typeface="Arial"/>
              </a:rPr>
              <a:t>Viruses​</a:t>
            </a:r>
          </a:p>
          <a:p>
            <a:pPr marL="457200" indent="-457200" fontAlgn="base">
              <a:buFont typeface="Arial" panose="020B0604020202020204" pitchFamily="34" charset="0"/>
              <a:buChar char="•"/>
            </a:pPr>
            <a:r>
              <a:rPr lang="en-US">
                <a:latin typeface="Arial"/>
                <a:cs typeface="Arial"/>
              </a:rPr>
              <a:t>Fungi​</a:t>
            </a:r>
          </a:p>
          <a:p>
            <a:pPr marL="457200" indent="-457200" fontAlgn="base">
              <a:buFont typeface="Arial" panose="020B0604020202020204" pitchFamily="34" charset="0"/>
              <a:buChar char="•"/>
            </a:pPr>
            <a:r>
              <a:rPr lang="en-US">
                <a:latin typeface="Arial"/>
                <a:cs typeface="Arial"/>
              </a:rPr>
              <a:t>Parasites ​</a:t>
            </a:r>
          </a:p>
          <a:p>
            <a:endParaRPr lang="en-US"/>
          </a:p>
        </p:txBody>
      </p:sp>
      <p:pic>
        <p:nvPicPr>
          <p:cNvPr id="4" name="Picture 4" descr="A picture containing decorated&#10;&#10;Description automatically generated">
            <a:extLst>
              <a:ext uri="{FF2B5EF4-FFF2-40B4-BE49-F238E27FC236}">
                <a16:creationId xmlns:a16="http://schemas.microsoft.com/office/drawing/2014/main" id="{A36B830C-1DFC-6F26-B738-F7A39EC2A7CD}"/>
              </a:ext>
            </a:extLst>
          </p:cNvPr>
          <p:cNvPicPr>
            <a:picLocks noChangeAspect="1"/>
          </p:cNvPicPr>
          <p:nvPr/>
        </p:nvPicPr>
        <p:blipFill>
          <a:blip r:embed="rId3"/>
          <a:stretch>
            <a:fillRect/>
          </a:stretch>
        </p:blipFill>
        <p:spPr>
          <a:xfrm>
            <a:off x="5498886" y="3429000"/>
            <a:ext cx="4482860" cy="2520195"/>
          </a:xfrm>
          <a:prstGeom prst="rect">
            <a:avLst/>
          </a:prstGeom>
        </p:spPr>
      </p:pic>
    </p:spTree>
    <p:extLst>
      <p:ext uri="{BB962C8B-B14F-4D97-AF65-F5344CB8AC3E}">
        <p14:creationId xmlns:p14="http://schemas.microsoft.com/office/powerpoint/2010/main" val="133273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DE30-2E08-466F-8AD8-05A22EFD12A1}"/>
              </a:ext>
            </a:extLst>
          </p:cNvPr>
          <p:cNvSpPr>
            <a:spLocks noGrp="1"/>
          </p:cNvSpPr>
          <p:nvPr>
            <p:ph type="title"/>
          </p:nvPr>
        </p:nvSpPr>
        <p:spPr/>
        <p:txBody>
          <a:bodyPr/>
          <a:lstStyle/>
          <a:p>
            <a:r>
              <a:rPr lang="en-US">
                <a:solidFill>
                  <a:srgbClr val="006345"/>
                </a:solidFill>
              </a:rPr>
              <a:t>Bacteria</a:t>
            </a:r>
            <a:r>
              <a:rPr lang="en-US">
                <a:solidFill>
                  <a:srgbClr val="324D1F"/>
                </a:solidFill>
              </a:rPr>
              <a:t>​</a:t>
            </a:r>
          </a:p>
        </p:txBody>
      </p:sp>
      <p:sp>
        <p:nvSpPr>
          <p:cNvPr id="3" name="Content Placeholder 2">
            <a:extLst>
              <a:ext uri="{FF2B5EF4-FFF2-40B4-BE49-F238E27FC236}">
                <a16:creationId xmlns:a16="http://schemas.microsoft.com/office/drawing/2014/main" id="{6F189044-B30F-400D-B2D8-BC475FCC8F60}"/>
              </a:ext>
            </a:extLst>
          </p:cNvPr>
          <p:cNvSpPr>
            <a:spLocks noGrp="1"/>
          </p:cNvSpPr>
          <p:nvPr>
            <p:ph idx="1"/>
          </p:nvPr>
        </p:nvSpPr>
        <p:spPr>
          <a:xfrm>
            <a:off x="838200" y="2385250"/>
            <a:ext cx="7401448" cy="4351338"/>
          </a:xfrm>
        </p:spPr>
        <p:txBody>
          <a:bodyPr/>
          <a:lstStyle/>
          <a:p>
            <a:pPr marL="457200" indent="-457200" fontAlgn="base">
              <a:buFont typeface="Arial" panose="020B0604020202020204" pitchFamily="34" charset="0"/>
              <a:buChar char="•"/>
            </a:pPr>
            <a:r>
              <a:rPr lang="en-CA"/>
              <a:t>Can thrive in many different types of environments including; extreme heat, cold, or radioactive</a:t>
            </a:r>
            <a:r>
              <a:rPr lang="en-US"/>
              <a:t>​</a:t>
            </a:r>
          </a:p>
          <a:p>
            <a:pPr marL="457200" indent="-457200" fontAlgn="base">
              <a:lnSpc>
                <a:spcPct val="150000"/>
              </a:lnSpc>
              <a:buFont typeface="Arial" panose="020B0604020202020204" pitchFamily="34" charset="0"/>
              <a:buChar char="•"/>
            </a:pPr>
            <a:r>
              <a:rPr lang="en-CA"/>
              <a:t>Bacteria are larger than viruses</a:t>
            </a:r>
            <a:r>
              <a:rPr lang="en-US"/>
              <a:t>​</a:t>
            </a:r>
          </a:p>
          <a:p>
            <a:pPr marL="457200" indent="-457200" fontAlgn="base">
              <a:lnSpc>
                <a:spcPct val="150000"/>
              </a:lnSpc>
              <a:buFont typeface="Arial" panose="020B0604020202020204" pitchFamily="34" charset="0"/>
              <a:buChar char="•"/>
            </a:pPr>
            <a:r>
              <a:rPr lang="en-CA"/>
              <a:t>They reproduce on their own</a:t>
            </a:r>
            <a:r>
              <a:rPr lang="en-US"/>
              <a:t>​</a:t>
            </a:r>
          </a:p>
          <a:p>
            <a:pPr marL="457200" indent="-457200" fontAlgn="base">
              <a:lnSpc>
                <a:spcPct val="150000"/>
              </a:lnSpc>
              <a:buFont typeface="Arial" panose="020B0604020202020204" pitchFamily="34" charset="0"/>
              <a:buChar char="•"/>
            </a:pPr>
            <a:r>
              <a:rPr lang="en-CA"/>
              <a:t>Not all bacteria is harmful!</a:t>
            </a:r>
            <a:r>
              <a:rPr lang="en-US"/>
              <a:t>​</a:t>
            </a:r>
          </a:p>
          <a:p>
            <a:endParaRPr lang="en-US"/>
          </a:p>
        </p:txBody>
      </p:sp>
      <p:pic>
        <p:nvPicPr>
          <p:cNvPr id="5122" name="Picture 2">
            <a:extLst>
              <a:ext uri="{FF2B5EF4-FFF2-40B4-BE49-F238E27FC236}">
                <a16:creationId xmlns:a16="http://schemas.microsoft.com/office/drawing/2014/main" id="{511C5A15-BE83-4AFB-A382-55BA2399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648" y="2259844"/>
            <a:ext cx="2583447" cy="386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1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1137-A3D9-49A0-8A12-859A49D455D8}"/>
              </a:ext>
            </a:extLst>
          </p:cNvPr>
          <p:cNvSpPr>
            <a:spLocks noGrp="1"/>
          </p:cNvSpPr>
          <p:nvPr>
            <p:ph type="title"/>
          </p:nvPr>
        </p:nvSpPr>
        <p:spPr>
          <a:xfrm>
            <a:off x="838200" y="761781"/>
            <a:ext cx="10515600" cy="1325563"/>
          </a:xfrm>
        </p:spPr>
        <p:txBody>
          <a:bodyPr/>
          <a:lstStyle/>
          <a:p>
            <a:r>
              <a:rPr lang="en-US">
                <a:solidFill>
                  <a:srgbClr val="006345"/>
                </a:solidFill>
              </a:rPr>
              <a:t>Bacteria</a:t>
            </a:r>
            <a:r>
              <a:rPr lang="en-US">
                <a:solidFill>
                  <a:srgbClr val="324D1F"/>
                </a:solidFill>
              </a:rPr>
              <a:t>​</a:t>
            </a:r>
          </a:p>
        </p:txBody>
      </p:sp>
      <p:sp>
        <p:nvSpPr>
          <p:cNvPr id="3" name="Content Placeholder 2">
            <a:extLst>
              <a:ext uri="{FF2B5EF4-FFF2-40B4-BE49-F238E27FC236}">
                <a16:creationId xmlns:a16="http://schemas.microsoft.com/office/drawing/2014/main" id="{AFBC8194-166E-4FC7-91EE-4182E231BDED}"/>
              </a:ext>
            </a:extLst>
          </p:cNvPr>
          <p:cNvSpPr>
            <a:spLocks noGrp="1"/>
          </p:cNvSpPr>
          <p:nvPr>
            <p:ph idx="1"/>
          </p:nvPr>
        </p:nvSpPr>
        <p:spPr>
          <a:xfrm>
            <a:off x="1053859" y="1871684"/>
            <a:ext cx="7316973" cy="4351338"/>
          </a:xfrm>
        </p:spPr>
        <p:txBody>
          <a:bodyPr vert="horz" lIns="91440" tIns="45720" rIns="91440" bIns="45720" rtlCol="0" anchor="t">
            <a:normAutofit/>
          </a:bodyPr>
          <a:lstStyle/>
          <a:p>
            <a:pPr fontAlgn="base"/>
            <a:r>
              <a:rPr lang="en-CA">
                <a:latin typeface="Arial"/>
                <a:cs typeface="Arial"/>
              </a:rPr>
              <a:t>Examples of infections caused by bacteria could include:</a:t>
            </a:r>
            <a:r>
              <a:rPr lang="en-US">
                <a:latin typeface="Arial"/>
                <a:cs typeface="Arial"/>
              </a:rPr>
              <a:t>​</a:t>
            </a:r>
          </a:p>
          <a:p>
            <a:pPr marL="457200" indent="-457200" fontAlgn="base">
              <a:buFont typeface="Arial" panose="020B0604020202020204" pitchFamily="34" charset="0"/>
              <a:buChar char="•"/>
            </a:pPr>
            <a:r>
              <a:rPr lang="en-CA">
                <a:latin typeface="Arial"/>
                <a:cs typeface="Arial"/>
              </a:rPr>
              <a:t>Strep throat</a:t>
            </a:r>
            <a:r>
              <a:rPr lang="en-US">
                <a:latin typeface="Arial"/>
                <a:cs typeface="Arial"/>
              </a:rPr>
              <a:t>​</a:t>
            </a:r>
          </a:p>
          <a:p>
            <a:pPr marL="457200" indent="-457200" fontAlgn="base">
              <a:buFont typeface="Arial" panose="020B0604020202020204" pitchFamily="34" charset="0"/>
              <a:buChar char="•"/>
            </a:pPr>
            <a:r>
              <a:rPr lang="en-CA">
                <a:latin typeface="Arial"/>
                <a:cs typeface="Arial"/>
              </a:rPr>
              <a:t>Tuberculosis (TB)</a:t>
            </a:r>
            <a:r>
              <a:rPr lang="en-US">
                <a:latin typeface="Arial"/>
                <a:cs typeface="Arial"/>
              </a:rPr>
              <a:t>​</a:t>
            </a:r>
          </a:p>
          <a:p>
            <a:pPr marL="457200" indent="-457200" fontAlgn="base">
              <a:buFont typeface="Arial" panose="020B0604020202020204" pitchFamily="34" charset="0"/>
              <a:buChar char="•"/>
            </a:pPr>
            <a:r>
              <a:rPr lang="en-CA">
                <a:latin typeface="Arial"/>
                <a:cs typeface="Arial"/>
              </a:rPr>
              <a:t>Urinary tract infections</a:t>
            </a:r>
            <a:r>
              <a:rPr lang="en-US">
                <a:latin typeface="Arial"/>
                <a:cs typeface="Arial"/>
              </a:rPr>
              <a:t>​</a:t>
            </a:r>
          </a:p>
          <a:p>
            <a:pPr marL="0" indent="0" fontAlgn="base"/>
            <a:r>
              <a:rPr lang="en-CA">
                <a:latin typeface="Arial"/>
                <a:cs typeface="Arial"/>
              </a:rPr>
              <a:t>​</a:t>
            </a:r>
          </a:p>
          <a:p>
            <a:pPr fontAlgn="base"/>
            <a:r>
              <a:rPr lang="en-CA">
                <a:latin typeface="Arial"/>
                <a:cs typeface="Arial"/>
              </a:rPr>
              <a:t>Can you name some others?</a:t>
            </a:r>
            <a:r>
              <a:rPr lang="en-US">
                <a:latin typeface="Arial"/>
                <a:cs typeface="Arial"/>
              </a:rPr>
              <a:t>​</a:t>
            </a:r>
          </a:p>
          <a:p>
            <a:pPr fontAlgn="base"/>
            <a:r>
              <a:rPr lang="en-CA">
                <a:latin typeface="Arial"/>
                <a:cs typeface="Arial"/>
              </a:rPr>
              <a:t>Can these be treated? How?</a:t>
            </a:r>
            <a:r>
              <a:rPr lang="en-US">
                <a:latin typeface="Arial"/>
                <a:cs typeface="Arial"/>
              </a:rPr>
              <a:t>​</a:t>
            </a:r>
          </a:p>
          <a:p>
            <a:endParaRPr lang="en-US"/>
          </a:p>
        </p:txBody>
      </p:sp>
      <p:pic>
        <p:nvPicPr>
          <p:cNvPr id="6146" name="Picture 2">
            <a:extLst>
              <a:ext uri="{FF2B5EF4-FFF2-40B4-BE49-F238E27FC236}">
                <a16:creationId xmlns:a16="http://schemas.microsoft.com/office/drawing/2014/main" id="{91E1BD9B-39A6-4DAA-B0B9-2EBCB2A9C2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52" r="6326"/>
          <a:stretch/>
        </p:blipFill>
        <p:spPr bwMode="auto">
          <a:xfrm rot="16200000">
            <a:off x="8290800" y="2546505"/>
            <a:ext cx="2502567" cy="234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5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1DE4-05C4-49FF-AC76-F709D4827184}"/>
              </a:ext>
            </a:extLst>
          </p:cNvPr>
          <p:cNvSpPr>
            <a:spLocks noGrp="1"/>
          </p:cNvSpPr>
          <p:nvPr>
            <p:ph type="title"/>
          </p:nvPr>
        </p:nvSpPr>
        <p:spPr>
          <a:xfrm>
            <a:off x="1240766" y="761753"/>
            <a:ext cx="9422921" cy="1167413"/>
          </a:xfrm>
        </p:spPr>
        <p:txBody>
          <a:bodyPr/>
          <a:lstStyle/>
          <a:p>
            <a:r>
              <a:rPr lang="en-US">
                <a:solidFill>
                  <a:srgbClr val="006345"/>
                </a:solidFill>
              </a:rPr>
              <a:t>Viruses</a:t>
            </a:r>
            <a:r>
              <a:rPr lang="en-US">
                <a:solidFill>
                  <a:srgbClr val="324D1F"/>
                </a:solidFill>
              </a:rPr>
              <a:t>​</a:t>
            </a:r>
          </a:p>
        </p:txBody>
      </p:sp>
      <p:sp>
        <p:nvSpPr>
          <p:cNvPr id="3" name="Content Placeholder 2">
            <a:extLst>
              <a:ext uri="{FF2B5EF4-FFF2-40B4-BE49-F238E27FC236}">
                <a16:creationId xmlns:a16="http://schemas.microsoft.com/office/drawing/2014/main" id="{D4F27557-C122-490F-A2DA-36433CD93EB3}"/>
              </a:ext>
            </a:extLst>
          </p:cNvPr>
          <p:cNvSpPr>
            <a:spLocks noGrp="1"/>
          </p:cNvSpPr>
          <p:nvPr>
            <p:ph idx="1"/>
          </p:nvPr>
        </p:nvSpPr>
        <p:spPr>
          <a:xfrm>
            <a:off x="823822" y="2040193"/>
            <a:ext cx="6101197" cy="3833754"/>
          </a:xfrm>
        </p:spPr>
        <p:txBody>
          <a:bodyPr vert="horz" lIns="91440" tIns="45720" rIns="91440" bIns="45720" rtlCol="0" anchor="t">
            <a:normAutofit/>
          </a:bodyPr>
          <a:lstStyle/>
          <a:p>
            <a:pPr marL="457200" indent="-457200" fontAlgn="base">
              <a:buFont typeface="Arial" panose="020B0604020202020204" pitchFamily="34" charset="0"/>
              <a:buChar char="•"/>
            </a:pPr>
            <a:r>
              <a:rPr lang="en-CA">
                <a:latin typeface="Arial"/>
                <a:cs typeface="Arial"/>
              </a:rPr>
              <a:t>Viruses are smaller than bacteria.</a:t>
            </a:r>
            <a:r>
              <a:rPr lang="en-US">
                <a:latin typeface="Arial"/>
                <a:cs typeface="Arial"/>
              </a:rPr>
              <a:t>​</a:t>
            </a:r>
          </a:p>
          <a:p>
            <a:pPr marL="457200" indent="-457200" fontAlgn="base">
              <a:buFont typeface="Arial" panose="020B0604020202020204" pitchFamily="34" charset="0"/>
              <a:buChar char="•"/>
            </a:pPr>
            <a:r>
              <a:rPr lang="en-CA">
                <a:latin typeface="Arial"/>
                <a:cs typeface="Arial"/>
              </a:rPr>
              <a:t>They require living hosts - such as people, plants or animals to  multiply. </a:t>
            </a:r>
            <a:r>
              <a:rPr lang="en-US">
                <a:latin typeface="Arial"/>
                <a:cs typeface="Arial"/>
              </a:rPr>
              <a:t>​</a:t>
            </a:r>
          </a:p>
          <a:p>
            <a:pPr marL="457200" indent="-457200" fontAlgn="base">
              <a:buFont typeface="Arial" panose="020B0604020202020204" pitchFamily="34" charset="0"/>
              <a:buChar char="•"/>
            </a:pPr>
            <a:r>
              <a:rPr lang="en-CA">
                <a:latin typeface="Arial"/>
                <a:cs typeface="Arial"/>
              </a:rPr>
              <a:t>When a virus enters your body, it invades some of your cells and takes over the cell machinery, redirecting it to produce the virus.</a:t>
            </a:r>
            <a:r>
              <a:rPr lang="en-US">
                <a:latin typeface="Arial"/>
                <a:cs typeface="Arial"/>
              </a:rPr>
              <a:t>​</a:t>
            </a:r>
          </a:p>
          <a:p>
            <a:endParaRPr lang="en-US"/>
          </a:p>
        </p:txBody>
      </p:sp>
      <p:pic>
        <p:nvPicPr>
          <p:cNvPr id="9218" name="Picture 2">
            <a:extLst>
              <a:ext uri="{FF2B5EF4-FFF2-40B4-BE49-F238E27FC236}">
                <a16:creationId xmlns:a16="http://schemas.microsoft.com/office/drawing/2014/main" id="{935DC274-00A5-40A7-8B1E-EAA5DA5B8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270" y="2180396"/>
            <a:ext cx="2976636" cy="275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0A18-AFBA-4A58-A9F2-8D3D92281A69}"/>
              </a:ext>
            </a:extLst>
          </p:cNvPr>
          <p:cNvSpPr>
            <a:spLocks noGrp="1"/>
          </p:cNvSpPr>
          <p:nvPr>
            <p:ph type="title"/>
          </p:nvPr>
        </p:nvSpPr>
        <p:spPr>
          <a:xfrm>
            <a:off x="2160917" y="833640"/>
            <a:ext cx="7855789" cy="1081148"/>
          </a:xfrm>
        </p:spPr>
        <p:txBody>
          <a:bodyPr/>
          <a:lstStyle/>
          <a:p>
            <a:r>
              <a:rPr lang="en-US">
                <a:solidFill>
                  <a:srgbClr val="006345"/>
                </a:solidFill>
              </a:rPr>
              <a:t>Viruses</a:t>
            </a:r>
            <a:r>
              <a:rPr lang="en-US">
                <a:solidFill>
                  <a:srgbClr val="324D1F"/>
                </a:solidFill>
              </a:rPr>
              <a:t>​</a:t>
            </a:r>
          </a:p>
        </p:txBody>
      </p:sp>
      <p:sp>
        <p:nvSpPr>
          <p:cNvPr id="3" name="Content Placeholder 2">
            <a:extLst>
              <a:ext uri="{FF2B5EF4-FFF2-40B4-BE49-F238E27FC236}">
                <a16:creationId xmlns:a16="http://schemas.microsoft.com/office/drawing/2014/main" id="{CDCEE2CD-7EB1-4FBE-9575-3388D960B3B6}"/>
              </a:ext>
            </a:extLst>
          </p:cNvPr>
          <p:cNvSpPr>
            <a:spLocks noGrp="1"/>
          </p:cNvSpPr>
          <p:nvPr>
            <p:ph idx="1"/>
          </p:nvPr>
        </p:nvSpPr>
        <p:spPr>
          <a:xfrm>
            <a:off x="823823" y="1910797"/>
            <a:ext cx="6838741" cy="4351338"/>
          </a:xfrm>
        </p:spPr>
        <p:txBody>
          <a:bodyPr vert="horz" lIns="91440" tIns="45720" rIns="91440" bIns="45720" rtlCol="0" anchor="t">
            <a:normAutofit/>
          </a:bodyPr>
          <a:lstStyle/>
          <a:p>
            <a:pPr fontAlgn="base"/>
            <a:r>
              <a:rPr lang="en-CA">
                <a:latin typeface="Arial"/>
                <a:cs typeface="Arial"/>
              </a:rPr>
              <a:t>Diseases caused by viruses may include:</a:t>
            </a:r>
            <a:r>
              <a:rPr lang="en-US">
                <a:latin typeface="Arial"/>
                <a:cs typeface="Arial"/>
              </a:rPr>
              <a:t>​</a:t>
            </a:r>
          </a:p>
          <a:p>
            <a:pPr marL="457200" indent="-457200" fontAlgn="base">
              <a:buFont typeface="Arial" panose="020B0604020202020204" pitchFamily="34" charset="0"/>
              <a:buChar char="•"/>
            </a:pPr>
            <a:r>
              <a:rPr lang="en-CA">
                <a:latin typeface="Arial"/>
                <a:cs typeface="Arial"/>
              </a:rPr>
              <a:t>Chickenpox</a:t>
            </a:r>
            <a:r>
              <a:rPr lang="en-US">
                <a:latin typeface="Arial"/>
                <a:cs typeface="Arial"/>
              </a:rPr>
              <a:t>​</a:t>
            </a:r>
          </a:p>
          <a:p>
            <a:pPr marL="457200" indent="-457200" fontAlgn="base">
              <a:buFont typeface="Arial" panose="020B0604020202020204" pitchFamily="34" charset="0"/>
              <a:buChar char="•"/>
            </a:pPr>
            <a:r>
              <a:rPr lang="en-US">
                <a:latin typeface="Arial"/>
                <a:cs typeface="Arial"/>
              </a:rPr>
              <a:t>Measles</a:t>
            </a:r>
            <a:r>
              <a:rPr lang="en-CA">
                <a:latin typeface="Arial"/>
                <a:cs typeface="Arial"/>
              </a:rPr>
              <a:t>​</a:t>
            </a:r>
          </a:p>
          <a:p>
            <a:pPr marL="457200" indent="-457200" fontAlgn="base">
              <a:buFont typeface="Arial" panose="020B0604020202020204" pitchFamily="34" charset="0"/>
              <a:buChar char="•"/>
            </a:pPr>
            <a:r>
              <a:rPr lang="en-CA">
                <a:latin typeface="Arial"/>
                <a:cs typeface="Arial"/>
              </a:rPr>
              <a:t>Common colds</a:t>
            </a:r>
            <a:r>
              <a:rPr lang="en-US">
                <a:latin typeface="Arial"/>
                <a:cs typeface="Arial"/>
              </a:rPr>
              <a:t>​</a:t>
            </a:r>
          </a:p>
          <a:p>
            <a:pPr fontAlgn="base"/>
            <a:r>
              <a:rPr lang="en-CA">
                <a:latin typeface="Arial"/>
                <a:cs typeface="Arial"/>
              </a:rPr>
              <a:t>​</a:t>
            </a:r>
          </a:p>
          <a:p>
            <a:pPr fontAlgn="base"/>
            <a:r>
              <a:rPr lang="en-CA">
                <a:latin typeface="Arial"/>
                <a:cs typeface="Arial"/>
              </a:rPr>
              <a:t>Can you name some others?</a:t>
            </a:r>
            <a:r>
              <a:rPr lang="en-US">
                <a:latin typeface="Arial"/>
                <a:cs typeface="Arial"/>
              </a:rPr>
              <a:t>​</a:t>
            </a:r>
          </a:p>
          <a:p>
            <a:pPr fontAlgn="base"/>
            <a:r>
              <a:rPr lang="en-CA">
                <a:latin typeface="Arial"/>
                <a:cs typeface="Arial"/>
              </a:rPr>
              <a:t>Can these be treated? How?</a:t>
            </a:r>
            <a:r>
              <a:rPr lang="en-US">
                <a:latin typeface="Arial"/>
                <a:cs typeface="Arial"/>
              </a:rPr>
              <a:t>​</a:t>
            </a:r>
          </a:p>
          <a:p>
            <a:endParaRPr lang="en-US"/>
          </a:p>
        </p:txBody>
      </p:sp>
      <p:pic>
        <p:nvPicPr>
          <p:cNvPr id="4" name="Picture 4">
            <a:extLst>
              <a:ext uri="{FF2B5EF4-FFF2-40B4-BE49-F238E27FC236}">
                <a16:creationId xmlns:a16="http://schemas.microsoft.com/office/drawing/2014/main" id="{F8B9A5A7-EA66-6A32-A283-6DFB07F4039E}"/>
              </a:ext>
            </a:extLst>
          </p:cNvPr>
          <p:cNvPicPr>
            <a:picLocks noChangeAspect="1"/>
          </p:cNvPicPr>
          <p:nvPr/>
        </p:nvPicPr>
        <p:blipFill>
          <a:blip r:embed="rId3"/>
          <a:stretch>
            <a:fillRect/>
          </a:stretch>
        </p:blipFill>
        <p:spPr>
          <a:xfrm>
            <a:off x="6813866" y="2667433"/>
            <a:ext cx="4051539" cy="2275780"/>
          </a:xfrm>
          <a:prstGeom prst="rect">
            <a:avLst/>
          </a:prstGeom>
        </p:spPr>
      </p:pic>
    </p:spTree>
    <p:extLst>
      <p:ext uri="{BB962C8B-B14F-4D97-AF65-F5344CB8AC3E}">
        <p14:creationId xmlns:p14="http://schemas.microsoft.com/office/powerpoint/2010/main" val="164865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21A5-875B-480E-8BA5-AB5FCCAE0C15}"/>
              </a:ext>
            </a:extLst>
          </p:cNvPr>
          <p:cNvSpPr>
            <a:spLocks noGrp="1"/>
          </p:cNvSpPr>
          <p:nvPr>
            <p:ph type="title"/>
          </p:nvPr>
        </p:nvSpPr>
        <p:spPr>
          <a:xfrm>
            <a:off x="838200" y="934282"/>
            <a:ext cx="10515600" cy="924664"/>
          </a:xfrm>
        </p:spPr>
        <p:txBody>
          <a:bodyPr/>
          <a:lstStyle/>
          <a:p>
            <a:r>
              <a:rPr lang="en-US">
                <a:solidFill>
                  <a:srgbClr val="006345"/>
                </a:solidFill>
              </a:rPr>
              <a:t>Reservoirs – </a:t>
            </a:r>
            <a:r>
              <a:rPr lang="en-US" i="1">
                <a:solidFill>
                  <a:srgbClr val="006345"/>
                </a:solidFill>
              </a:rPr>
              <a:t>Hiding Places</a:t>
            </a:r>
          </a:p>
        </p:txBody>
      </p:sp>
      <p:sp>
        <p:nvSpPr>
          <p:cNvPr id="3" name="Content Placeholder 2">
            <a:extLst>
              <a:ext uri="{FF2B5EF4-FFF2-40B4-BE49-F238E27FC236}">
                <a16:creationId xmlns:a16="http://schemas.microsoft.com/office/drawing/2014/main" id="{A24B502F-00A0-4FF8-BA67-C0E6AA2AAB17}"/>
              </a:ext>
            </a:extLst>
          </p:cNvPr>
          <p:cNvSpPr>
            <a:spLocks noGrp="1"/>
          </p:cNvSpPr>
          <p:nvPr>
            <p:ph idx="1"/>
          </p:nvPr>
        </p:nvSpPr>
        <p:spPr>
          <a:xfrm>
            <a:off x="1738487" y="2595803"/>
            <a:ext cx="5264531" cy="3057376"/>
          </a:xfrm>
        </p:spPr>
        <p:txBody>
          <a:bodyPr vert="horz" lIns="91440" tIns="45720" rIns="91440" bIns="45720" rtlCol="0" anchor="t">
            <a:noAutofit/>
          </a:bodyPr>
          <a:lstStyle/>
          <a:p>
            <a:pPr marL="457200" indent="-457200">
              <a:buFont typeface="Arial" panose="020B0604020202020204" pitchFamily="34" charset="0"/>
              <a:buChar char="•"/>
            </a:pPr>
            <a:r>
              <a:rPr lang="en-CA" sz="4000">
                <a:latin typeface="Arial"/>
                <a:cs typeface="Arial"/>
              </a:rPr>
              <a:t>People</a:t>
            </a:r>
          </a:p>
          <a:p>
            <a:pPr marL="457200" indent="-457200">
              <a:buFont typeface="Arial" panose="020B0604020202020204" pitchFamily="34" charset="0"/>
              <a:buChar char="•"/>
            </a:pPr>
            <a:r>
              <a:rPr lang="en-US" sz="4000">
                <a:latin typeface="Arial"/>
                <a:cs typeface="Arial"/>
              </a:rPr>
              <a:t>Animals</a:t>
            </a:r>
          </a:p>
          <a:p>
            <a:pPr marL="457200" indent="-457200">
              <a:buFont typeface="Arial" panose="020B0604020202020204" pitchFamily="34" charset="0"/>
              <a:buChar char="•"/>
            </a:pPr>
            <a:r>
              <a:rPr lang="en-US" sz="4000">
                <a:latin typeface="Arial"/>
                <a:cs typeface="Arial"/>
              </a:rPr>
              <a:t>Equipment</a:t>
            </a:r>
          </a:p>
          <a:p>
            <a:pPr marL="457200" indent="-457200">
              <a:buFont typeface="Arial" panose="020B0604020202020204" pitchFamily="34" charset="0"/>
              <a:buChar char="•"/>
            </a:pPr>
            <a:r>
              <a:rPr lang="en-US" sz="4000">
                <a:latin typeface="Arial"/>
                <a:cs typeface="Arial"/>
              </a:rPr>
              <a:t>Water</a:t>
            </a:r>
          </a:p>
        </p:txBody>
      </p:sp>
      <p:sp>
        <p:nvSpPr>
          <p:cNvPr id="4" name="TextBox 3">
            <a:extLst>
              <a:ext uri="{FF2B5EF4-FFF2-40B4-BE49-F238E27FC236}">
                <a16:creationId xmlns:a16="http://schemas.microsoft.com/office/drawing/2014/main" id="{023BF00C-34B9-49D1-9CBB-6FFE29AA1C54}"/>
              </a:ext>
            </a:extLst>
          </p:cNvPr>
          <p:cNvSpPr txBox="1"/>
          <p:nvPr/>
        </p:nvSpPr>
        <p:spPr>
          <a:xfrm>
            <a:off x="1354821" y="1674280"/>
            <a:ext cx="10057563" cy="461665"/>
          </a:xfrm>
          <a:prstGeom prst="rect">
            <a:avLst/>
          </a:prstGeom>
          <a:noFill/>
        </p:spPr>
        <p:txBody>
          <a:bodyPr wrap="square" rtlCol="0">
            <a:spAutoFit/>
          </a:bodyPr>
          <a:lstStyle/>
          <a:p>
            <a:r>
              <a:rPr lang="en-US" sz="2400"/>
              <a:t>                        </a:t>
            </a:r>
            <a:r>
              <a:rPr lang="en-US" sz="2400">
                <a:latin typeface="Arial" panose="020B0604020202020204" pitchFamily="34" charset="0"/>
                <a:cs typeface="Arial" panose="020B0604020202020204" pitchFamily="34" charset="0"/>
              </a:rPr>
              <a:t>Any place where an infectious agent can live​</a:t>
            </a:r>
          </a:p>
        </p:txBody>
      </p:sp>
      <p:pic>
        <p:nvPicPr>
          <p:cNvPr id="10242" name="Picture 2">
            <a:extLst>
              <a:ext uri="{FF2B5EF4-FFF2-40B4-BE49-F238E27FC236}">
                <a16:creationId xmlns:a16="http://schemas.microsoft.com/office/drawing/2014/main" id="{EB43D246-3545-4A93-9DB2-1C000C67D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929" y="2882804"/>
            <a:ext cx="32956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8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F6B3-CBF6-3D30-6CED-F91861E523AE}"/>
              </a:ext>
            </a:extLst>
          </p:cNvPr>
          <p:cNvSpPr>
            <a:spLocks noGrp="1"/>
          </p:cNvSpPr>
          <p:nvPr>
            <p:ph type="title"/>
          </p:nvPr>
        </p:nvSpPr>
        <p:spPr>
          <a:xfrm>
            <a:off x="2434086" y="718620"/>
            <a:ext cx="6777487" cy="994884"/>
          </a:xfrm>
        </p:spPr>
        <p:txBody>
          <a:bodyPr/>
          <a:lstStyle/>
          <a:p>
            <a:r>
              <a:rPr lang="en-US">
                <a:solidFill>
                  <a:srgbClr val="006345"/>
                </a:solidFill>
                <a:latin typeface="Arial"/>
                <a:cs typeface="Arial"/>
              </a:rPr>
              <a:t>Fomites</a:t>
            </a:r>
          </a:p>
        </p:txBody>
      </p:sp>
      <p:sp>
        <p:nvSpPr>
          <p:cNvPr id="3" name="Content Placeholder 2">
            <a:extLst>
              <a:ext uri="{FF2B5EF4-FFF2-40B4-BE49-F238E27FC236}">
                <a16:creationId xmlns:a16="http://schemas.microsoft.com/office/drawing/2014/main" id="{C07B6907-38B1-0749-F647-47F9596B89A9}"/>
              </a:ext>
            </a:extLst>
          </p:cNvPr>
          <p:cNvSpPr>
            <a:spLocks noGrp="1"/>
          </p:cNvSpPr>
          <p:nvPr>
            <p:ph idx="1"/>
          </p:nvPr>
        </p:nvSpPr>
        <p:spPr>
          <a:xfrm>
            <a:off x="1643332" y="1508231"/>
            <a:ext cx="8747185" cy="742622"/>
          </a:xfrm>
        </p:spPr>
        <p:txBody>
          <a:bodyPr vert="horz" lIns="91440" tIns="45720" rIns="91440" bIns="45720" rtlCol="0" anchor="t">
            <a:normAutofit lnSpcReduction="10000"/>
          </a:bodyPr>
          <a:lstStyle/>
          <a:p>
            <a:pPr algn="ctr"/>
            <a:r>
              <a:rPr lang="en-US" sz="2000">
                <a:latin typeface="Arial"/>
                <a:cs typeface="Arial"/>
              </a:rPr>
              <a:t>A</a:t>
            </a:r>
            <a:r>
              <a:rPr lang="en-US" sz="2000" b="1">
                <a:latin typeface="Arial"/>
                <a:cs typeface="Arial"/>
              </a:rPr>
              <a:t> fomite</a:t>
            </a:r>
            <a:r>
              <a:rPr lang="en-US" sz="2000">
                <a:latin typeface="Arial"/>
                <a:cs typeface="Arial"/>
              </a:rPr>
              <a:t> is any inanimate object that, when contaminated with or </a:t>
            </a:r>
            <a:endParaRPr lang="en-US"/>
          </a:p>
          <a:p>
            <a:pPr algn="ctr"/>
            <a:r>
              <a:rPr lang="en-US" sz="2000">
                <a:latin typeface="Arial"/>
                <a:cs typeface="Arial"/>
              </a:rPr>
              <a:t>exposed to infectious agents, can transfer disease to a new host.  </a:t>
            </a:r>
            <a:endParaRPr lang="en-US"/>
          </a:p>
        </p:txBody>
      </p:sp>
      <p:pic>
        <p:nvPicPr>
          <p:cNvPr id="5" name="Picture 2" descr="A picture containing text&#10;&#10;Description automatically generated">
            <a:extLst>
              <a:ext uri="{FF2B5EF4-FFF2-40B4-BE49-F238E27FC236}">
                <a16:creationId xmlns:a16="http://schemas.microsoft.com/office/drawing/2014/main" id="{B7A4F9E4-A8FD-2A51-50CA-EA12D8C0D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809" y="2665406"/>
            <a:ext cx="2971956" cy="1912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64B8F74-19E8-9F2A-14B6-84E162D1B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024" y="4611006"/>
            <a:ext cx="2831424" cy="1911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BD4D573-A241-6005-B430-10C98736C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380" y="4609970"/>
            <a:ext cx="2875652" cy="19133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DC6766C-A219-0A1E-3A64-FCA5A601C0FF}"/>
              </a:ext>
            </a:extLst>
          </p:cNvPr>
          <p:cNvSpPr txBox="1"/>
          <p:nvPr/>
        </p:nvSpPr>
        <p:spPr>
          <a:xfrm>
            <a:off x="383098" y="3010283"/>
            <a:ext cx="537425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6345"/>
                </a:solidFill>
                <a:latin typeface="Arial"/>
                <a:cs typeface="Arial"/>
              </a:rPr>
              <a:t>Some pathogens can survive on surfaces for weeks or even months!  </a:t>
            </a:r>
            <a:endParaRPr lang="en-US" sz="2000" dirty="0">
              <a:ea typeface="+mn-lt"/>
              <a:cs typeface="+mn-lt"/>
            </a:endParaRPr>
          </a:p>
          <a:p>
            <a:endParaRPr lang="en-US" sz="2000" dirty="0">
              <a:ea typeface="+mn-lt"/>
              <a:cs typeface="+mn-lt"/>
            </a:endParaRPr>
          </a:p>
          <a:p>
            <a:r>
              <a:rPr lang="en-US" sz="2000" b="1" dirty="0">
                <a:solidFill>
                  <a:srgbClr val="006345"/>
                </a:solidFill>
                <a:latin typeface="Arial"/>
                <a:cs typeface="Arial"/>
              </a:rPr>
              <a:t>Best advice is to </a:t>
            </a:r>
            <a:r>
              <a:rPr lang="en-US" sz="2000" b="1" i="1" dirty="0">
                <a:solidFill>
                  <a:srgbClr val="006345"/>
                </a:solidFill>
                <a:latin typeface="Arial"/>
                <a:cs typeface="Arial"/>
              </a:rPr>
              <a:t>Wash your Hands !</a:t>
            </a:r>
            <a:endParaRPr lang="en-US" sz="2000" dirty="0"/>
          </a:p>
        </p:txBody>
      </p:sp>
    </p:spTree>
    <p:extLst>
      <p:ext uri="{BB962C8B-B14F-4D97-AF65-F5344CB8AC3E}">
        <p14:creationId xmlns:p14="http://schemas.microsoft.com/office/powerpoint/2010/main" val="1753277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CC5-3DE2-4431-AA8B-013B6C4F2F2C}"/>
              </a:ext>
            </a:extLst>
          </p:cNvPr>
          <p:cNvSpPr>
            <a:spLocks noGrp="1"/>
          </p:cNvSpPr>
          <p:nvPr>
            <p:ph type="title"/>
          </p:nvPr>
        </p:nvSpPr>
        <p:spPr>
          <a:xfrm>
            <a:off x="838200" y="934281"/>
            <a:ext cx="10515600" cy="894519"/>
          </a:xfrm>
        </p:spPr>
        <p:txBody>
          <a:bodyPr/>
          <a:lstStyle/>
          <a:p>
            <a:r>
              <a:rPr lang="en-US">
                <a:solidFill>
                  <a:srgbClr val="006345"/>
                </a:solidFill>
              </a:rPr>
              <a:t>Portal of Exit – </a:t>
            </a:r>
            <a:r>
              <a:rPr lang="en-US" b="0" i="1">
                <a:solidFill>
                  <a:srgbClr val="006345"/>
                </a:solidFill>
              </a:rPr>
              <a:t>The Way Out</a:t>
            </a:r>
          </a:p>
        </p:txBody>
      </p:sp>
      <p:sp>
        <p:nvSpPr>
          <p:cNvPr id="3" name="Content Placeholder 2">
            <a:extLst>
              <a:ext uri="{FF2B5EF4-FFF2-40B4-BE49-F238E27FC236}">
                <a16:creationId xmlns:a16="http://schemas.microsoft.com/office/drawing/2014/main" id="{64AAE62E-1607-4F2D-829B-6A8F6A6685E4}"/>
              </a:ext>
            </a:extLst>
          </p:cNvPr>
          <p:cNvSpPr>
            <a:spLocks noGrp="1"/>
          </p:cNvSpPr>
          <p:nvPr>
            <p:ph idx="1"/>
          </p:nvPr>
        </p:nvSpPr>
        <p:spPr>
          <a:xfrm>
            <a:off x="1602876" y="2204737"/>
            <a:ext cx="4979923" cy="3646848"/>
          </a:xfrm>
        </p:spPr>
        <p:txBody>
          <a:bodyPr vert="horz" lIns="91440" tIns="45720" rIns="91440" bIns="45720" rtlCol="0" anchor="t">
            <a:normAutofit/>
          </a:bodyPr>
          <a:lstStyle/>
          <a:p>
            <a:pPr marL="457200" indent="-457200">
              <a:buFont typeface="Arial" panose="020B0604020202020204" pitchFamily="34" charset="0"/>
              <a:buChar char="•"/>
            </a:pPr>
            <a:endParaRPr lang="en-CA"/>
          </a:p>
          <a:p>
            <a:pPr marL="457200" indent="-457200">
              <a:buFont typeface="Arial" panose="020B0604020202020204" pitchFamily="34" charset="0"/>
              <a:buChar char="•"/>
            </a:pPr>
            <a:r>
              <a:rPr lang="en-CA" sz="4000">
                <a:latin typeface="Arial"/>
                <a:cs typeface="Arial"/>
              </a:rPr>
              <a:t>Nose</a:t>
            </a:r>
          </a:p>
          <a:p>
            <a:pPr marL="457200" indent="-457200">
              <a:buFont typeface="Arial" panose="020B0604020202020204" pitchFamily="34" charset="0"/>
              <a:buChar char="•"/>
            </a:pPr>
            <a:r>
              <a:rPr lang="en-CA" sz="4000">
                <a:latin typeface="Arial"/>
                <a:cs typeface="Arial"/>
              </a:rPr>
              <a:t>Blood</a:t>
            </a:r>
          </a:p>
          <a:p>
            <a:pPr marL="457200" indent="-457200">
              <a:buFont typeface="Arial" panose="020B0604020202020204" pitchFamily="34" charset="0"/>
              <a:buChar char="•"/>
            </a:pPr>
            <a:r>
              <a:rPr lang="en-CA" sz="4000">
                <a:latin typeface="Arial"/>
                <a:cs typeface="Arial"/>
              </a:rPr>
              <a:t>Skin</a:t>
            </a:r>
          </a:p>
          <a:p>
            <a:pPr marL="457200" indent="-457200">
              <a:buFont typeface="Arial" panose="020B0604020202020204" pitchFamily="34" charset="0"/>
              <a:buChar char="•"/>
            </a:pPr>
            <a:r>
              <a:rPr lang="en-CA" sz="4000">
                <a:latin typeface="Arial"/>
                <a:cs typeface="Arial"/>
              </a:rPr>
              <a:t>Urine/Feces</a:t>
            </a:r>
            <a:endParaRPr lang="en-US" sz="4000">
              <a:latin typeface="Arial"/>
              <a:cs typeface="Arial"/>
            </a:endParaRPr>
          </a:p>
        </p:txBody>
      </p:sp>
      <p:sp>
        <p:nvSpPr>
          <p:cNvPr id="4" name="TextBox 3">
            <a:extLst>
              <a:ext uri="{FF2B5EF4-FFF2-40B4-BE49-F238E27FC236}">
                <a16:creationId xmlns:a16="http://schemas.microsoft.com/office/drawing/2014/main" id="{37221595-36F4-4B2A-B4E8-4D1EE44171D0}"/>
              </a:ext>
            </a:extLst>
          </p:cNvPr>
          <p:cNvSpPr txBox="1"/>
          <p:nvPr/>
        </p:nvSpPr>
        <p:spPr>
          <a:xfrm>
            <a:off x="654188" y="1731442"/>
            <a:ext cx="9293888" cy="461665"/>
          </a:xfrm>
          <a:prstGeom prst="rect">
            <a:avLst/>
          </a:prstGeom>
          <a:noFill/>
        </p:spPr>
        <p:txBody>
          <a:bodyPr wrap="square" lIns="91440" tIns="45720" rIns="91440" bIns="45720" rtlCol="0" anchor="t">
            <a:spAutoFit/>
          </a:bodyPr>
          <a:lstStyle/>
          <a:p>
            <a:r>
              <a:rPr lang="en-US" sz="2400">
                <a:latin typeface="Arial"/>
                <a:cs typeface="Arial"/>
              </a:rPr>
              <a:t>                        The way the Infectious Agent leaves the Reservoir​</a:t>
            </a:r>
          </a:p>
        </p:txBody>
      </p:sp>
      <p:pic>
        <p:nvPicPr>
          <p:cNvPr id="5" name="Picture 5" descr="Background pattern&#10;&#10;Description automatically generated">
            <a:extLst>
              <a:ext uri="{FF2B5EF4-FFF2-40B4-BE49-F238E27FC236}">
                <a16:creationId xmlns:a16="http://schemas.microsoft.com/office/drawing/2014/main" id="{0784AA4E-F684-30E1-3CD8-8037CB6124B8}"/>
              </a:ext>
            </a:extLst>
          </p:cNvPr>
          <p:cNvPicPr>
            <a:picLocks noChangeAspect="1"/>
          </p:cNvPicPr>
          <p:nvPr/>
        </p:nvPicPr>
        <p:blipFill>
          <a:blip r:embed="rId3"/>
          <a:stretch>
            <a:fillRect/>
          </a:stretch>
        </p:blipFill>
        <p:spPr>
          <a:xfrm>
            <a:off x="5971674" y="2625961"/>
            <a:ext cx="4310331" cy="2863968"/>
          </a:xfrm>
          <a:prstGeom prst="rect">
            <a:avLst/>
          </a:prstGeom>
        </p:spPr>
      </p:pic>
    </p:spTree>
    <p:extLst>
      <p:ext uri="{BB962C8B-B14F-4D97-AF65-F5344CB8AC3E}">
        <p14:creationId xmlns:p14="http://schemas.microsoft.com/office/powerpoint/2010/main" val="400428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5CCD-22AB-4137-8950-4E6406EFA7C8}"/>
              </a:ext>
            </a:extLst>
          </p:cNvPr>
          <p:cNvSpPr>
            <a:spLocks noGrp="1"/>
          </p:cNvSpPr>
          <p:nvPr>
            <p:ph type="title"/>
          </p:nvPr>
        </p:nvSpPr>
        <p:spPr>
          <a:xfrm>
            <a:off x="471612" y="973759"/>
            <a:ext cx="10515600" cy="1081148"/>
          </a:xfrm>
        </p:spPr>
        <p:txBody>
          <a:bodyPr/>
          <a:lstStyle/>
          <a:p>
            <a:r>
              <a:rPr lang="en-US" dirty="0">
                <a:solidFill>
                  <a:srgbClr val="006345"/>
                </a:solidFill>
                <a:latin typeface="Arial"/>
                <a:cs typeface="Arial"/>
              </a:rPr>
              <a:t>Mode of Transmission-  </a:t>
            </a:r>
            <a:r>
              <a:rPr lang="en-US" b="0" i="1" dirty="0">
                <a:solidFill>
                  <a:srgbClr val="006345"/>
                </a:solidFill>
                <a:latin typeface="Arial"/>
                <a:cs typeface="Arial"/>
              </a:rPr>
              <a:t>Getting Around</a:t>
            </a:r>
            <a:r>
              <a:rPr lang="en-US" b="0" dirty="0">
                <a:solidFill>
                  <a:srgbClr val="006345"/>
                </a:solidFill>
                <a:latin typeface="Arial"/>
                <a:cs typeface="Arial"/>
              </a:rPr>
              <a:t>​</a:t>
            </a:r>
            <a:endParaRPr lang="en-US" dirty="0">
              <a:latin typeface="Arial"/>
              <a:cs typeface="Arial"/>
            </a:endParaRPr>
          </a:p>
        </p:txBody>
      </p:sp>
      <p:sp>
        <p:nvSpPr>
          <p:cNvPr id="3" name="Content Placeholder 2">
            <a:extLst>
              <a:ext uri="{FF2B5EF4-FFF2-40B4-BE49-F238E27FC236}">
                <a16:creationId xmlns:a16="http://schemas.microsoft.com/office/drawing/2014/main" id="{76208491-E8CD-4EB2-8401-B249D1511FE4}"/>
              </a:ext>
            </a:extLst>
          </p:cNvPr>
          <p:cNvSpPr>
            <a:spLocks noGrp="1"/>
          </p:cNvSpPr>
          <p:nvPr>
            <p:ph idx="1"/>
          </p:nvPr>
        </p:nvSpPr>
        <p:spPr>
          <a:xfrm>
            <a:off x="429758" y="1822073"/>
            <a:ext cx="10379155" cy="4696394"/>
          </a:xfrm>
        </p:spPr>
        <p:txBody>
          <a:bodyPr/>
          <a:lstStyle/>
          <a:p>
            <a:pPr algn="ctr" fontAlgn="base"/>
            <a:r>
              <a:rPr lang="en-US" sz="2400" dirty="0"/>
              <a:t>The way the Infectious Agent gets from the reservoir to the new host​</a:t>
            </a:r>
          </a:p>
          <a:p>
            <a:pPr fontAlgn="base"/>
            <a:r>
              <a:rPr lang="en-US" b="1" dirty="0"/>
              <a:t>                                         </a:t>
            </a:r>
          </a:p>
          <a:p>
            <a:pPr fontAlgn="base"/>
            <a:r>
              <a:rPr lang="en-US" b="1" dirty="0"/>
              <a:t>                                             Contact</a:t>
            </a:r>
            <a:r>
              <a:rPr lang="en-US" dirty="0"/>
              <a:t>​</a:t>
            </a:r>
          </a:p>
          <a:p>
            <a:endParaRPr lang="en-US" dirty="0"/>
          </a:p>
        </p:txBody>
      </p:sp>
      <p:sp>
        <p:nvSpPr>
          <p:cNvPr id="5" name="TextBox 4">
            <a:extLst>
              <a:ext uri="{FF2B5EF4-FFF2-40B4-BE49-F238E27FC236}">
                <a16:creationId xmlns:a16="http://schemas.microsoft.com/office/drawing/2014/main" id="{DAF95C8D-57A2-475D-8D20-876B2A86913D}"/>
              </a:ext>
            </a:extLst>
          </p:cNvPr>
          <p:cNvSpPr txBox="1"/>
          <p:nvPr/>
        </p:nvSpPr>
        <p:spPr>
          <a:xfrm>
            <a:off x="1576263" y="3088498"/>
            <a:ext cx="1724025" cy="461665"/>
          </a:xfrm>
          <a:prstGeom prst="rect">
            <a:avLst/>
          </a:prstGeom>
          <a:noFill/>
        </p:spPr>
        <p:txBody>
          <a:bodyPr wrap="square" lIns="91440" tIns="45720" rIns="91440" bIns="45720" rtlCol="0" anchor="t">
            <a:spAutoFit/>
          </a:bodyPr>
          <a:lstStyle/>
          <a:p>
            <a:pPr algn="ctr"/>
            <a:r>
              <a:rPr lang="en-CA" sz="2400">
                <a:latin typeface="Arial"/>
                <a:cs typeface="Arial"/>
              </a:rPr>
              <a:t>Direct</a:t>
            </a:r>
            <a:endParaRPr lang="en-US" sz="2400">
              <a:latin typeface="Arial"/>
              <a:cs typeface="Arial"/>
            </a:endParaRPr>
          </a:p>
        </p:txBody>
      </p:sp>
      <p:sp>
        <p:nvSpPr>
          <p:cNvPr id="6" name="TextBox 5">
            <a:extLst>
              <a:ext uri="{FF2B5EF4-FFF2-40B4-BE49-F238E27FC236}">
                <a16:creationId xmlns:a16="http://schemas.microsoft.com/office/drawing/2014/main" id="{B628740E-E40E-457A-9263-5B43FD71B1C6}"/>
              </a:ext>
            </a:extLst>
          </p:cNvPr>
          <p:cNvSpPr txBox="1"/>
          <p:nvPr/>
        </p:nvSpPr>
        <p:spPr>
          <a:xfrm>
            <a:off x="7555353" y="3138932"/>
            <a:ext cx="1680892" cy="830997"/>
          </a:xfrm>
          <a:prstGeom prst="rect">
            <a:avLst/>
          </a:prstGeom>
          <a:noFill/>
        </p:spPr>
        <p:txBody>
          <a:bodyPr wrap="square" lIns="91440" tIns="45720" rIns="91440" bIns="45720" rtlCol="0" anchor="t">
            <a:spAutoFit/>
          </a:bodyPr>
          <a:lstStyle/>
          <a:p>
            <a:r>
              <a:rPr lang="en-CA" dirty="0"/>
              <a:t>     </a:t>
            </a:r>
            <a:r>
              <a:rPr lang="en-CA" dirty="0">
                <a:latin typeface="Arial"/>
                <a:cs typeface="Arial"/>
              </a:rPr>
              <a:t> </a:t>
            </a:r>
            <a:r>
              <a:rPr lang="en-CA" sz="2400" dirty="0">
                <a:latin typeface="Arial"/>
                <a:cs typeface="Arial"/>
              </a:rPr>
              <a:t>Indirect</a:t>
            </a:r>
          </a:p>
          <a:p>
            <a:endParaRPr lang="en-CA" sz="2400" dirty="0">
              <a:latin typeface="Arial"/>
              <a:cs typeface="Arial"/>
            </a:endParaRPr>
          </a:p>
        </p:txBody>
      </p:sp>
      <p:pic>
        <p:nvPicPr>
          <p:cNvPr id="4" name="Picture 3">
            <a:extLst>
              <a:ext uri="{FF2B5EF4-FFF2-40B4-BE49-F238E27FC236}">
                <a16:creationId xmlns:a16="http://schemas.microsoft.com/office/drawing/2014/main" id="{C0C2B5EF-51AB-2972-18B0-EF79F8238B9C}"/>
              </a:ext>
            </a:extLst>
          </p:cNvPr>
          <p:cNvPicPr>
            <a:picLocks noChangeAspect="1"/>
          </p:cNvPicPr>
          <p:nvPr/>
        </p:nvPicPr>
        <p:blipFill>
          <a:blip r:embed="rId3"/>
          <a:stretch>
            <a:fillRect/>
          </a:stretch>
        </p:blipFill>
        <p:spPr>
          <a:xfrm>
            <a:off x="251459" y="3969929"/>
            <a:ext cx="2181225" cy="1295400"/>
          </a:xfrm>
          <a:prstGeom prst="rect">
            <a:avLst/>
          </a:prstGeom>
        </p:spPr>
      </p:pic>
      <p:pic>
        <p:nvPicPr>
          <p:cNvPr id="7" name="Picture 6" descr="A cartoon of a person with her hand on her shoulder&#10;&#10;Description automatically generated">
            <a:extLst>
              <a:ext uri="{FF2B5EF4-FFF2-40B4-BE49-F238E27FC236}">
                <a16:creationId xmlns:a16="http://schemas.microsoft.com/office/drawing/2014/main" id="{398D3039-48FB-47D2-AC5F-8EE18D0C4804}"/>
              </a:ext>
            </a:extLst>
          </p:cNvPr>
          <p:cNvPicPr>
            <a:picLocks noChangeAspect="1"/>
          </p:cNvPicPr>
          <p:nvPr/>
        </p:nvPicPr>
        <p:blipFill>
          <a:blip r:embed="rId4"/>
          <a:stretch>
            <a:fillRect/>
          </a:stretch>
        </p:blipFill>
        <p:spPr>
          <a:xfrm>
            <a:off x="2493524" y="3725426"/>
            <a:ext cx="2143125" cy="1809750"/>
          </a:xfrm>
          <a:prstGeom prst="rect">
            <a:avLst/>
          </a:prstGeom>
        </p:spPr>
      </p:pic>
      <p:pic>
        <p:nvPicPr>
          <p:cNvPr id="8" name="Picture 7" descr="A cartoon of a burger with a virus&#10;&#10;Description automatically generated">
            <a:extLst>
              <a:ext uri="{FF2B5EF4-FFF2-40B4-BE49-F238E27FC236}">
                <a16:creationId xmlns:a16="http://schemas.microsoft.com/office/drawing/2014/main" id="{D8F3B61E-4498-3BDD-1A72-CA67CFCDE3FD}"/>
              </a:ext>
            </a:extLst>
          </p:cNvPr>
          <p:cNvPicPr>
            <a:picLocks noChangeAspect="1"/>
          </p:cNvPicPr>
          <p:nvPr/>
        </p:nvPicPr>
        <p:blipFill>
          <a:blip r:embed="rId5"/>
          <a:stretch>
            <a:fillRect/>
          </a:stretch>
        </p:blipFill>
        <p:spPr>
          <a:xfrm>
            <a:off x="6143805" y="3775026"/>
            <a:ext cx="1735527" cy="1806336"/>
          </a:xfrm>
          <a:prstGeom prst="rect">
            <a:avLst/>
          </a:prstGeom>
        </p:spPr>
      </p:pic>
      <p:pic>
        <p:nvPicPr>
          <p:cNvPr id="9" name="Picture 8" descr="A group of people standing in front of a person&amp;#39;s face&#10;&#10;Description automatically generated">
            <a:extLst>
              <a:ext uri="{FF2B5EF4-FFF2-40B4-BE49-F238E27FC236}">
                <a16:creationId xmlns:a16="http://schemas.microsoft.com/office/drawing/2014/main" id="{4CD0A547-2C91-CA24-F24B-45CD956728EC}"/>
              </a:ext>
            </a:extLst>
          </p:cNvPr>
          <p:cNvPicPr>
            <a:picLocks noChangeAspect="1"/>
          </p:cNvPicPr>
          <p:nvPr/>
        </p:nvPicPr>
        <p:blipFill>
          <a:blip r:embed="rId6"/>
          <a:stretch>
            <a:fillRect/>
          </a:stretch>
        </p:blipFill>
        <p:spPr>
          <a:xfrm>
            <a:off x="8203312" y="3848799"/>
            <a:ext cx="2571571" cy="1537659"/>
          </a:xfrm>
          <a:prstGeom prst="rect">
            <a:avLst/>
          </a:prstGeom>
        </p:spPr>
      </p:pic>
      <p:sp>
        <p:nvSpPr>
          <p:cNvPr id="10" name="TextBox 9">
            <a:extLst>
              <a:ext uri="{FF2B5EF4-FFF2-40B4-BE49-F238E27FC236}">
                <a16:creationId xmlns:a16="http://schemas.microsoft.com/office/drawing/2014/main" id="{CB671E72-D93E-7366-BEC2-04E34681997D}"/>
              </a:ext>
            </a:extLst>
          </p:cNvPr>
          <p:cNvSpPr txBox="1"/>
          <p:nvPr/>
        </p:nvSpPr>
        <p:spPr>
          <a:xfrm>
            <a:off x="5992806" y="5690048"/>
            <a:ext cx="42193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baseline="0" dirty="0">
                <a:latin typeface="Arial"/>
              </a:rPr>
              <a:t>Contaminated Object </a:t>
            </a:r>
          </a:p>
          <a:p>
            <a:pPr algn="ctr"/>
            <a:r>
              <a:rPr lang="en-CA" sz="2400" baseline="0" dirty="0">
                <a:latin typeface="Arial"/>
              </a:rPr>
              <a:t>and Airborne</a:t>
            </a:r>
            <a:endParaRPr lang="en-US" dirty="0"/>
          </a:p>
        </p:txBody>
      </p:sp>
      <p:sp>
        <p:nvSpPr>
          <p:cNvPr id="11" name="TextBox 10">
            <a:extLst>
              <a:ext uri="{FF2B5EF4-FFF2-40B4-BE49-F238E27FC236}">
                <a16:creationId xmlns:a16="http://schemas.microsoft.com/office/drawing/2014/main" id="{23333CB4-0804-9732-BA20-9EEF2B0FE614}"/>
              </a:ext>
            </a:extLst>
          </p:cNvPr>
          <p:cNvSpPr txBox="1"/>
          <p:nvPr/>
        </p:nvSpPr>
        <p:spPr>
          <a:xfrm>
            <a:off x="421362" y="5913221"/>
            <a:ext cx="49746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400" dirty="0">
                <a:latin typeface="Arial"/>
              </a:rPr>
              <a:t>Person to Person or Droplet </a:t>
            </a:r>
            <a:endParaRPr lang="en-US" dirty="0"/>
          </a:p>
        </p:txBody>
      </p:sp>
    </p:spTree>
    <p:extLst>
      <p:ext uri="{BB962C8B-B14F-4D97-AF65-F5344CB8AC3E}">
        <p14:creationId xmlns:p14="http://schemas.microsoft.com/office/powerpoint/2010/main" val="22156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p:txBody>
          <a:bodyPr/>
          <a:lstStyle/>
          <a:p>
            <a:r>
              <a:rPr lang="en-US">
                <a:solidFill>
                  <a:srgbClr val="006345"/>
                </a:solidFill>
              </a:rPr>
              <a:t>Key Learnings for Today</a:t>
            </a:r>
            <a:r>
              <a:rPr lang="en-US">
                <a:solidFill>
                  <a:srgbClr val="324D1F"/>
                </a:solidFill>
              </a:rPr>
              <a:t>​</a:t>
            </a:r>
            <a:endParaRPr lang="en-CA">
              <a:solidFill>
                <a:srgbClr val="324D1F"/>
              </a:solidFill>
            </a:endParaRPr>
          </a:p>
        </p:txBody>
      </p:sp>
      <p:sp>
        <p:nvSpPr>
          <p:cNvPr id="5" name="Content Placeholder 4">
            <a:extLst>
              <a:ext uri="{FF2B5EF4-FFF2-40B4-BE49-F238E27FC236}">
                <a16:creationId xmlns:a16="http://schemas.microsoft.com/office/drawing/2014/main" id="{FE2F4BF8-610D-47CF-B534-235B184E7299}"/>
              </a:ext>
            </a:extLst>
          </p:cNvPr>
          <p:cNvSpPr>
            <a:spLocks noGrp="1"/>
          </p:cNvSpPr>
          <p:nvPr>
            <p:ph idx="1"/>
          </p:nvPr>
        </p:nvSpPr>
        <p:spPr>
          <a:xfrm>
            <a:off x="838200" y="2385250"/>
            <a:ext cx="7672754" cy="4351338"/>
          </a:xfrm>
        </p:spPr>
        <p:txBody>
          <a:bodyPr/>
          <a:lstStyle/>
          <a:p>
            <a:pPr marL="457200" indent="-457200" fontAlgn="base">
              <a:buFont typeface="Arial" panose="020B0604020202020204" pitchFamily="34" charset="0"/>
              <a:buChar char="•"/>
            </a:pPr>
            <a:r>
              <a:rPr lang="en-US"/>
              <a:t>Brief Public Health Overview​</a:t>
            </a:r>
          </a:p>
          <a:p>
            <a:pPr marL="457200" indent="-457200" fontAlgn="base">
              <a:buFont typeface="Arial" panose="020B0604020202020204" pitchFamily="34" charset="0"/>
              <a:buChar char="•"/>
            </a:pPr>
            <a:r>
              <a:rPr lang="en-US"/>
              <a:t>Overview of Infection Control​</a:t>
            </a:r>
          </a:p>
          <a:p>
            <a:pPr marL="914400" lvl="1" indent="-457200" fontAlgn="base">
              <a:buFont typeface="Courier New" panose="02070309020205020404" pitchFamily="49" charset="0"/>
              <a:buChar char="o"/>
            </a:pPr>
            <a:r>
              <a:rPr lang="en-US"/>
              <a:t>The Chain of Infection​</a:t>
            </a:r>
          </a:p>
          <a:p>
            <a:pPr marL="914400" lvl="1" indent="-457200" fontAlgn="base">
              <a:buFont typeface="Courier New" panose="02070309020205020404" pitchFamily="49" charset="0"/>
              <a:buChar char="o"/>
            </a:pPr>
            <a:r>
              <a:rPr lang="en-US"/>
              <a:t>Breaking the Chain of Infection​</a:t>
            </a:r>
          </a:p>
          <a:p>
            <a:pPr marL="457200" indent="-457200" fontAlgn="base">
              <a:buFont typeface="Arial" panose="020B0604020202020204" pitchFamily="34" charset="0"/>
              <a:buChar char="•"/>
            </a:pPr>
            <a:r>
              <a:rPr lang="en-US"/>
              <a:t>Activity​</a:t>
            </a:r>
          </a:p>
          <a:p>
            <a:pPr marL="457200" indent="-457200" fontAlgn="base">
              <a:buFont typeface="Arial" panose="020B0604020202020204" pitchFamily="34" charset="0"/>
              <a:buChar char="•"/>
            </a:pPr>
            <a:r>
              <a:rPr lang="en-CA"/>
              <a:t>Questions</a:t>
            </a:r>
            <a:r>
              <a:rPr lang="en-US"/>
              <a:t>​</a:t>
            </a:r>
          </a:p>
          <a:p>
            <a:pPr marL="457200" indent="-457200" fontAlgn="base">
              <a:buFont typeface="Arial" panose="020B0604020202020204" pitchFamily="34" charset="0"/>
              <a:buChar char="•"/>
            </a:pPr>
            <a:r>
              <a:rPr lang="en-CA"/>
              <a:t>Quiz</a:t>
            </a:r>
            <a:r>
              <a:rPr lang="en-US"/>
              <a:t>​</a:t>
            </a:r>
          </a:p>
          <a:p>
            <a:endParaRPr lang="en-US"/>
          </a:p>
        </p:txBody>
      </p:sp>
      <p:pic>
        <p:nvPicPr>
          <p:cNvPr id="1028" name="Picture 4">
            <a:extLst>
              <a:ext uri="{FF2B5EF4-FFF2-40B4-BE49-F238E27FC236}">
                <a16:creationId xmlns:a16="http://schemas.microsoft.com/office/drawing/2014/main" id="{7FE0ADA1-6A76-4E0E-AD0F-43461D04A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95" y="2259844"/>
            <a:ext cx="2847609" cy="387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532A-C13E-4CE8-9AFD-1160B4D07F53}"/>
              </a:ext>
            </a:extLst>
          </p:cNvPr>
          <p:cNvSpPr>
            <a:spLocks noGrp="1"/>
          </p:cNvSpPr>
          <p:nvPr>
            <p:ph type="title"/>
          </p:nvPr>
        </p:nvSpPr>
        <p:spPr>
          <a:xfrm>
            <a:off x="1013288" y="831744"/>
            <a:ext cx="10515600" cy="1325563"/>
          </a:xfrm>
        </p:spPr>
        <p:txBody>
          <a:bodyPr/>
          <a:lstStyle/>
          <a:p>
            <a:r>
              <a:rPr lang="en-US">
                <a:solidFill>
                  <a:srgbClr val="006345"/>
                </a:solidFill>
              </a:rPr>
              <a:t>Mode of Transmission ​</a:t>
            </a:r>
          </a:p>
        </p:txBody>
      </p:sp>
      <p:sp>
        <p:nvSpPr>
          <p:cNvPr id="3" name="Content Placeholder 2">
            <a:extLst>
              <a:ext uri="{FF2B5EF4-FFF2-40B4-BE49-F238E27FC236}">
                <a16:creationId xmlns:a16="http://schemas.microsoft.com/office/drawing/2014/main" id="{E55D2D34-842C-4195-94A9-5EB8F72FEE67}"/>
              </a:ext>
            </a:extLst>
          </p:cNvPr>
          <p:cNvSpPr>
            <a:spLocks noGrp="1"/>
          </p:cNvSpPr>
          <p:nvPr>
            <p:ph idx="1"/>
          </p:nvPr>
        </p:nvSpPr>
        <p:spPr>
          <a:xfrm>
            <a:off x="1461199" y="2385250"/>
            <a:ext cx="5813808" cy="4351338"/>
          </a:xfrm>
        </p:spPr>
        <p:txBody>
          <a:bodyPr vert="horz" lIns="91440" tIns="45720" rIns="91440" bIns="45720" rtlCol="0" anchor="t">
            <a:normAutofit/>
          </a:bodyPr>
          <a:lstStyle/>
          <a:p>
            <a:pPr marL="457200" indent="-457200">
              <a:buFont typeface="Arial" panose="020B0604020202020204" pitchFamily="34" charset="0"/>
              <a:buChar char="•"/>
            </a:pPr>
            <a:r>
              <a:rPr lang="en-CA" b="1">
                <a:latin typeface="Arial"/>
                <a:cs typeface="Arial"/>
              </a:rPr>
              <a:t>Droplet</a:t>
            </a:r>
          </a:p>
          <a:p>
            <a:pPr marL="457200" indent="-457200">
              <a:buFont typeface="Arial" panose="020B0604020202020204" pitchFamily="34" charset="0"/>
              <a:buChar char="•"/>
            </a:pPr>
            <a:endParaRPr lang="en-CA"/>
          </a:p>
          <a:p>
            <a:pPr marL="457200" indent="-457200">
              <a:buFont typeface="Arial" panose="020B0604020202020204" pitchFamily="34" charset="0"/>
              <a:buChar char="•"/>
            </a:pPr>
            <a:endParaRPr lang="en-CA"/>
          </a:p>
          <a:p>
            <a:pPr marL="457200" indent="-457200">
              <a:buFont typeface="Arial" panose="020B0604020202020204" pitchFamily="34" charset="0"/>
              <a:buChar char="•"/>
            </a:pPr>
            <a:endParaRPr lang="en-CA"/>
          </a:p>
          <a:p>
            <a:pPr marL="457200" indent="-457200">
              <a:buFont typeface="Arial" panose="020B0604020202020204" pitchFamily="34" charset="0"/>
              <a:buChar char="•"/>
            </a:pPr>
            <a:r>
              <a:rPr lang="en-CA" b="1">
                <a:latin typeface="Arial"/>
                <a:cs typeface="Arial"/>
              </a:rPr>
              <a:t>Airborne</a:t>
            </a:r>
            <a:endParaRPr lang="en-US" b="1">
              <a:latin typeface="Arial"/>
              <a:cs typeface="Arial"/>
            </a:endParaRPr>
          </a:p>
        </p:txBody>
      </p:sp>
      <p:pic>
        <p:nvPicPr>
          <p:cNvPr id="14342" name="Picture 6">
            <a:extLst>
              <a:ext uri="{FF2B5EF4-FFF2-40B4-BE49-F238E27FC236}">
                <a16:creationId xmlns:a16="http://schemas.microsoft.com/office/drawing/2014/main" id="{134E06DA-279B-4503-B87A-819DC325C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690" y="4098711"/>
            <a:ext cx="1272456" cy="100513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9BBDC2C5-F51C-4365-AFD1-FF3FA98C9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820" y="4105062"/>
            <a:ext cx="1145864" cy="982169"/>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a:extLst>
              <a:ext uri="{FF2B5EF4-FFF2-40B4-BE49-F238E27FC236}">
                <a16:creationId xmlns:a16="http://schemas.microsoft.com/office/drawing/2014/main" id="{2D08132E-5CC8-408C-B2CA-55331CD0A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5737301" y="4641136"/>
            <a:ext cx="291554" cy="234765"/>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a:extLst>
              <a:ext uri="{FF2B5EF4-FFF2-40B4-BE49-F238E27FC236}">
                <a16:creationId xmlns:a16="http://schemas.microsoft.com/office/drawing/2014/main" id="{163C6CCC-A442-485C-B71C-AED65EA81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3633" y="4722507"/>
            <a:ext cx="381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a:extLst>
              <a:ext uri="{FF2B5EF4-FFF2-40B4-BE49-F238E27FC236}">
                <a16:creationId xmlns:a16="http://schemas.microsoft.com/office/drawing/2014/main" id="{03DB1083-CE19-4AAD-928D-6FDC8B79C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4186" y="4751419"/>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a:extLst>
              <a:ext uri="{FF2B5EF4-FFF2-40B4-BE49-F238E27FC236}">
                <a16:creationId xmlns:a16="http://schemas.microsoft.com/office/drawing/2014/main" id="{222519FB-6D91-4254-818E-D342BC6CC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3633" y="4619415"/>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a:extLst>
              <a:ext uri="{FF2B5EF4-FFF2-40B4-BE49-F238E27FC236}">
                <a16:creationId xmlns:a16="http://schemas.microsoft.com/office/drawing/2014/main" id="{1C5700C9-7245-445B-BF5D-69B932ED1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1088" y="4641137"/>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a:extLst>
              <a:ext uri="{FF2B5EF4-FFF2-40B4-BE49-F238E27FC236}">
                <a16:creationId xmlns:a16="http://schemas.microsoft.com/office/drawing/2014/main" id="{65D4E1C6-5650-4AA7-8B21-F465DABAD3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452" y="4450637"/>
            <a:ext cx="2095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362" name="Picture 26">
            <a:extLst>
              <a:ext uri="{FF2B5EF4-FFF2-40B4-BE49-F238E27FC236}">
                <a16:creationId xmlns:a16="http://schemas.microsoft.com/office/drawing/2014/main" id="{B5233870-9E19-4D77-B7DF-FB7CEC9C9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6045" y="4560919"/>
            <a:ext cx="2095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364" name="Picture 28">
            <a:extLst>
              <a:ext uri="{FF2B5EF4-FFF2-40B4-BE49-F238E27FC236}">
                <a16:creationId xmlns:a16="http://schemas.microsoft.com/office/drawing/2014/main" id="{4D5DEC57-2693-4839-9F09-19DB4D5BBE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2003" y="4539912"/>
            <a:ext cx="18859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4A92C635-B739-4A81-872A-9548252ED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298" y="2113043"/>
            <a:ext cx="1272456" cy="10051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83F452FC-6108-4BEF-96D7-7EDB00DA5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006" y="2130817"/>
            <a:ext cx="1145864" cy="9821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8482D654-037B-4BCF-AE24-1561F818D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993" y="2684296"/>
            <a:ext cx="2000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BEB5B6AD-D2FF-41F9-900C-9409D9972B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255" y="2725125"/>
            <a:ext cx="381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a:extLst>
              <a:ext uri="{FF2B5EF4-FFF2-40B4-BE49-F238E27FC236}">
                <a16:creationId xmlns:a16="http://schemas.microsoft.com/office/drawing/2014/main" id="{98ACD0C0-CD45-486D-BA0F-0B775DEB7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9162" y="2615911"/>
            <a:ext cx="174680" cy="15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42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8AC9-2591-4D4D-BA88-93AB3176B551}"/>
              </a:ext>
            </a:extLst>
          </p:cNvPr>
          <p:cNvSpPr>
            <a:spLocks noGrp="1"/>
          </p:cNvSpPr>
          <p:nvPr>
            <p:ph type="title"/>
          </p:nvPr>
        </p:nvSpPr>
        <p:spPr>
          <a:xfrm>
            <a:off x="838200" y="934281"/>
            <a:ext cx="10515600" cy="836733"/>
          </a:xfrm>
        </p:spPr>
        <p:txBody>
          <a:bodyPr/>
          <a:lstStyle/>
          <a:p>
            <a:r>
              <a:rPr lang="en-CA">
                <a:solidFill>
                  <a:srgbClr val="006345"/>
                </a:solidFill>
                <a:latin typeface="Arial"/>
                <a:cs typeface="Arial"/>
              </a:rPr>
              <a:t>Transmission Examples </a:t>
            </a:r>
            <a:r>
              <a:rPr lang="en-CA">
                <a:latin typeface="Arial"/>
                <a:cs typeface="Arial"/>
              </a:rPr>
              <a:t> </a:t>
            </a:r>
            <a:endParaRPr lang="en-US">
              <a:solidFill>
                <a:srgbClr val="FF0000"/>
              </a:solidFill>
              <a:latin typeface="Arial"/>
              <a:cs typeface="Arial"/>
            </a:endParaRPr>
          </a:p>
        </p:txBody>
      </p:sp>
      <p:sp>
        <p:nvSpPr>
          <p:cNvPr id="3" name="Content Placeholder 2">
            <a:extLst>
              <a:ext uri="{FF2B5EF4-FFF2-40B4-BE49-F238E27FC236}">
                <a16:creationId xmlns:a16="http://schemas.microsoft.com/office/drawing/2014/main" id="{7764816B-7799-4B30-BA20-AB6ECA239524}"/>
              </a:ext>
            </a:extLst>
          </p:cNvPr>
          <p:cNvSpPr>
            <a:spLocks noGrp="1"/>
          </p:cNvSpPr>
          <p:nvPr>
            <p:ph idx="1"/>
          </p:nvPr>
        </p:nvSpPr>
        <p:spPr>
          <a:xfrm>
            <a:off x="479296" y="1771014"/>
            <a:ext cx="10515600" cy="4351338"/>
          </a:xfrm>
        </p:spPr>
        <p:txBody>
          <a:bodyPr vert="horz" lIns="91440" tIns="45720" rIns="91440" bIns="45720" rtlCol="0" anchor="t">
            <a:normAutofit/>
          </a:bodyPr>
          <a:lstStyle/>
          <a:p>
            <a:pPr fontAlgn="base"/>
            <a:r>
              <a:rPr lang="en-US" sz="2400" dirty="0">
                <a:solidFill>
                  <a:srgbClr val="006345"/>
                </a:solidFill>
                <a:latin typeface="Arial"/>
                <a:cs typeface="Arial"/>
              </a:rPr>
              <a:t>Syphilis Outbreak in our community (December 2019) </a:t>
            </a:r>
            <a:endParaRPr lang="en-US" sz="2400" dirty="0">
              <a:solidFill>
                <a:srgbClr val="006345"/>
              </a:solidFill>
              <a:latin typeface="Arial"/>
            </a:endParaRPr>
          </a:p>
          <a:p>
            <a:pPr marL="457200" indent="-457200">
              <a:buChar char="•"/>
            </a:pPr>
            <a:r>
              <a:rPr lang="en-US" sz="2400" dirty="0">
                <a:latin typeface="Arial"/>
                <a:cs typeface="Arial"/>
              </a:rPr>
              <a:t>Sexually transmitted infection. </a:t>
            </a:r>
          </a:p>
          <a:p>
            <a:pPr marL="457200" indent="-457200">
              <a:buChar char="•"/>
            </a:pPr>
            <a:r>
              <a:rPr lang="en-US" sz="2400" dirty="0">
                <a:latin typeface="Arial"/>
                <a:cs typeface="Arial"/>
              </a:rPr>
              <a:t>Direct contact with someone who is infected. </a:t>
            </a:r>
            <a:endParaRPr lang="en-US" dirty="0"/>
          </a:p>
          <a:p>
            <a:pPr marL="457200" indent="-457200">
              <a:buChar char="•"/>
            </a:pPr>
            <a:endParaRPr lang="en-US" sz="2400" dirty="0">
              <a:latin typeface="Arial"/>
            </a:endParaRPr>
          </a:p>
          <a:p>
            <a:pPr marL="0" indent="0"/>
            <a:r>
              <a:rPr lang="en-US" sz="2400" dirty="0">
                <a:solidFill>
                  <a:srgbClr val="006345"/>
                </a:solidFill>
                <a:latin typeface="Arial"/>
                <a:cs typeface="Arial"/>
              </a:rPr>
              <a:t>Respiratory Syncytial Virus- (RSV)</a:t>
            </a:r>
            <a:endParaRPr lang="en-US" sz="2400" dirty="0">
              <a:solidFill>
                <a:srgbClr val="006345"/>
              </a:solidFill>
              <a:latin typeface="Arial"/>
            </a:endParaRPr>
          </a:p>
          <a:p>
            <a:pPr marL="457200" indent="-457200">
              <a:buChar char="•"/>
            </a:pPr>
            <a:r>
              <a:rPr lang="en-US" sz="2400" dirty="0">
                <a:latin typeface="Arial"/>
                <a:cs typeface="Arial"/>
              </a:rPr>
              <a:t>Can be spread in multiple ways through droplets from the nose and throat of infected people when they cough and sneeze.</a:t>
            </a:r>
          </a:p>
          <a:p>
            <a:pPr marL="457200" indent="-457200">
              <a:buChar char="•"/>
            </a:pPr>
            <a:r>
              <a:rPr lang="en-US" sz="2400" dirty="0">
                <a:latin typeface="Arial"/>
                <a:cs typeface="Arial"/>
              </a:rPr>
              <a:t>Can also be spread directly (e.g., through kissing) and indirectly </a:t>
            </a:r>
            <a:br>
              <a:rPr lang="en-US" sz="2400" dirty="0">
                <a:latin typeface="Arial"/>
                <a:cs typeface="Arial"/>
              </a:rPr>
            </a:br>
            <a:r>
              <a:rPr lang="en-US" sz="2400" dirty="0">
                <a:latin typeface="Arial"/>
                <a:cs typeface="Arial"/>
              </a:rPr>
              <a:t>through fomites. </a:t>
            </a:r>
          </a:p>
          <a:p>
            <a:pPr marL="457200" indent="-457200">
              <a:buChar char="•"/>
            </a:pPr>
            <a:endParaRPr lang="en-US" dirty="0"/>
          </a:p>
          <a:p>
            <a:pPr marL="457200" indent="-457200">
              <a:buChar char="•"/>
            </a:pPr>
            <a:endParaRPr lang="en-US" dirty="0"/>
          </a:p>
        </p:txBody>
      </p:sp>
    </p:spTree>
    <p:extLst>
      <p:ext uri="{BB962C8B-B14F-4D97-AF65-F5344CB8AC3E}">
        <p14:creationId xmlns:p14="http://schemas.microsoft.com/office/powerpoint/2010/main" val="64552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E7AC-0F28-42FA-B78B-425FBA10533F}"/>
              </a:ext>
            </a:extLst>
          </p:cNvPr>
          <p:cNvSpPr>
            <a:spLocks noGrp="1"/>
          </p:cNvSpPr>
          <p:nvPr>
            <p:ph type="title"/>
          </p:nvPr>
        </p:nvSpPr>
        <p:spPr>
          <a:xfrm>
            <a:off x="751936" y="761753"/>
            <a:ext cx="10515600" cy="1325563"/>
          </a:xfrm>
        </p:spPr>
        <p:txBody>
          <a:bodyPr/>
          <a:lstStyle/>
          <a:p>
            <a:r>
              <a:rPr lang="en-US">
                <a:solidFill>
                  <a:srgbClr val="006345"/>
                </a:solidFill>
              </a:rPr>
              <a:t>Mode of Transmission</a:t>
            </a:r>
          </a:p>
        </p:txBody>
      </p:sp>
      <p:sp>
        <p:nvSpPr>
          <p:cNvPr id="3" name="Content Placeholder 2">
            <a:extLst>
              <a:ext uri="{FF2B5EF4-FFF2-40B4-BE49-F238E27FC236}">
                <a16:creationId xmlns:a16="http://schemas.microsoft.com/office/drawing/2014/main" id="{22B57B84-CE2A-4030-B796-B636D1BEF942}"/>
              </a:ext>
            </a:extLst>
          </p:cNvPr>
          <p:cNvSpPr>
            <a:spLocks noGrp="1"/>
          </p:cNvSpPr>
          <p:nvPr>
            <p:ph idx="1"/>
          </p:nvPr>
        </p:nvSpPr>
        <p:spPr>
          <a:xfrm>
            <a:off x="1573025" y="2259844"/>
            <a:ext cx="6768402" cy="4351338"/>
          </a:xfrm>
        </p:spPr>
        <p:txBody>
          <a:bodyPr vert="horz" lIns="91440" tIns="45720" rIns="91440" bIns="45720" rtlCol="0" anchor="t">
            <a:normAutofit/>
          </a:bodyPr>
          <a:lstStyle/>
          <a:p>
            <a:pPr fontAlgn="base"/>
            <a:r>
              <a:rPr lang="en-US" b="1">
                <a:latin typeface="Arial"/>
                <a:cs typeface="Arial"/>
              </a:rPr>
              <a:t>Vehicle​</a:t>
            </a:r>
          </a:p>
          <a:p>
            <a:pPr marL="457200" indent="-457200" fontAlgn="base">
              <a:buFont typeface="Arial" panose="020B0604020202020204" pitchFamily="34" charset="0"/>
              <a:buChar char="•"/>
            </a:pPr>
            <a:r>
              <a:rPr lang="en-US">
                <a:latin typeface="Arial"/>
                <a:cs typeface="Arial"/>
              </a:rPr>
              <a:t>Contaminated food, water ​</a:t>
            </a:r>
          </a:p>
          <a:p>
            <a:pPr fontAlgn="base"/>
            <a:r>
              <a:rPr lang="en-US">
                <a:latin typeface="Arial"/>
                <a:cs typeface="Arial"/>
              </a:rPr>
              <a:t>     medications, instruments​</a:t>
            </a:r>
          </a:p>
          <a:p>
            <a:pPr fontAlgn="base"/>
            <a:r>
              <a:rPr lang="en-US">
                <a:latin typeface="Arial"/>
                <a:cs typeface="Arial"/>
              </a:rPr>
              <a:t>​</a:t>
            </a:r>
          </a:p>
          <a:p>
            <a:pPr fontAlgn="base"/>
            <a:r>
              <a:rPr lang="en-US">
                <a:latin typeface="Arial"/>
                <a:cs typeface="Arial"/>
              </a:rPr>
              <a:t>​</a:t>
            </a:r>
          </a:p>
          <a:p>
            <a:pPr fontAlgn="base"/>
            <a:r>
              <a:rPr lang="en-US" b="1">
                <a:latin typeface="Arial"/>
                <a:cs typeface="Arial"/>
              </a:rPr>
              <a:t>Vector borne​</a:t>
            </a:r>
          </a:p>
          <a:p>
            <a:pPr marL="457200" indent="-457200" fontAlgn="base">
              <a:buFont typeface="Arial" panose="020B0604020202020204" pitchFamily="34" charset="0"/>
              <a:buChar char="•"/>
            </a:pPr>
            <a:r>
              <a:rPr lang="en-CA">
                <a:latin typeface="Arial"/>
                <a:cs typeface="Arial"/>
              </a:rPr>
              <a:t>Mosquitoes, flies, ticks</a:t>
            </a:r>
            <a:r>
              <a:rPr lang="en-US">
                <a:latin typeface="Arial"/>
                <a:cs typeface="Arial"/>
              </a:rPr>
              <a:t>​</a:t>
            </a:r>
          </a:p>
          <a:p>
            <a:endParaRPr lang="en-US"/>
          </a:p>
        </p:txBody>
      </p:sp>
      <p:pic>
        <p:nvPicPr>
          <p:cNvPr id="15362" name="Picture 2">
            <a:extLst>
              <a:ext uri="{FF2B5EF4-FFF2-40B4-BE49-F238E27FC236}">
                <a16:creationId xmlns:a16="http://schemas.microsoft.com/office/drawing/2014/main" id="{C294E88E-8F73-4765-9186-C207D2680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424" y="2259844"/>
            <a:ext cx="2696178" cy="178828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4EA74971-2F32-4210-A3E9-0AC4E63CA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424" y="4490929"/>
            <a:ext cx="2696177" cy="176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000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05B8-DC9F-4674-81DE-A1B70692E9A7}"/>
              </a:ext>
            </a:extLst>
          </p:cNvPr>
          <p:cNvSpPr>
            <a:spLocks noGrp="1"/>
          </p:cNvSpPr>
          <p:nvPr>
            <p:ph type="title"/>
          </p:nvPr>
        </p:nvSpPr>
        <p:spPr/>
        <p:txBody>
          <a:bodyPr/>
          <a:lstStyle/>
          <a:p>
            <a:r>
              <a:rPr lang="en-US">
                <a:solidFill>
                  <a:srgbClr val="006345"/>
                </a:solidFill>
              </a:rPr>
              <a:t>Transmission​</a:t>
            </a:r>
          </a:p>
        </p:txBody>
      </p:sp>
      <p:sp>
        <p:nvSpPr>
          <p:cNvPr id="3" name="Content Placeholder 2">
            <a:extLst>
              <a:ext uri="{FF2B5EF4-FFF2-40B4-BE49-F238E27FC236}">
                <a16:creationId xmlns:a16="http://schemas.microsoft.com/office/drawing/2014/main" id="{1ED1D7DE-0E2E-46B4-BE50-19B5E8889D12}"/>
              </a:ext>
            </a:extLst>
          </p:cNvPr>
          <p:cNvSpPr>
            <a:spLocks noGrp="1"/>
          </p:cNvSpPr>
          <p:nvPr>
            <p:ph idx="1"/>
          </p:nvPr>
        </p:nvSpPr>
        <p:spPr/>
        <p:txBody>
          <a:bodyPr vert="horz" lIns="91440" tIns="45720" rIns="91440" bIns="45720" rtlCol="0" anchor="t">
            <a:normAutofit/>
          </a:bodyPr>
          <a:lstStyle/>
          <a:p>
            <a:pPr fontAlgn="base"/>
            <a:r>
              <a:rPr lang="en-CA" u="sng" dirty="0">
                <a:latin typeface="Arial"/>
                <a:cs typeface="Arial"/>
                <a:hlinkClick r:id="rId3"/>
              </a:rPr>
              <a:t>https://www.youtube.com/watch?v=vJKA3YkVSGo</a:t>
            </a:r>
            <a:r>
              <a:rPr lang="en-CA" dirty="0">
                <a:latin typeface="Arial"/>
                <a:cs typeface="Arial"/>
              </a:rPr>
              <a:t>​</a:t>
            </a:r>
          </a:p>
          <a:p>
            <a:pPr fontAlgn="base"/>
            <a:r>
              <a:rPr lang="en-CA" dirty="0">
                <a:latin typeface="Arial"/>
                <a:cs typeface="Arial"/>
              </a:rPr>
              <a:t>​</a:t>
            </a:r>
          </a:p>
          <a:p>
            <a:r>
              <a:rPr lang="en-US" dirty="0">
                <a:latin typeface="Arial"/>
                <a:cs typeface="Arial"/>
                <a:hlinkClick r:id="rId4"/>
              </a:rPr>
              <a:t>https://www.youtube.com/watch?v=wrx7OpFEk2E</a:t>
            </a:r>
            <a:r>
              <a:rPr lang="en-US" dirty="0">
                <a:latin typeface="Arial"/>
                <a:cs typeface="Arial"/>
              </a:rPr>
              <a:t> </a:t>
            </a:r>
            <a:endParaRPr lang="en-US"/>
          </a:p>
          <a:p>
            <a:pPr fontAlgn="base"/>
            <a:r>
              <a:rPr lang="en-CA" dirty="0">
                <a:latin typeface="Arial"/>
                <a:cs typeface="Arial"/>
              </a:rPr>
              <a:t>​</a:t>
            </a:r>
          </a:p>
          <a:p>
            <a:r>
              <a:rPr lang="en-CA" dirty="0">
                <a:latin typeface="Arial"/>
                <a:cs typeface="Arial"/>
                <a:hlinkClick r:id="rId5"/>
              </a:rPr>
              <a:t>https://www.youtube.com/watch?v=UbQ9Kl9CqUU</a:t>
            </a:r>
            <a:r>
              <a:rPr lang="en-CA" dirty="0">
                <a:latin typeface="Arial"/>
                <a:cs typeface="Arial"/>
              </a:rPr>
              <a:t> </a:t>
            </a:r>
            <a:endParaRPr lang="en-CA"/>
          </a:p>
          <a:p>
            <a:pPr fontAlgn="base"/>
            <a:r>
              <a:rPr lang="en-US" dirty="0">
                <a:latin typeface="Arial"/>
                <a:cs typeface="Arial"/>
              </a:rPr>
              <a:t>​</a:t>
            </a:r>
          </a:p>
          <a:p>
            <a:endParaRPr lang="en-US"/>
          </a:p>
        </p:txBody>
      </p:sp>
    </p:spTree>
    <p:extLst>
      <p:ext uri="{BB962C8B-B14F-4D97-AF65-F5344CB8AC3E}">
        <p14:creationId xmlns:p14="http://schemas.microsoft.com/office/powerpoint/2010/main" val="425857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45E0-DA2D-4F8E-8918-A6345E7B7383}"/>
              </a:ext>
            </a:extLst>
          </p:cNvPr>
          <p:cNvSpPr>
            <a:spLocks noGrp="1"/>
          </p:cNvSpPr>
          <p:nvPr>
            <p:ph type="title"/>
          </p:nvPr>
        </p:nvSpPr>
        <p:spPr>
          <a:xfrm>
            <a:off x="838200" y="934282"/>
            <a:ext cx="10515600" cy="914616"/>
          </a:xfrm>
        </p:spPr>
        <p:txBody>
          <a:bodyPr/>
          <a:lstStyle/>
          <a:p>
            <a:r>
              <a:rPr lang="en-US">
                <a:solidFill>
                  <a:srgbClr val="006345"/>
                </a:solidFill>
              </a:rPr>
              <a:t>Portal of Entry </a:t>
            </a:r>
            <a:r>
              <a:rPr lang="en-US" b="0" i="1">
                <a:solidFill>
                  <a:srgbClr val="006345"/>
                </a:solidFill>
              </a:rPr>
              <a:t>–</a:t>
            </a:r>
            <a:r>
              <a:rPr lang="en-US" b="0" i="1"/>
              <a:t> </a:t>
            </a:r>
            <a:r>
              <a:rPr lang="en-US" b="0" i="1">
                <a:solidFill>
                  <a:srgbClr val="006345"/>
                </a:solidFill>
              </a:rPr>
              <a:t>The Way In</a:t>
            </a:r>
            <a:r>
              <a:rPr lang="en-US" b="0">
                <a:solidFill>
                  <a:srgbClr val="006345"/>
                </a:solidFill>
              </a:rPr>
              <a:t>​</a:t>
            </a:r>
          </a:p>
        </p:txBody>
      </p:sp>
      <p:pic>
        <p:nvPicPr>
          <p:cNvPr id="16386" name="Picture 2">
            <a:extLst>
              <a:ext uri="{FF2B5EF4-FFF2-40B4-BE49-F238E27FC236}">
                <a16:creationId xmlns:a16="http://schemas.microsoft.com/office/drawing/2014/main" id="{0E8CF30C-17B7-46CA-BEB4-45E3F863AD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3526" y="2770943"/>
            <a:ext cx="2105025" cy="3152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CCD3A1-F923-43A3-AB1E-AF30A19B23F3}"/>
              </a:ext>
            </a:extLst>
          </p:cNvPr>
          <p:cNvSpPr txBox="1"/>
          <p:nvPr/>
        </p:nvSpPr>
        <p:spPr>
          <a:xfrm>
            <a:off x="2351314" y="1729608"/>
            <a:ext cx="8380325" cy="461665"/>
          </a:xfrm>
          <a:prstGeom prst="rect">
            <a:avLst/>
          </a:prstGeom>
          <a:noFill/>
        </p:spPr>
        <p:txBody>
          <a:bodyPr wrap="square" lIns="91440" tIns="45720" rIns="91440" bIns="45720" rtlCol="0" anchor="t">
            <a:spAutoFit/>
          </a:bodyPr>
          <a:lstStyle/>
          <a:p>
            <a:r>
              <a:rPr lang="en-US" sz="2400">
                <a:solidFill>
                  <a:srgbClr val="000000"/>
                </a:solidFill>
                <a:latin typeface="Arial"/>
                <a:cs typeface="Arial"/>
              </a:rPr>
              <a:t>The way the Infectious Agent gets into the next host​</a:t>
            </a:r>
            <a:endParaRPr lang="en-US" sz="2400">
              <a:latin typeface="Arial"/>
              <a:cs typeface="Arial"/>
            </a:endParaRPr>
          </a:p>
        </p:txBody>
      </p:sp>
      <p:sp>
        <p:nvSpPr>
          <p:cNvPr id="5" name="Rectangle 4">
            <a:extLst>
              <a:ext uri="{FF2B5EF4-FFF2-40B4-BE49-F238E27FC236}">
                <a16:creationId xmlns:a16="http://schemas.microsoft.com/office/drawing/2014/main" id="{64E3E404-90CA-4B4A-A5C0-C6244C2DC251}"/>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D48870D1-50DA-4C32-ADF1-0C269C701699}"/>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6C0FD120-BA37-4EEE-ADC7-6974719342E9}"/>
              </a:ext>
            </a:extLst>
          </p:cNvPr>
          <p:cNvSpPr/>
          <p:nvPr/>
        </p:nvSpPr>
        <p:spPr>
          <a:xfrm>
            <a:off x="1232849" y="3543942"/>
            <a:ext cx="6239773" cy="1200329"/>
          </a:xfrm>
          <a:prstGeom prst="rect">
            <a:avLst/>
          </a:prstGeom>
        </p:spPr>
        <p:txBody>
          <a:bodyPr wrap="square" lIns="91440" tIns="45720" rIns="91440" bIns="45720" anchor="t">
            <a:spAutoFit/>
          </a:bodyPr>
          <a:lstStyle/>
          <a:p>
            <a:pPr fontAlgn="base">
              <a:buFont typeface="Arial" panose="020B0604020202020204" pitchFamily="34" charset="0"/>
              <a:buChar char="•"/>
            </a:pPr>
            <a:r>
              <a:rPr lang="en-US" sz="2400" b="1">
                <a:solidFill>
                  <a:srgbClr val="000000"/>
                </a:solidFill>
                <a:latin typeface="Arial"/>
                <a:cs typeface="Arial"/>
              </a:rPr>
              <a:t>Eyes</a:t>
            </a:r>
            <a:r>
              <a:rPr lang="en-US" sz="2400">
                <a:solidFill>
                  <a:srgbClr val="000000"/>
                </a:solidFill>
                <a:latin typeface="Zurich BT"/>
              </a:rPr>
              <a:t>​</a:t>
            </a:r>
            <a:endParaRPr lang="en-US" sz="2400">
              <a:solidFill>
                <a:srgbClr val="000000"/>
              </a:solidFill>
              <a:latin typeface="Arial" panose="020B0604020202020204" pitchFamily="34" charset="0"/>
            </a:endParaRPr>
          </a:p>
          <a:p>
            <a:pPr fontAlgn="base">
              <a:buFont typeface="Arial" panose="020B0604020202020204" pitchFamily="34" charset="0"/>
              <a:buChar char="•"/>
            </a:pPr>
            <a:r>
              <a:rPr lang="en-US" sz="2400" b="1">
                <a:solidFill>
                  <a:srgbClr val="000000"/>
                </a:solidFill>
                <a:latin typeface="Arial"/>
                <a:cs typeface="Arial"/>
              </a:rPr>
              <a:t>Nose</a:t>
            </a:r>
            <a:r>
              <a:rPr lang="en-US" sz="2400" b="1">
                <a:solidFill>
                  <a:srgbClr val="000000"/>
                </a:solidFill>
                <a:latin typeface="Zurich BT"/>
              </a:rPr>
              <a:t>​</a:t>
            </a:r>
            <a:endParaRPr lang="en-US" sz="2400" b="1">
              <a:solidFill>
                <a:srgbClr val="000000"/>
              </a:solidFill>
              <a:latin typeface="Arial" panose="020B0604020202020204" pitchFamily="34" charset="0"/>
              <a:cs typeface="Arial"/>
            </a:endParaRPr>
          </a:p>
          <a:p>
            <a:pPr fontAlgn="base">
              <a:buFont typeface="Arial" panose="020B0604020202020204" pitchFamily="34" charset="0"/>
              <a:buChar char="•"/>
            </a:pPr>
            <a:r>
              <a:rPr lang="en-US" sz="2400" b="1">
                <a:solidFill>
                  <a:srgbClr val="000000"/>
                </a:solidFill>
                <a:latin typeface="Arial"/>
                <a:cs typeface="Arial"/>
              </a:rPr>
              <a:t>Mouth</a:t>
            </a:r>
            <a:r>
              <a:rPr lang="en-US" sz="2400">
                <a:solidFill>
                  <a:srgbClr val="000000"/>
                </a:solidFill>
                <a:latin typeface="Zurich BT"/>
              </a:rPr>
              <a:t>​</a:t>
            </a:r>
            <a:endParaRPr lang="en-US" sz="2400" b="0" i="0">
              <a:solidFill>
                <a:srgbClr val="000000"/>
              </a:solidFill>
              <a:effectLst/>
              <a:latin typeface="Arial" panose="020B0604020202020204" pitchFamily="34" charset="0"/>
            </a:endParaRPr>
          </a:p>
        </p:txBody>
      </p:sp>
      <p:cxnSp>
        <p:nvCxnSpPr>
          <p:cNvPr id="10" name="Straight Arrow Connector 9">
            <a:extLst>
              <a:ext uri="{FF2B5EF4-FFF2-40B4-BE49-F238E27FC236}">
                <a16:creationId xmlns:a16="http://schemas.microsoft.com/office/drawing/2014/main" id="{1AA6769F-08B6-494E-8A0D-2DB628CADA3F}"/>
              </a:ext>
            </a:extLst>
          </p:cNvPr>
          <p:cNvCxnSpPr/>
          <p:nvPr/>
        </p:nvCxnSpPr>
        <p:spPr>
          <a:xfrm>
            <a:off x="2230734" y="3788229"/>
            <a:ext cx="1356528" cy="3558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01958BCE-EEE0-4103-8A44-86C27A3E01B0}"/>
              </a:ext>
            </a:extLst>
          </p:cNvPr>
          <p:cNvCxnSpPr/>
          <p:nvPr/>
        </p:nvCxnSpPr>
        <p:spPr>
          <a:xfrm>
            <a:off x="2351314" y="4144106"/>
            <a:ext cx="1674724" cy="334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2138A77-9343-4F89-A40B-9D53AFA83CD6}"/>
              </a:ext>
            </a:extLst>
          </p:cNvPr>
          <p:cNvCxnSpPr>
            <a:cxnSpLocks/>
          </p:cNvCxnSpPr>
          <p:nvPr/>
        </p:nvCxnSpPr>
        <p:spPr>
          <a:xfrm>
            <a:off x="2428605" y="4507293"/>
            <a:ext cx="1480204" cy="280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388" name="Picture 4">
            <a:extLst>
              <a:ext uri="{FF2B5EF4-FFF2-40B4-BE49-F238E27FC236}">
                <a16:creationId xmlns:a16="http://schemas.microsoft.com/office/drawing/2014/main" id="{C08D0CC7-2865-48F9-95A3-97F8A56DA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8531" y="2612572"/>
            <a:ext cx="2488907" cy="28765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1117300-D538-4ED8-B0F9-10D9AA562339}"/>
              </a:ext>
            </a:extLst>
          </p:cNvPr>
          <p:cNvSpPr txBox="1"/>
          <p:nvPr/>
        </p:nvSpPr>
        <p:spPr>
          <a:xfrm>
            <a:off x="6680933" y="5180031"/>
            <a:ext cx="1396721" cy="830997"/>
          </a:xfrm>
          <a:prstGeom prst="rect">
            <a:avLst/>
          </a:prstGeom>
          <a:noFill/>
        </p:spPr>
        <p:txBody>
          <a:bodyPr wrap="square" lIns="91440" tIns="45720" rIns="91440" bIns="45720" rtlCol="0" anchor="t">
            <a:spAutoFit/>
          </a:bodyPr>
          <a:lstStyle/>
          <a:p>
            <a:r>
              <a:rPr lang="en-CA" sz="2400" b="1">
                <a:latin typeface="Arial"/>
                <a:cs typeface="Arial"/>
              </a:rPr>
              <a:t>Open</a:t>
            </a:r>
            <a:r>
              <a:rPr lang="en-CA" sz="2400" b="1"/>
              <a:t> </a:t>
            </a:r>
            <a:r>
              <a:rPr lang="en-CA" sz="2400" b="1">
                <a:latin typeface="Arial"/>
                <a:cs typeface="Arial"/>
              </a:rPr>
              <a:t>Wound</a:t>
            </a:r>
            <a:endParaRPr lang="en-US" sz="2400" b="1">
              <a:latin typeface="Arial"/>
              <a:cs typeface="Arial"/>
            </a:endParaRPr>
          </a:p>
        </p:txBody>
      </p:sp>
      <p:cxnSp>
        <p:nvCxnSpPr>
          <p:cNvPr id="19" name="Straight Arrow Connector 18">
            <a:extLst>
              <a:ext uri="{FF2B5EF4-FFF2-40B4-BE49-F238E27FC236}">
                <a16:creationId xmlns:a16="http://schemas.microsoft.com/office/drawing/2014/main" id="{B20E77D1-7F31-46CD-B665-06F63341B943}"/>
              </a:ext>
            </a:extLst>
          </p:cNvPr>
          <p:cNvCxnSpPr/>
          <p:nvPr/>
        </p:nvCxnSpPr>
        <p:spPr>
          <a:xfrm flipV="1">
            <a:off x="7688531" y="4477024"/>
            <a:ext cx="1059216" cy="89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40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ED4D-7907-4124-A64A-EA919373F611}"/>
              </a:ext>
            </a:extLst>
          </p:cNvPr>
          <p:cNvSpPr>
            <a:spLocks noGrp="1"/>
          </p:cNvSpPr>
          <p:nvPr>
            <p:ph type="title"/>
          </p:nvPr>
        </p:nvSpPr>
        <p:spPr>
          <a:xfrm>
            <a:off x="838200" y="934282"/>
            <a:ext cx="10515600" cy="914616"/>
          </a:xfrm>
        </p:spPr>
        <p:txBody>
          <a:bodyPr/>
          <a:lstStyle/>
          <a:p>
            <a:r>
              <a:rPr lang="en-US">
                <a:solidFill>
                  <a:srgbClr val="006345"/>
                </a:solidFill>
              </a:rPr>
              <a:t>Susceptible Host </a:t>
            </a:r>
            <a:r>
              <a:rPr lang="en-US" b="0">
                <a:solidFill>
                  <a:srgbClr val="006345"/>
                </a:solidFill>
              </a:rPr>
              <a:t>–</a:t>
            </a:r>
            <a:r>
              <a:rPr lang="en-US" b="0"/>
              <a:t> </a:t>
            </a:r>
            <a:r>
              <a:rPr lang="en-US" b="0" i="1">
                <a:solidFill>
                  <a:srgbClr val="006345"/>
                </a:solidFill>
              </a:rPr>
              <a:t>The Next Sick Person</a:t>
            </a:r>
            <a:r>
              <a:rPr lang="en-US" b="0"/>
              <a:t>​</a:t>
            </a:r>
            <a:endParaRPr lang="en-US"/>
          </a:p>
        </p:txBody>
      </p:sp>
      <p:pic>
        <p:nvPicPr>
          <p:cNvPr id="17410" name="Picture 2">
            <a:extLst>
              <a:ext uri="{FF2B5EF4-FFF2-40B4-BE49-F238E27FC236}">
                <a16:creationId xmlns:a16="http://schemas.microsoft.com/office/drawing/2014/main" id="{38BF0B50-4539-4720-B744-9CDCF2E257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396" y="2667390"/>
            <a:ext cx="2147636" cy="1945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FE9DE3-1D26-4EC8-B5DE-7621B1BA56BE}"/>
              </a:ext>
            </a:extLst>
          </p:cNvPr>
          <p:cNvSpPr txBox="1"/>
          <p:nvPr/>
        </p:nvSpPr>
        <p:spPr>
          <a:xfrm>
            <a:off x="1055307" y="1758783"/>
            <a:ext cx="10225160" cy="461665"/>
          </a:xfrm>
          <a:prstGeom prst="rect">
            <a:avLst/>
          </a:prstGeom>
          <a:noFill/>
        </p:spPr>
        <p:txBody>
          <a:bodyPr wrap="square" lIns="91440" tIns="45720" rIns="91440" bIns="45720" rtlCol="0" anchor="t">
            <a:spAutoFit/>
          </a:bodyPr>
          <a:lstStyle/>
          <a:p>
            <a:r>
              <a:rPr lang="en-US" sz="2400">
                <a:latin typeface="Arial"/>
                <a:cs typeface="Arial"/>
              </a:rPr>
              <a:t>Any person who is at risk of getting an infection from the Infectious Agent​</a:t>
            </a:r>
          </a:p>
        </p:txBody>
      </p:sp>
      <p:pic>
        <p:nvPicPr>
          <p:cNvPr id="17412" name="Picture 4">
            <a:extLst>
              <a:ext uri="{FF2B5EF4-FFF2-40B4-BE49-F238E27FC236}">
                <a16:creationId xmlns:a16="http://schemas.microsoft.com/office/drawing/2014/main" id="{0BFB1D2E-CB81-4D34-B3D4-5BB5C7793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116" y="2810202"/>
            <a:ext cx="1786492" cy="176744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901BF971-A313-4CC1-8D46-7E5BCAD03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692" y="2874361"/>
            <a:ext cx="2138434" cy="1639124"/>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9D43B479-2E75-4609-AA6C-A638ABCAA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3210" y="2389096"/>
            <a:ext cx="1674559" cy="2502193"/>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a:extLst>
              <a:ext uri="{FF2B5EF4-FFF2-40B4-BE49-F238E27FC236}">
                <a16:creationId xmlns:a16="http://schemas.microsoft.com/office/drawing/2014/main" id="{6D518C95-A6EA-4070-AE41-8CDA2E0D3F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7215" y="2671424"/>
            <a:ext cx="2449859" cy="184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4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8A9E6-E31B-4867-AF15-6299CE948602}"/>
              </a:ext>
            </a:extLst>
          </p:cNvPr>
          <p:cNvSpPr>
            <a:spLocks noGrp="1"/>
          </p:cNvSpPr>
          <p:nvPr>
            <p:ph idx="4294967295"/>
          </p:nvPr>
        </p:nvSpPr>
        <p:spPr>
          <a:xfrm>
            <a:off x="0" y="1666875"/>
            <a:ext cx="9509125" cy="3819525"/>
          </a:xfrm>
        </p:spPr>
        <p:txBody>
          <a:bodyPr vert="horz" lIns="91440" tIns="45720" rIns="91440" bIns="45720" rtlCol="0" anchor="t">
            <a:normAutofit/>
          </a:bodyPr>
          <a:lstStyle/>
          <a:p>
            <a:endParaRPr lang="en-US"/>
          </a:p>
          <a:p>
            <a:endParaRPr lang="en-US" b="1"/>
          </a:p>
          <a:p>
            <a:pPr marL="0" indent="0">
              <a:buNone/>
            </a:pPr>
            <a:r>
              <a:rPr lang="en-US" sz="5400" b="1">
                <a:latin typeface="Arial"/>
                <a:cs typeface="Arial"/>
              </a:rPr>
              <a:t> </a:t>
            </a:r>
            <a:r>
              <a:rPr lang="en-US" sz="5400" b="1">
                <a:solidFill>
                  <a:srgbClr val="006345"/>
                </a:solidFill>
                <a:latin typeface="Arial"/>
                <a:cs typeface="Arial"/>
              </a:rPr>
              <a:t>Don’t Pass it Along!​</a:t>
            </a:r>
          </a:p>
        </p:txBody>
      </p:sp>
    </p:spTree>
    <p:extLst>
      <p:ext uri="{BB962C8B-B14F-4D97-AF65-F5344CB8AC3E}">
        <p14:creationId xmlns:p14="http://schemas.microsoft.com/office/powerpoint/2010/main" val="330106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7494F-05F3-4EED-AE69-44B2A29172EA}"/>
              </a:ext>
            </a:extLst>
          </p:cNvPr>
          <p:cNvSpPr>
            <a:spLocks noGrp="1"/>
          </p:cNvSpPr>
          <p:nvPr>
            <p:ph type="title"/>
          </p:nvPr>
        </p:nvSpPr>
        <p:spPr/>
        <p:txBody>
          <a:bodyPr/>
          <a:lstStyle/>
          <a:p>
            <a:r>
              <a:rPr lang="en-US">
                <a:solidFill>
                  <a:srgbClr val="006345"/>
                </a:solidFill>
              </a:rPr>
              <a:t>Breaking the Chain of Infection​</a:t>
            </a:r>
          </a:p>
        </p:txBody>
      </p:sp>
      <p:sp>
        <p:nvSpPr>
          <p:cNvPr id="3" name="Content Placeholder 2">
            <a:extLst>
              <a:ext uri="{FF2B5EF4-FFF2-40B4-BE49-F238E27FC236}">
                <a16:creationId xmlns:a16="http://schemas.microsoft.com/office/drawing/2014/main" id="{C528FCC2-3E46-469B-B839-5A5D115569AD}"/>
              </a:ext>
            </a:extLst>
          </p:cNvPr>
          <p:cNvSpPr>
            <a:spLocks noGrp="1"/>
          </p:cNvSpPr>
          <p:nvPr>
            <p:ph idx="1"/>
          </p:nvPr>
        </p:nvSpPr>
        <p:spPr>
          <a:xfrm>
            <a:off x="838200" y="2385250"/>
            <a:ext cx="5257800" cy="4351338"/>
          </a:xfrm>
        </p:spPr>
        <p:txBody>
          <a:bodyPr/>
          <a:lstStyle/>
          <a:p>
            <a:pPr marL="457200" indent="-457200" fontAlgn="base">
              <a:buFont typeface="Arial" panose="020B0604020202020204" pitchFamily="34" charset="0"/>
              <a:buChar char="•"/>
            </a:pPr>
            <a:r>
              <a:rPr lang="en-CA"/>
              <a:t>Handwashing</a:t>
            </a:r>
            <a:r>
              <a:rPr lang="en-US"/>
              <a:t>​</a:t>
            </a:r>
          </a:p>
          <a:p>
            <a:pPr marL="457200" indent="-457200" fontAlgn="base">
              <a:buFont typeface="Arial" panose="020B0604020202020204" pitchFamily="34" charset="0"/>
              <a:buChar char="•"/>
            </a:pPr>
            <a:r>
              <a:rPr lang="en-CA"/>
              <a:t>Cleaning &amp; </a:t>
            </a:r>
            <a:r>
              <a:rPr lang="en-US"/>
              <a:t>​</a:t>
            </a:r>
          </a:p>
          <a:p>
            <a:pPr fontAlgn="base"/>
            <a:r>
              <a:rPr lang="en-CA"/>
              <a:t>     Disinfecting</a:t>
            </a:r>
            <a:r>
              <a:rPr lang="en-US"/>
              <a:t>​</a:t>
            </a:r>
          </a:p>
          <a:p>
            <a:pPr marL="457200" indent="-457200" fontAlgn="base">
              <a:buFont typeface="Arial" panose="020B0604020202020204" pitchFamily="34" charset="0"/>
              <a:buChar char="•"/>
            </a:pPr>
            <a:r>
              <a:rPr lang="en-CA"/>
              <a:t>PPE</a:t>
            </a:r>
            <a:r>
              <a:rPr lang="en-US"/>
              <a:t>​</a:t>
            </a:r>
          </a:p>
          <a:p>
            <a:pPr marL="457200" indent="-457200" fontAlgn="base">
              <a:buFont typeface="Arial" panose="020B0604020202020204" pitchFamily="34" charset="0"/>
              <a:buChar char="•"/>
            </a:pPr>
            <a:r>
              <a:rPr lang="en-CA"/>
              <a:t>Immunization</a:t>
            </a:r>
            <a:r>
              <a:rPr lang="en-US"/>
              <a:t>​</a:t>
            </a:r>
          </a:p>
          <a:p>
            <a:endParaRPr lang="en-US"/>
          </a:p>
        </p:txBody>
      </p:sp>
      <p:pic>
        <p:nvPicPr>
          <p:cNvPr id="18434" name="Picture 2">
            <a:extLst>
              <a:ext uri="{FF2B5EF4-FFF2-40B4-BE49-F238E27FC236}">
                <a16:creationId xmlns:a16="http://schemas.microsoft.com/office/drawing/2014/main" id="{DB109A18-8F59-4664-8031-9E8B6A2A3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779" y="2614194"/>
            <a:ext cx="410527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77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AAD3-A1E9-4B33-99F6-A645E203E5CD}"/>
              </a:ext>
            </a:extLst>
          </p:cNvPr>
          <p:cNvSpPr>
            <a:spLocks noGrp="1"/>
          </p:cNvSpPr>
          <p:nvPr>
            <p:ph type="title"/>
          </p:nvPr>
        </p:nvSpPr>
        <p:spPr>
          <a:xfrm>
            <a:off x="838200" y="817323"/>
            <a:ext cx="10515600" cy="1325563"/>
          </a:xfrm>
        </p:spPr>
        <p:txBody>
          <a:bodyPr/>
          <a:lstStyle/>
          <a:p>
            <a:r>
              <a:rPr lang="en-US">
                <a:solidFill>
                  <a:srgbClr val="006345"/>
                </a:solidFill>
              </a:rPr>
              <a:t>Breaking the Chain through </a:t>
            </a:r>
            <a:br>
              <a:rPr lang="en-US">
                <a:solidFill>
                  <a:srgbClr val="006345"/>
                </a:solidFill>
              </a:rPr>
            </a:br>
            <a:r>
              <a:rPr lang="en-US" i="1">
                <a:solidFill>
                  <a:srgbClr val="006345"/>
                </a:solidFill>
              </a:rPr>
              <a:t>Hand Hygiene </a:t>
            </a:r>
            <a:r>
              <a:rPr lang="en-US">
                <a:solidFill>
                  <a:srgbClr val="006345"/>
                </a:solidFill>
              </a:rPr>
              <a:t>​</a:t>
            </a:r>
          </a:p>
        </p:txBody>
      </p:sp>
      <p:sp>
        <p:nvSpPr>
          <p:cNvPr id="3" name="Content Placeholder 2">
            <a:extLst>
              <a:ext uri="{FF2B5EF4-FFF2-40B4-BE49-F238E27FC236}">
                <a16:creationId xmlns:a16="http://schemas.microsoft.com/office/drawing/2014/main" id="{1510CFA2-E155-4B0C-8ECF-C80C4C1316CA}"/>
              </a:ext>
            </a:extLst>
          </p:cNvPr>
          <p:cNvSpPr>
            <a:spLocks noGrp="1"/>
          </p:cNvSpPr>
          <p:nvPr>
            <p:ph idx="1"/>
          </p:nvPr>
        </p:nvSpPr>
        <p:spPr>
          <a:xfrm>
            <a:off x="585537" y="2276966"/>
            <a:ext cx="10515600" cy="4351338"/>
          </a:xfrm>
        </p:spPr>
        <p:txBody>
          <a:bodyPr vert="horz" lIns="91440" tIns="45720" rIns="91440" bIns="45720" rtlCol="0" anchor="t">
            <a:normAutofit/>
          </a:bodyPr>
          <a:lstStyle/>
          <a:p>
            <a:pPr marL="457200" indent="-457200" fontAlgn="base">
              <a:buFont typeface="Arial" panose="020B0604020202020204" pitchFamily="34" charset="0"/>
              <a:buChar char="•"/>
            </a:pPr>
            <a:r>
              <a:rPr lang="en-US" dirty="0">
                <a:latin typeface="Arial"/>
                <a:cs typeface="Arial"/>
              </a:rPr>
              <a:t>Even if your hands look clean, they can still have germs that can make you sick​</a:t>
            </a:r>
          </a:p>
          <a:p>
            <a:pPr marL="457200" indent="-457200" fontAlgn="base">
              <a:buFont typeface="Arial" panose="020B0604020202020204" pitchFamily="34" charset="0"/>
              <a:buChar char="•"/>
            </a:pPr>
            <a:r>
              <a:rPr lang="en-US" dirty="0">
                <a:latin typeface="Arial"/>
                <a:cs typeface="Arial"/>
              </a:rPr>
              <a:t>Washing your hands removes these germs and helps to keep you healthy​</a:t>
            </a:r>
          </a:p>
          <a:p>
            <a:pPr marL="457200" indent="-457200" fontAlgn="base">
              <a:buFont typeface="Arial" panose="020B0604020202020204" pitchFamily="34" charset="0"/>
              <a:buChar char="•"/>
            </a:pPr>
            <a:r>
              <a:rPr lang="en-US" dirty="0">
                <a:latin typeface="Arial"/>
                <a:cs typeface="Arial"/>
              </a:rPr>
              <a:t>Handwashing with soap and water should be done for a minimum of 20 seconds​</a:t>
            </a:r>
          </a:p>
          <a:p>
            <a:pPr marL="457200" indent="-457200" fontAlgn="base">
              <a:buFont typeface="Arial" panose="020B0604020202020204" pitchFamily="34" charset="0"/>
              <a:buChar char="•"/>
            </a:pPr>
            <a:r>
              <a:rPr lang="en-US" dirty="0">
                <a:latin typeface="Arial"/>
                <a:cs typeface="Arial"/>
              </a:rPr>
              <a:t>Alcohol based hand sanitizer can also be used when hands are not visibly dirty, and soap and water is not available ​</a:t>
            </a:r>
          </a:p>
          <a:p>
            <a:pPr marL="457200" indent="-457200" fontAlgn="base">
              <a:buFont typeface="Arial" panose="020B0604020202020204" pitchFamily="34" charset="0"/>
              <a:buChar char="•"/>
            </a:pPr>
            <a:r>
              <a:rPr lang="en-US" dirty="0">
                <a:latin typeface="Arial"/>
                <a:cs typeface="Arial"/>
              </a:rPr>
              <a:t>Hand sanitizer should contain 60-90% alcohol​</a:t>
            </a:r>
          </a:p>
          <a:p>
            <a:endParaRPr lang="en-US" dirty="0"/>
          </a:p>
        </p:txBody>
      </p:sp>
    </p:spTree>
    <p:extLst>
      <p:ext uri="{BB962C8B-B14F-4D97-AF65-F5344CB8AC3E}">
        <p14:creationId xmlns:p14="http://schemas.microsoft.com/office/powerpoint/2010/main" val="281430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9C67-90A8-4EDB-8F0F-912DCF58EC12}"/>
              </a:ext>
            </a:extLst>
          </p:cNvPr>
          <p:cNvSpPr>
            <a:spLocks noGrp="1"/>
          </p:cNvSpPr>
          <p:nvPr>
            <p:ph type="title"/>
          </p:nvPr>
        </p:nvSpPr>
        <p:spPr/>
        <p:txBody>
          <a:bodyPr/>
          <a:lstStyle/>
          <a:p>
            <a:r>
              <a:rPr lang="en-US">
                <a:solidFill>
                  <a:srgbClr val="006345"/>
                </a:solidFill>
                <a:latin typeface="Arial"/>
                <a:cs typeface="Arial"/>
              </a:rPr>
              <a:t>When Should You Wash Your Hands?</a:t>
            </a:r>
            <a:endParaRPr lang="en-US" sz="2400">
              <a:solidFill>
                <a:srgbClr val="006345"/>
              </a:solidFill>
              <a:latin typeface="Arial"/>
              <a:cs typeface="Arial"/>
            </a:endParaRPr>
          </a:p>
        </p:txBody>
      </p:sp>
      <p:sp>
        <p:nvSpPr>
          <p:cNvPr id="3" name="Content Placeholder 2">
            <a:extLst>
              <a:ext uri="{FF2B5EF4-FFF2-40B4-BE49-F238E27FC236}">
                <a16:creationId xmlns:a16="http://schemas.microsoft.com/office/drawing/2014/main" id="{9839650F-93F1-4F47-A648-EC8097D33335}"/>
              </a:ext>
            </a:extLst>
          </p:cNvPr>
          <p:cNvSpPr>
            <a:spLocks noGrp="1"/>
          </p:cNvSpPr>
          <p:nvPr>
            <p:ph idx="1"/>
          </p:nvPr>
        </p:nvSpPr>
        <p:spPr>
          <a:xfrm>
            <a:off x="924464" y="2298986"/>
            <a:ext cx="10515600" cy="3474320"/>
          </a:xfrm>
        </p:spPr>
        <p:txBody>
          <a:bodyPr vert="horz" lIns="91440" tIns="45720" rIns="91440" bIns="45720" rtlCol="0" anchor="t">
            <a:normAutofit/>
          </a:bodyPr>
          <a:lstStyle/>
          <a:p>
            <a:pPr marL="0" indent="0" fontAlgn="base"/>
            <a:r>
              <a:rPr lang="en-CA">
                <a:solidFill>
                  <a:srgbClr val="000000"/>
                </a:solidFill>
                <a:latin typeface="Arial"/>
                <a:cs typeface="Arial"/>
              </a:rPr>
              <a:t>Examples:</a:t>
            </a:r>
            <a:endParaRPr lang="en-CA">
              <a:solidFill>
                <a:srgbClr val="000000"/>
              </a:solidFill>
            </a:endParaRPr>
          </a:p>
          <a:p>
            <a:pPr marL="457200" indent="-457200" fontAlgn="base">
              <a:buFont typeface="Arial" panose="020B0604020202020204" pitchFamily="34" charset="0"/>
              <a:buChar char="•"/>
            </a:pPr>
            <a:r>
              <a:rPr lang="en-CA">
                <a:latin typeface="Arial"/>
                <a:cs typeface="Arial"/>
              </a:rPr>
              <a:t>Before handling, preparing or serving food</a:t>
            </a:r>
            <a:r>
              <a:rPr lang="en-US">
                <a:latin typeface="Arial"/>
                <a:cs typeface="Arial"/>
              </a:rPr>
              <a:t>​</a:t>
            </a:r>
          </a:p>
          <a:p>
            <a:pPr marL="457200" indent="-457200" fontAlgn="base">
              <a:buFont typeface="Arial" panose="020B0604020202020204" pitchFamily="34" charset="0"/>
              <a:buChar char="•"/>
            </a:pPr>
            <a:r>
              <a:rPr lang="en-CA">
                <a:latin typeface="Arial"/>
                <a:cs typeface="Arial"/>
              </a:rPr>
              <a:t>After using the washroom </a:t>
            </a:r>
            <a:r>
              <a:rPr lang="en-US">
                <a:latin typeface="Arial"/>
                <a:cs typeface="Arial"/>
              </a:rPr>
              <a:t>​</a:t>
            </a:r>
          </a:p>
          <a:p>
            <a:pPr marL="457200" indent="-457200" fontAlgn="base">
              <a:buFont typeface="Arial" panose="020B0604020202020204" pitchFamily="34" charset="0"/>
              <a:buChar char="•"/>
            </a:pPr>
            <a:r>
              <a:rPr lang="en-CA">
                <a:latin typeface="Arial"/>
                <a:cs typeface="Arial"/>
              </a:rPr>
              <a:t>After sneezing, coughing, or blowing your nose</a:t>
            </a:r>
            <a:r>
              <a:rPr lang="en-US">
                <a:latin typeface="Arial"/>
                <a:cs typeface="Arial"/>
              </a:rPr>
              <a:t>​</a:t>
            </a:r>
          </a:p>
          <a:p>
            <a:pPr marL="457200" indent="-457200" fontAlgn="base">
              <a:buFont typeface="Arial" panose="020B0604020202020204" pitchFamily="34" charset="0"/>
              <a:buChar char="•"/>
            </a:pPr>
            <a:r>
              <a:rPr lang="en-CA">
                <a:latin typeface="Arial"/>
                <a:cs typeface="Arial"/>
              </a:rPr>
              <a:t>Before eating</a:t>
            </a:r>
            <a:r>
              <a:rPr lang="en-US">
                <a:latin typeface="Arial"/>
                <a:cs typeface="Arial"/>
              </a:rPr>
              <a:t>​</a:t>
            </a:r>
          </a:p>
        </p:txBody>
      </p:sp>
    </p:spTree>
    <p:extLst>
      <p:ext uri="{BB962C8B-B14F-4D97-AF65-F5344CB8AC3E}">
        <p14:creationId xmlns:p14="http://schemas.microsoft.com/office/powerpoint/2010/main" val="7333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48C8-038A-4F48-9EBD-249D50567D2A}"/>
              </a:ext>
            </a:extLst>
          </p:cNvPr>
          <p:cNvSpPr>
            <a:spLocks noGrp="1"/>
          </p:cNvSpPr>
          <p:nvPr>
            <p:ph type="title"/>
          </p:nvPr>
        </p:nvSpPr>
        <p:spPr>
          <a:xfrm>
            <a:off x="621632" y="986053"/>
            <a:ext cx="10515600" cy="937375"/>
          </a:xfrm>
        </p:spPr>
        <p:txBody>
          <a:bodyPr/>
          <a:lstStyle/>
          <a:p>
            <a:r>
              <a:rPr lang="en-US" dirty="0">
                <a:solidFill>
                  <a:srgbClr val="006345"/>
                </a:solidFill>
              </a:rPr>
              <a:t>Role of the Health Unit​</a:t>
            </a:r>
          </a:p>
        </p:txBody>
      </p:sp>
      <p:sp>
        <p:nvSpPr>
          <p:cNvPr id="3" name="Content Placeholder 2">
            <a:extLst>
              <a:ext uri="{FF2B5EF4-FFF2-40B4-BE49-F238E27FC236}">
                <a16:creationId xmlns:a16="http://schemas.microsoft.com/office/drawing/2014/main" id="{E52FB710-1E76-4E9B-A1C2-9D8E84DA9B12}"/>
              </a:ext>
            </a:extLst>
          </p:cNvPr>
          <p:cNvSpPr>
            <a:spLocks noGrp="1"/>
          </p:cNvSpPr>
          <p:nvPr>
            <p:ph idx="1"/>
          </p:nvPr>
        </p:nvSpPr>
        <p:spPr>
          <a:xfrm>
            <a:off x="621632" y="2041490"/>
            <a:ext cx="10515600" cy="894979"/>
          </a:xfrm>
        </p:spPr>
        <p:txBody>
          <a:bodyPr/>
          <a:lstStyle/>
          <a:p>
            <a:pPr marL="0" indent="0" fontAlgn="base"/>
            <a:r>
              <a:rPr lang="en-US"/>
              <a:t>34 health units in Ontario that are mandated to protect and promote the health of the public. </a:t>
            </a:r>
          </a:p>
        </p:txBody>
      </p:sp>
      <p:sp>
        <p:nvSpPr>
          <p:cNvPr id="4" name="Content Placeholder 2">
            <a:extLst>
              <a:ext uri="{FF2B5EF4-FFF2-40B4-BE49-F238E27FC236}">
                <a16:creationId xmlns:a16="http://schemas.microsoft.com/office/drawing/2014/main" id="{08AD6EDF-E4B1-6AF2-3630-FA62CFEFCE62}"/>
              </a:ext>
            </a:extLst>
          </p:cNvPr>
          <p:cNvSpPr txBox="1">
            <a:spLocks/>
          </p:cNvSpPr>
          <p:nvPr/>
        </p:nvSpPr>
        <p:spPr>
          <a:xfrm>
            <a:off x="810317" y="3172593"/>
            <a:ext cx="4401457" cy="30547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CA">
                <a:latin typeface="Arial"/>
                <a:cs typeface="Arial"/>
              </a:rPr>
              <a:t>  Environmental Health</a:t>
            </a:r>
            <a:r>
              <a:rPr lang="en-US">
                <a:latin typeface="Arial"/>
                <a:cs typeface="Arial"/>
              </a:rPr>
              <a:t>​</a:t>
            </a:r>
          </a:p>
          <a:p>
            <a:pPr marL="457200" indent="-457200" fontAlgn="base">
              <a:buFont typeface="Arial" panose="020B0604020202020204" pitchFamily="34" charset="0"/>
              <a:buChar char="•"/>
            </a:pPr>
            <a:r>
              <a:rPr lang="en-CA">
                <a:latin typeface="Arial"/>
                <a:cs typeface="Arial"/>
              </a:rPr>
              <a:t>  School Health</a:t>
            </a:r>
            <a:r>
              <a:rPr lang="en-US">
                <a:latin typeface="Arial"/>
                <a:cs typeface="Arial"/>
              </a:rPr>
              <a:t>​</a:t>
            </a:r>
          </a:p>
          <a:p>
            <a:pPr marL="457200" indent="-457200" fontAlgn="base">
              <a:buFont typeface="Arial" panose="020B0604020202020204" pitchFamily="34" charset="0"/>
              <a:buChar char="•"/>
            </a:pPr>
            <a:r>
              <a:rPr lang="en-CA">
                <a:latin typeface="Arial"/>
                <a:cs typeface="Arial"/>
              </a:rPr>
              <a:t>  Immunization</a:t>
            </a:r>
            <a:r>
              <a:rPr lang="en-US">
                <a:latin typeface="Arial"/>
                <a:cs typeface="Arial"/>
              </a:rPr>
              <a:t>​</a:t>
            </a:r>
          </a:p>
          <a:p>
            <a:pPr marL="457200" indent="-457200" fontAlgn="base">
              <a:buFont typeface="Arial" panose="020B0604020202020204" pitchFamily="34" charset="0"/>
              <a:buChar char="•"/>
            </a:pPr>
            <a:r>
              <a:rPr lang="en-CA">
                <a:latin typeface="Arial"/>
                <a:cs typeface="Arial"/>
              </a:rPr>
              <a:t>  Infectious Disease </a:t>
            </a:r>
            <a:endParaRPr lang="en-US">
              <a:latin typeface="Arial"/>
              <a:cs typeface="Arial"/>
            </a:endParaRPr>
          </a:p>
          <a:p>
            <a:endParaRPr lang="en-US"/>
          </a:p>
        </p:txBody>
      </p:sp>
      <p:sp>
        <p:nvSpPr>
          <p:cNvPr id="5" name="Content Placeholder 2">
            <a:extLst>
              <a:ext uri="{FF2B5EF4-FFF2-40B4-BE49-F238E27FC236}">
                <a16:creationId xmlns:a16="http://schemas.microsoft.com/office/drawing/2014/main" id="{3C14E518-1736-6253-9260-E12D2FBE3C93}"/>
              </a:ext>
            </a:extLst>
          </p:cNvPr>
          <p:cNvSpPr txBox="1">
            <a:spLocks/>
          </p:cNvSpPr>
          <p:nvPr/>
        </p:nvSpPr>
        <p:spPr>
          <a:xfrm>
            <a:off x="5879432" y="3172593"/>
            <a:ext cx="5257800" cy="24054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CA">
                <a:latin typeface="Arial"/>
                <a:cs typeface="Arial"/>
              </a:rPr>
              <a:t>Healthy Babies/Prenatal care</a:t>
            </a:r>
            <a:r>
              <a:rPr lang="en-US">
                <a:latin typeface="Arial"/>
                <a:cs typeface="Arial"/>
              </a:rPr>
              <a:t>​</a:t>
            </a:r>
          </a:p>
          <a:p>
            <a:pPr marL="457200" indent="-457200" fontAlgn="base">
              <a:buFont typeface="Arial" panose="020B0604020202020204" pitchFamily="34" charset="0"/>
              <a:buChar char="•"/>
            </a:pPr>
            <a:r>
              <a:rPr lang="en-CA">
                <a:latin typeface="Arial"/>
                <a:cs typeface="Arial"/>
              </a:rPr>
              <a:t>Emergency Management</a:t>
            </a:r>
            <a:r>
              <a:rPr lang="en-US">
                <a:latin typeface="Arial"/>
                <a:cs typeface="Arial"/>
              </a:rPr>
              <a:t>​</a:t>
            </a:r>
          </a:p>
          <a:p>
            <a:pPr marL="457200" indent="-457200" fontAlgn="base">
              <a:buFont typeface="Arial" panose="020B0604020202020204" pitchFamily="34" charset="0"/>
              <a:buChar char="•"/>
            </a:pPr>
            <a:r>
              <a:rPr lang="en-CA">
                <a:latin typeface="Arial"/>
                <a:cs typeface="Arial"/>
              </a:rPr>
              <a:t>Sexual Health</a:t>
            </a:r>
            <a:r>
              <a:rPr lang="en-US">
                <a:latin typeface="Arial"/>
                <a:cs typeface="Arial"/>
              </a:rPr>
              <a:t>​</a:t>
            </a:r>
          </a:p>
        </p:txBody>
      </p:sp>
    </p:spTree>
    <p:extLst>
      <p:ext uri="{BB962C8B-B14F-4D97-AF65-F5344CB8AC3E}">
        <p14:creationId xmlns:p14="http://schemas.microsoft.com/office/powerpoint/2010/main" val="538671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C0B1-C15C-48E5-BEB5-350742F79EC8}"/>
              </a:ext>
            </a:extLst>
          </p:cNvPr>
          <p:cNvSpPr>
            <a:spLocks noGrp="1"/>
          </p:cNvSpPr>
          <p:nvPr>
            <p:ph type="title"/>
          </p:nvPr>
        </p:nvSpPr>
        <p:spPr>
          <a:xfrm>
            <a:off x="540489" y="559190"/>
            <a:ext cx="10515600" cy="1325563"/>
          </a:xfrm>
        </p:spPr>
        <p:txBody>
          <a:bodyPr/>
          <a:lstStyle/>
          <a:p>
            <a:r>
              <a:rPr lang="en-US">
                <a:solidFill>
                  <a:srgbClr val="006345"/>
                </a:solidFill>
              </a:rPr>
              <a:t>   Proper Hand Washing​</a:t>
            </a:r>
          </a:p>
        </p:txBody>
      </p:sp>
      <p:pic>
        <p:nvPicPr>
          <p:cNvPr id="19458" name="Picture 2">
            <a:extLst>
              <a:ext uri="{FF2B5EF4-FFF2-40B4-BE49-F238E27FC236}">
                <a16:creationId xmlns:a16="http://schemas.microsoft.com/office/drawing/2014/main" id="{FDED368B-CA4F-442B-A349-3C5D0AE224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2139" y="1887543"/>
            <a:ext cx="3827721" cy="476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71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ECDD-240F-41C8-96DC-33A7D954BEE4}"/>
              </a:ext>
            </a:extLst>
          </p:cNvPr>
          <p:cNvSpPr>
            <a:spLocks noGrp="1"/>
          </p:cNvSpPr>
          <p:nvPr>
            <p:ph type="title"/>
          </p:nvPr>
        </p:nvSpPr>
        <p:spPr/>
        <p:txBody>
          <a:bodyPr anchor="ctr">
            <a:normAutofit/>
          </a:bodyPr>
          <a:lstStyle/>
          <a:p>
            <a:r>
              <a:rPr lang="en-US"/>
              <a:t>Handwashing Video​</a:t>
            </a:r>
          </a:p>
        </p:txBody>
      </p:sp>
      <p:sp>
        <p:nvSpPr>
          <p:cNvPr id="3" name="Content Placeholder 2">
            <a:extLst>
              <a:ext uri="{FF2B5EF4-FFF2-40B4-BE49-F238E27FC236}">
                <a16:creationId xmlns:a16="http://schemas.microsoft.com/office/drawing/2014/main" id="{FE7354BE-2A45-4D22-A7AE-26197DAF1E73}"/>
              </a:ext>
            </a:extLst>
          </p:cNvPr>
          <p:cNvSpPr>
            <a:spLocks noGrp="1"/>
          </p:cNvSpPr>
          <p:nvPr>
            <p:ph sz="half" idx="1"/>
          </p:nvPr>
        </p:nvSpPr>
        <p:spPr/>
        <p:txBody>
          <a:bodyPr vert="horz" lIns="91440" tIns="45720" rIns="91440" bIns="45720" rtlCol="0" anchor="t">
            <a:normAutofit/>
          </a:bodyPr>
          <a:lstStyle/>
          <a:p>
            <a:endParaRPr lang="en-US" sz="2200" u="sng">
              <a:hlinkClick r:id="rId3" invalidUrl="http://"/>
            </a:endParaRPr>
          </a:p>
          <a:p>
            <a:pPr fontAlgn="base"/>
            <a:endParaRPr lang="en-US" sz="2200" u="sng">
              <a:hlinkClick r:id="rId4" invalidUrl="http://"/>
            </a:endParaRPr>
          </a:p>
          <a:p>
            <a:pPr marL="0" indent="0">
              <a:buNone/>
            </a:pPr>
            <a:r>
              <a:rPr lang="en-US" sz="2200" dirty="0">
                <a:latin typeface="Arial"/>
                <a:cs typeface="Arial"/>
                <a:hlinkClick r:id="rId5"/>
              </a:rPr>
              <a:t>https://youtu.be/fpXh2XHwMmE</a:t>
            </a:r>
            <a:r>
              <a:rPr lang="en-US" sz="2200" dirty="0">
                <a:latin typeface="Arial"/>
                <a:cs typeface="Arial"/>
              </a:rPr>
              <a:t> </a:t>
            </a:r>
          </a:p>
          <a:p>
            <a:pPr marL="0" indent="0">
              <a:buNone/>
            </a:pPr>
            <a:endParaRPr lang="en-US" sz="2200" dirty="0">
              <a:latin typeface="Arial"/>
              <a:cs typeface="Arial"/>
            </a:endParaRPr>
          </a:p>
          <a:p>
            <a:pPr marL="0" indent="0">
              <a:buNone/>
            </a:pPr>
            <a:endParaRPr lang="en-US" sz="2200" dirty="0">
              <a:latin typeface="Arial"/>
              <a:cs typeface="Arial"/>
            </a:endParaRPr>
          </a:p>
          <a:p>
            <a:pPr marL="0" indent="0">
              <a:buNone/>
            </a:pPr>
            <a:r>
              <a:rPr lang="en-US" sz="2200" dirty="0">
                <a:latin typeface="Arial"/>
                <a:cs typeface="Arial"/>
              </a:rPr>
              <a:t> </a:t>
            </a:r>
            <a:r>
              <a:rPr lang="en-US" sz="2200" dirty="0">
                <a:latin typeface="Arial"/>
                <a:cs typeface="Arial"/>
                <a:hlinkClick r:id="rId6"/>
              </a:rPr>
              <a:t>https://youtu.be/eZw4Ga3jg3E</a:t>
            </a:r>
            <a:endParaRPr lang="en-US" sz="2200"/>
          </a:p>
          <a:p>
            <a:endParaRPr lang="en-US" sz="2200"/>
          </a:p>
          <a:p>
            <a:pPr marL="0" indent="0">
              <a:buNone/>
            </a:pPr>
            <a:endParaRPr lang="en-US" sz="2200" dirty="0"/>
          </a:p>
          <a:p>
            <a:endParaRPr lang="en-US" sz="2200"/>
          </a:p>
          <a:p>
            <a:pPr fontAlgn="base"/>
            <a:endParaRPr lang="en-US" sz="2200"/>
          </a:p>
        </p:txBody>
      </p:sp>
      <p:pic>
        <p:nvPicPr>
          <p:cNvPr id="4" name="Picture 3" descr="A watercolor of hands washing with soap&#10;&#10;Description automatically generated">
            <a:extLst>
              <a:ext uri="{FF2B5EF4-FFF2-40B4-BE49-F238E27FC236}">
                <a16:creationId xmlns:a16="http://schemas.microsoft.com/office/drawing/2014/main" id="{E4DDC003-A8CB-A97C-6D8E-FD00D0845203}"/>
              </a:ext>
            </a:extLst>
          </p:cNvPr>
          <p:cNvPicPr>
            <a:picLocks noChangeAspect="1"/>
          </p:cNvPicPr>
          <p:nvPr/>
        </p:nvPicPr>
        <p:blipFill rotWithShape="1">
          <a:blip r:embed="rId7"/>
          <a:srcRect t="6275" r="2603" b="5087"/>
          <a:stretch/>
        </p:blipFill>
        <p:spPr>
          <a:xfrm>
            <a:off x="6096000" y="2072815"/>
            <a:ext cx="3997039" cy="3856958"/>
          </a:xfrm>
          <a:prstGeom prst="rect">
            <a:avLst/>
          </a:prstGeom>
          <a:noFill/>
        </p:spPr>
      </p:pic>
    </p:spTree>
    <p:extLst>
      <p:ext uri="{BB962C8B-B14F-4D97-AF65-F5344CB8AC3E}">
        <p14:creationId xmlns:p14="http://schemas.microsoft.com/office/powerpoint/2010/main" val="395917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BB7C-59B4-8A6F-6A04-57FC20D0C2EB}"/>
              </a:ext>
            </a:extLst>
          </p:cNvPr>
          <p:cNvSpPr>
            <a:spLocks noGrp="1"/>
          </p:cNvSpPr>
          <p:nvPr>
            <p:ph type="title" idx="4294967295"/>
          </p:nvPr>
        </p:nvSpPr>
        <p:spPr>
          <a:xfrm>
            <a:off x="0" y="488950"/>
            <a:ext cx="10515600" cy="1325563"/>
          </a:xfrm>
        </p:spPr>
        <p:txBody>
          <a:bodyPr/>
          <a:lstStyle/>
          <a:p>
            <a:r>
              <a:rPr lang="en-US">
                <a:solidFill>
                  <a:srgbClr val="006345"/>
                </a:solidFill>
                <a:latin typeface="Arial"/>
                <a:cs typeface="Arial"/>
              </a:rPr>
              <a:t>Glo Germ Activity</a:t>
            </a:r>
          </a:p>
        </p:txBody>
      </p:sp>
      <p:sp>
        <p:nvSpPr>
          <p:cNvPr id="4" name="TextBox 3">
            <a:extLst>
              <a:ext uri="{FF2B5EF4-FFF2-40B4-BE49-F238E27FC236}">
                <a16:creationId xmlns:a16="http://schemas.microsoft.com/office/drawing/2014/main" id="{CA286BEC-6B44-C384-57DF-168B88573E5B}"/>
              </a:ext>
            </a:extLst>
          </p:cNvPr>
          <p:cNvSpPr txBox="1"/>
          <p:nvPr/>
        </p:nvSpPr>
        <p:spPr>
          <a:xfrm>
            <a:off x="1971417" y="5983699"/>
            <a:ext cx="8261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latin typeface="Arial"/>
                <a:ea typeface="+mn-lt"/>
                <a:cs typeface="+mn-lt"/>
              </a:rPr>
              <a:t>Glogerm</a:t>
            </a:r>
            <a:r>
              <a:rPr lang="en-US">
                <a:latin typeface="Arial"/>
                <a:ea typeface="+mn-lt"/>
                <a:cs typeface="+mn-lt"/>
              </a:rPr>
              <a:t> Video: </a:t>
            </a:r>
            <a:r>
              <a:rPr lang="en-US">
                <a:latin typeface="Arial"/>
                <a:cs typeface="Calibri"/>
                <a:hlinkClick r:id="rId3"/>
              </a:rPr>
              <a:t>https://www.youtube.com/watch?v=h-O279tiR3s</a:t>
            </a:r>
            <a:endParaRPr lang="en-US">
              <a:latin typeface="Arial"/>
              <a:cs typeface="Arial"/>
            </a:endParaRPr>
          </a:p>
        </p:txBody>
      </p:sp>
      <p:pic>
        <p:nvPicPr>
          <p:cNvPr id="9" name="Picture 2" descr="Glo Germ Gel - 8 ounce">
            <a:extLst>
              <a:ext uri="{FF2B5EF4-FFF2-40B4-BE49-F238E27FC236}">
                <a16:creationId xmlns:a16="http://schemas.microsoft.com/office/drawing/2014/main" id="{F8E36C3B-3003-3E72-FC29-769730183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946" y="1712739"/>
            <a:ext cx="1682695" cy="36485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 picture containing microphone&#10;&#10;Description automatically generated">
            <a:extLst>
              <a:ext uri="{FF2B5EF4-FFF2-40B4-BE49-F238E27FC236}">
                <a16:creationId xmlns:a16="http://schemas.microsoft.com/office/drawing/2014/main" id="{4E4E89A1-116D-505E-63A2-09AF0F807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278" y="2060143"/>
            <a:ext cx="3057322" cy="25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1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B759-9FF9-4921-8F7B-A4CF4A2E83FA}"/>
              </a:ext>
            </a:extLst>
          </p:cNvPr>
          <p:cNvSpPr>
            <a:spLocks noGrp="1"/>
          </p:cNvSpPr>
          <p:nvPr>
            <p:ph type="title"/>
          </p:nvPr>
        </p:nvSpPr>
        <p:spPr>
          <a:xfrm>
            <a:off x="1010728" y="776130"/>
            <a:ext cx="10170544" cy="937375"/>
          </a:xfrm>
        </p:spPr>
        <p:txBody>
          <a:bodyPr/>
          <a:lstStyle/>
          <a:p>
            <a:r>
              <a:rPr lang="en-US">
                <a:solidFill>
                  <a:srgbClr val="006345"/>
                </a:solidFill>
              </a:rPr>
              <a:t>Areas Most Often Missed​</a:t>
            </a:r>
          </a:p>
        </p:txBody>
      </p:sp>
      <p:pic>
        <p:nvPicPr>
          <p:cNvPr id="5" name="Picture 5" descr="A picture containing text, stationary, writing implement, pencil&#10;&#10;Description automatically generated">
            <a:extLst>
              <a:ext uri="{FF2B5EF4-FFF2-40B4-BE49-F238E27FC236}">
                <a16:creationId xmlns:a16="http://schemas.microsoft.com/office/drawing/2014/main" id="{B64FE347-9099-731E-9E58-3946184FABD9}"/>
              </a:ext>
            </a:extLst>
          </p:cNvPr>
          <p:cNvPicPr>
            <a:picLocks noGrp="1" noChangeAspect="1"/>
          </p:cNvPicPr>
          <p:nvPr>
            <p:ph idx="1"/>
          </p:nvPr>
        </p:nvPicPr>
        <p:blipFill>
          <a:blip r:embed="rId3"/>
          <a:stretch>
            <a:fillRect/>
          </a:stretch>
        </p:blipFill>
        <p:spPr>
          <a:xfrm>
            <a:off x="3647161" y="1623251"/>
            <a:ext cx="4811413" cy="4811413"/>
          </a:xfrm>
        </p:spPr>
      </p:pic>
    </p:spTree>
    <p:extLst>
      <p:ext uri="{BB962C8B-B14F-4D97-AF65-F5344CB8AC3E}">
        <p14:creationId xmlns:p14="http://schemas.microsoft.com/office/powerpoint/2010/main" val="213635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C3D8-0C11-4B0E-B785-0B6A69AF0D11}"/>
              </a:ext>
            </a:extLst>
          </p:cNvPr>
          <p:cNvSpPr>
            <a:spLocks noGrp="1"/>
          </p:cNvSpPr>
          <p:nvPr>
            <p:ph type="title"/>
          </p:nvPr>
        </p:nvSpPr>
        <p:spPr>
          <a:xfrm>
            <a:off x="430764" y="924368"/>
            <a:ext cx="10515600" cy="1325563"/>
          </a:xfrm>
        </p:spPr>
        <p:txBody>
          <a:bodyPr/>
          <a:lstStyle/>
          <a:p>
            <a:r>
              <a:rPr lang="en-CA" dirty="0">
                <a:solidFill>
                  <a:srgbClr val="006345"/>
                </a:solidFill>
              </a:rPr>
              <a:t>Breaking the Chain of Infection through </a:t>
            </a:r>
            <a:br>
              <a:rPr lang="en-CA" dirty="0">
                <a:solidFill>
                  <a:srgbClr val="006345"/>
                </a:solidFill>
              </a:rPr>
            </a:br>
            <a:r>
              <a:rPr lang="en-CA" i="1" dirty="0">
                <a:solidFill>
                  <a:srgbClr val="006345"/>
                </a:solidFill>
              </a:rPr>
              <a:t>Cleaning and  Disinfection</a:t>
            </a:r>
            <a:endParaRPr lang="en-US" i="1" dirty="0">
              <a:solidFill>
                <a:srgbClr val="006345"/>
              </a:solidFill>
            </a:endParaRPr>
          </a:p>
        </p:txBody>
      </p:sp>
      <p:sp>
        <p:nvSpPr>
          <p:cNvPr id="3" name="Text Placeholder 2">
            <a:extLst>
              <a:ext uri="{FF2B5EF4-FFF2-40B4-BE49-F238E27FC236}">
                <a16:creationId xmlns:a16="http://schemas.microsoft.com/office/drawing/2014/main" id="{24CCF084-BFF3-416E-8CCB-41D8859234AD}"/>
              </a:ext>
            </a:extLst>
          </p:cNvPr>
          <p:cNvSpPr>
            <a:spLocks noGrp="1"/>
          </p:cNvSpPr>
          <p:nvPr>
            <p:ph type="body" idx="1"/>
          </p:nvPr>
        </p:nvSpPr>
        <p:spPr>
          <a:xfrm>
            <a:off x="1300091" y="2240745"/>
            <a:ext cx="2454844" cy="565120"/>
          </a:xfrm>
        </p:spPr>
        <p:txBody>
          <a:bodyPr>
            <a:normAutofit/>
          </a:bodyPr>
          <a:lstStyle/>
          <a:p>
            <a:r>
              <a:rPr lang="en-CA" sz="2800">
                <a:latin typeface="Arial"/>
                <a:cs typeface="Arial"/>
              </a:rPr>
              <a:t>Cleaning</a:t>
            </a:r>
            <a:endParaRPr lang="en-US" sz="2800">
              <a:latin typeface="Arial"/>
              <a:cs typeface="Arial"/>
            </a:endParaRPr>
          </a:p>
        </p:txBody>
      </p:sp>
      <p:sp>
        <p:nvSpPr>
          <p:cNvPr id="4" name="Content Placeholder 3">
            <a:extLst>
              <a:ext uri="{FF2B5EF4-FFF2-40B4-BE49-F238E27FC236}">
                <a16:creationId xmlns:a16="http://schemas.microsoft.com/office/drawing/2014/main" id="{5F02BD14-88A8-4372-8DDC-EFDD966A509C}"/>
              </a:ext>
            </a:extLst>
          </p:cNvPr>
          <p:cNvSpPr>
            <a:spLocks noGrp="1"/>
          </p:cNvSpPr>
          <p:nvPr>
            <p:ph sz="half" idx="2"/>
          </p:nvPr>
        </p:nvSpPr>
        <p:spPr>
          <a:xfrm>
            <a:off x="324647" y="2892129"/>
            <a:ext cx="5114655" cy="1082287"/>
          </a:xfrm>
        </p:spPr>
        <p:txBody>
          <a:bodyPr vert="horz" lIns="91440" tIns="45720" rIns="91440" bIns="45720" rtlCol="0" anchor="t">
            <a:normAutofit fontScale="92500"/>
          </a:bodyPr>
          <a:lstStyle/>
          <a:p>
            <a:pPr algn="l" fontAlgn="base"/>
            <a:r>
              <a:rPr lang="en-US" sz="2400">
                <a:latin typeface="Arial"/>
                <a:cs typeface="Arial"/>
              </a:rPr>
              <a:t>Physical removal of foreign material   </a:t>
            </a:r>
          </a:p>
          <a:p>
            <a:pPr marL="0" indent="0" algn="l" fontAlgn="base">
              <a:buNone/>
            </a:pPr>
            <a:r>
              <a:rPr lang="en-US" sz="2200">
                <a:latin typeface="Arial"/>
                <a:cs typeface="Arial"/>
              </a:rPr>
              <a:t>  (dust, soil, blood,  secretions, excretions​)</a:t>
            </a:r>
          </a:p>
        </p:txBody>
      </p:sp>
      <p:sp>
        <p:nvSpPr>
          <p:cNvPr id="5" name="Text Placeholder 4">
            <a:extLst>
              <a:ext uri="{FF2B5EF4-FFF2-40B4-BE49-F238E27FC236}">
                <a16:creationId xmlns:a16="http://schemas.microsoft.com/office/drawing/2014/main" id="{66A00E26-B3FC-4340-B49B-BD76101C1CBA}"/>
              </a:ext>
            </a:extLst>
          </p:cNvPr>
          <p:cNvSpPr>
            <a:spLocks noGrp="1"/>
          </p:cNvSpPr>
          <p:nvPr>
            <p:ph type="body" sz="quarter" idx="3"/>
          </p:nvPr>
        </p:nvSpPr>
        <p:spPr>
          <a:xfrm>
            <a:off x="7121334" y="2140104"/>
            <a:ext cx="3055339" cy="665762"/>
          </a:xfrm>
        </p:spPr>
        <p:txBody>
          <a:bodyPr>
            <a:normAutofit/>
          </a:bodyPr>
          <a:lstStyle/>
          <a:p>
            <a:r>
              <a:rPr lang="en-CA" sz="2800">
                <a:latin typeface="Arial"/>
                <a:cs typeface="Arial"/>
              </a:rPr>
              <a:t>Disinfection</a:t>
            </a:r>
            <a:endParaRPr lang="en-US" sz="2800">
              <a:latin typeface="Arial"/>
              <a:cs typeface="Arial"/>
            </a:endParaRPr>
          </a:p>
        </p:txBody>
      </p:sp>
      <p:sp>
        <p:nvSpPr>
          <p:cNvPr id="6" name="Content Placeholder 5">
            <a:extLst>
              <a:ext uri="{FF2B5EF4-FFF2-40B4-BE49-F238E27FC236}">
                <a16:creationId xmlns:a16="http://schemas.microsoft.com/office/drawing/2014/main" id="{60CECB36-BFD4-4F7B-9B8A-71B951A01ED7}"/>
              </a:ext>
            </a:extLst>
          </p:cNvPr>
          <p:cNvSpPr>
            <a:spLocks noGrp="1"/>
          </p:cNvSpPr>
          <p:nvPr>
            <p:ph sz="quarter" idx="4"/>
          </p:nvPr>
        </p:nvSpPr>
        <p:spPr>
          <a:xfrm>
            <a:off x="5871418" y="2892129"/>
            <a:ext cx="5183188" cy="1010400"/>
          </a:xfrm>
        </p:spPr>
        <p:txBody>
          <a:bodyPr vert="horz" lIns="91440" tIns="45720" rIns="91440" bIns="45720" rtlCol="0" anchor="t">
            <a:normAutofit fontScale="92500"/>
          </a:bodyPr>
          <a:lstStyle/>
          <a:p>
            <a:pPr algn="l"/>
            <a:r>
              <a:rPr lang="en-CA" sz="2400">
                <a:latin typeface="Arial"/>
                <a:cs typeface="Arial"/>
              </a:rPr>
              <a:t>Inactivation of disease-causing microorganisms</a:t>
            </a:r>
            <a:endParaRPr lang="en-US" sz="2400">
              <a:latin typeface="Arial"/>
              <a:cs typeface="Arial"/>
            </a:endParaRPr>
          </a:p>
        </p:txBody>
      </p:sp>
      <p:pic>
        <p:nvPicPr>
          <p:cNvPr id="22532" name="Picture 4">
            <a:extLst>
              <a:ext uri="{FF2B5EF4-FFF2-40B4-BE49-F238E27FC236}">
                <a16:creationId xmlns:a16="http://schemas.microsoft.com/office/drawing/2014/main" id="{68111381-B739-427A-B29E-6FB7089F3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31" y="4149492"/>
            <a:ext cx="2977191" cy="19847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F12CC3-25EC-4D7E-B09D-D11748939D1F}"/>
              </a:ext>
            </a:extLst>
          </p:cNvPr>
          <p:cNvSpPr txBox="1"/>
          <p:nvPr/>
        </p:nvSpPr>
        <p:spPr>
          <a:xfrm>
            <a:off x="3562682" y="4264510"/>
            <a:ext cx="1557493" cy="1754326"/>
          </a:xfrm>
          <a:prstGeom prst="rect">
            <a:avLst/>
          </a:prstGeom>
          <a:noFill/>
        </p:spPr>
        <p:txBody>
          <a:bodyPr wrap="square" lIns="91440" tIns="45720" rIns="91440" bIns="45720" rtlCol="0" anchor="t">
            <a:spAutoFit/>
          </a:bodyPr>
          <a:lstStyle/>
          <a:p>
            <a:r>
              <a:rPr lang="en-CA">
                <a:latin typeface="Arial"/>
                <a:cs typeface="Arial"/>
              </a:rPr>
              <a:t>How: </a:t>
            </a:r>
          </a:p>
          <a:p>
            <a:r>
              <a:rPr lang="en-CA">
                <a:latin typeface="Arial"/>
                <a:cs typeface="Arial"/>
              </a:rPr>
              <a:t>water, detergent and mechanical action</a:t>
            </a:r>
            <a:endParaRPr lang="en-US">
              <a:latin typeface="Arial"/>
              <a:cs typeface="Arial"/>
            </a:endParaRPr>
          </a:p>
        </p:txBody>
      </p:sp>
      <p:pic>
        <p:nvPicPr>
          <p:cNvPr id="22534" name="Picture 6">
            <a:extLst>
              <a:ext uri="{FF2B5EF4-FFF2-40B4-BE49-F238E27FC236}">
                <a16:creationId xmlns:a16="http://schemas.microsoft.com/office/drawing/2014/main" id="{B8B57BF7-6190-445A-803E-135EBAEC03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605" y="4173706"/>
            <a:ext cx="3029848" cy="20325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60B6E4-DF57-4F56-AD42-0F5DD86D0FB4}"/>
              </a:ext>
            </a:extLst>
          </p:cNvPr>
          <p:cNvSpPr txBox="1"/>
          <p:nvPr/>
        </p:nvSpPr>
        <p:spPr>
          <a:xfrm>
            <a:off x="9186487" y="4552057"/>
            <a:ext cx="1651593" cy="923330"/>
          </a:xfrm>
          <a:prstGeom prst="rect">
            <a:avLst/>
          </a:prstGeom>
          <a:noFill/>
        </p:spPr>
        <p:txBody>
          <a:bodyPr wrap="square" lIns="91440" tIns="45720" rIns="91440" bIns="45720" rtlCol="0" anchor="t">
            <a:spAutoFit/>
          </a:bodyPr>
          <a:lstStyle/>
          <a:p>
            <a:r>
              <a:rPr lang="en-CA">
                <a:latin typeface="Arial"/>
                <a:cs typeface="Arial"/>
              </a:rPr>
              <a:t>How: </a:t>
            </a:r>
          </a:p>
          <a:p>
            <a:r>
              <a:rPr lang="en-CA">
                <a:latin typeface="Arial"/>
                <a:cs typeface="Arial"/>
              </a:rPr>
              <a:t>chemical disinfectants</a:t>
            </a:r>
            <a:endParaRPr lang="en-US">
              <a:latin typeface="Arial"/>
              <a:cs typeface="Arial"/>
            </a:endParaRPr>
          </a:p>
        </p:txBody>
      </p:sp>
    </p:spTree>
    <p:extLst>
      <p:ext uri="{BB962C8B-B14F-4D97-AF65-F5344CB8AC3E}">
        <p14:creationId xmlns:p14="http://schemas.microsoft.com/office/powerpoint/2010/main" val="283003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BD13-B92D-4EE0-86E5-745E79DB9467}"/>
              </a:ext>
            </a:extLst>
          </p:cNvPr>
          <p:cNvSpPr>
            <a:spLocks noGrp="1"/>
          </p:cNvSpPr>
          <p:nvPr>
            <p:ph type="title"/>
          </p:nvPr>
        </p:nvSpPr>
        <p:spPr>
          <a:xfrm>
            <a:off x="188494" y="1002814"/>
            <a:ext cx="10515600" cy="1325563"/>
          </a:xfrm>
        </p:spPr>
        <p:txBody>
          <a:bodyPr/>
          <a:lstStyle/>
          <a:p>
            <a:r>
              <a:rPr lang="en-CA" dirty="0">
                <a:solidFill>
                  <a:srgbClr val="006345"/>
                </a:solidFill>
              </a:rPr>
              <a:t>Breaking the Chain using </a:t>
            </a:r>
            <a:r>
              <a:rPr lang="en-CA" i="1" dirty="0">
                <a:solidFill>
                  <a:srgbClr val="006345"/>
                </a:solidFill>
              </a:rPr>
              <a:t>Personal Protective Equipment (PPE) and Practices</a:t>
            </a:r>
            <a:endParaRPr lang="en-US" i="1" dirty="0">
              <a:solidFill>
                <a:srgbClr val="006345"/>
              </a:solidFill>
            </a:endParaRPr>
          </a:p>
        </p:txBody>
      </p:sp>
      <p:sp>
        <p:nvSpPr>
          <p:cNvPr id="3" name="Content Placeholder 2">
            <a:extLst>
              <a:ext uri="{FF2B5EF4-FFF2-40B4-BE49-F238E27FC236}">
                <a16:creationId xmlns:a16="http://schemas.microsoft.com/office/drawing/2014/main" id="{9F04A012-21FD-4AB4-8C39-9DE5562C2577}"/>
              </a:ext>
            </a:extLst>
          </p:cNvPr>
          <p:cNvSpPr>
            <a:spLocks noGrp="1"/>
          </p:cNvSpPr>
          <p:nvPr>
            <p:ph idx="1"/>
          </p:nvPr>
        </p:nvSpPr>
        <p:spPr>
          <a:xfrm>
            <a:off x="1464813" y="3061360"/>
            <a:ext cx="5028204" cy="2741074"/>
          </a:xfrm>
        </p:spPr>
        <p:txBody>
          <a:bodyPr vert="horz" lIns="91440" tIns="45720" rIns="91440" bIns="45720" rtlCol="0" anchor="t">
            <a:noAutofit/>
          </a:bodyPr>
          <a:lstStyle/>
          <a:p>
            <a:pPr marL="457200" indent="-457200">
              <a:buFont typeface="Arial" panose="020B0604020202020204" pitchFamily="34" charset="0"/>
              <a:buChar char="•"/>
            </a:pPr>
            <a:r>
              <a:rPr lang="en-CA" sz="3200" dirty="0">
                <a:latin typeface="Arial"/>
                <a:cs typeface="Arial"/>
              </a:rPr>
              <a:t>Gloves</a:t>
            </a:r>
            <a:endParaRPr lang="en-CA" sz="3200" dirty="0"/>
          </a:p>
          <a:p>
            <a:pPr marL="457200" indent="-457200">
              <a:buFont typeface="Arial" panose="020B0604020202020204" pitchFamily="34" charset="0"/>
              <a:buChar char="•"/>
            </a:pPr>
            <a:r>
              <a:rPr lang="en-CA" sz="3200" dirty="0">
                <a:latin typeface="Arial"/>
                <a:cs typeface="Arial"/>
              </a:rPr>
              <a:t>Gown</a:t>
            </a:r>
          </a:p>
          <a:p>
            <a:pPr marL="457200" indent="-457200">
              <a:buFont typeface="Arial" panose="020B0604020202020204" pitchFamily="34" charset="0"/>
              <a:buChar char="•"/>
            </a:pPr>
            <a:r>
              <a:rPr lang="en-CA" sz="3200" dirty="0">
                <a:latin typeface="Arial"/>
                <a:cs typeface="Arial"/>
              </a:rPr>
              <a:t>Mask</a:t>
            </a:r>
          </a:p>
          <a:p>
            <a:pPr marL="457200" indent="-457200">
              <a:buFont typeface="Arial" panose="020B0604020202020204" pitchFamily="34" charset="0"/>
              <a:buChar char="•"/>
            </a:pPr>
            <a:r>
              <a:rPr lang="en-CA" sz="3200" dirty="0">
                <a:latin typeface="Arial"/>
                <a:cs typeface="Arial"/>
              </a:rPr>
              <a:t>Goggles or face </a:t>
            </a:r>
            <a:br>
              <a:rPr lang="en-CA" sz="3200" dirty="0">
                <a:latin typeface="Arial"/>
                <a:cs typeface="Arial"/>
              </a:rPr>
            </a:br>
            <a:r>
              <a:rPr lang="en-CA" sz="3200" dirty="0">
                <a:latin typeface="Arial"/>
                <a:cs typeface="Arial"/>
              </a:rPr>
              <a:t>shield</a:t>
            </a:r>
            <a:endParaRPr lang="en-US" sz="3200" dirty="0">
              <a:latin typeface="Arial"/>
              <a:cs typeface="Arial"/>
            </a:endParaRPr>
          </a:p>
        </p:txBody>
      </p:sp>
      <p:pic>
        <p:nvPicPr>
          <p:cNvPr id="7" name="Picture 7">
            <a:extLst>
              <a:ext uri="{FF2B5EF4-FFF2-40B4-BE49-F238E27FC236}">
                <a16:creationId xmlns:a16="http://schemas.microsoft.com/office/drawing/2014/main" id="{ECC1D3D3-D60B-AEE7-3742-BF940B8E560E}"/>
              </a:ext>
            </a:extLst>
          </p:cNvPr>
          <p:cNvPicPr>
            <a:picLocks noChangeAspect="1"/>
          </p:cNvPicPr>
          <p:nvPr/>
        </p:nvPicPr>
        <p:blipFill>
          <a:blip r:embed="rId3"/>
          <a:stretch>
            <a:fillRect/>
          </a:stretch>
        </p:blipFill>
        <p:spPr>
          <a:xfrm>
            <a:off x="6096000" y="2572705"/>
            <a:ext cx="4022784" cy="3229729"/>
          </a:xfrm>
          <a:prstGeom prst="rect">
            <a:avLst/>
          </a:prstGeom>
        </p:spPr>
      </p:pic>
    </p:spTree>
    <p:extLst>
      <p:ext uri="{BB962C8B-B14F-4D97-AF65-F5344CB8AC3E}">
        <p14:creationId xmlns:p14="http://schemas.microsoft.com/office/powerpoint/2010/main" val="112540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0869-6DA3-4248-B976-9BD45B58792A}"/>
              </a:ext>
            </a:extLst>
          </p:cNvPr>
          <p:cNvSpPr>
            <a:spLocks noGrp="1"/>
          </p:cNvSpPr>
          <p:nvPr>
            <p:ph type="title"/>
          </p:nvPr>
        </p:nvSpPr>
        <p:spPr>
          <a:xfrm>
            <a:off x="405063" y="733393"/>
            <a:ext cx="10515600" cy="1325563"/>
          </a:xfrm>
        </p:spPr>
        <p:txBody>
          <a:bodyPr/>
          <a:lstStyle/>
          <a:p>
            <a:r>
              <a:rPr lang="en-US" dirty="0">
                <a:solidFill>
                  <a:srgbClr val="006345"/>
                </a:solidFill>
              </a:rPr>
              <a:t>Negative Pressure</a:t>
            </a:r>
            <a:r>
              <a:rPr lang="en-US" b="0" dirty="0"/>
              <a:t>​ </a:t>
            </a:r>
            <a:r>
              <a:rPr lang="en-US" dirty="0">
                <a:solidFill>
                  <a:srgbClr val="006345"/>
                </a:solidFill>
              </a:rPr>
              <a:t>Room</a:t>
            </a:r>
          </a:p>
        </p:txBody>
      </p:sp>
      <p:pic>
        <p:nvPicPr>
          <p:cNvPr id="25602" name="Picture 2">
            <a:extLst>
              <a:ext uri="{FF2B5EF4-FFF2-40B4-BE49-F238E27FC236}">
                <a16:creationId xmlns:a16="http://schemas.microsoft.com/office/drawing/2014/main" id="{BBDD1DFC-62C1-4C2E-8805-28AFC1532A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7716" y="1799694"/>
            <a:ext cx="6991483" cy="37107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FB4E0BD-EA06-4A69-BC31-64C72A415761}"/>
              </a:ext>
            </a:extLst>
          </p:cNvPr>
          <p:cNvSpPr/>
          <p:nvPr/>
        </p:nvSpPr>
        <p:spPr>
          <a:xfrm>
            <a:off x="2841007" y="5657671"/>
            <a:ext cx="5220340" cy="923330"/>
          </a:xfrm>
          <a:prstGeom prst="rect">
            <a:avLst/>
          </a:prstGeom>
        </p:spPr>
        <p:txBody>
          <a:bodyPr wrap="square" lIns="91440" tIns="45720" rIns="91440" bIns="45720" anchor="t">
            <a:spAutoFit/>
          </a:bodyPr>
          <a:lstStyle/>
          <a:p>
            <a:pPr algn="ctr"/>
            <a:r>
              <a:rPr lang="en-US" dirty="0">
                <a:solidFill>
                  <a:srgbClr val="000000"/>
                </a:solidFill>
                <a:latin typeface="Arial"/>
                <a:cs typeface="Arial"/>
              </a:rPr>
              <a:t>​Optional: Video about Negative Pressure Rooms </a:t>
            </a:r>
            <a:endParaRPr lang="en-US" dirty="0"/>
          </a:p>
          <a:p>
            <a:pPr algn="ctr"/>
            <a:r>
              <a:rPr lang="en-US" dirty="0">
                <a:solidFill>
                  <a:srgbClr val="000000"/>
                </a:solidFill>
                <a:latin typeface="Arial"/>
                <a:cs typeface="Arial"/>
                <a:hlinkClick r:id="rId4"/>
              </a:rPr>
              <a:t>https://www.youtube.com/watch?v=4q5KCiH58uI</a:t>
            </a:r>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968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3D7E-4D79-4145-81E9-B4FE0F545ADF}"/>
              </a:ext>
            </a:extLst>
          </p:cNvPr>
          <p:cNvSpPr>
            <a:spLocks noGrp="1"/>
          </p:cNvSpPr>
          <p:nvPr>
            <p:ph type="title"/>
          </p:nvPr>
        </p:nvSpPr>
        <p:spPr>
          <a:xfrm>
            <a:off x="838200" y="657834"/>
            <a:ext cx="10515600" cy="1325563"/>
          </a:xfrm>
        </p:spPr>
        <p:txBody>
          <a:bodyPr>
            <a:normAutofit fontScale="90000"/>
          </a:bodyPr>
          <a:lstStyle/>
          <a:p>
            <a:r>
              <a:rPr lang="en-CA">
                <a:solidFill>
                  <a:srgbClr val="006345"/>
                </a:solidFill>
              </a:rPr>
              <a:t>Breaking the Chain through</a:t>
            </a:r>
            <a:br>
              <a:rPr lang="en-CA">
                <a:solidFill>
                  <a:srgbClr val="006345"/>
                </a:solidFill>
              </a:rPr>
            </a:br>
            <a:r>
              <a:rPr lang="en-CA" i="1">
                <a:solidFill>
                  <a:srgbClr val="006345"/>
                </a:solidFill>
              </a:rPr>
              <a:t>Immunization </a:t>
            </a:r>
            <a:br>
              <a:rPr lang="en-CA">
                <a:solidFill>
                  <a:srgbClr val="006345"/>
                </a:solidFill>
              </a:rPr>
            </a:br>
            <a:endParaRPr lang="en-US" sz="2800">
              <a:solidFill>
                <a:srgbClr val="006345"/>
              </a:solidFill>
            </a:endParaRPr>
          </a:p>
        </p:txBody>
      </p:sp>
      <p:sp>
        <p:nvSpPr>
          <p:cNvPr id="3" name="Content Placeholder 2">
            <a:extLst>
              <a:ext uri="{FF2B5EF4-FFF2-40B4-BE49-F238E27FC236}">
                <a16:creationId xmlns:a16="http://schemas.microsoft.com/office/drawing/2014/main" id="{BA66F115-169B-426C-90F2-B93A95019D1A}"/>
              </a:ext>
            </a:extLst>
          </p:cNvPr>
          <p:cNvSpPr>
            <a:spLocks noGrp="1"/>
          </p:cNvSpPr>
          <p:nvPr>
            <p:ph idx="1"/>
          </p:nvPr>
        </p:nvSpPr>
        <p:spPr>
          <a:xfrm>
            <a:off x="682219" y="1704732"/>
            <a:ext cx="10515600" cy="4351338"/>
          </a:xfrm>
        </p:spPr>
        <p:txBody>
          <a:bodyPr vert="horz" lIns="91440" tIns="45720" rIns="91440" bIns="45720" rtlCol="0" anchor="t">
            <a:normAutofit fontScale="92500" lnSpcReduction="10000"/>
          </a:bodyPr>
          <a:lstStyle/>
          <a:p>
            <a:pPr marL="0" indent="0" fontAlgn="base">
              <a:lnSpc>
                <a:spcPct val="150000"/>
              </a:lnSpc>
            </a:pPr>
            <a:r>
              <a:rPr lang="en-CA" sz="3200">
                <a:solidFill>
                  <a:srgbClr val="006345"/>
                </a:solidFill>
                <a:latin typeface="Arial"/>
                <a:cs typeface="Arial"/>
              </a:rPr>
              <a:t>What are Vaccines? </a:t>
            </a:r>
            <a:endParaRPr lang="en-CA" sz="3200">
              <a:solidFill>
                <a:srgbClr val="006345"/>
              </a:solidFill>
            </a:endParaRPr>
          </a:p>
          <a:p>
            <a:pPr marL="457200" indent="-457200" fontAlgn="base">
              <a:lnSpc>
                <a:spcPct val="150000"/>
              </a:lnSpc>
              <a:buFont typeface="Arial" panose="020B0604020202020204" pitchFamily="34" charset="0"/>
              <a:buChar char="•"/>
            </a:pPr>
            <a:r>
              <a:rPr lang="en-CA">
                <a:latin typeface="Arial"/>
                <a:cs typeface="Arial"/>
              </a:rPr>
              <a:t>Vaccines protect you and the people around you </a:t>
            </a:r>
            <a:r>
              <a:rPr lang="en-US">
                <a:latin typeface="Arial"/>
                <a:cs typeface="Arial"/>
              </a:rPr>
              <a:t>​</a:t>
            </a:r>
          </a:p>
          <a:p>
            <a:pPr marL="457200" indent="-457200" fontAlgn="base">
              <a:lnSpc>
                <a:spcPct val="100000"/>
              </a:lnSpc>
              <a:buFont typeface="Arial" panose="020B0604020202020204" pitchFamily="34" charset="0"/>
              <a:buChar char="•"/>
            </a:pPr>
            <a:r>
              <a:rPr lang="en-CA">
                <a:latin typeface="Arial"/>
                <a:cs typeface="Arial"/>
              </a:rPr>
              <a:t>They produce immunity to a specific disease, which means you are protected from that disease</a:t>
            </a:r>
            <a:r>
              <a:rPr lang="en-US">
                <a:latin typeface="Arial"/>
                <a:cs typeface="Arial"/>
              </a:rPr>
              <a:t>​</a:t>
            </a:r>
          </a:p>
          <a:p>
            <a:pPr marL="457200" indent="-457200" fontAlgn="base">
              <a:lnSpc>
                <a:spcPct val="150000"/>
              </a:lnSpc>
              <a:buFont typeface="Arial" panose="020B0604020202020204" pitchFamily="34" charset="0"/>
              <a:buChar char="•"/>
            </a:pPr>
            <a:r>
              <a:rPr lang="en-CA">
                <a:latin typeface="Arial"/>
                <a:cs typeface="Arial"/>
              </a:rPr>
              <a:t>Most vaccines are given by injection (needle)</a:t>
            </a:r>
            <a:r>
              <a:rPr lang="en-US">
                <a:latin typeface="Arial"/>
                <a:cs typeface="Arial"/>
              </a:rPr>
              <a:t>​</a:t>
            </a:r>
          </a:p>
          <a:p>
            <a:pPr marL="457200" indent="-457200" fontAlgn="base">
              <a:lnSpc>
                <a:spcPct val="110000"/>
              </a:lnSpc>
              <a:buFont typeface="Arial" panose="020B0604020202020204" pitchFamily="34" charset="0"/>
              <a:buChar char="•"/>
            </a:pPr>
            <a:r>
              <a:rPr lang="en-US">
                <a:latin typeface="Arial"/>
                <a:cs typeface="Arial"/>
              </a:rPr>
              <a:t>Vaccines work by presenting our body with something that looks like the infection so that our immune system can learn how to produce its own natural protection.​</a:t>
            </a:r>
          </a:p>
          <a:p>
            <a:endParaRPr lang="en-US"/>
          </a:p>
        </p:txBody>
      </p:sp>
    </p:spTree>
    <p:extLst>
      <p:ext uri="{BB962C8B-B14F-4D97-AF65-F5344CB8AC3E}">
        <p14:creationId xmlns:p14="http://schemas.microsoft.com/office/powerpoint/2010/main" val="256964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CCAAF-ABC2-11DD-E97F-F28714E546EF}"/>
              </a:ext>
            </a:extLst>
          </p:cNvPr>
          <p:cNvSpPr/>
          <p:nvPr/>
        </p:nvSpPr>
        <p:spPr>
          <a:xfrm>
            <a:off x="0" y="0"/>
            <a:ext cx="12192000" cy="6858000"/>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0235E45-5DDA-B83F-4099-3D81FD67E87E}"/>
              </a:ext>
            </a:extLst>
          </p:cNvPr>
          <p:cNvPicPr>
            <a:picLocks noGrp="1" noChangeAspect="1"/>
          </p:cNvPicPr>
          <p:nvPr>
            <p:ph sz="half" idx="1"/>
          </p:nvPr>
        </p:nvPicPr>
        <p:blipFill>
          <a:blip r:embed="rId3"/>
          <a:stretch>
            <a:fillRect/>
          </a:stretch>
        </p:blipFill>
        <p:spPr>
          <a:xfrm>
            <a:off x="602673" y="27906"/>
            <a:ext cx="10986653" cy="6830094"/>
          </a:xfrm>
        </p:spPr>
      </p:pic>
    </p:spTree>
    <p:extLst>
      <p:ext uri="{BB962C8B-B14F-4D97-AF65-F5344CB8AC3E}">
        <p14:creationId xmlns:p14="http://schemas.microsoft.com/office/powerpoint/2010/main" val="1477353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DCF7-AFE8-465F-ACCB-3ABE108DBA9F}"/>
              </a:ext>
            </a:extLst>
          </p:cNvPr>
          <p:cNvSpPr>
            <a:spLocks noGrp="1"/>
          </p:cNvSpPr>
          <p:nvPr>
            <p:ph type="title"/>
          </p:nvPr>
        </p:nvSpPr>
        <p:spPr>
          <a:xfrm>
            <a:off x="766313" y="589224"/>
            <a:ext cx="10515600" cy="1325563"/>
          </a:xfrm>
        </p:spPr>
        <p:txBody>
          <a:bodyPr/>
          <a:lstStyle/>
          <a:p>
            <a:r>
              <a:rPr lang="en-CA">
                <a:solidFill>
                  <a:srgbClr val="006345"/>
                </a:solidFill>
              </a:rPr>
              <a:t>Herd Immunity</a:t>
            </a:r>
            <a:endParaRPr lang="en-US">
              <a:solidFill>
                <a:srgbClr val="006345"/>
              </a:solidFill>
            </a:endParaRPr>
          </a:p>
        </p:txBody>
      </p:sp>
      <p:sp>
        <p:nvSpPr>
          <p:cNvPr id="3" name="Content Placeholder 2">
            <a:extLst>
              <a:ext uri="{FF2B5EF4-FFF2-40B4-BE49-F238E27FC236}">
                <a16:creationId xmlns:a16="http://schemas.microsoft.com/office/drawing/2014/main" id="{71EB283B-B0F2-49A6-9B30-A3712C98BADC}"/>
              </a:ext>
            </a:extLst>
          </p:cNvPr>
          <p:cNvSpPr>
            <a:spLocks noGrp="1"/>
          </p:cNvSpPr>
          <p:nvPr>
            <p:ph idx="1"/>
          </p:nvPr>
        </p:nvSpPr>
        <p:spPr>
          <a:xfrm>
            <a:off x="895709" y="1771014"/>
            <a:ext cx="10386204" cy="4682017"/>
          </a:xfrm>
        </p:spPr>
        <p:txBody>
          <a:bodyPr vert="horz" lIns="91440" tIns="45720" rIns="91440" bIns="45720" rtlCol="0" anchor="t">
            <a:normAutofit fontScale="92500" lnSpcReduction="10000"/>
          </a:bodyPr>
          <a:lstStyle/>
          <a:p>
            <a:pPr marL="457200" indent="-457200" fontAlgn="base">
              <a:buFont typeface="Arial" panose="020B0604020202020204" pitchFamily="34" charset="0"/>
              <a:buChar char="•"/>
            </a:pPr>
            <a:r>
              <a:rPr lang="en-US">
                <a:latin typeface="Arial"/>
                <a:cs typeface="Arial"/>
              </a:rPr>
              <a:t>Also known as Community Immunity</a:t>
            </a:r>
          </a:p>
          <a:p>
            <a:pPr marL="457200" indent="-457200">
              <a:buFont typeface="Arial" panose="020B0604020202020204" pitchFamily="34" charset="0"/>
              <a:buChar char="•"/>
            </a:pPr>
            <a:endParaRPr lang="en-US">
              <a:latin typeface="Arial"/>
              <a:cs typeface="Arial"/>
            </a:endParaRPr>
          </a:p>
          <a:p>
            <a:pPr marL="457200" indent="-457200">
              <a:buFont typeface="Arial" panose="020B0604020202020204" pitchFamily="34" charset="0"/>
              <a:buChar char="•"/>
            </a:pPr>
            <a:r>
              <a:rPr lang="en-US">
                <a:latin typeface="Arial"/>
                <a:cs typeface="Arial"/>
              </a:rPr>
              <a:t>When most people in a community are immune to a disease  (through vaccination and/or prior illness), there is less opportunity for the disease to spread from person to person. ​</a:t>
            </a:r>
            <a:endParaRPr lang="en-US"/>
          </a:p>
          <a:p>
            <a:pPr fontAlgn="base"/>
            <a:r>
              <a:rPr lang="en-US">
                <a:latin typeface="Arial"/>
                <a:cs typeface="Arial"/>
              </a:rPr>
              <a:t>​</a:t>
            </a:r>
          </a:p>
          <a:p>
            <a:pPr marL="457200" indent="-457200" fontAlgn="base">
              <a:buFont typeface="Arial" panose="020B0604020202020204" pitchFamily="34" charset="0"/>
              <a:buChar char="•"/>
            </a:pPr>
            <a:r>
              <a:rPr lang="en-US">
                <a:latin typeface="Arial"/>
                <a:cs typeface="Arial"/>
              </a:rPr>
              <a:t>​Protects vulnerable people (those too young to be immunized, people undergoing chemotherapy, elderly and other medical reasons).​</a:t>
            </a:r>
          </a:p>
          <a:p>
            <a:pPr fontAlgn="base"/>
            <a:r>
              <a:rPr lang="en-US">
                <a:latin typeface="Arial"/>
                <a:cs typeface="Arial"/>
              </a:rPr>
              <a:t>​</a:t>
            </a:r>
          </a:p>
          <a:p>
            <a:pPr algn="ctr" fontAlgn="base"/>
            <a:r>
              <a:rPr lang="en-CA" u="sng">
                <a:latin typeface="Arial"/>
                <a:cs typeface="Arial"/>
                <a:hlinkClick r:id="rId3"/>
              </a:rPr>
              <a:t>https://www.youtube.com/watch?v=UqKP-ETVvrc</a:t>
            </a:r>
            <a:r>
              <a:rPr lang="en-CA">
                <a:latin typeface="Arial"/>
                <a:cs typeface="Arial"/>
              </a:rPr>
              <a:t>​</a:t>
            </a:r>
          </a:p>
          <a:p>
            <a:endParaRPr lang="en-US"/>
          </a:p>
        </p:txBody>
      </p:sp>
    </p:spTree>
    <p:extLst>
      <p:ext uri="{BB962C8B-B14F-4D97-AF65-F5344CB8AC3E}">
        <p14:creationId xmlns:p14="http://schemas.microsoft.com/office/powerpoint/2010/main" val="263665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123F1-B144-4E2D-B5EE-45B67E5B0298}"/>
              </a:ext>
            </a:extLst>
          </p:cNvPr>
          <p:cNvSpPr>
            <a:spLocks noGrp="1"/>
          </p:cNvSpPr>
          <p:nvPr>
            <p:ph type="title"/>
          </p:nvPr>
        </p:nvSpPr>
        <p:spPr/>
        <p:txBody>
          <a:bodyPr/>
          <a:lstStyle/>
          <a:p>
            <a:r>
              <a:rPr lang="en-CA">
                <a:solidFill>
                  <a:srgbClr val="006345"/>
                </a:solidFill>
              </a:rPr>
              <a:t>Health Protection and Promotion Act</a:t>
            </a:r>
            <a:endParaRPr lang="en-US">
              <a:solidFill>
                <a:srgbClr val="006345"/>
              </a:solidFill>
            </a:endParaRPr>
          </a:p>
        </p:txBody>
      </p:sp>
      <p:sp>
        <p:nvSpPr>
          <p:cNvPr id="3" name="Content Placeholder 2">
            <a:extLst>
              <a:ext uri="{FF2B5EF4-FFF2-40B4-BE49-F238E27FC236}">
                <a16:creationId xmlns:a16="http://schemas.microsoft.com/office/drawing/2014/main" id="{27AC7E18-C53C-47C5-9AB9-83336ADBABFA}"/>
              </a:ext>
            </a:extLst>
          </p:cNvPr>
          <p:cNvSpPr>
            <a:spLocks noGrp="1"/>
          </p:cNvSpPr>
          <p:nvPr>
            <p:ph idx="1"/>
          </p:nvPr>
        </p:nvSpPr>
        <p:spPr>
          <a:xfrm>
            <a:off x="838200" y="2038887"/>
            <a:ext cx="10515600" cy="4697701"/>
          </a:xfrm>
        </p:spPr>
        <p:txBody>
          <a:bodyPr vert="horz" lIns="91440" tIns="45720" rIns="91440" bIns="45720" rtlCol="0" anchor="t">
            <a:normAutofit/>
          </a:bodyPr>
          <a:lstStyle/>
          <a:p>
            <a:pPr fontAlgn="base"/>
            <a:r>
              <a:rPr lang="en-US">
                <a:latin typeface="Arial"/>
                <a:cs typeface="Arial"/>
              </a:rPr>
              <a:t>Reportable/infectious diseases or conditions must be reported to the Health Unit by:​</a:t>
            </a:r>
            <a:endParaRPr lang="en-US"/>
          </a:p>
          <a:p>
            <a:endParaRPr lang="en-US">
              <a:latin typeface="Arial"/>
              <a:cs typeface="Arial"/>
            </a:endParaRPr>
          </a:p>
          <a:p>
            <a:pPr marL="457200" indent="-457200" fontAlgn="base">
              <a:buFont typeface="Arial" panose="020B0604020202020204" pitchFamily="34" charset="0"/>
              <a:buChar char="•"/>
            </a:pPr>
            <a:r>
              <a:rPr lang="en-US">
                <a:latin typeface="Arial"/>
                <a:cs typeface="Arial"/>
              </a:rPr>
              <a:t>Physicians​</a:t>
            </a:r>
          </a:p>
          <a:p>
            <a:pPr marL="457200" indent="-457200" fontAlgn="base">
              <a:buFont typeface="Arial" panose="020B0604020202020204" pitchFamily="34" charset="0"/>
              <a:buChar char="•"/>
            </a:pPr>
            <a:r>
              <a:rPr lang="en-US">
                <a:latin typeface="Arial"/>
                <a:cs typeface="Arial"/>
              </a:rPr>
              <a:t>Laboratories​</a:t>
            </a:r>
          </a:p>
          <a:p>
            <a:pPr marL="457200" indent="-457200" fontAlgn="base">
              <a:buFont typeface="Arial" panose="020B0604020202020204" pitchFamily="34" charset="0"/>
              <a:buChar char="•"/>
            </a:pPr>
            <a:r>
              <a:rPr lang="en-US">
                <a:latin typeface="Arial"/>
                <a:cs typeface="Arial"/>
              </a:rPr>
              <a:t>School principals​</a:t>
            </a:r>
          </a:p>
          <a:p>
            <a:pPr marL="457200" indent="-457200" fontAlgn="base">
              <a:buFont typeface="Arial" panose="020B0604020202020204" pitchFamily="34" charset="0"/>
              <a:buChar char="•"/>
            </a:pPr>
            <a:r>
              <a:rPr lang="en-US">
                <a:latin typeface="Arial"/>
                <a:cs typeface="Arial"/>
              </a:rPr>
              <a:t>Hospitals ​</a:t>
            </a:r>
          </a:p>
          <a:p>
            <a:pPr marL="457200" indent="-457200" fontAlgn="base">
              <a:buFont typeface="Arial" panose="020B0604020202020204" pitchFamily="34" charset="0"/>
              <a:buChar char="•"/>
            </a:pPr>
            <a:r>
              <a:rPr lang="en-US">
                <a:latin typeface="Arial"/>
                <a:cs typeface="Arial"/>
              </a:rPr>
              <a:t>Directors of institutions​</a:t>
            </a:r>
          </a:p>
          <a:p>
            <a:endParaRPr lang="en-US"/>
          </a:p>
        </p:txBody>
      </p:sp>
    </p:spTree>
    <p:extLst>
      <p:ext uri="{BB962C8B-B14F-4D97-AF65-F5344CB8AC3E}">
        <p14:creationId xmlns:p14="http://schemas.microsoft.com/office/powerpoint/2010/main" val="4120557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E718-AC4A-4FE8-AE54-F3F5C4614318}"/>
              </a:ext>
            </a:extLst>
          </p:cNvPr>
          <p:cNvSpPr>
            <a:spLocks noGrp="1"/>
          </p:cNvSpPr>
          <p:nvPr>
            <p:ph type="title"/>
          </p:nvPr>
        </p:nvSpPr>
        <p:spPr>
          <a:xfrm>
            <a:off x="2390954" y="833640"/>
            <a:ext cx="6648091" cy="1023639"/>
          </a:xfrm>
        </p:spPr>
        <p:txBody>
          <a:bodyPr/>
          <a:lstStyle/>
          <a:p>
            <a:r>
              <a:rPr lang="en-US">
                <a:solidFill>
                  <a:srgbClr val="006345"/>
                </a:solidFill>
              </a:rPr>
              <a:t>Flu Shot ‘Match’ </a:t>
            </a:r>
            <a:r>
              <a:rPr lang="en-US" b="0"/>
              <a:t>​</a:t>
            </a:r>
            <a:endParaRPr lang="en-US"/>
          </a:p>
        </p:txBody>
      </p:sp>
      <p:sp>
        <p:nvSpPr>
          <p:cNvPr id="3" name="Content Placeholder 2">
            <a:extLst>
              <a:ext uri="{FF2B5EF4-FFF2-40B4-BE49-F238E27FC236}">
                <a16:creationId xmlns:a16="http://schemas.microsoft.com/office/drawing/2014/main" id="{033ACEF3-8A83-4715-AAB9-CEDF6B1C28AA}"/>
              </a:ext>
            </a:extLst>
          </p:cNvPr>
          <p:cNvSpPr>
            <a:spLocks noGrp="1"/>
          </p:cNvSpPr>
          <p:nvPr>
            <p:ph idx="1"/>
          </p:nvPr>
        </p:nvSpPr>
        <p:spPr>
          <a:xfrm>
            <a:off x="593784" y="1925174"/>
            <a:ext cx="9739223" cy="3862509"/>
          </a:xfrm>
        </p:spPr>
        <p:txBody>
          <a:bodyPr/>
          <a:lstStyle/>
          <a:p>
            <a:pPr marL="457200" indent="-457200" fontAlgn="base">
              <a:buFont typeface="Arial" panose="020B0604020202020204" pitchFamily="34" charset="0"/>
              <a:buChar char="•"/>
            </a:pPr>
            <a:r>
              <a:rPr lang="en-CA"/>
              <a:t>The flu shot contains 3 or 4 different strains of inactivated influenza (depending on which one you get).</a:t>
            </a:r>
            <a:r>
              <a:rPr lang="en-US"/>
              <a:t>​</a:t>
            </a:r>
          </a:p>
          <a:p>
            <a:pPr marL="457200" indent="-457200" fontAlgn="base">
              <a:buFont typeface="Arial" panose="020B0604020202020204" pitchFamily="34" charset="0"/>
              <a:buChar char="•"/>
            </a:pPr>
            <a:endParaRPr lang="en-US"/>
          </a:p>
          <a:p>
            <a:pPr marL="457200" indent="-457200" fontAlgn="base">
              <a:buFont typeface="Arial" panose="020B0604020202020204" pitchFamily="34" charset="0"/>
              <a:buChar char="•"/>
            </a:pPr>
            <a:r>
              <a:rPr lang="en-CA"/>
              <a:t>You want the circulating strains to be similar to those included in the yearly flu shot.</a:t>
            </a:r>
            <a:r>
              <a:rPr lang="en-US"/>
              <a:t>​</a:t>
            </a:r>
          </a:p>
          <a:p>
            <a:pPr marL="457200" indent="-457200" fontAlgn="base">
              <a:buFont typeface="Arial" panose="020B0604020202020204" pitchFamily="34" charset="0"/>
              <a:buChar char="•"/>
            </a:pPr>
            <a:endParaRPr lang="en-US"/>
          </a:p>
          <a:p>
            <a:pPr marL="457200" indent="-457200" fontAlgn="base">
              <a:buFont typeface="Arial" panose="020B0604020202020204" pitchFamily="34" charset="0"/>
              <a:buChar char="•"/>
            </a:pPr>
            <a:r>
              <a:rPr lang="en-CA"/>
              <a:t>The strains included in the flu shot change every year… that’s why it’s important to get the shot every year!</a:t>
            </a:r>
            <a:r>
              <a:rPr lang="en-US"/>
              <a:t>​</a:t>
            </a:r>
          </a:p>
          <a:p>
            <a:endParaRPr lang="en-US"/>
          </a:p>
        </p:txBody>
      </p:sp>
      <p:pic>
        <p:nvPicPr>
          <p:cNvPr id="4" name="Picture 4">
            <a:extLst>
              <a:ext uri="{FF2B5EF4-FFF2-40B4-BE49-F238E27FC236}">
                <a16:creationId xmlns:a16="http://schemas.microsoft.com/office/drawing/2014/main" id="{B0A955F6-A006-7094-D36A-6A07A228F844}"/>
              </a:ext>
            </a:extLst>
          </p:cNvPr>
          <p:cNvPicPr>
            <a:picLocks noChangeAspect="1"/>
          </p:cNvPicPr>
          <p:nvPr/>
        </p:nvPicPr>
        <p:blipFill>
          <a:blip r:embed="rId3"/>
          <a:stretch>
            <a:fillRect/>
          </a:stretch>
        </p:blipFill>
        <p:spPr>
          <a:xfrm>
            <a:off x="9888748" y="2464279"/>
            <a:ext cx="1291087" cy="1929442"/>
          </a:xfrm>
          <a:prstGeom prst="rect">
            <a:avLst/>
          </a:prstGeom>
        </p:spPr>
      </p:pic>
    </p:spTree>
    <p:extLst>
      <p:ext uri="{BB962C8B-B14F-4D97-AF65-F5344CB8AC3E}">
        <p14:creationId xmlns:p14="http://schemas.microsoft.com/office/powerpoint/2010/main" val="530369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8273C-3090-4D2B-9161-7F14A9A5B6CA}"/>
              </a:ext>
            </a:extLst>
          </p:cNvPr>
          <p:cNvSpPr>
            <a:spLocks noGrp="1"/>
          </p:cNvSpPr>
          <p:nvPr>
            <p:ph idx="4294967295"/>
          </p:nvPr>
        </p:nvSpPr>
        <p:spPr>
          <a:xfrm>
            <a:off x="0" y="2012950"/>
            <a:ext cx="10515600" cy="2998788"/>
          </a:xfrm>
        </p:spPr>
        <p:txBody>
          <a:bodyPr vert="horz" lIns="91440" tIns="45720" rIns="91440" bIns="45720" rtlCol="0" anchor="t">
            <a:normAutofit/>
          </a:bodyPr>
          <a:lstStyle/>
          <a:p>
            <a:pPr algn="ctr"/>
            <a:endParaRPr lang="en-US" sz="5400"/>
          </a:p>
          <a:p>
            <a:pPr marL="0" indent="0" algn="ctr">
              <a:buNone/>
            </a:pPr>
            <a:r>
              <a:rPr lang="en-US" sz="7200" b="1">
                <a:solidFill>
                  <a:srgbClr val="006345"/>
                </a:solidFill>
                <a:latin typeface="Arial"/>
                <a:cs typeface="Arial"/>
              </a:rPr>
              <a:t>Questions?​</a:t>
            </a:r>
            <a:br>
              <a:rPr lang="en-US" sz="3600" b="1"/>
            </a:br>
            <a:endParaRPr lang="en-US" sz="3600" b="1">
              <a:solidFill>
                <a:srgbClr val="006345"/>
              </a:solidFill>
            </a:endParaRPr>
          </a:p>
        </p:txBody>
      </p:sp>
    </p:spTree>
    <p:extLst>
      <p:ext uri="{BB962C8B-B14F-4D97-AF65-F5344CB8AC3E}">
        <p14:creationId xmlns:p14="http://schemas.microsoft.com/office/powerpoint/2010/main" val="272159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72297-9018-439E-AE45-39E067017E66}"/>
              </a:ext>
            </a:extLst>
          </p:cNvPr>
          <p:cNvSpPr>
            <a:spLocks noGrp="1"/>
          </p:cNvSpPr>
          <p:nvPr>
            <p:ph idx="4294967295"/>
          </p:nvPr>
        </p:nvSpPr>
        <p:spPr>
          <a:xfrm>
            <a:off x="0" y="1968500"/>
            <a:ext cx="10515600" cy="3028950"/>
          </a:xfrm>
        </p:spPr>
        <p:txBody>
          <a:bodyPr vert="horz" lIns="91440" tIns="45720" rIns="91440" bIns="45720" rtlCol="0" anchor="t">
            <a:normAutofit/>
          </a:bodyPr>
          <a:lstStyle/>
          <a:p>
            <a:pPr algn="ctr"/>
            <a:endParaRPr lang="en-CA" sz="6600"/>
          </a:p>
          <a:p>
            <a:pPr marL="0" indent="0" algn="ctr">
              <a:buNone/>
            </a:pPr>
            <a:r>
              <a:rPr lang="en-CA" sz="7200" b="1">
                <a:solidFill>
                  <a:srgbClr val="006345"/>
                </a:solidFill>
                <a:latin typeface="Arial"/>
                <a:cs typeface="Arial"/>
              </a:rPr>
              <a:t>Quiz</a:t>
            </a:r>
            <a:endParaRPr lang="en-US" sz="7200" b="1">
              <a:solidFill>
                <a:srgbClr val="006345"/>
              </a:solidFill>
              <a:latin typeface="Arial"/>
              <a:cs typeface="Arial"/>
            </a:endParaRPr>
          </a:p>
        </p:txBody>
      </p:sp>
    </p:spTree>
    <p:extLst>
      <p:ext uri="{BB962C8B-B14F-4D97-AF65-F5344CB8AC3E}">
        <p14:creationId xmlns:p14="http://schemas.microsoft.com/office/powerpoint/2010/main" val="115803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38D1-AEFD-137A-B3DF-1C21BC4F976B}"/>
              </a:ext>
            </a:extLst>
          </p:cNvPr>
          <p:cNvSpPr>
            <a:spLocks noGrp="1"/>
          </p:cNvSpPr>
          <p:nvPr>
            <p:ph type="title"/>
          </p:nvPr>
        </p:nvSpPr>
        <p:spPr>
          <a:xfrm>
            <a:off x="537411" y="922249"/>
            <a:ext cx="10515600" cy="1325563"/>
          </a:xfrm>
        </p:spPr>
        <p:txBody>
          <a:bodyPr/>
          <a:lstStyle/>
          <a:p>
            <a:r>
              <a:rPr lang="en-US">
                <a:solidFill>
                  <a:srgbClr val="006345"/>
                </a:solidFill>
                <a:latin typeface="Arial"/>
                <a:cs typeface="Arial"/>
              </a:rPr>
              <a:t>What is an Outbreak?</a:t>
            </a:r>
            <a:endParaRPr lang="en-US"/>
          </a:p>
        </p:txBody>
      </p:sp>
      <p:sp>
        <p:nvSpPr>
          <p:cNvPr id="3" name="Content Placeholder 2">
            <a:extLst>
              <a:ext uri="{FF2B5EF4-FFF2-40B4-BE49-F238E27FC236}">
                <a16:creationId xmlns:a16="http://schemas.microsoft.com/office/drawing/2014/main" id="{CDBF0155-2EA7-0988-C256-A6B2AA88CD9E}"/>
              </a:ext>
            </a:extLst>
          </p:cNvPr>
          <p:cNvSpPr>
            <a:spLocks noGrp="1"/>
          </p:cNvSpPr>
          <p:nvPr>
            <p:ph idx="1"/>
          </p:nvPr>
        </p:nvSpPr>
        <p:spPr>
          <a:xfrm>
            <a:off x="537411" y="2373218"/>
            <a:ext cx="10515600" cy="4351338"/>
          </a:xfrm>
        </p:spPr>
        <p:txBody>
          <a:bodyPr vert="horz" lIns="91440" tIns="45720" rIns="91440" bIns="45720" rtlCol="0" anchor="t">
            <a:normAutofit/>
          </a:bodyPr>
          <a:lstStyle/>
          <a:p>
            <a:pPr marL="457200" indent="-457200">
              <a:buChar char="•"/>
            </a:pPr>
            <a:r>
              <a:rPr lang="en-US" dirty="0">
                <a:latin typeface="Arial"/>
                <a:cs typeface="Arial"/>
              </a:rPr>
              <a:t>An outbreak is </a:t>
            </a:r>
            <a:r>
              <a:rPr lang="en-US" dirty="0">
                <a:latin typeface="Arial"/>
                <a:ea typeface="Noto Sans"/>
                <a:cs typeface="Noto Sans"/>
              </a:rPr>
              <a:t>the occurrence of disease cases, in larger numbers, than what is normally expected</a:t>
            </a:r>
            <a:r>
              <a:rPr lang="en-US" dirty="0">
                <a:solidFill>
                  <a:srgbClr val="000000"/>
                </a:solidFill>
                <a:latin typeface="Arial"/>
                <a:ea typeface="Noto Sans"/>
                <a:cs typeface="Noto Sans"/>
              </a:rPr>
              <a:t> in a localized area. </a:t>
            </a:r>
            <a:r>
              <a:rPr lang="en-US" dirty="0">
                <a:solidFill>
                  <a:srgbClr val="3C4245"/>
                </a:solidFill>
                <a:latin typeface="Arial"/>
                <a:ea typeface="Noto Sans"/>
                <a:cs typeface="Noto Sans"/>
              </a:rPr>
              <a:t> </a:t>
            </a:r>
            <a:endParaRPr lang="en-US" dirty="0">
              <a:latin typeface="Arial"/>
              <a:cs typeface="Arial"/>
            </a:endParaRPr>
          </a:p>
          <a:p>
            <a:endParaRPr lang="en-US" dirty="0">
              <a:solidFill>
                <a:srgbClr val="3C4245"/>
              </a:solidFill>
              <a:latin typeface="Arial"/>
              <a:ea typeface="Noto Sans"/>
              <a:cs typeface="Noto Sans"/>
            </a:endParaRPr>
          </a:p>
          <a:p>
            <a:pPr marL="457200" indent="-457200">
              <a:buChar char="•"/>
            </a:pPr>
            <a:r>
              <a:rPr lang="en-US" dirty="0">
                <a:latin typeface="Arial"/>
                <a:ea typeface="Noto Sans"/>
                <a:cs typeface="Noto Sans"/>
              </a:rPr>
              <a:t>Water, sanitation, food and air quality are vital elements in the transmission of communicable diseases and in the spread of diseases prone to cause epidemics.</a:t>
            </a:r>
            <a:endParaRPr lang="en-US" dirty="0">
              <a:latin typeface="Arial"/>
            </a:endParaRPr>
          </a:p>
          <a:p>
            <a:endParaRPr lang="en-US" dirty="0">
              <a:latin typeface="Arial"/>
              <a:cs typeface="Arial"/>
            </a:endParaRPr>
          </a:p>
          <a:p>
            <a:pPr marL="457200" indent="-457200">
              <a:buChar char="•"/>
            </a:pPr>
            <a:r>
              <a:rPr lang="en-US" dirty="0">
                <a:latin typeface="Arial"/>
                <a:cs typeface="Arial"/>
              </a:rPr>
              <a:t>Example: </a:t>
            </a:r>
            <a:r>
              <a:rPr lang="en-US" dirty="0">
                <a:latin typeface="Arial"/>
                <a:cs typeface="Arial"/>
                <a:hlinkClick r:id="rId3"/>
              </a:rPr>
              <a:t>Legionella Outbreak</a:t>
            </a:r>
            <a:r>
              <a:rPr lang="en-US" dirty="0">
                <a:latin typeface="Arial"/>
                <a:cs typeface="Arial"/>
              </a:rPr>
              <a:t> in London Ontario </a:t>
            </a:r>
            <a:br>
              <a:rPr lang="en-US" dirty="0">
                <a:latin typeface="Arial"/>
                <a:cs typeface="Arial"/>
              </a:rPr>
            </a:br>
            <a:r>
              <a:rPr lang="en-US" dirty="0">
                <a:latin typeface="Arial"/>
                <a:cs typeface="Arial"/>
              </a:rPr>
              <a:t>(Summer 2024)</a:t>
            </a:r>
            <a:endParaRPr lang="en-US" dirty="0"/>
          </a:p>
        </p:txBody>
      </p:sp>
      <p:pic>
        <p:nvPicPr>
          <p:cNvPr id="4" name="Picture 3" descr="A map with pins on it&#10;&#10;Description automatically generated">
            <a:extLst>
              <a:ext uri="{FF2B5EF4-FFF2-40B4-BE49-F238E27FC236}">
                <a16:creationId xmlns:a16="http://schemas.microsoft.com/office/drawing/2014/main" id="{225588A3-698D-AAFD-F37F-8CA08E8BA125}"/>
              </a:ext>
            </a:extLst>
          </p:cNvPr>
          <p:cNvPicPr>
            <a:picLocks noChangeAspect="1"/>
          </p:cNvPicPr>
          <p:nvPr/>
        </p:nvPicPr>
        <p:blipFill rotWithShape="1">
          <a:blip r:embed="rId4"/>
          <a:srcRect l="7932" t="13811" r="8675" b="11216"/>
          <a:stretch/>
        </p:blipFill>
        <p:spPr>
          <a:xfrm>
            <a:off x="8590548" y="779958"/>
            <a:ext cx="1636296" cy="1467854"/>
          </a:xfrm>
          <a:prstGeom prst="rect">
            <a:avLst/>
          </a:prstGeom>
        </p:spPr>
      </p:pic>
    </p:spTree>
    <p:extLst>
      <p:ext uri="{BB962C8B-B14F-4D97-AF65-F5344CB8AC3E}">
        <p14:creationId xmlns:p14="http://schemas.microsoft.com/office/powerpoint/2010/main" val="223443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BA11-D191-BFB8-DB30-8ADFC7236695}"/>
              </a:ext>
            </a:extLst>
          </p:cNvPr>
          <p:cNvSpPr>
            <a:spLocks noGrp="1"/>
          </p:cNvSpPr>
          <p:nvPr>
            <p:ph type="title"/>
          </p:nvPr>
        </p:nvSpPr>
        <p:spPr>
          <a:xfrm>
            <a:off x="441157" y="946313"/>
            <a:ext cx="10515600" cy="1325563"/>
          </a:xfrm>
        </p:spPr>
        <p:txBody>
          <a:bodyPr/>
          <a:lstStyle/>
          <a:p>
            <a:r>
              <a:rPr lang="en-US">
                <a:solidFill>
                  <a:srgbClr val="006345"/>
                </a:solidFill>
                <a:latin typeface="Arial"/>
                <a:cs typeface="Arial"/>
              </a:rPr>
              <a:t>What is an Epidemic?</a:t>
            </a:r>
            <a:endParaRPr lang="en-US"/>
          </a:p>
        </p:txBody>
      </p:sp>
      <p:sp>
        <p:nvSpPr>
          <p:cNvPr id="3" name="Content Placeholder 2">
            <a:extLst>
              <a:ext uri="{FF2B5EF4-FFF2-40B4-BE49-F238E27FC236}">
                <a16:creationId xmlns:a16="http://schemas.microsoft.com/office/drawing/2014/main" id="{5C036F65-CD92-5ECF-C8BB-77711CEB2F0E}"/>
              </a:ext>
            </a:extLst>
          </p:cNvPr>
          <p:cNvSpPr>
            <a:spLocks noGrp="1"/>
          </p:cNvSpPr>
          <p:nvPr>
            <p:ph idx="1"/>
          </p:nvPr>
        </p:nvSpPr>
        <p:spPr>
          <a:xfrm>
            <a:off x="311484" y="1923291"/>
            <a:ext cx="10945091" cy="4573010"/>
          </a:xfrm>
        </p:spPr>
        <p:txBody>
          <a:bodyPr vert="horz" lIns="91440" tIns="45720" rIns="91440" bIns="45720" rtlCol="0" anchor="t">
            <a:normAutofit/>
          </a:bodyPr>
          <a:lstStyle/>
          <a:p>
            <a:pPr marL="457200" indent="-457200">
              <a:buChar char="•"/>
            </a:pPr>
            <a:r>
              <a:rPr lang="en-US" dirty="0">
                <a:latin typeface="Arial"/>
                <a:cs typeface="Arial"/>
              </a:rPr>
              <a:t>An epidemic is the unexpected spread of disease in a specific geographic area </a:t>
            </a:r>
            <a:endParaRPr lang="en-US" dirty="0"/>
          </a:p>
          <a:p>
            <a:endParaRPr lang="en-US" dirty="0">
              <a:latin typeface="Arial"/>
              <a:cs typeface="Arial"/>
            </a:endParaRPr>
          </a:p>
          <a:p>
            <a:pPr marL="457200" indent="-457200">
              <a:buChar char="•"/>
            </a:pPr>
            <a:r>
              <a:rPr lang="en-US" dirty="0">
                <a:latin typeface="Arial"/>
                <a:cs typeface="Arial"/>
              </a:rPr>
              <a:t>Examples: Yellow fever, smallpox, measles, and polio</a:t>
            </a:r>
            <a:endParaRPr lang="en-US" dirty="0"/>
          </a:p>
          <a:p>
            <a:endParaRPr lang="en-US" dirty="0">
              <a:latin typeface="Arial"/>
              <a:cs typeface="Arial"/>
            </a:endParaRPr>
          </a:p>
          <a:p>
            <a:pPr marL="457200" indent="-457200">
              <a:buChar char="•"/>
            </a:pPr>
            <a:r>
              <a:rPr lang="en-US" dirty="0">
                <a:latin typeface="Arial"/>
                <a:cs typeface="Arial"/>
              </a:rPr>
              <a:t> An epidemic disease doesn't necessarily have to be contagious. West Nile fever and the rapid increase in obesity rates are also considered epidemics.</a:t>
            </a:r>
            <a:endParaRPr lang="en-US" dirty="0"/>
          </a:p>
          <a:p>
            <a:endParaRPr lang="en-US" dirty="0">
              <a:latin typeface="Arial"/>
              <a:cs typeface="Arial"/>
            </a:endParaRPr>
          </a:p>
          <a:p>
            <a:endParaRPr lang="en-US" dirty="0"/>
          </a:p>
          <a:p>
            <a:endParaRPr lang="en-US" dirty="0"/>
          </a:p>
        </p:txBody>
      </p:sp>
      <p:pic>
        <p:nvPicPr>
          <p:cNvPr id="4" name="Picture 3" descr="A black and white drawing of a mosquito&#10;&#10;Description automatically generated">
            <a:extLst>
              <a:ext uri="{FF2B5EF4-FFF2-40B4-BE49-F238E27FC236}">
                <a16:creationId xmlns:a16="http://schemas.microsoft.com/office/drawing/2014/main" id="{1A63442B-8E70-9153-DEEB-73A1146DE1C8}"/>
              </a:ext>
            </a:extLst>
          </p:cNvPr>
          <p:cNvPicPr>
            <a:picLocks noChangeAspect="1"/>
          </p:cNvPicPr>
          <p:nvPr/>
        </p:nvPicPr>
        <p:blipFill>
          <a:blip r:embed="rId3"/>
          <a:stretch>
            <a:fillRect/>
          </a:stretch>
        </p:blipFill>
        <p:spPr>
          <a:xfrm>
            <a:off x="5352047" y="5120858"/>
            <a:ext cx="1474537" cy="1375443"/>
          </a:xfrm>
          <a:prstGeom prst="rect">
            <a:avLst/>
          </a:prstGeom>
        </p:spPr>
      </p:pic>
    </p:spTree>
    <p:extLst>
      <p:ext uri="{BB962C8B-B14F-4D97-AF65-F5344CB8AC3E}">
        <p14:creationId xmlns:p14="http://schemas.microsoft.com/office/powerpoint/2010/main" val="39553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stamp with text&#10;&#10;Description automatically generated">
            <a:extLst>
              <a:ext uri="{FF2B5EF4-FFF2-40B4-BE49-F238E27FC236}">
                <a16:creationId xmlns:a16="http://schemas.microsoft.com/office/drawing/2014/main" id="{65690005-AECC-CE58-1652-DF2A9D807738}"/>
              </a:ext>
            </a:extLst>
          </p:cNvPr>
          <p:cNvPicPr>
            <a:picLocks noChangeAspect="1"/>
          </p:cNvPicPr>
          <p:nvPr/>
        </p:nvPicPr>
        <p:blipFill>
          <a:blip r:embed="rId3"/>
          <a:stretch>
            <a:fillRect/>
          </a:stretch>
        </p:blipFill>
        <p:spPr>
          <a:xfrm rot="2040000">
            <a:off x="8125578" y="886666"/>
            <a:ext cx="2714625" cy="1600200"/>
          </a:xfrm>
          <a:prstGeom prst="rect">
            <a:avLst/>
          </a:prstGeom>
        </p:spPr>
      </p:pic>
      <p:sp>
        <p:nvSpPr>
          <p:cNvPr id="2" name="Title 1">
            <a:extLst>
              <a:ext uri="{FF2B5EF4-FFF2-40B4-BE49-F238E27FC236}">
                <a16:creationId xmlns:a16="http://schemas.microsoft.com/office/drawing/2014/main" id="{0F70D721-8F5D-4C3B-B107-60DA10795C00}"/>
              </a:ext>
            </a:extLst>
          </p:cNvPr>
          <p:cNvSpPr>
            <a:spLocks noGrp="1"/>
          </p:cNvSpPr>
          <p:nvPr>
            <p:ph type="title"/>
          </p:nvPr>
        </p:nvSpPr>
        <p:spPr>
          <a:xfrm>
            <a:off x="0" y="942765"/>
            <a:ext cx="10515600" cy="1325563"/>
          </a:xfrm>
        </p:spPr>
        <p:txBody>
          <a:bodyPr/>
          <a:lstStyle/>
          <a:p>
            <a:r>
              <a:rPr lang="en-US" dirty="0">
                <a:solidFill>
                  <a:srgbClr val="006345"/>
                </a:solidFill>
              </a:rPr>
              <a:t>What is a Pandemic?</a:t>
            </a:r>
          </a:p>
        </p:txBody>
      </p:sp>
      <p:sp>
        <p:nvSpPr>
          <p:cNvPr id="3" name="Content Placeholder 2">
            <a:extLst>
              <a:ext uri="{FF2B5EF4-FFF2-40B4-BE49-F238E27FC236}">
                <a16:creationId xmlns:a16="http://schemas.microsoft.com/office/drawing/2014/main" id="{171696DE-798C-4406-89BA-589E1B83F09F}"/>
              </a:ext>
            </a:extLst>
          </p:cNvPr>
          <p:cNvSpPr>
            <a:spLocks noGrp="1"/>
          </p:cNvSpPr>
          <p:nvPr>
            <p:ph idx="1"/>
          </p:nvPr>
        </p:nvSpPr>
        <p:spPr>
          <a:xfrm>
            <a:off x="838200" y="2283650"/>
            <a:ext cx="7923028" cy="4351338"/>
          </a:xfrm>
        </p:spPr>
        <p:txBody>
          <a:bodyPr vert="horz" lIns="91440" tIns="45720" rIns="91440" bIns="45720" rtlCol="0" anchor="t">
            <a:normAutofit/>
          </a:bodyPr>
          <a:lstStyle/>
          <a:p>
            <a:pPr marL="457200" indent="-457200" fontAlgn="base">
              <a:buFont typeface="Arial" panose="020B0604020202020204" pitchFamily="34" charset="0"/>
              <a:buChar char="•"/>
            </a:pPr>
            <a:r>
              <a:rPr lang="en-US">
                <a:latin typeface="Arial"/>
                <a:cs typeface="Arial"/>
              </a:rPr>
              <a:t>A pandemic is the worldwide spread of a new disease.​</a:t>
            </a:r>
          </a:p>
          <a:p>
            <a:pPr marL="457200" indent="-457200" fontAlgn="base">
              <a:buFont typeface="Arial" panose="020B0604020202020204" pitchFamily="34" charset="0"/>
              <a:buChar char="•"/>
            </a:pPr>
            <a:endParaRPr lang="en-US"/>
          </a:p>
          <a:p>
            <a:pPr marL="457200" indent="-457200" fontAlgn="base">
              <a:buFont typeface="Arial" panose="020B0604020202020204" pitchFamily="34" charset="0"/>
              <a:buChar char="•"/>
            </a:pPr>
            <a:r>
              <a:rPr lang="en-US">
                <a:latin typeface="Arial"/>
                <a:cs typeface="Arial"/>
              </a:rPr>
              <a:t>A disease occurring over a wide geographic area and affecting an exceptionally high proportion of the population.​</a:t>
            </a:r>
          </a:p>
          <a:p>
            <a:pPr marL="0" indent="0"/>
            <a:endParaRPr lang="en-US">
              <a:latin typeface="Arial"/>
              <a:cs typeface="Arial"/>
            </a:endParaRPr>
          </a:p>
          <a:p>
            <a:pPr marL="457200" indent="-457200">
              <a:buChar char="•"/>
            </a:pPr>
            <a:r>
              <a:rPr lang="en-US">
                <a:latin typeface="Arial"/>
                <a:cs typeface="Arial"/>
              </a:rPr>
              <a:t>Example: COVID-19</a:t>
            </a:r>
          </a:p>
          <a:p>
            <a:endParaRPr lang="en-US"/>
          </a:p>
        </p:txBody>
      </p:sp>
      <p:pic>
        <p:nvPicPr>
          <p:cNvPr id="4" name="Picture 3" descr="A planet with red virus cells&#10;&#10;Description automatically generated">
            <a:extLst>
              <a:ext uri="{FF2B5EF4-FFF2-40B4-BE49-F238E27FC236}">
                <a16:creationId xmlns:a16="http://schemas.microsoft.com/office/drawing/2014/main" id="{C53362C3-DAA1-8DD0-0729-093609E8C7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617759" y="3109079"/>
            <a:ext cx="2581275" cy="2352675"/>
          </a:xfrm>
          <a:prstGeom prst="rect">
            <a:avLst/>
          </a:prstGeom>
        </p:spPr>
      </p:pic>
    </p:spTree>
    <p:extLst>
      <p:ext uri="{BB962C8B-B14F-4D97-AF65-F5344CB8AC3E}">
        <p14:creationId xmlns:p14="http://schemas.microsoft.com/office/powerpoint/2010/main" val="325109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5E3D-49C6-4142-81C6-5516D5AF5D1B}"/>
              </a:ext>
            </a:extLst>
          </p:cNvPr>
          <p:cNvSpPr>
            <a:spLocks noGrp="1"/>
          </p:cNvSpPr>
          <p:nvPr>
            <p:ph type="title"/>
          </p:nvPr>
        </p:nvSpPr>
        <p:spPr/>
        <p:txBody>
          <a:bodyPr anchor="ctr">
            <a:normAutofit/>
          </a:bodyPr>
          <a:lstStyle/>
          <a:p>
            <a:r>
              <a:rPr lang="en-US"/>
              <a:t>Infection Control </a:t>
            </a:r>
          </a:p>
        </p:txBody>
      </p:sp>
      <p:sp>
        <p:nvSpPr>
          <p:cNvPr id="3" name="Content Placeholder 2">
            <a:extLst>
              <a:ext uri="{FF2B5EF4-FFF2-40B4-BE49-F238E27FC236}">
                <a16:creationId xmlns:a16="http://schemas.microsoft.com/office/drawing/2014/main" id="{F89614F2-FE4F-4B2B-9FD0-99D2DDE18D69}"/>
              </a:ext>
            </a:extLst>
          </p:cNvPr>
          <p:cNvSpPr>
            <a:spLocks noGrp="1"/>
          </p:cNvSpPr>
          <p:nvPr>
            <p:ph sz="half" idx="1"/>
          </p:nvPr>
        </p:nvSpPr>
        <p:spPr>
          <a:xfrm>
            <a:off x="4207042" y="2098674"/>
            <a:ext cx="5181600" cy="4351338"/>
          </a:xfrm>
        </p:spPr>
        <p:txBody>
          <a:bodyPr vert="horz" lIns="91440" tIns="45720" rIns="91440" bIns="45720" rtlCol="0" anchor="t">
            <a:normAutofit/>
          </a:bodyPr>
          <a:lstStyle/>
          <a:p>
            <a:endParaRPr lang="en-US" dirty="0"/>
          </a:p>
          <a:p>
            <a:endParaRPr lang="en-US" dirty="0">
              <a:latin typeface="Arial"/>
              <a:cs typeface="Arial"/>
            </a:endParaRPr>
          </a:p>
          <a:p>
            <a:pPr marL="0" indent="0">
              <a:buNone/>
            </a:pPr>
            <a:r>
              <a:rPr lang="en-US" dirty="0">
                <a:latin typeface="Arial"/>
                <a:cs typeface="Arial"/>
              </a:rPr>
              <a:t>A set of proven practices </a:t>
            </a:r>
          </a:p>
          <a:p>
            <a:pPr marL="0" indent="0">
              <a:buNone/>
            </a:pPr>
            <a:r>
              <a:rPr lang="en-US" dirty="0"/>
              <a:t>that help stop the spread of </a:t>
            </a:r>
          </a:p>
          <a:p>
            <a:pPr marL="0" indent="0">
              <a:buNone/>
            </a:pPr>
            <a:r>
              <a:rPr lang="en-US" dirty="0"/>
              <a:t>illness and infection.​</a:t>
            </a:r>
          </a:p>
        </p:txBody>
      </p:sp>
      <p:pic>
        <p:nvPicPr>
          <p:cNvPr id="6" name="Picture 5" descr="A person wearing a mask and holding a shield&#10;&#10;Description automatically generated">
            <a:extLst>
              <a:ext uri="{FF2B5EF4-FFF2-40B4-BE49-F238E27FC236}">
                <a16:creationId xmlns:a16="http://schemas.microsoft.com/office/drawing/2014/main" id="{2D3AB09A-097A-5924-8878-6ABF6A19848C}"/>
              </a:ext>
            </a:extLst>
          </p:cNvPr>
          <p:cNvPicPr>
            <a:picLocks noChangeAspect="1"/>
          </p:cNvPicPr>
          <p:nvPr/>
        </p:nvPicPr>
        <p:blipFill>
          <a:blip r:embed="rId3"/>
          <a:stretch>
            <a:fillRect/>
          </a:stretch>
        </p:blipFill>
        <p:spPr>
          <a:xfrm>
            <a:off x="1383634" y="1794511"/>
            <a:ext cx="2724150" cy="4057650"/>
          </a:xfrm>
          <a:prstGeom prst="rect">
            <a:avLst/>
          </a:prstGeom>
        </p:spPr>
      </p:pic>
    </p:spTree>
    <p:extLst>
      <p:ext uri="{BB962C8B-B14F-4D97-AF65-F5344CB8AC3E}">
        <p14:creationId xmlns:p14="http://schemas.microsoft.com/office/powerpoint/2010/main" val="347541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5">
            <a:extLst>
              <a:ext uri="{FF2B5EF4-FFF2-40B4-BE49-F238E27FC236}">
                <a16:creationId xmlns:a16="http://schemas.microsoft.com/office/drawing/2014/main" id="{66BBB9F3-6077-D8BE-3AB7-33BA06010330}"/>
              </a:ext>
            </a:extLst>
          </p:cNvPr>
          <p:cNvSpPr txBox="1">
            <a:spLocks noChangeArrowheads="1"/>
          </p:cNvSpPr>
          <p:nvPr/>
        </p:nvSpPr>
        <p:spPr bwMode="auto">
          <a:xfrm>
            <a:off x="5218364" y="6553200"/>
            <a:ext cx="1944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pPr>
            <a:endParaRPr lang="en-US" altLang="en-US" sz="1400">
              <a:solidFill>
                <a:srgbClr val="000000"/>
              </a:solidFill>
              <a:latin typeface="Arial Unicode MS" panose="020B0604020202020204" pitchFamily="34" charset="-128"/>
            </a:endParaRPr>
          </a:p>
        </p:txBody>
      </p:sp>
      <p:sp>
        <p:nvSpPr>
          <p:cNvPr id="27" name="Text Box 78">
            <a:extLst>
              <a:ext uri="{FF2B5EF4-FFF2-40B4-BE49-F238E27FC236}">
                <a16:creationId xmlns:a16="http://schemas.microsoft.com/office/drawing/2014/main" id="{41941A87-EC8F-7EA0-699C-7AC1FBFF0142}"/>
              </a:ext>
            </a:extLst>
          </p:cNvPr>
          <p:cNvSpPr txBox="1">
            <a:spLocks noChangeArrowheads="1"/>
          </p:cNvSpPr>
          <p:nvPr/>
        </p:nvSpPr>
        <p:spPr bwMode="auto">
          <a:xfrm>
            <a:off x="1003199" y="1015612"/>
            <a:ext cx="85915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spcBef>
                <a:spcPct val="50000"/>
              </a:spcBef>
            </a:pPr>
            <a:r>
              <a:rPr lang="en-CA" altLang="en-US" sz="3200" b="1">
                <a:solidFill>
                  <a:schemeClr val="tx2"/>
                </a:solidFill>
                <a:latin typeface="Arial Unicode MS" panose="020B0604020202020204" pitchFamily="34" charset="-128"/>
              </a:rPr>
              <a:t>               </a:t>
            </a:r>
            <a:r>
              <a:rPr lang="en-US" altLang="en-US" sz="3600" b="1">
                <a:solidFill>
                  <a:srgbClr val="006345"/>
                </a:solidFill>
                <a:latin typeface="Arial" panose="020B0604020202020204" pitchFamily="34" charset="0"/>
              </a:rPr>
              <a:t>The Chain of Infection  </a:t>
            </a:r>
            <a:endParaRPr lang="en-CA" altLang="en-US" sz="3600" b="1">
              <a:solidFill>
                <a:schemeClr val="tx2"/>
              </a:solidFill>
              <a:latin typeface="Arial" panose="020B0604020202020204" pitchFamily="34" charset="0"/>
            </a:endParaRPr>
          </a:p>
        </p:txBody>
      </p:sp>
      <p:grpSp>
        <p:nvGrpSpPr>
          <p:cNvPr id="29" name="Group 28">
            <a:extLst>
              <a:ext uri="{FF2B5EF4-FFF2-40B4-BE49-F238E27FC236}">
                <a16:creationId xmlns:a16="http://schemas.microsoft.com/office/drawing/2014/main" id="{A380C6A9-5F01-4548-DC08-B327B634B7A6}"/>
              </a:ext>
            </a:extLst>
          </p:cNvPr>
          <p:cNvGrpSpPr/>
          <p:nvPr/>
        </p:nvGrpSpPr>
        <p:grpSpPr>
          <a:xfrm>
            <a:off x="2658520" y="1844676"/>
            <a:ext cx="5119687" cy="4708524"/>
            <a:chOff x="3719513" y="1844676"/>
            <a:chExt cx="4536504" cy="4156370"/>
          </a:xfrm>
        </p:grpSpPr>
        <p:grpSp>
          <p:nvGrpSpPr>
            <p:cNvPr id="8" name="Group 7">
              <a:extLst>
                <a:ext uri="{FF2B5EF4-FFF2-40B4-BE49-F238E27FC236}">
                  <a16:creationId xmlns:a16="http://schemas.microsoft.com/office/drawing/2014/main" id="{FE8314EE-E9D1-A296-B7D6-B9B6FB3E3FCA}"/>
                </a:ext>
              </a:extLst>
            </p:cNvPr>
            <p:cNvGrpSpPr/>
            <p:nvPr/>
          </p:nvGrpSpPr>
          <p:grpSpPr>
            <a:xfrm>
              <a:off x="3719513" y="1860550"/>
              <a:ext cx="4536504" cy="4140496"/>
              <a:chOff x="1979613" y="1127125"/>
              <a:chExt cx="4537075" cy="5254625"/>
            </a:xfrm>
          </p:grpSpPr>
          <p:sp>
            <p:nvSpPr>
              <p:cNvPr id="9" name="Oval 6">
                <a:extLst>
                  <a:ext uri="{FF2B5EF4-FFF2-40B4-BE49-F238E27FC236}">
                    <a16:creationId xmlns:a16="http://schemas.microsoft.com/office/drawing/2014/main" id="{9EA82F1E-D755-2ED5-7869-ACD2BB902F42}"/>
                  </a:ext>
                </a:extLst>
              </p:cNvPr>
              <p:cNvSpPr>
                <a:spLocks noChangeArrowheads="1"/>
              </p:cNvSpPr>
              <p:nvPr/>
            </p:nvSpPr>
            <p:spPr bwMode="auto">
              <a:xfrm rot="7869013">
                <a:off x="4679950" y="3824288"/>
                <a:ext cx="2232025" cy="14414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0" name="Oval 12">
                <a:extLst>
                  <a:ext uri="{FF2B5EF4-FFF2-40B4-BE49-F238E27FC236}">
                    <a16:creationId xmlns:a16="http://schemas.microsoft.com/office/drawing/2014/main" id="{7F4E41A2-FA2E-4CA7-173A-28CABB4D36B2}"/>
                  </a:ext>
                </a:extLst>
              </p:cNvPr>
              <p:cNvSpPr>
                <a:spLocks noChangeArrowheads="1"/>
              </p:cNvSpPr>
              <p:nvPr/>
            </p:nvSpPr>
            <p:spPr bwMode="auto">
              <a:xfrm rot="7874721">
                <a:off x="1514178" y="1916320"/>
                <a:ext cx="2520729" cy="14398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1" name="Oval 13">
                <a:extLst>
                  <a:ext uri="{FF2B5EF4-FFF2-40B4-BE49-F238E27FC236}">
                    <a16:creationId xmlns:a16="http://schemas.microsoft.com/office/drawing/2014/main" id="{DCD80147-438A-99BC-6F33-703365EFBBE7}"/>
                  </a:ext>
                </a:extLst>
              </p:cNvPr>
              <p:cNvSpPr>
                <a:spLocks noChangeArrowheads="1"/>
              </p:cNvSpPr>
              <p:nvPr/>
            </p:nvSpPr>
            <p:spPr bwMode="auto">
              <a:xfrm rot="2925279">
                <a:off x="1727994" y="3825081"/>
                <a:ext cx="2232025" cy="14398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2" name="Oval 14">
                <a:extLst>
                  <a:ext uri="{FF2B5EF4-FFF2-40B4-BE49-F238E27FC236}">
                    <a16:creationId xmlns:a16="http://schemas.microsoft.com/office/drawing/2014/main" id="{425FCD0F-43A0-D677-834B-350B8052C08C}"/>
                  </a:ext>
                </a:extLst>
              </p:cNvPr>
              <p:cNvSpPr>
                <a:spLocks noChangeArrowheads="1"/>
              </p:cNvSpPr>
              <p:nvPr/>
            </p:nvSpPr>
            <p:spPr bwMode="auto">
              <a:xfrm rot="-7702201">
                <a:off x="4671219" y="2132806"/>
                <a:ext cx="2232025" cy="14398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3" name="Oval 15">
                <a:extLst>
                  <a:ext uri="{FF2B5EF4-FFF2-40B4-BE49-F238E27FC236}">
                    <a16:creationId xmlns:a16="http://schemas.microsoft.com/office/drawing/2014/main" id="{0C9D927E-35BE-127A-D3F7-4CAEE2CF0E2C}"/>
                  </a:ext>
                </a:extLst>
              </p:cNvPr>
              <p:cNvSpPr>
                <a:spLocks noChangeArrowheads="1"/>
              </p:cNvSpPr>
              <p:nvPr/>
            </p:nvSpPr>
            <p:spPr bwMode="auto">
              <a:xfrm>
                <a:off x="3203575" y="4941888"/>
                <a:ext cx="2232025" cy="14398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4" name="Oval 16">
                <a:extLst>
                  <a:ext uri="{FF2B5EF4-FFF2-40B4-BE49-F238E27FC236}">
                    <a16:creationId xmlns:a16="http://schemas.microsoft.com/office/drawing/2014/main" id="{59A9FFEC-EECF-CF30-CCBE-CBBD8CACAE3A}"/>
                  </a:ext>
                </a:extLst>
              </p:cNvPr>
              <p:cNvSpPr>
                <a:spLocks noChangeArrowheads="1"/>
              </p:cNvSpPr>
              <p:nvPr/>
            </p:nvSpPr>
            <p:spPr bwMode="auto">
              <a:xfrm>
                <a:off x="3348038" y="1127125"/>
                <a:ext cx="2232025" cy="14398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15" name="Text Box 19">
                <a:extLst>
                  <a:ext uri="{FF2B5EF4-FFF2-40B4-BE49-F238E27FC236}">
                    <a16:creationId xmlns:a16="http://schemas.microsoft.com/office/drawing/2014/main" id="{04686E00-D0B6-3E00-88E0-F60C9AB22EB0}"/>
                  </a:ext>
                </a:extLst>
              </p:cNvPr>
              <p:cNvSpPr txBox="1">
                <a:spLocks noChangeArrowheads="1"/>
              </p:cNvSpPr>
              <p:nvPr/>
            </p:nvSpPr>
            <p:spPr bwMode="auto">
              <a:xfrm>
                <a:off x="3708725" y="1410716"/>
                <a:ext cx="1439862"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Infectious Agent</a:t>
                </a:r>
              </a:p>
            </p:txBody>
          </p:sp>
          <p:sp>
            <p:nvSpPr>
              <p:cNvPr id="16" name="Text Box 20">
                <a:extLst>
                  <a:ext uri="{FF2B5EF4-FFF2-40B4-BE49-F238E27FC236}">
                    <a16:creationId xmlns:a16="http://schemas.microsoft.com/office/drawing/2014/main" id="{4B1FFA51-F34E-473D-F13B-2E7CFBD00FE1}"/>
                  </a:ext>
                </a:extLst>
              </p:cNvPr>
              <p:cNvSpPr txBox="1">
                <a:spLocks noChangeArrowheads="1"/>
              </p:cNvSpPr>
              <p:nvPr/>
            </p:nvSpPr>
            <p:spPr bwMode="auto">
              <a:xfrm>
                <a:off x="5076570" y="2537973"/>
                <a:ext cx="1368425" cy="46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Reservoir</a:t>
                </a:r>
              </a:p>
            </p:txBody>
          </p:sp>
          <p:sp>
            <p:nvSpPr>
              <p:cNvPr id="17" name="Text Box 21">
                <a:extLst>
                  <a:ext uri="{FF2B5EF4-FFF2-40B4-BE49-F238E27FC236}">
                    <a16:creationId xmlns:a16="http://schemas.microsoft.com/office/drawing/2014/main" id="{F5194EF6-22DA-662A-E39C-2D6CB800DB36}"/>
                  </a:ext>
                </a:extLst>
              </p:cNvPr>
              <p:cNvSpPr txBox="1">
                <a:spLocks noChangeArrowheads="1"/>
              </p:cNvSpPr>
              <p:nvPr/>
            </p:nvSpPr>
            <p:spPr bwMode="auto">
              <a:xfrm>
                <a:off x="5145088" y="4238625"/>
                <a:ext cx="1295400"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Portal of Exit</a:t>
                </a:r>
              </a:p>
            </p:txBody>
          </p:sp>
          <p:sp>
            <p:nvSpPr>
              <p:cNvPr id="18" name="Text Box 22">
                <a:extLst>
                  <a:ext uri="{FF2B5EF4-FFF2-40B4-BE49-F238E27FC236}">
                    <a16:creationId xmlns:a16="http://schemas.microsoft.com/office/drawing/2014/main" id="{F93B936E-795E-F879-6B30-16BC53098269}"/>
                  </a:ext>
                </a:extLst>
              </p:cNvPr>
              <p:cNvSpPr txBox="1">
                <a:spLocks noChangeArrowheads="1"/>
              </p:cNvSpPr>
              <p:nvPr/>
            </p:nvSpPr>
            <p:spPr bwMode="auto">
              <a:xfrm>
                <a:off x="3419475" y="5229225"/>
                <a:ext cx="1800225"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Mode of Transmission</a:t>
                </a:r>
              </a:p>
            </p:txBody>
          </p:sp>
          <p:sp>
            <p:nvSpPr>
              <p:cNvPr id="19" name="Text Box 23">
                <a:extLst>
                  <a:ext uri="{FF2B5EF4-FFF2-40B4-BE49-F238E27FC236}">
                    <a16:creationId xmlns:a16="http://schemas.microsoft.com/office/drawing/2014/main" id="{1A1DF234-8286-051C-BE9D-49061BD61C4B}"/>
                  </a:ext>
                </a:extLst>
              </p:cNvPr>
              <p:cNvSpPr txBox="1">
                <a:spLocks noChangeArrowheads="1"/>
              </p:cNvSpPr>
              <p:nvPr/>
            </p:nvSpPr>
            <p:spPr bwMode="auto">
              <a:xfrm>
                <a:off x="2124075" y="4149725"/>
                <a:ext cx="1223963"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Portal of Entry</a:t>
                </a:r>
              </a:p>
            </p:txBody>
          </p:sp>
          <p:sp>
            <p:nvSpPr>
              <p:cNvPr id="20" name="Text Box 24">
                <a:extLst>
                  <a:ext uri="{FF2B5EF4-FFF2-40B4-BE49-F238E27FC236}">
                    <a16:creationId xmlns:a16="http://schemas.microsoft.com/office/drawing/2014/main" id="{A39B2FDE-C04F-0F54-94A1-28D9F3F390D9}"/>
                  </a:ext>
                </a:extLst>
              </p:cNvPr>
              <p:cNvSpPr txBox="1">
                <a:spLocks noChangeArrowheads="1"/>
              </p:cNvSpPr>
              <p:nvPr/>
            </p:nvSpPr>
            <p:spPr bwMode="auto">
              <a:xfrm>
                <a:off x="1979613" y="2203775"/>
                <a:ext cx="1512887" cy="8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algn="ctr" eaLnBrk="1" hangingPunct="1">
                  <a:spcBef>
                    <a:spcPct val="50000"/>
                  </a:spcBef>
                </a:pPr>
                <a:r>
                  <a:rPr lang="en-CA" altLang="en-US" b="1">
                    <a:solidFill>
                      <a:schemeClr val="tx2"/>
                    </a:solidFill>
                    <a:latin typeface="Arial Unicode MS" panose="020B0604020202020204" pitchFamily="34" charset="-128"/>
                  </a:rPr>
                  <a:t>Susceptible Host</a:t>
                </a:r>
              </a:p>
            </p:txBody>
          </p:sp>
        </p:grpSp>
        <p:sp>
          <p:nvSpPr>
            <p:cNvPr id="21" name="AutoShape 25">
              <a:hlinkClick r:id="" action="ppaction://noaction" highlightClick="1"/>
              <a:extLst>
                <a:ext uri="{FF2B5EF4-FFF2-40B4-BE49-F238E27FC236}">
                  <a16:creationId xmlns:a16="http://schemas.microsoft.com/office/drawing/2014/main" id="{FDC2BDFC-270A-AB0F-8274-807368BFE68E}"/>
                </a:ext>
              </a:extLst>
            </p:cNvPr>
            <p:cNvSpPr>
              <a:spLocks noChangeArrowheads="1"/>
            </p:cNvSpPr>
            <p:nvPr/>
          </p:nvSpPr>
          <p:spPr bwMode="auto">
            <a:xfrm>
              <a:off x="6456363" y="1844676"/>
              <a:ext cx="576262" cy="576263"/>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2" name="AutoShape 29">
              <a:hlinkClick r:id="" action="ppaction://noaction" highlightClick="1"/>
              <a:extLst>
                <a:ext uri="{FF2B5EF4-FFF2-40B4-BE49-F238E27FC236}">
                  <a16:creationId xmlns:a16="http://schemas.microsoft.com/office/drawing/2014/main" id="{B89CC711-0164-07D9-D457-245E7A1FB596}"/>
                </a:ext>
              </a:extLst>
            </p:cNvPr>
            <p:cNvSpPr>
              <a:spLocks noChangeArrowheads="1"/>
            </p:cNvSpPr>
            <p:nvPr/>
          </p:nvSpPr>
          <p:spPr bwMode="auto">
            <a:xfrm>
              <a:off x="7319963" y="3500439"/>
              <a:ext cx="647700" cy="288925"/>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3" name="AutoShape 47">
              <a:hlinkClick r:id="" action="ppaction://noaction" highlightClick="1"/>
              <a:extLst>
                <a:ext uri="{FF2B5EF4-FFF2-40B4-BE49-F238E27FC236}">
                  <a16:creationId xmlns:a16="http://schemas.microsoft.com/office/drawing/2014/main" id="{D8578BBA-E9CB-9E6C-13B3-3A9D79FE7611}"/>
                </a:ext>
              </a:extLst>
            </p:cNvPr>
            <p:cNvSpPr>
              <a:spLocks noChangeArrowheads="1"/>
            </p:cNvSpPr>
            <p:nvPr/>
          </p:nvSpPr>
          <p:spPr bwMode="auto">
            <a:xfrm>
              <a:off x="6383338" y="5084763"/>
              <a:ext cx="576262" cy="360362"/>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4" name="AutoShape 48">
              <a:hlinkClick r:id="" action="ppaction://noaction" highlightClick="1"/>
              <a:extLst>
                <a:ext uri="{FF2B5EF4-FFF2-40B4-BE49-F238E27FC236}">
                  <a16:creationId xmlns:a16="http://schemas.microsoft.com/office/drawing/2014/main" id="{26A3B3FE-4EAB-6EC2-2D2F-8923107A184A}"/>
                </a:ext>
              </a:extLst>
            </p:cNvPr>
            <p:cNvSpPr>
              <a:spLocks noChangeArrowheads="1"/>
            </p:cNvSpPr>
            <p:nvPr/>
          </p:nvSpPr>
          <p:spPr bwMode="auto">
            <a:xfrm>
              <a:off x="4872038" y="5157789"/>
              <a:ext cx="431800" cy="287337"/>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6" name="AutoShape 73">
              <a:hlinkClick r:id="" action="ppaction://noaction" highlightClick="1"/>
              <a:extLst>
                <a:ext uri="{FF2B5EF4-FFF2-40B4-BE49-F238E27FC236}">
                  <a16:creationId xmlns:a16="http://schemas.microsoft.com/office/drawing/2014/main" id="{4498110F-105C-DF91-71CD-63B7EC4E3114}"/>
                </a:ext>
              </a:extLst>
            </p:cNvPr>
            <p:cNvSpPr>
              <a:spLocks noChangeArrowheads="1"/>
            </p:cNvSpPr>
            <p:nvPr/>
          </p:nvSpPr>
          <p:spPr bwMode="auto">
            <a:xfrm>
              <a:off x="3719514" y="3500439"/>
              <a:ext cx="504825" cy="288925"/>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sp>
          <p:nvSpPr>
            <p:cNvPr id="28" name="AutoShape 79">
              <a:hlinkClick r:id="" action="ppaction://noaction" highlightClick="1"/>
              <a:extLst>
                <a:ext uri="{FF2B5EF4-FFF2-40B4-BE49-F238E27FC236}">
                  <a16:creationId xmlns:a16="http://schemas.microsoft.com/office/drawing/2014/main" id="{9D576369-7E90-60DB-5940-802F300C5889}"/>
                </a:ext>
              </a:extLst>
            </p:cNvPr>
            <p:cNvSpPr>
              <a:spLocks noChangeArrowheads="1"/>
            </p:cNvSpPr>
            <p:nvPr/>
          </p:nvSpPr>
          <p:spPr bwMode="auto">
            <a:xfrm>
              <a:off x="4932363" y="1844676"/>
              <a:ext cx="504825" cy="504825"/>
            </a:xfrm>
            <a:prstGeom prst="actionButtonHom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Lucida Sans Unicode" panose="020B0602030504020204" pitchFamily="34" charset="0"/>
                  <a:cs typeface="Arial" panose="020B0604020202020204" pitchFamily="34" charset="0"/>
                </a:defRPr>
              </a:lvl1pPr>
              <a:lvl2pPr marL="742950" indent="-285750">
                <a:defRPr>
                  <a:solidFill>
                    <a:schemeClr val="tx1"/>
                  </a:solidFill>
                  <a:latin typeface="Lucida Sans Unicode" panose="020B0602030504020204" pitchFamily="34" charset="0"/>
                  <a:cs typeface="Arial" panose="020B0604020202020204" pitchFamily="34" charset="0"/>
                </a:defRPr>
              </a:lvl2pPr>
              <a:lvl3pPr marL="1143000" indent="-228600">
                <a:defRPr>
                  <a:solidFill>
                    <a:schemeClr val="tx1"/>
                  </a:solidFill>
                  <a:latin typeface="Lucida Sans Unicode" panose="020B0602030504020204" pitchFamily="34" charset="0"/>
                  <a:cs typeface="Arial" panose="020B0604020202020204" pitchFamily="34" charset="0"/>
                </a:defRPr>
              </a:lvl3pPr>
              <a:lvl4pPr marL="1600200" indent="-228600">
                <a:defRPr>
                  <a:solidFill>
                    <a:schemeClr val="tx1"/>
                  </a:solidFill>
                  <a:latin typeface="Lucida Sans Unicode" panose="020B0602030504020204" pitchFamily="34" charset="0"/>
                  <a:cs typeface="Arial" panose="020B0604020202020204" pitchFamily="34" charset="0"/>
                </a:defRPr>
              </a:lvl4pPr>
              <a:lvl5pPr marL="2057400" indent="-22860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endParaRPr lang="en-US" altLang="en-US" sz="2400">
                <a:solidFill>
                  <a:srgbClr val="000000"/>
                </a:solidFill>
                <a:latin typeface="Times New Roman" panose="02020603050405020304" pitchFamily="18" charset="0"/>
              </a:endParaRPr>
            </a:p>
          </p:txBody>
        </p:sp>
      </p:grpSp>
    </p:spTree>
    <p:extLst>
      <p:ext uri="{BB962C8B-B14F-4D97-AF65-F5344CB8AC3E}">
        <p14:creationId xmlns:p14="http://schemas.microsoft.com/office/powerpoint/2010/main" val="21499988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90B720EF-1FAA-4A20-96CB-E4A853DF2534}" vid="{6BAF8800-A603-45B5-B294-F3941F647699}"/>
    </a:ext>
  </a:extLst>
</a:theme>
</file>

<file path=ppt/theme/theme2.xml><?xml version="1.0" encoding="utf-8"?>
<a:theme xmlns:a="http://schemas.openxmlformats.org/drawingml/2006/main" name="1_Custom Design">
  <a:themeElements>
    <a:clrScheme name="MLHU Brand Colours">
      <a:dk1>
        <a:sysClr val="windowText" lastClr="000000"/>
      </a:dk1>
      <a:lt1>
        <a:sysClr val="window" lastClr="FFFFFF"/>
      </a:lt1>
      <a:dk2>
        <a:srgbClr val="44546A"/>
      </a:dk2>
      <a:lt2>
        <a:srgbClr val="E7E6E6"/>
      </a:lt2>
      <a:accent1>
        <a:srgbClr val="008265"/>
      </a:accent1>
      <a:accent2>
        <a:srgbClr val="FCD53A"/>
      </a:accent2>
      <a:accent3>
        <a:srgbClr val="1378B0"/>
      </a:accent3>
      <a:accent4>
        <a:srgbClr val="88C2C2"/>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MLHU PowerPoint Template" id="{8B0B92DA-570D-4340-8DAF-4562909EE9D0}" vid="{AE43C01D-5A9F-4291-9D33-88ECA908AF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45038FBDA6343983DD0F251E4882F" ma:contentTypeVersion="19" ma:contentTypeDescription="Create a new document." ma:contentTypeScope="" ma:versionID="415eda138e01682524fe2001e1798cea">
  <xsd:schema xmlns:xsd="http://www.w3.org/2001/XMLSchema" xmlns:xs="http://www.w3.org/2001/XMLSchema" xmlns:p="http://schemas.microsoft.com/office/2006/metadata/properties" xmlns:ns2="35292611-6285-4d47-b02c-5659f1bb2e8e" xmlns:ns3="407d7b82-df1f-4e64-8d4b-bf75318e90d8" targetNamespace="http://schemas.microsoft.com/office/2006/metadata/properties" ma:root="true" ma:fieldsID="873e329b1eb8f9e0489cc4951fc19bf0" ns2:_="" ns3:_="">
    <xsd:import namespace="35292611-6285-4d47-b02c-5659f1bb2e8e"/>
    <xsd:import namespace="407d7b82-df1f-4e64-8d4b-bf75318e90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element ref="ns2:Reviewer" minOccurs="0"/>
                <xsd:element ref="ns2:Status" minOccurs="0"/>
                <xsd:element ref="ns2:Statusof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92611-6285-4d47-b02c-5659f1bb2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viewer" ma:index="23" nillable="true" ma:displayName="Reviewer" ma:format="Dropdown" ma:internalName="Reviewer">
      <xsd:simpleType>
        <xsd:restriction base="dms:Text">
          <xsd:maxLength value="255"/>
        </xsd:restriction>
      </xsd:simpleType>
    </xsd:element>
    <xsd:element name="Status" ma:index="24" nillable="true" ma:displayName="Status" ma:format="Dropdown" ma:internalName="Status">
      <xsd:simpleType>
        <xsd:restriction base="dms:Text">
          <xsd:maxLength value="255"/>
        </xsd:restriction>
      </xsd:simpleType>
    </xsd:element>
    <xsd:element name="StatusofReview" ma:index="25" nillable="true" ma:displayName="Status of Review" ma:format="Dropdown" ma:internalName="StatusofReview">
      <xsd:simpleType>
        <xsd:union memberTypes="dms:Text">
          <xsd:simpleType>
            <xsd:restriction base="dms:Choice">
              <xsd:enumeration value="In Progress"/>
              <xsd:enumeration value="Awaiting Review"/>
              <xsd:enumeration value="Complet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07d7b82-df1f-4e64-8d4b-bf75318e90d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adf4cc-86a7-4d98-8461-1d5931f521ac}" ma:internalName="TaxCatchAll" ma:showField="CatchAllData" ma:web="407d7b82-df1f-4e64-8d4b-bf75318e90d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7d7b82-df1f-4e64-8d4b-bf75318e90d8" xsi:nil="true"/>
    <lcf76f155ced4ddcb4097134ff3c332f xmlns="35292611-6285-4d47-b02c-5659f1bb2e8e">
      <Terms xmlns="http://schemas.microsoft.com/office/infopath/2007/PartnerControls"/>
    </lcf76f155ced4ddcb4097134ff3c332f>
    <Status xmlns="35292611-6285-4d47-b02c-5659f1bb2e8e" xsi:nil="true"/>
    <StatusofReview xmlns="35292611-6285-4d47-b02c-5659f1bb2e8e" xsi:nil="true"/>
    <Reviewer xmlns="35292611-6285-4d47-b02c-5659f1bb2e8e" xsi:nil="true"/>
  </documentManagement>
</p:properties>
</file>

<file path=customXml/itemProps1.xml><?xml version="1.0" encoding="utf-8"?>
<ds:datastoreItem xmlns:ds="http://schemas.openxmlformats.org/officeDocument/2006/customXml" ds:itemID="{2282D22D-64CA-454B-98EC-515C658E1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292611-6285-4d47-b02c-5659f1bb2e8e"/>
    <ds:schemaRef ds:uri="407d7b82-df1f-4e64-8d4b-bf75318e9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0DDACC-FF66-4C24-B13E-3FF37AF454B0}">
  <ds:schemaRefs>
    <ds:schemaRef ds:uri="http://schemas.microsoft.com/sharepoint/v3/contenttype/forms"/>
  </ds:schemaRefs>
</ds:datastoreItem>
</file>

<file path=customXml/itemProps3.xml><?xml version="1.0" encoding="utf-8"?>
<ds:datastoreItem xmlns:ds="http://schemas.openxmlformats.org/officeDocument/2006/customXml" ds:itemID="{EA4F2A21-6975-45EB-83CB-027D822D2E7D}">
  <ds:schemaRefs>
    <ds:schemaRef ds:uri="35292611-6285-4d47-b02c-5659f1bb2e8e"/>
    <ds:schemaRef ds:uri="407d7b82-df1f-4e64-8d4b-bf75318e90d8"/>
    <ds:schemaRef ds:uri="88b26220-c0c3-4b70-bd45-470f1aa6fb54"/>
    <ds:schemaRef ds:uri="8c35f27a-7766-42e4-af79-3c5503d623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9332</Words>
  <Application>Microsoft Office PowerPoint</Application>
  <PresentationFormat>Widescreen</PresentationFormat>
  <Paragraphs>810</Paragraphs>
  <Slides>42</Slides>
  <Notes>40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Arial Unicode MS</vt:lpstr>
      <vt:lpstr>Arial,Sans-Serif</vt:lpstr>
      <vt:lpstr>Calibri</vt:lpstr>
      <vt:lpstr>Courier New</vt:lpstr>
      <vt:lpstr>Times New Roman</vt:lpstr>
      <vt:lpstr>Zurich BT</vt:lpstr>
      <vt:lpstr>Custom Design</vt:lpstr>
      <vt:lpstr>1_Custom Design</vt:lpstr>
      <vt:lpstr>PowerPoint Presentation</vt:lpstr>
      <vt:lpstr>Key Learnings for Today​</vt:lpstr>
      <vt:lpstr>Role of the Health Unit​</vt:lpstr>
      <vt:lpstr>Health Protection and Promotion Act</vt:lpstr>
      <vt:lpstr>What is an Outbreak?</vt:lpstr>
      <vt:lpstr>What is an Epidemic?</vt:lpstr>
      <vt:lpstr>What is a Pandemic?</vt:lpstr>
      <vt:lpstr>Infection Control </vt:lpstr>
      <vt:lpstr>PowerPoint Presentation</vt:lpstr>
      <vt:lpstr>Infectious Agent​</vt:lpstr>
      <vt:lpstr>What is an Infection?​</vt:lpstr>
      <vt:lpstr>Bacteria​</vt:lpstr>
      <vt:lpstr>Bacteria​</vt:lpstr>
      <vt:lpstr>Viruses​</vt:lpstr>
      <vt:lpstr>Viruses​</vt:lpstr>
      <vt:lpstr>Reservoirs – Hiding Places</vt:lpstr>
      <vt:lpstr>Fomites</vt:lpstr>
      <vt:lpstr>Portal of Exit – The Way Out</vt:lpstr>
      <vt:lpstr>Mode of Transmission-  Getting Around​</vt:lpstr>
      <vt:lpstr>Mode of Transmission ​</vt:lpstr>
      <vt:lpstr>Transmission Examples  </vt:lpstr>
      <vt:lpstr>Mode of Transmission</vt:lpstr>
      <vt:lpstr>Transmission​</vt:lpstr>
      <vt:lpstr>Portal of Entry – The Way In​</vt:lpstr>
      <vt:lpstr>Susceptible Host – The Next Sick Person​</vt:lpstr>
      <vt:lpstr>PowerPoint Presentation</vt:lpstr>
      <vt:lpstr>Breaking the Chain of Infection​</vt:lpstr>
      <vt:lpstr>Breaking the Chain through  Hand Hygiene ​</vt:lpstr>
      <vt:lpstr>When Should You Wash Your Hands?</vt:lpstr>
      <vt:lpstr>   Proper Hand Washing​</vt:lpstr>
      <vt:lpstr>Handwashing Video​</vt:lpstr>
      <vt:lpstr>Glo Germ Activity</vt:lpstr>
      <vt:lpstr>Areas Most Often Missed​</vt:lpstr>
      <vt:lpstr>Breaking the Chain of Infection through  Cleaning and  Disinfection</vt:lpstr>
      <vt:lpstr>Breaking the Chain using Personal Protective Equipment (PPE) and Practices</vt:lpstr>
      <vt:lpstr>Negative Pressure​ Room</vt:lpstr>
      <vt:lpstr>Breaking the Chain through Immunization  </vt:lpstr>
      <vt:lpstr>PowerPoint Presentation</vt:lpstr>
      <vt:lpstr>Herd Immunity</vt:lpstr>
      <vt:lpstr>Flu Shot ‘Match’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Limburg</dc:creator>
  <cp:lastModifiedBy>Kate Clarysse</cp:lastModifiedBy>
  <cp:revision>126</cp:revision>
  <cp:lastPrinted>2023-06-05T16:33:55Z</cp:lastPrinted>
  <dcterms:created xsi:type="dcterms:W3CDTF">2022-08-25T19:19:48Z</dcterms:created>
  <dcterms:modified xsi:type="dcterms:W3CDTF">2025-05-01T17:17:37Z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