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05" r:id="rId3"/>
    <p:sldId id="263" r:id="rId4"/>
    <p:sldId id="274" r:id="rId5"/>
    <p:sldId id="260" r:id="rId6"/>
    <p:sldId id="269" r:id="rId7"/>
    <p:sldId id="278" r:id="rId8"/>
    <p:sldId id="323" r:id="rId9"/>
    <p:sldId id="307" r:id="rId10"/>
    <p:sldId id="293" r:id="rId11"/>
    <p:sldId id="279" r:id="rId12"/>
    <p:sldId id="290" r:id="rId13"/>
    <p:sldId id="267" r:id="rId14"/>
    <p:sldId id="306" r:id="rId15"/>
    <p:sldId id="295" r:id="rId16"/>
    <p:sldId id="333" r:id="rId17"/>
    <p:sldId id="334" r:id="rId18"/>
    <p:sldId id="299" r:id="rId19"/>
    <p:sldId id="300" r:id="rId20"/>
    <p:sldId id="297" r:id="rId21"/>
    <p:sldId id="287" r:id="rId22"/>
    <p:sldId id="321" r:id="rId23"/>
    <p:sldId id="288" r:id="rId24"/>
  </p:sldIdLst>
  <p:sldSz cx="9144000" cy="6858000" type="screen4x3"/>
  <p:notesSz cx="7023100" cy="93091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AC77"/>
    <a:srgbClr val="003021"/>
    <a:srgbClr val="006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9097" autoAdjust="0"/>
  </p:normalViewPr>
  <p:slideViewPr>
    <p:cSldViewPr>
      <p:cViewPr>
        <p:scale>
          <a:sx n="100" d="100"/>
          <a:sy n="100" d="100"/>
        </p:scale>
        <p:origin x="-4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92" y="72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39" rIns="95079" bIns="47539" numCol="1" anchor="t" anchorCtr="0" compatLnSpc="1">
            <a:prstTxWarp prst="textNoShape">
              <a:avLst/>
            </a:prstTxWarp>
          </a:bodyPr>
          <a:lstStyle>
            <a:lvl1pPr defTabSz="95039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39" rIns="95079" bIns="47539" numCol="1" anchor="t" anchorCtr="0" compatLnSpc="1">
            <a:prstTxWarp prst="textNoShape">
              <a:avLst/>
            </a:prstTxWarp>
          </a:bodyPr>
          <a:lstStyle>
            <a:lvl1pPr algn="r" defTabSz="95039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39" rIns="95079" bIns="47539" numCol="1" anchor="b" anchorCtr="0" compatLnSpc="1">
            <a:prstTxWarp prst="textNoShape">
              <a:avLst/>
            </a:prstTxWarp>
          </a:bodyPr>
          <a:lstStyle>
            <a:lvl1pPr defTabSz="95039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43963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39" rIns="95079" bIns="47539" numCol="1" anchor="b" anchorCtr="0" compatLnSpc="1">
            <a:prstTxWarp prst="textNoShape">
              <a:avLst/>
            </a:prstTxWarp>
          </a:bodyPr>
          <a:lstStyle>
            <a:lvl1pPr algn="r" defTabSz="95039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7882469-2706-410A-AFF1-0C5503B3E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5" tIns="44973" rIns="89945" bIns="44973" numCol="1" anchor="t" anchorCtr="0" compatLnSpc="1">
            <a:prstTxWarp prst="textNoShape">
              <a:avLst/>
            </a:prstTxWarp>
          </a:bodyPr>
          <a:lstStyle>
            <a:lvl1pPr defTabSz="89884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288" y="0"/>
            <a:ext cx="3071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5" tIns="44973" rIns="89945" bIns="44973" numCol="1" anchor="t" anchorCtr="0" compatLnSpc="1">
            <a:prstTxWarp prst="textNoShape">
              <a:avLst/>
            </a:prstTxWarp>
          </a:bodyPr>
          <a:lstStyle>
            <a:lvl1pPr algn="r" defTabSz="89884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63575"/>
            <a:ext cx="4730750" cy="3548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3" y="4433888"/>
            <a:ext cx="5121275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5" tIns="44973" rIns="89945" bIns="4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4600"/>
            <a:ext cx="30734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5" tIns="44973" rIns="89945" bIns="44973" numCol="1" anchor="b" anchorCtr="0" compatLnSpc="1">
            <a:prstTxWarp prst="textNoShape">
              <a:avLst/>
            </a:prstTxWarp>
          </a:bodyPr>
          <a:lstStyle>
            <a:lvl1pPr defTabSz="89884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288" y="8864600"/>
            <a:ext cx="3071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5" tIns="44973" rIns="89945" bIns="44973" numCol="1" anchor="b" anchorCtr="0" compatLnSpc="1">
            <a:prstTxWarp prst="textNoShape">
              <a:avLst/>
            </a:prstTxWarp>
          </a:bodyPr>
          <a:lstStyle>
            <a:lvl1pPr algn="r" defTabSz="898847">
              <a:defRPr sz="1200">
                <a:latin typeface="Arial" charset="0"/>
              </a:defRPr>
            </a:lvl1pPr>
          </a:lstStyle>
          <a:p>
            <a:pPr>
              <a:defRPr/>
            </a:pPr>
            <a:fld id="{59541A44-C10F-48C5-A0D9-0AB20256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81A59-7938-4E72-9392-9803821880B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798F34-3D21-4F8D-8861-7B69FDC60EE6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61988"/>
            <a:ext cx="4727575" cy="35448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0E3C81-89DE-46D9-8ECD-329CE5502045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smtClean="0">
                <a:latin typeface="Arial" charset="0"/>
              </a:rPr>
              <a:t>Board of Health - Vance Blackmore (Chair)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COMOH - Graham Pollett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Affiliates: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ANDSOOHA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AOPHBA 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APHEO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ASPHIO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Dentists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Health Promotion Ontario (Public Health)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Nutritionists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BA387-F697-4752-9754-BADEB61CC9F5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Principles and Values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43465D-66AD-4F79-8677-16F1F2306DDC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smtClean="0">
                <a:latin typeface="Arial" charset="0"/>
              </a:rPr>
              <a:t>City Council 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- 2 elected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- 1 appointed</a:t>
            </a:r>
          </a:p>
          <a:p>
            <a:pPr eaLnBrk="1" hangingPunct="1"/>
            <a:endParaRPr lang="en-US" sz="1400" smtClean="0">
              <a:latin typeface="Arial" charset="0"/>
            </a:endParaRPr>
          </a:p>
          <a:p>
            <a:pPr eaLnBrk="1" hangingPunct="1"/>
            <a:r>
              <a:rPr lang="en-US" sz="1400" smtClean="0">
                <a:latin typeface="Arial" charset="0"/>
              </a:rPr>
              <a:t>County Council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- elected representatives </a:t>
            </a:r>
          </a:p>
          <a:p>
            <a:pPr eaLnBrk="1" hangingPunct="1"/>
            <a:endParaRPr lang="en-US" sz="1400" smtClean="0">
              <a:latin typeface="Arial" charset="0"/>
            </a:endParaRPr>
          </a:p>
          <a:p>
            <a:pPr eaLnBrk="1" hangingPunct="1"/>
            <a:r>
              <a:rPr lang="en-US" sz="1400" smtClean="0">
                <a:latin typeface="Arial" charset="0"/>
              </a:rPr>
              <a:t>Provincial</a:t>
            </a:r>
          </a:p>
          <a:p>
            <a:pPr eaLnBrk="1" hangingPunct="1"/>
            <a:r>
              <a:rPr lang="en-US" sz="1400" smtClean="0">
                <a:latin typeface="Arial" charset="0"/>
              </a:rPr>
              <a:t>	- appointed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E91391-26B0-4283-8117-1412D421C79F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Ontario Smoke Free Act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AF7CC-152C-41F6-9ABE-07B42FB45D26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smtClean="0">
                <a:latin typeface="Arial" charset="0"/>
              </a:rPr>
              <a:t>Section 5 of HPPA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578CF-7C88-4C28-9D88-4FD7D3B1AA81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smtClean="0">
                <a:latin typeface="Arial" charset="0"/>
              </a:rPr>
              <a:t>Section 5 of HPPA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DA1AE0-86EB-4CAC-B1EC-4B697638AE62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smtClean="0">
                <a:latin typeface="Arial" charset="0"/>
              </a:rPr>
              <a:t>Section 5 of HPPA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B50443-6FE5-4AD0-BAEB-C44DD43599A3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Ontario Smoke Free Act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A955-A62B-43A6-8E00-D34C14C10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DDCA-68CB-4A15-9562-882A374C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0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914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EC15-1FBA-4A52-8352-0DBDD4ED5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7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8CE8-D35C-4A40-A50E-3D71E526F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F288-F0C2-4762-896E-25A9AE4F8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9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35A4-E82C-4DF1-AE9F-0E0EBA06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CCC3-CF3B-418E-B3CF-8EE64003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EFD0-A802-4F9D-AA38-9DEFD43C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0DE0-4D05-42DB-8FDE-4BD79D30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8FBE-3E77-49D8-8D2C-65E479A2F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AB06-DA13-4DD3-B4FB-15A0CF0EE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543C376-998D-4B94-9E64-B15E69113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5" descr="MLHUlogo_horz[K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6957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6" descr="choosehealth_alterna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1752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Zurich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2438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345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6345"/>
                </a:solidFill>
                <a:latin typeface="Arial" charset="0"/>
              </a:rPr>
              <a:t>Protecting the Public’s Health </a:t>
            </a:r>
            <a:br>
              <a:rPr lang="en-GB" sz="4000" b="1" smtClean="0">
                <a:solidFill>
                  <a:srgbClr val="006345"/>
                </a:solidFill>
                <a:latin typeface="Arial" charset="0"/>
              </a:rPr>
            </a:br>
            <a:r>
              <a:rPr lang="en-GB" sz="4000" b="1" smtClean="0">
                <a:solidFill>
                  <a:srgbClr val="006345"/>
                </a:solidFill>
                <a:latin typeface="Arial" charset="0"/>
              </a:rPr>
              <a:t>in Emergencies</a:t>
            </a:r>
            <a:br>
              <a:rPr lang="en-GB" sz="4000" b="1" smtClean="0">
                <a:solidFill>
                  <a:srgbClr val="006345"/>
                </a:solidFill>
                <a:latin typeface="Arial" charset="0"/>
              </a:rPr>
            </a:br>
            <a:r>
              <a:rPr lang="en-GB" sz="3600" b="1" smtClean="0">
                <a:solidFill>
                  <a:srgbClr val="006345"/>
                </a:solidFill>
                <a:latin typeface="Arial" charset="0"/>
              </a:rPr>
              <a:t/>
            </a:r>
            <a:br>
              <a:rPr lang="en-GB" sz="3600" b="1" smtClean="0">
                <a:solidFill>
                  <a:srgbClr val="006345"/>
                </a:solidFill>
                <a:latin typeface="Arial" charset="0"/>
              </a:rPr>
            </a:br>
            <a:endParaRPr lang="en-US" sz="5400" b="1" smtClean="0">
              <a:latin typeface="Times New Roman" pitchFamily="18" charset="0"/>
            </a:endParaRPr>
          </a:p>
        </p:txBody>
      </p:sp>
      <p:sp>
        <p:nvSpPr>
          <p:cNvPr id="2051" name="Text Box 1030"/>
          <p:cNvSpPr txBox="1">
            <a:spLocks noChangeArrowheads="1"/>
          </p:cNvSpPr>
          <p:nvPr/>
        </p:nvSpPr>
        <p:spPr bwMode="auto">
          <a:xfrm>
            <a:off x="974725" y="5453063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/>
          </a:p>
        </p:txBody>
      </p:sp>
      <p:pic>
        <p:nvPicPr>
          <p:cNvPr id="2052" name="Picture 1031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352800" y="1066800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345"/>
                </a:solidFill>
              </a:rPr>
              <a:t>Roles</a:t>
            </a:r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2590800" y="1905000"/>
            <a:ext cx="2590800" cy="381000"/>
          </a:xfrm>
          <a:prstGeom prst="flowChartAlternate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World Health Organization</a:t>
            </a:r>
            <a:endParaRPr lang="en-US" sz="1600"/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2362200" y="2514600"/>
            <a:ext cx="2971800" cy="609600"/>
          </a:xfrm>
          <a:prstGeom prst="flowChartAlternate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Federal Government</a:t>
            </a:r>
          </a:p>
          <a:p>
            <a:pPr algn="ctr"/>
            <a:r>
              <a:rPr lang="en-US" sz="1200" b="1"/>
              <a:t>Includes Public Health of Canada</a:t>
            </a:r>
          </a:p>
          <a:p>
            <a:pPr algn="ctr"/>
            <a:r>
              <a:rPr lang="en-US" sz="1200" b="1"/>
              <a:t>and Health Canada </a:t>
            </a:r>
          </a:p>
        </p:txBody>
      </p:sp>
      <p:sp>
        <p:nvSpPr>
          <p:cNvPr id="14341" name="AutoShape 10"/>
          <p:cNvSpPr>
            <a:spLocks noChangeArrowheads="1"/>
          </p:cNvSpPr>
          <p:nvPr/>
        </p:nvSpPr>
        <p:spPr bwMode="auto">
          <a:xfrm>
            <a:off x="2057400" y="3352800"/>
            <a:ext cx="3581400" cy="609600"/>
          </a:xfrm>
          <a:prstGeom prst="flowChartAlternate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Provincial Government</a:t>
            </a:r>
          </a:p>
          <a:p>
            <a:pPr algn="ctr"/>
            <a:r>
              <a:rPr lang="en-US" sz="1200" b="1"/>
              <a:t>Includes Ministry of Health and Long Term Care</a:t>
            </a:r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auto">
          <a:xfrm>
            <a:off x="1752600" y="4191000"/>
            <a:ext cx="4191000" cy="685800"/>
          </a:xfrm>
          <a:prstGeom prst="flowChartAlternate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Municipal Government/</a:t>
            </a:r>
          </a:p>
          <a:p>
            <a:pPr algn="ctr"/>
            <a:r>
              <a:rPr lang="en-US" sz="1600" b="1"/>
              <a:t>Middlesex-London Health Unit</a:t>
            </a:r>
          </a:p>
          <a:p>
            <a:pPr algn="ctr"/>
            <a:r>
              <a:rPr lang="en-US" sz="1200" b="1"/>
              <a:t>Includes London, Middlesex County and municipalities</a:t>
            </a:r>
          </a:p>
        </p:txBody>
      </p:sp>
      <p:sp>
        <p:nvSpPr>
          <p:cNvPr id="14343" name="AutoShape 12"/>
          <p:cNvSpPr>
            <a:spLocks noChangeArrowheads="1"/>
          </p:cNvSpPr>
          <p:nvPr/>
        </p:nvSpPr>
        <p:spPr bwMode="auto">
          <a:xfrm>
            <a:off x="1676400" y="5105400"/>
            <a:ext cx="4343400" cy="533400"/>
          </a:xfrm>
          <a:prstGeom prst="flowChartAlternate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Community Agencies</a:t>
            </a:r>
          </a:p>
          <a:p>
            <a:pPr algn="ctr"/>
            <a:r>
              <a:rPr lang="en-US" sz="1200" b="1"/>
              <a:t>Includes non-profit and industry</a:t>
            </a:r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 flipV="1">
            <a:off x="6172200" y="2590800"/>
            <a:ext cx="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6324600" y="3886200"/>
            <a:ext cx="1524000" cy="381000"/>
          </a:xfrm>
          <a:prstGeom prst="flowChartAlternate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Response</a:t>
            </a:r>
          </a:p>
        </p:txBody>
      </p:sp>
      <p:sp>
        <p:nvSpPr>
          <p:cNvPr id="14346" name="AutoShape 15"/>
          <p:cNvSpPr>
            <a:spLocks noChangeArrowheads="1"/>
          </p:cNvSpPr>
          <p:nvPr/>
        </p:nvSpPr>
        <p:spPr bwMode="auto">
          <a:xfrm>
            <a:off x="3657600" y="2286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347" name="AutoShape 16"/>
          <p:cNvSpPr>
            <a:spLocks noChangeArrowheads="1"/>
          </p:cNvSpPr>
          <p:nvPr/>
        </p:nvSpPr>
        <p:spPr bwMode="auto">
          <a:xfrm>
            <a:off x="3657600" y="3124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348" name="AutoShape 17"/>
          <p:cNvSpPr>
            <a:spLocks noChangeArrowheads="1"/>
          </p:cNvSpPr>
          <p:nvPr/>
        </p:nvSpPr>
        <p:spPr bwMode="auto">
          <a:xfrm>
            <a:off x="3657600" y="3962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349" name="AutoShape 19"/>
          <p:cNvSpPr>
            <a:spLocks noChangeArrowheads="1"/>
          </p:cNvSpPr>
          <p:nvPr/>
        </p:nvSpPr>
        <p:spPr bwMode="auto">
          <a:xfrm>
            <a:off x="3657600" y="4876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350" name="AutoShape 20"/>
          <p:cNvSpPr>
            <a:spLocks noChangeArrowheads="1"/>
          </p:cNvSpPr>
          <p:nvPr/>
        </p:nvSpPr>
        <p:spPr bwMode="auto">
          <a:xfrm>
            <a:off x="1670050" y="5867400"/>
            <a:ext cx="4343400" cy="533400"/>
          </a:xfrm>
          <a:prstGeom prst="flowChartAlternate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Personal Preparedness</a:t>
            </a:r>
          </a:p>
          <a:p>
            <a:pPr algn="ctr"/>
            <a:r>
              <a:rPr lang="en-US" sz="1200" b="1"/>
              <a:t>-72 Hours</a:t>
            </a:r>
          </a:p>
        </p:txBody>
      </p:sp>
      <p:sp>
        <p:nvSpPr>
          <p:cNvPr id="14351" name="AutoShape 21"/>
          <p:cNvSpPr>
            <a:spLocks noChangeArrowheads="1"/>
          </p:cNvSpPr>
          <p:nvPr/>
        </p:nvSpPr>
        <p:spPr bwMode="auto">
          <a:xfrm>
            <a:off x="3657600" y="5638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Community Partners in Emergency Response</a:t>
            </a:r>
            <a:endParaRPr lang="en-US" sz="5400" b="1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458200" cy="3733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1.</a:t>
            </a:r>
            <a:r>
              <a:rPr lang="en-US" sz="2600" b="1" smtClean="0">
                <a:latin typeface="Arial" charset="0"/>
              </a:rPr>
              <a:t>	Medical Officer of Health (MOH) is an integral part of the Community Control Group (CCG)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2.</a:t>
            </a:r>
            <a:r>
              <a:rPr lang="en-US" sz="2600" b="1" smtClean="0">
                <a:latin typeface="Arial" charset="0"/>
              </a:rPr>
              <a:t>	Representation at city, county, upper tier and all county communities in lower tier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3.</a:t>
            </a:r>
            <a:r>
              <a:rPr lang="en-US" sz="2600" b="1" smtClean="0">
                <a:latin typeface="Arial" charset="0"/>
              </a:rPr>
              <a:t>	Provincial representation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4.</a:t>
            </a:r>
            <a:r>
              <a:rPr lang="en-US" sz="2600" b="1" smtClean="0">
                <a:latin typeface="Arial" charset="0"/>
              </a:rPr>
              <a:t>	Website re-development (2013)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5.</a:t>
            </a:r>
            <a:r>
              <a:rPr lang="en-US" sz="2600" b="1" smtClean="0">
                <a:latin typeface="Arial" charset="0"/>
              </a:rPr>
              <a:t>	Telephone inquiry lines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6.</a:t>
            </a:r>
            <a:r>
              <a:rPr lang="en-US" sz="2600" b="1" smtClean="0">
                <a:latin typeface="Arial" charset="0"/>
              </a:rPr>
              <a:t> 	Community Emergency Response Volunteers (CERV)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7.</a:t>
            </a:r>
            <a:r>
              <a:rPr lang="en-US" sz="2600" b="1" smtClean="0">
                <a:latin typeface="Arial" charset="0"/>
              </a:rPr>
              <a:t>    Fact Sheets/Bulletins/Alerts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600" b="1" smtClean="0">
                <a:solidFill>
                  <a:srgbClr val="006345"/>
                </a:solidFill>
                <a:latin typeface="Arial" charset="0"/>
              </a:rPr>
              <a:t>8.</a:t>
            </a:r>
            <a:r>
              <a:rPr lang="en-US" sz="2600" b="1" smtClean="0">
                <a:latin typeface="Arial" charset="0"/>
              </a:rPr>
              <a:t>    Educational Workshops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6345"/>
                </a:solidFill>
              </a:rPr>
              <a:t>Roles and Responsibilities</a:t>
            </a:r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CA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Defined in municipal emergency plans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Includes advice, mass immunization, liaison, ensures water precautions are met,                        control spread of disease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Co-ordinates care of bed-ridden citizens and other special needs persons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Interacts with, provides guidance and expert advice to emergency responders 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Amateur radio station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Ontario Public Health Standards</a:t>
            </a:r>
            <a:endParaRPr lang="en-US" sz="5400" b="1" smtClean="0">
              <a:latin typeface="Times New Roman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3962400"/>
          </a:xfrm>
        </p:spPr>
        <p:txBody>
          <a:bodyPr/>
          <a:lstStyle/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1.</a:t>
            </a:r>
            <a:r>
              <a:rPr lang="en-US" sz="2800" b="1" smtClean="0">
                <a:latin typeface="Arial" charset="0"/>
              </a:rPr>
              <a:t>	Foundations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2.</a:t>
            </a:r>
            <a:r>
              <a:rPr lang="en-US" sz="2800" b="1" smtClean="0">
                <a:latin typeface="Arial" charset="0"/>
              </a:rPr>
              <a:t>	Chronic Diseases and Injuries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3.</a:t>
            </a:r>
            <a:r>
              <a:rPr lang="en-US" sz="2800" b="1" smtClean="0">
                <a:latin typeface="Arial" charset="0"/>
              </a:rPr>
              <a:t>	Family Health 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4.</a:t>
            </a:r>
            <a:r>
              <a:rPr lang="en-US" sz="2800" b="1" smtClean="0">
                <a:latin typeface="Arial" charset="0"/>
              </a:rPr>
              <a:t>	Infectious Diseases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5.</a:t>
            </a:r>
            <a:r>
              <a:rPr lang="en-US" sz="2800" b="1" smtClean="0">
                <a:latin typeface="Arial" charset="0"/>
              </a:rPr>
              <a:t>	Environmental Health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6.</a:t>
            </a:r>
            <a:r>
              <a:rPr lang="en-US" sz="2800" b="1" smtClean="0">
                <a:latin typeface="Arial" charset="0"/>
              </a:rPr>
              <a:t> Emergency Preparedness (2009)</a:t>
            </a:r>
            <a:endParaRPr lang="en-US" sz="2800" smtClean="0">
              <a:latin typeface="Arial" charset="0"/>
            </a:endParaRPr>
          </a:p>
        </p:txBody>
      </p:sp>
      <p:pic>
        <p:nvPicPr>
          <p:cNvPr id="8196" name="Picture 5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6345"/>
                </a:solidFill>
                <a:latin typeface="Arial" charset="0"/>
              </a:rPr>
              <a:t>Emergency Preparedness Protocol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6096000" cy="3733800"/>
          </a:xfrm>
        </p:spPr>
        <p:txBody>
          <a:bodyPr/>
          <a:lstStyle/>
          <a:p>
            <a:pPr eaLnBrk="1" hangingPunct="1"/>
            <a:r>
              <a:rPr lang="en-CA" sz="2800" b="1" smtClean="0"/>
              <a:t>Surveillance and assessment</a:t>
            </a:r>
          </a:p>
          <a:p>
            <a:pPr eaLnBrk="1" hangingPunct="1"/>
            <a:r>
              <a:rPr lang="en-CA" sz="2800" b="1" smtClean="0"/>
              <a:t>Health protection</a:t>
            </a:r>
          </a:p>
          <a:p>
            <a:pPr eaLnBrk="1" hangingPunct="1"/>
            <a:r>
              <a:rPr lang="en-CA" sz="2800" b="1" smtClean="0"/>
              <a:t>Risk communications and </a:t>
            </a:r>
          </a:p>
          <a:p>
            <a:pPr eaLnBrk="1" hangingPunct="1">
              <a:buFontTx/>
              <a:buNone/>
            </a:pPr>
            <a:r>
              <a:rPr lang="en-CA" sz="2800" b="1" smtClean="0"/>
              <a:t>    public awareness</a:t>
            </a:r>
          </a:p>
          <a:p>
            <a:pPr eaLnBrk="1" hangingPunct="1"/>
            <a:r>
              <a:rPr lang="en-CA" sz="2800" b="1" smtClean="0"/>
              <a:t>Education, training and exercises</a:t>
            </a:r>
          </a:p>
        </p:txBody>
      </p:sp>
      <p:pic>
        <p:nvPicPr>
          <p:cNvPr id="11268" name="Picture 4" descr="emergency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24025"/>
            <a:ext cx="171291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71800" y="980728"/>
            <a:ext cx="3262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345"/>
                </a:solidFill>
              </a:rPr>
              <a:t>Requirements</a:t>
            </a:r>
            <a:endParaRPr lang="en-US" b="1" dirty="0">
              <a:solidFill>
                <a:srgbClr val="006345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87624" y="1713129"/>
            <a:ext cx="7391400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Hazard Identification and Risk Assessments for Public Health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Continuity of Operations Plan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Emergency Response Plan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24/7 Notification Protocol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Public Awareness Activities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Education Program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Orientation Program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 dirty="0" smtClean="0"/>
              <a:t>Exercise Program</a:t>
            </a:r>
            <a:endParaRPr lang="en-US" sz="2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>
                <a:latin typeface="Arial" charset="0"/>
                <a:cs typeface="Arial" charset="0"/>
              </a:rPr>
              <a:t>CERV – Community Emergency Response Volunteer</a:t>
            </a:r>
          </a:p>
        </p:txBody>
      </p:sp>
      <p:pic>
        <p:nvPicPr>
          <p:cNvPr id="1638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819400"/>
            <a:ext cx="3473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813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emergency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38263"/>
            <a:ext cx="1981200" cy="4818062"/>
          </a:xfrm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19923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71628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Many unknowns (air, water, virus, etc)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Develop partnerships and open lines of communication with all key stakeholders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Effective business and personal continuity plans and community participation are essential</a:t>
            </a:r>
          </a:p>
          <a:p>
            <a:pPr eaLnBrk="1" hangingPunct="1"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Routine Infection Control practices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990600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6345"/>
                </a:solidFill>
              </a:rPr>
              <a:t>Public Health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447800" y="5224463"/>
            <a:ext cx="5486400" cy="9540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6345"/>
              </a:buClr>
            </a:pPr>
            <a:r>
              <a:rPr lang="en-US" sz="2800" b="1" i="1"/>
              <a:t>Every Emergency has a public health component to it!</a:t>
            </a:r>
            <a:endParaRPr lang="en-CA" sz="2800"/>
          </a:p>
        </p:txBody>
      </p:sp>
      <p:pic>
        <p:nvPicPr>
          <p:cNvPr id="22533" name="Picture 4" descr="emergency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295400"/>
            <a:ext cx="77724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z="2800" b="1" smtClean="0">
                <a:latin typeface="Arial" charset="0"/>
              </a:rPr>
              <a:t>“To enable and ensure a consistent and effective Board of Health response to public health emergencies and emergencies with public health impacts.”</a:t>
            </a:r>
          </a:p>
        </p:txBody>
      </p:sp>
      <p:pic>
        <p:nvPicPr>
          <p:cNvPr id="3075" name="Picture 4" descr="emergency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1702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514600" y="57150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1600"/>
              <a:t>Middlesex-London Health Unit,</a:t>
            </a:r>
            <a:br>
              <a:rPr lang="en-CA" sz="1600"/>
            </a:br>
            <a:r>
              <a:rPr lang="en-CA" sz="1600"/>
              <a:t>50 King Street, London, ON N6A 5L7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95400" y="914400"/>
            <a:ext cx="648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345"/>
                </a:solidFill>
              </a:rPr>
              <a:t>Community Infection Control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6200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Hand washing, alcohol based hand-sanitizers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Coughing etiquette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Social distancing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Vaccination and immunization clinics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Use of self screening tools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Cleaning and disinfection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Routine precautions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Personal Protective Equipment (PPE) 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006345"/>
              </a:buClr>
              <a:buFontTx/>
              <a:buChar char="•"/>
            </a:pPr>
            <a:r>
              <a:rPr lang="en-US" sz="2600" b="1"/>
              <a:t>Fit-testing</a:t>
            </a:r>
            <a:r>
              <a:rPr lang="en-US" sz="2400" b="1"/>
              <a:t>                                 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934200" y="3505200"/>
          <a:ext cx="19050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3" imgW="1905000" imgH="2420112" progId="Word.Document.8">
                  <p:embed/>
                </p:oleObj>
              </mc:Choice>
              <mc:Fallback>
                <p:oleObj name="Document" r:id="rId3" imgW="1905000" imgH="242011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05200"/>
                        <a:ext cx="19050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224472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/>
            </a:r>
            <a:br>
              <a:rPr lang="en-US" sz="3600" b="1" smtClean="0">
                <a:solidFill>
                  <a:srgbClr val="006345"/>
                </a:solidFill>
                <a:latin typeface="Arial" charset="0"/>
              </a:rPr>
            </a:br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When an Emergency Strikes … We’re Ready!</a:t>
            </a:r>
            <a:br>
              <a:rPr lang="en-US" sz="3600" b="1" smtClean="0">
                <a:solidFill>
                  <a:srgbClr val="006345"/>
                </a:solidFill>
                <a:latin typeface="Arial" charset="0"/>
              </a:rPr>
            </a:br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How Prepared are You?</a:t>
            </a:r>
            <a:r>
              <a:rPr lang="en-US" sz="3600" b="1" smtClean="0">
                <a:latin typeface="Arial" charset="0"/>
              </a:rPr>
              <a:t/>
            </a:r>
            <a:br>
              <a:rPr lang="en-US" sz="3600" b="1" smtClean="0">
                <a:latin typeface="Arial" charset="0"/>
              </a:rPr>
            </a:br>
            <a:endParaRPr lang="en-US" b="1" smtClean="0"/>
          </a:p>
        </p:txBody>
      </p:sp>
      <p:pic>
        <p:nvPicPr>
          <p:cNvPr id="23556" name="Picture 7" descr="derail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heavy_s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torn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51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floo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1895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fi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152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5" descr="emergency-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73763"/>
            <a:ext cx="8382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What Else Can We Do to Prepare </a:t>
            </a:r>
            <a:br>
              <a:rPr lang="en-US" sz="3600" b="1" smtClean="0">
                <a:solidFill>
                  <a:srgbClr val="006345"/>
                </a:solidFill>
                <a:latin typeface="Arial" charset="0"/>
              </a:rPr>
            </a:br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for Emergencies?</a:t>
            </a:r>
            <a:endParaRPr lang="en-CA" sz="3600" b="1" smtClean="0">
              <a:solidFill>
                <a:srgbClr val="006345"/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3962400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Arial" charset="0"/>
              </a:rPr>
              <a:t>Learn first aid &amp; CPR so you can help others when disaster strikes</a:t>
            </a:r>
          </a:p>
          <a:p>
            <a:pPr eaLnBrk="1" hangingPunct="1"/>
            <a:r>
              <a:rPr lang="en-US" sz="2600" smtClean="0">
                <a:latin typeface="Arial" charset="0"/>
              </a:rPr>
              <a:t>Keep your immunizations up-to-date, to avoid getting sick in an emergency (talk to your doctor about vaccines for the flu, tetanus, hepatitis A &amp; B and others)</a:t>
            </a:r>
          </a:p>
          <a:p>
            <a:pPr eaLnBrk="1" hangingPunct="1"/>
            <a:endParaRPr lang="en-CA" smtClean="0"/>
          </a:p>
        </p:txBody>
      </p:sp>
      <p:pic>
        <p:nvPicPr>
          <p:cNvPr id="36868" name="Picture 5" descr="immunization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4653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01000" cy="45720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6075" algn="l" eaLnBrk="1" hangingPunct="1"/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CA" sz="2000" b="1" dirty="0" smtClean="0"/>
              <a:t>Patricia Simone </a:t>
            </a:r>
            <a:r>
              <a:rPr lang="en-CA" sz="1200" b="1" dirty="0" smtClean="0"/>
              <a:t>ABCP, CMM III-EMP</a:t>
            </a: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>Manager, Emergency Preparedness</a:t>
            </a:r>
            <a:br>
              <a:rPr lang="en-CA" sz="2000" b="1" dirty="0" smtClean="0"/>
            </a:br>
            <a:r>
              <a:rPr lang="en-CA" sz="2000" b="1" dirty="0" smtClean="0"/>
              <a:t>Middlesex-London Health Unit,</a:t>
            </a:r>
            <a:br>
              <a:rPr lang="en-CA" sz="2000" b="1" dirty="0" smtClean="0"/>
            </a:br>
            <a:r>
              <a:rPr lang="en-CA" sz="2000" b="1" dirty="0" smtClean="0"/>
              <a:t>50 King Street, London, ON N6A 5L7</a:t>
            </a:r>
            <a:br>
              <a:rPr lang="en-CA" sz="2000" b="1" dirty="0" smtClean="0"/>
            </a:br>
            <a:r>
              <a:rPr lang="en-CA" sz="2000" b="1" dirty="0" smtClean="0"/>
              <a:t>* tel: 519-663-5317 ext. 2371 * fax: 519-663-9413</a:t>
            </a:r>
            <a:br>
              <a:rPr lang="en-CA" sz="2000" b="1" dirty="0" smtClean="0"/>
            </a:br>
            <a:r>
              <a:rPr lang="en-CA" sz="2000" b="1" dirty="0" smtClean="0"/>
              <a:t>* blackberry: 519-617-0571 email: pat.simone@mlhu.on.ca</a:t>
            </a:r>
            <a:br>
              <a:rPr lang="en-CA" sz="2000" b="1" dirty="0" smtClean="0"/>
            </a:br>
            <a:r>
              <a:rPr lang="en-CA" sz="2000" b="1" dirty="0" smtClean="0"/>
              <a:t>web: </a:t>
            </a:r>
            <a:r>
              <a:rPr lang="en-CA" sz="2000" b="1" dirty="0" smtClean="0">
                <a:solidFill>
                  <a:srgbClr val="006345"/>
                </a:solidFill>
              </a:rPr>
              <a:t>www.healthunit.com/emergency</a:t>
            </a:r>
            <a:br>
              <a:rPr lang="en-CA" sz="2000" b="1" dirty="0" smtClean="0">
                <a:solidFill>
                  <a:srgbClr val="006345"/>
                </a:solidFill>
              </a:rPr>
            </a:br>
            <a:r>
              <a:rPr lang="en-CA" sz="2000" b="1" dirty="0" smtClean="0"/>
              <a:t>Call sign: VA3HIS </a:t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09800" y="16764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CA" sz="2400">
              <a:latin typeface="Times New Roman" pitchFamily="18" charset="0"/>
            </a:endParaRPr>
          </a:p>
        </p:txBody>
      </p:sp>
      <p:pic>
        <p:nvPicPr>
          <p:cNvPr id="37892" name="Picture 4" descr="MLHUlogo_greenhor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10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emergency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981700"/>
            <a:ext cx="781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419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06345"/>
                </a:solidFill>
                <a:latin typeface="Arial" charset="0"/>
              </a:rPr>
              <a:t>Federal:</a:t>
            </a:r>
            <a:endParaRPr lang="en-US" smtClean="0">
              <a:solidFill>
                <a:srgbClr val="006345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smtClean="0">
                <a:latin typeface="Arial" charset="0"/>
              </a:rPr>
              <a:t>Health Canada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900" b="1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smtClean="0">
                <a:latin typeface="Arial" charset="0"/>
              </a:rPr>
              <a:t>Public Health Agency of Canada</a:t>
            </a:r>
            <a:endParaRPr lang="en-US" sz="2400" b="1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rgbClr val="006345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06345"/>
                </a:solidFill>
                <a:latin typeface="Arial" charset="0"/>
              </a:rPr>
              <a:t>Provincial: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smtClean="0">
                <a:latin typeface="Arial" charset="0"/>
              </a:rPr>
              <a:t>Ministry of Health and Long-Term Care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900" b="1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smtClean="0">
                <a:latin typeface="Arial" charset="0"/>
              </a:rPr>
              <a:t>Public Health Ontario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06345"/>
                </a:solidFill>
                <a:latin typeface="Arial" charset="0"/>
              </a:rPr>
              <a:t>Regional:</a:t>
            </a:r>
            <a:endParaRPr lang="en-US" sz="2000" b="1" smtClean="0">
              <a:solidFill>
                <a:srgbClr val="006345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36 Public Health Units in Ontario</a:t>
            </a:r>
            <a:endParaRPr lang="en-US" sz="1600" b="1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b="1" smtClean="0">
              <a:latin typeface="Arial" charset="0"/>
            </a:endParaRPr>
          </a:p>
        </p:txBody>
      </p:sp>
      <p:pic>
        <p:nvPicPr>
          <p:cNvPr id="4099" name="Picture 4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indent="0" eaLnBrk="1" hangingPunct="1">
              <a:lnSpc>
                <a:spcPct val="125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Programs and services are designed to help people live a healthy life, free of disease and injury.</a:t>
            </a:r>
          </a:p>
          <a:p>
            <a:pPr indent="0" eaLnBrk="1" hangingPunct="1">
              <a:lnSpc>
                <a:spcPct val="125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Staff monitor the air, </a:t>
            </a:r>
          </a:p>
          <a:p>
            <a:pPr indent="0" eaLnBrk="1" hangingPunct="1">
              <a:lnSpc>
                <a:spcPct val="125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food and water supply in the community to make sure it is safe.</a:t>
            </a:r>
          </a:p>
          <a:p>
            <a:pPr indent="0" eaLnBrk="1" hangingPunct="1">
              <a:buFontTx/>
              <a:buNone/>
            </a:pPr>
            <a:endParaRPr lang="en-US" sz="3000" smtClean="0">
              <a:latin typeface="Arial" charset="0"/>
            </a:endParaRPr>
          </a:p>
        </p:txBody>
      </p:sp>
      <p:pic>
        <p:nvPicPr>
          <p:cNvPr id="5123" name="Picture 5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1177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marL="911225" indent="3175" algn="ctr" eaLnBrk="1" hangingPunct="1">
              <a:lnSpc>
                <a:spcPct val="120000"/>
              </a:lnSpc>
              <a:buFontTx/>
              <a:buNone/>
            </a:pPr>
            <a:r>
              <a:rPr lang="en-US" sz="2900" b="1" smtClean="0">
                <a:solidFill>
                  <a:srgbClr val="006345"/>
                </a:solidFill>
                <a:latin typeface="Arial" charset="0"/>
              </a:rPr>
              <a:t>Board of Health</a:t>
            </a:r>
            <a:r>
              <a:rPr lang="en-US" sz="2000" b="1" smtClean="0">
                <a:latin typeface="Arial" charset="0"/>
              </a:rPr>
              <a:t> </a:t>
            </a:r>
          </a:p>
          <a:p>
            <a:pPr marL="911225" indent="3175" eaLnBrk="1" hangingPunct="1">
              <a:lnSpc>
                <a:spcPct val="12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City Council Appointees - 3</a:t>
            </a:r>
          </a:p>
          <a:p>
            <a:pPr marL="911225" indent="3175" eaLnBrk="1" hangingPunct="1">
              <a:lnSpc>
                <a:spcPct val="14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County Council Appointees - 3</a:t>
            </a:r>
          </a:p>
          <a:p>
            <a:pPr marL="911225" indent="3175" eaLnBrk="1" hangingPunct="1">
              <a:lnSpc>
                <a:spcPct val="14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Provincial Appointees - 5</a:t>
            </a:r>
          </a:p>
          <a:p>
            <a:pPr marL="911225" indent="3175" algn="ctr" eaLnBrk="1" hangingPunct="1">
              <a:lnSpc>
                <a:spcPct val="140000"/>
              </a:lnSpc>
              <a:buFontTx/>
              <a:buNone/>
            </a:pPr>
            <a:r>
              <a:rPr lang="en-US" sz="2900" b="1" smtClean="0">
                <a:solidFill>
                  <a:srgbClr val="006345"/>
                </a:solidFill>
                <a:latin typeface="Arial" charset="0"/>
              </a:rPr>
              <a:t>Funding</a:t>
            </a:r>
          </a:p>
          <a:p>
            <a:pPr marL="911225" indent="3175" eaLnBrk="1" hangingPunct="1">
              <a:lnSpc>
                <a:spcPct val="14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Provincial</a:t>
            </a:r>
          </a:p>
          <a:p>
            <a:pPr marL="911225" indent="3175" eaLnBrk="1" hangingPunct="1">
              <a:lnSpc>
                <a:spcPct val="14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City</a:t>
            </a:r>
          </a:p>
          <a:p>
            <a:pPr marL="911225" indent="3175" eaLnBrk="1" hangingPunct="1">
              <a:lnSpc>
                <a:spcPct val="14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County</a:t>
            </a:r>
          </a:p>
        </p:txBody>
      </p:sp>
      <p:pic>
        <p:nvPicPr>
          <p:cNvPr id="6147" name="Picture 7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/>
            </a:r>
            <a:br>
              <a:rPr lang="en-US" sz="3600" b="1" smtClean="0">
                <a:solidFill>
                  <a:srgbClr val="006345"/>
                </a:solidFill>
                <a:latin typeface="Arial" charset="0"/>
              </a:rPr>
            </a:br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Mandates</a:t>
            </a:r>
            <a:r>
              <a:rPr lang="en-US" sz="3600" b="1" smtClean="0">
                <a:latin typeface="Arial" charset="0"/>
              </a:rPr>
              <a:t/>
            </a:r>
            <a:br>
              <a:rPr lang="en-US" sz="3600" b="1" smtClean="0">
                <a:latin typeface="Arial" charset="0"/>
              </a:rPr>
            </a:b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315200" cy="3124200"/>
          </a:xfrm>
        </p:spPr>
        <p:txBody>
          <a:bodyPr/>
          <a:lstStyle/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1.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</a:rPr>
              <a:t> Health Protection and Promotion Act 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2.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</a:rPr>
              <a:t> Mandatory Health Programs and Services Guidelines 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3.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</a:rPr>
              <a:t> Immunization of School Pupils</a:t>
            </a:r>
            <a:r>
              <a:rPr lang="en-US" sz="280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</a:rPr>
              <a:t>Act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4.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</a:rPr>
              <a:t> Tobacco Control Act </a:t>
            </a:r>
          </a:p>
          <a:p>
            <a:pPr marL="406400" indent="-406400" eaLnBrk="1" hangingPunct="1">
              <a:buFontTx/>
              <a:buNone/>
            </a:pPr>
            <a:r>
              <a:rPr lang="en-US" sz="2800" b="1" smtClean="0">
                <a:solidFill>
                  <a:srgbClr val="006345"/>
                </a:solidFill>
                <a:latin typeface="Arial" charset="0"/>
              </a:rPr>
              <a:t>5.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</a:rPr>
              <a:t> Safe Drinking Water Act </a:t>
            </a:r>
          </a:p>
          <a:p>
            <a:pPr marL="406400" indent="-406400" eaLnBrk="1" hangingPunct="1">
              <a:buFontTx/>
              <a:buNone/>
            </a:pPr>
            <a:endParaRPr lang="en-US" sz="2800" b="1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172" name="Picture 4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345"/>
                </a:solidFill>
                <a:latin typeface="Arial" charset="0"/>
              </a:rPr>
              <a:t>Service Areas</a:t>
            </a:r>
            <a:endParaRPr lang="en-US" sz="5400" b="1" smtClean="0">
              <a:solidFill>
                <a:srgbClr val="006345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267200"/>
          </a:xfrm>
        </p:spPr>
        <p:txBody>
          <a:bodyPr/>
          <a:lstStyle/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345"/>
                </a:solidFill>
                <a:latin typeface="Arial" charset="0"/>
              </a:rPr>
              <a:t>1.</a:t>
            </a:r>
            <a:r>
              <a:rPr lang="en-US" sz="2400" b="1" smtClean="0">
                <a:latin typeface="Arial" charset="0"/>
              </a:rPr>
              <a:t>	Oral Health, Communicable Disease 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&amp; Sexual Health Services (OHCDSH) 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345"/>
                </a:solidFill>
                <a:latin typeface="Arial" charset="0"/>
              </a:rPr>
              <a:t>2.</a:t>
            </a:r>
            <a:r>
              <a:rPr lang="en-US" sz="2400" b="1" smtClean="0">
                <a:latin typeface="Arial" charset="0"/>
              </a:rPr>
              <a:t>	Environmental Health &amp; Chronic Disease Prevention Services (EHCD) 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345"/>
                </a:solidFill>
                <a:latin typeface="Arial" charset="0"/>
              </a:rPr>
              <a:t>3.</a:t>
            </a:r>
            <a:r>
              <a:rPr lang="en-US" sz="2400" b="1" smtClean="0">
                <a:latin typeface="Arial" charset="0"/>
              </a:rPr>
              <a:t>	Family Health Services (FHS)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345"/>
                </a:solidFill>
                <a:latin typeface="Arial" charset="0"/>
              </a:rPr>
              <a:t>4.</a:t>
            </a:r>
            <a:r>
              <a:rPr lang="en-US" sz="2400" b="1" smtClean="0">
                <a:latin typeface="Arial" charset="0"/>
              </a:rPr>
              <a:t>	Information Technology (IT)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345"/>
                </a:solidFill>
                <a:latin typeface="Arial" charset="0"/>
              </a:rPr>
              <a:t>5.</a:t>
            </a:r>
            <a:r>
              <a:rPr lang="en-US" sz="2400" b="1" smtClean="0">
                <a:latin typeface="Arial" charset="0"/>
              </a:rPr>
              <a:t>	Human Resources &amp; Labour Relations  (HR &amp; LR)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345"/>
                </a:solidFill>
                <a:latin typeface="Arial" charset="0"/>
              </a:rPr>
              <a:t>6.</a:t>
            </a:r>
            <a:r>
              <a:rPr lang="en-US" sz="2400" b="1" smtClean="0">
                <a:latin typeface="Arial" charset="0"/>
              </a:rPr>
              <a:t>	Finance and Operations (FO)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345"/>
                </a:solidFill>
                <a:latin typeface="Arial" charset="0"/>
              </a:rPr>
              <a:t>7.</a:t>
            </a:r>
            <a:r>
              <a:rPr lang="en-US" sz="2400" b="1" smtClean="0">
                <a:latin typeface="Arial" charset="0"/>
              </a:rPr>
              <a:t>  Office of the Medical Officer of Health (O-MOH) including Emergency Preparedness</a:t>
            </a: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Arial" charset="0"/>
            </a:endParaRPr>
          </a:p>
          <a:p>
            <a:pPr marL="406400" indent="-406400"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Arial" charset="0"/>
            </a:endParaRPr>
          </a:p>
        </p:txBody>
      </p:sp>
      <p:pic>
        <p:nvPicPr>
          <p:cNvPr id="10244" name="Picture 4" descr="emergenc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838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897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87325" y="2724150"/>
            <a:ext cx="1022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ym typeface="Wingdings" pitchFamily="2" charset="2"/>
              </a:rPr>
              <a:t>  </a:t>
            </a:r>
            <a:r>
              <a:rPr lang="en-CA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CA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9067800" cy="914400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rgbClr val="006345"/>
                </a:solidFill>
                <a:latin typeface="Arial" charset="0"/>
              </a:rPr>
              <a:t>When Disaster Strikes, Our Part Includes:</a:t>
            </a:r>
            <a:endParaRPr lang="en-CA" sz="3400" b="1" smtClean="0">
              <a:solidFill>
                <a:srgbClr val="006345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emergency health communications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disease outbreak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immunization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monitoring of water quality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food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home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hazardous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air quality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family preparedness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extreme weather response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pandemic planning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business continuity planning</a:t>
            </a:r>
            <a:endParaRPr lang="en-CA" sz="240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Protecting the Public’s Health &amp;#x0D;&amp;#x0A;in Emergencies&amp;#x0D;&amp;#x0A;&amp;#x0D;&amp;#x0A;&amp;quot;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305&quot;/&gt;&lt;/object&gt;&lt;object type=&quot;3&quot; unique_id=&quot;10007&quot;&gt;&lt;property id=&quot;20148&quot; value=&quot;5&quot;/&gt;&lt;property id=&quot;20300&quot; value=&quot;Slide 3&quot;/&gt;&lt;property id=&quot;20307&quot; value=&quot;263&quot;/&gt;&lt;/object&gt;&lt;object type=&quot;3&quot; unique_id=&quot;10008&quot;&gt;&lt;property id=&quot;20148&quot; value=&quot;5&quot;/&gt;&lt;property id=&quot;20300&quot; value=&quot;Slide 4&quot;/&gt;&lt;property id=&quot;20307&quot; value=&quot;274&quot;/&gt;&lt;/object&gt;&lt;object type=&quot;3&quot; unique_id=&quot;10009&quot;&gt;&lt;property id=&quot;20148&quot; value=&quot;5&quot;/&gt;&lt;property id=&quot;20300&quot; value=&quot;Slide 5&quot;/&gt;&lt;property id=&quot;20307&quot; value=&quot;260&quot;/&gt;&lt;/object&gt;&lt;object type=&quot;3&quot; unique_id=&quot;10010&quot;&gt;&lt;property id=&quot;20148&quot; value=&quot;5&quot;/&gt;&lt;property id=&quot;20300&quot; value=&quot;Slide 6 - &amp;quot;&amp;#x0D;&amp;#x0A;Mandates&amp;#x0D;&amp;#x0A;&amp;quot;&quot;/&gt;&lt;property id=&quot;20307&quot; value=&quot;269&quot;/&gt;&lt;/object&gt;&lt;object type=&quot;3&quot; unique_id=&quot;10011&quot;&gt;&lt;property id=&quot;20148&quot; value=&quot;5&quot;/&gt;&lt;property id=&quot;20300&quot; value=&quot;Slide 13 - &amp;quot;Ontario Public Health Standards&amp;quot;&quot;/&gt;&lt;property id=&quot;20307&quot; value=&quot;267&quot;/&gt;&lt;/object&gt;&lt;object type=&quot;3&quot; unique_id=&quot;10012&quot;&gt;&lt;property id=&quot;20148&quot; value=&quot;5&quot;/&gt;&lt;property id=&quot;20300&quot; value=&quot;Slide 7 - &amp;quot;Service Areas&amp;quot;&quot;/&gt;&lt;property id=&quot;20307&quot; value=&quot;278&quot;/&gt;&lt;/object&gt;&lt;object type=&quot;3&quot; unique_id=&quot;10014&quot;&gt;&lt;property id=&quot;20148&quot; value=&quot;5&quot;/&gt;&lt;property id=&quot;20300&quot; value=&quot;Slide 11 - &amp;quot;Community Partners in Emergency Response&amp;quot;&quot;/&gt;&lt;property id=&quot;20307&quot; value=&quot;279&quot;/&gt;&lt;/object&gt;&lt;object type=&quot;3&quot; unique_id=&quot;10015&quot;&gt;&lt;property id=&quot;20148&quot; value=&quot;5&quot;/&gt;&lt;property id=&quot;20300&quot; value=&quot;Slide 12&quot;/&gt;&lt;property id=&quot;20307&quot; value=&quot;290&quot;/&gt;&lt;/object&gt;&lt;object type=&quot;3&quot; unique_id=&quot;10016&quot;&gt;&lt;property id=&quot;20148&quot; value=&quot;5&quot;/&gt;&lt;property id=&quot;20300&quot; value=&quot;Slide 10&quot;/&gt;&lt;property id=&quot;20307&quot; value=&quot;293&quot;/&gt;&lt;/object&gt;&lt;object type=&quot;3&quot; unique_id=&quot;10017&quot;&gt;&lt;property id=&quot;20148&quot; value=&quot;5&quot;/&gt;&lt;property id=&quot;20300&quot; value=&quot;Slide 15&quot;/&gt;&lt;property id=&quot;20307&quot; value=&quot;295&quot;/&gt;&lt;/object&gt;&lt;object type=&quot;3&quot; unique_id=&quot;10019&quot;&gt;&lt;property id=&quot;20148&quot; value=&quot;5&quot;/&gt;&lt;property id=&quot;20300&quot; value=&quot;Slide 20&quot;/&gt;&lt;property id=&quot;20307&quot; value=&quot;297&quot;/&gt;&lt;/object&gt;&lt;object type=&quot;3&quot; unique_id=&quot;10021&quot;&gt;&lt;property id=&quot;20148&quot; value=&quot;5&quot;/&gt;&lt;property id=&quot;20300&quot; value=&quot;Slide 19&quot;/&gt;&lt;property id=&quot;20307&quot; value=&quot;300&quot;/&gt;&lt;/object&gt;&lt;object type=&quot;3&quot; unique_id=&quot;10024&quot;&gt;&lt;property id=&quot;20148&quot; value=&quot;5&quot;/&gt;&lt;property id=&quot;20300&quot; value=&quot;Slide 18&quot;/&gt;&lt;property id=&quot;20307&quot; value=&quot;299&quot;/&gt;&lt;/object&gt;&lt;object type=&quot;3&quot; unique_id=&quot;10025&quot;&gt;&lt;property id=&quot;20148&quot; value=&quot;5&quot;/&gt;&lt;property id=&quot;20300&quot; value=&quot;Slide 21 - &amp;quot;&amp;#x0D;&amp;#x0A;When an Emergency Strikes … We’re Ready!&amp;#x0D;&amp;#x0A;How Prepared are You?&amp;#x0D;&amp;#x0A;&amp;quot;&quot;/&gt;&lt;property id=&quot;20307&quot; value=&quot;287&quot;/&gt;&lt;/object&gt;&lt;object type=&quot;3&quot; unique_id=&quot;10026&quot;&gt;&lt;property id=&quot;20148&quot; value=&quot;5&quot;/&gt;&lt;property id=&quot;20300&quot; value=&quot;Slide 23 - &amp;quot;&amp;#x0D;&amp;#x0A;&amp;#x0D;&amp;#x0A;&amp;#x0D;&amp;#x0A;&amp;#x0D;&amp;#x0A;&amp;#x0D;&amp;#x0A;&amp;#x0D;&amp;#x0A;&amp;#x0D;&amp;#x0A;&amp;#x0D;&amp;#x0A;Patricia Simone ABCP, CMM III-EMP&amp;#x0D;&amp;#x0A;Manager, Emergency Preparedness&amp;#x0D;&amp;#x0A;Middlesex-London Health Unit,&amp;#x0D;&amp;#x0A;50 King St&quot;/&gt;&lt;property id=&quot;20307&quot; value=&quot;288&quot;/&gt;&lt;/object&gt;&lt;object type=&quot;3&quot; unique_id=&quot;10477&quot;&gt;&lt;property id=&quot;20148&quot; value=&quot;5&quot;/&gt;&lt;property id=&quot;20300&quot; value=&quot;Slide 14 - &amp;quot;Emergency Preparedness Protocol&amp;quot;&quot;/&gt;&lt;property id=&quot;20307&quot; value=&quot;306&quot;/&gt;&lt;/object&gt;&lt;object type=&quot;3&quot; unique_id=&quot;10964&quot;&gt;&lt;property id=&quot;20148&quot; value=&quot;5&quot;/&gt;&lt;property id=&quot;20300&quot; value=&quot;Slide 9 - &amp;quot;When Disaster Strikes, Our Part Includes:&amp;quot;&quot;/&gt;&lt;property id=&quot;20307&quot; value=&quot;307&quot;/&gt;&lt;/object&gt;&lt;object type=&quot;3&quot; unique_id=&quot;13457&quot;&gt;&lt;property id=&quot;20148&quot; value=&quot;5&quot;/&gt;&lt;property id=&quot;20300&quot; value=&quot;Slide 22 - &amp;quot;What Else Can We Do to Prepare &amp;#x0D;&amp;#x0A;for Emergencies?&amp;quot;&quot;/&gt;&lt;property id=&quot;20307&quot; value=&quot;321&quot;/&gt;&lt;/object&gt;&lt;object type=&quot;3&quot; unique_id=&quot;13530&quot;&gt;&lt;property id=&quot;20148&quot; value=&quot;5&quot;/&gt;&lt;property id=&quot;20300&quot; value=&quot;Slide 8&quot;/&gt;&lt;property id=&quot;20307&quot; value=&quot;323&quot;/&gt;&lt;/object&gt;&lt;object type=&quot;3&quot; unique_id=&quot;15173&quot;&gt;&lt;property id=&quot;20148&quot; value=&quot;5&quot;/&gt;&lt;property id=&quot;20300&quot; value=&quot;Slide 16 - &amp;quot;CERV – Community Emergency Response Volunteer&amp;quot;&quot;/&gt;&lt;property id=&quot;20307&quot; value=&quot;333&quot;/&gt;&lt;/object&gt;&lt;object type=&quot;3&quot; unique_id=&quot;15217&quot;&gt;&lt;property id=&quot;20148&quot; value=&quot;5&quot;/&gt;&lt;property id=&quot;20300&quot; value=&quot;Slide 17&quot;/&gt;&lt;property id=&quot;20307&quot; value=&quot;33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otecting the Public’s Health in Emergencie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Zurich BT"/>
        <a:ea typeface=""/>
        <a:cs typeface=""/>
      </a:majorFont>
      <a:minorFont>
        <a:latin typeface="Zurich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Protecting the Public’s Health in Emergencies</Template>
  <TotalTime>72</TotalTime>
  <Words>545</Words>
  <Application>Microsoft Office PowerPoint</Application>
  <PresentationFormat>On-screen Show (4:3)</PresentationFormat>
  <Paragraphs>164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Protecting the Public’s Health in Emergencies</vt:lpstr>
      <vt:lpstr>Document</vt:lpstr>
      <vt:lpstr>Protecting the Public’s Health  in Emergencies  </vt:lpstr>
      <vt:lpstr>PowerPoint Presentation</vt:lpstr>
      <vt:lpstr>PowerPoint Presentation</vt:lpstr>
      <vt:lpstr>PowerPoint Presentation</vt:lpstr>
      <vt:lpstr>PowerPoint Presentation</vt:lpstr>
      <vt:lpstr> Mandates </vt:lpstr>
      <vt:lpstr>Service Areas</vt:lpstr>
      <vt:lpstr>PowerPoint Presentation</vt:lpstr>
      <vt:lpstr>When Disaster Strikes, Our Part Includes:</vt:lpstr>
      <vt:lpstr>PowerPoint Presentation</vt:lpstr>
      <vt:lpstr>Community Partners in Emergency Response</vt:lpstr>
      <vt:lpstr>PowerPoint Presentation</vt:lpstr>
      <vt:lpstr>Ontario Public Health Standards</vt:lpstr>
      <vt:lpstr>Emergency Preparedness Protocol</vt:lpstr>
      <vt:lpstr>PowerPoint Presentation</vt:lpstr>
      <vt:lpstr>CERV – Community Emergency Response Volunteer</vt:lpstr>
      <vt:lpstr>PowerPoint Presentation</vt:lpstr>
      <vt:lpstr>PowerPoint Presentation</vt:lpstr>
      <vt:lpstr>PowerPoint Presentation</vt:lpstr>
      <vt:lpstr>PowerPoint Presentation</vt:lpstr>
      <vt:lpstr> When an Emergency Strikes … We’re Ready! How Prepared are You? </vt:lpstr>
      <vt:lpstr>What Else Can We Do to Prepare  for Emergencies?</vt:lpstr>
      <vt:lpstr>        Patricia Simone ABCP, CMM III-EMP Manager, Emergency Preparedness Middlesex-London Health Unit, 50 King Street, London, ON N6A 5L7 * tel: 519-663-5317 ext. 2371 * fax: 519-663-9413 * blackberry: 519-617-0571 email: pat.simone@mlhu.on.ca web: www.healthunit.com/emergency Call sign: VA3HIS     </vt:lpstr>
    </vt:vector>
  </TitlesOfParts>
  <Company>Middlesex-London Health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Public’s Health  in Emergencies  </dc:title>
  <dc:creator>Marilyn Ashworth</dc:creator>
  <cp:lastModifiedBy>Marilyn Ashworth</cp:lastModifiedBy>
  <cp:revision>7</cp:revision>
  <cp:lastPrinted>2013-05-06T14:17:00Z</cp:lastPrinted>
  <dcterms:created xsi:type="dcterms:W3CDTF">2013-05-06T13:55:52Z</dcterms:created>
  <dcterms:modified xsi:type="dcterms:W3CDTF">2014-02-18T17:51:45Z</dcterms:modified>
</cp:coreProperties>
</file>