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1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6.xml" ContentType="application/vnd.openxmlformats-officedocument.presentationml.notesSlide+xml"/>
  <Override PartName="/ppt/tags/tag67.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9.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22.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707" r:id="rId5"/>
    <p:sldMasterId id="2147483696" r:id="rId6"/>
  </p:sldMasterIdLst>
  <p:notesMasterIdLst>
    <p:notesMasterId r:id="rId31"/>
  </p:notesMasterIdLst>
  <p:handoutMasterIdLst>
    <p:handoutMasterId r:id="rId32"/>
  </p:handoutMasterIdLst>
  <p:sldIdLst>
    <p:sldId id="256" r:id="rId7"/>
    <p:sldId id="258" r:id="rId8"/>
    <p:sldId id="394" r:id="rId9"/>
    <p:sldId id="395" r:id="rId10"/>
    <p:sldId id="396" r:id="rId11"/>
    <p:sldId id="397" r:id="rId12"/>
    <p:sldId id="398" r:id="rId13"/>
    <p:sldId id="404" r:id="rId14"/>
    <p:sldId id="400" r:id="rId15"/>
    <p:sldId id="405" r:id="rId16"/>
    <p:sldId id="399" r:id="rId17"/>
    <p:sldId id="402" r:id="rId18"/>
    <p:sldId id="403" r:id="rId19"/>
    <p:sldId id="407" r:id="rId20"/>
    <p:sldId id="408" r:id="rId21"/>
    <p:sldId id="409" r:id="rId22"/>
    <p:sldId id="412" r:id="rId23"/>
    <p:sldId id="413" r:id="rId24"/>
    <p:sldId id="416" r:id="rId25"/>
    <p:sldId id="417" r:id="rId26"/>
    <p:sldId id="410" r:id="rId27"/>
    <p:sldId id="414" r:id="rId28"/>
    <p:sldId id="419" r:id="rId29"/>
    <p:sldId id="418" r:id="rId30"/>
  </p:sldIdLst>
  <p:sldSz cx="9144000" cy="6858000" type="screen4x3"/>
  <p:notesSz cx="7023100" cy="9309100"/>
  <p:defaultTextStyle>
    <a:defPPr>
      <a:defRPr lang="en-CA"/>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F79148-FA13-FA79-FE55-8D86B0338C10}" name="Erica Arnett" initials="EA" userId="S::earnett@swpublichealth.ca::ee416a54-210e-472a-877e-a9c152211f48" providerId="AD"/>
  <p188:author id="{93ABC39E-DA43-6464-71C9-71F6C5468C92}" name="Ayden DiSero" initials="AD" userId="S::adisero@swpublichealth.ca::618567b2-1f54-4140-855b-f03cc5b677a2" providerId="AD"/>
  <p188:author id="{581A5FD2-72F1-CBDC-746A-8FC2F4F7E6E7}" name="Joanna Cuz" initials="JC" userId="S::joanna.cuz_mlhu.on.ca#ext#@swpublichealth.ca::03244ed0-962d-421d-a718-82d24e668c5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ntha Sreng" initials="CS" lastIdx="1" clrIdx="0">
    <p:extLst>
      <p:ext uri="{19B8F6BF-5375-455C-9EA6-DF929625EA0E}">
        <p15:presenceInfo xmlns:p15="http://schemas.microsoft.com/office/powerpoint/2012/main" userId="S-1-5-21-1441387869-899448958-3474705949-13118" providerId="AD"/>
      </p:ext>
    </p:extLst>
  </p:cmAuthor>
  <p:cmAuthor id="2" name="Joanna Cuz" initials="JC" lastIdx="1" clrIdx="1">
    <p:extLst>
      <p:ext uri="{19B8F6BF-5375-455C-9EA6-DF929625EA0E}">
        <p15:presenceInfo xmlns:p15="http://schemas.microsoft.com/office/powerpoint/2012/main" userId="S-1-5-21-1441387869-899448958-3474705949-6160" providerId="AD"/>
      </p:ext>
    </p:extLst>
  </p:cmAuthor>
  <p:cmAuthor id="3" name="Joanna Cuz" initials="JC [2]" lastIdx="15" clrIdx="2">
    <p:extLst>
      <p:ext uri="{19B8F6BF-5375-455C-9EA6-DF929625EA0E}">
        <p15:presenceInfo xmlns:p15="http://schemas.microsoft.com/office/powerpoint/2012/main" userId="S::Joanna.Cuz@mlhu.on.ca::3f496b30-c641-4d90-9459-786ea4ac177c" providerId="AD"/>
      </p:ext>
    </p:extLst>
  </p:cmAuthor>
  <p:cmAuthor id="4" name="Fortier,Diane" initials="F" lastIdx="6" clrIdx="3">
    <p:extLst>
      <p:ext uri="{19B8F6BF-5375-455C-9EA6-DF929625EA0E}">
        <p15:presenceInfo xmlns:p15="http://schemas.microsoft.com/office/powerpoint/2012/main" userId="S-1-5-21-2664631726-4033703559-2601020699-15543" providerId="AD"/>
      </p:ext>
    </p:extLst>
  </p:cmAuthor>
  <p:cmAuthor id="5" name="Baillargeon,Louise" initials="B" lastIdx="1" clrIdx="4">
    <p:extLst>
      <p:ext uri="{19B8F6BF-5375-455C-9EA6-DF929625EA0E}">
        <p15:presenceInfo xmlns:p15="http://schemas.microsoft.com/office/powerpoint/2012/main" userId="S-1-5-21-2664631726-4033703559-2601020699-136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ADE"/>
    <a:srgbClr val="9999FF"/>
    <a:srgbClr val="66CCFF"/>
    <a:srgbClr val="006600"/>
    <a:srgbClr val="006345"/>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954" y="8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3-09-07T13:11:00.597" idx="1">
    <p:pos x="1910" y="3324"/>
    <p:text>I couldn't find anywhere to click on the image</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2"/>
            <a:ext cx="3042124"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1" tIns="46654" rIns="93311" bIns="46654" numCol="1" anchor="t" anchorCtr="0" compatLnSpc="1">
            <a:prstTxWarp prst="textNoShape">
              <a:avLst/>
            </a:prstTxWarp>
          </a:bodyPr>
          <a:lstStyle>
            <a:lvl1pPr defTabSz="933285">
              <a:defRPr sz="1300"/>
            </a:lvl1pPr>
          </a:lstStyle>
          <a:p>
            <a:endParaRPr lang="en-CA" altLang="en-US"/>
          </a:p>
        </p:txBody>
      </p:sp>
      <p:sp>
        <p:nvSpPr>
          <p:cNvPr id="5123" name="Rectangle 3"/>
          <p:cNvSpPr>
            <a:spLocks noGrp="1" noChangeArrowheads="1"/>
          </p:cNvSpPr>
          <p:nvPr>
            <p:ph type="dt" sz="quarter" idx="1"/>
          </p:nvPr>
        </p:nvSpPr>
        <p:spPr bwMode="auto">
          <a:xfrm>
            <a:off x="3980976" y="2"/>
            <a:ext cx="3042124"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1" tIns="46654" rIns="93311" bIns="46654" numCol="1" anchor="t" anchorCtr="0" compatLnSpc="1">
            <a:prstTxWarp prst="textNoShape">
              <a:avLst/>
            </a:prstTxWarp>
          </a:bodyPr>
          <a:lstStyle>
            <a:lvl1pPr algn="r" defTabSz="933285">
              <a:defRPr sz="1300"/>
            </a:lvl1pPr>
          </a:lstStyle>
          <a:p>
            <a:endParaRPr lang="en-CA" altLang="en-US"/>
          </a:p>
        </p:txBody>
      </p:sp>
      <p:sp>
        <p:nvSpPr>
          <p:cNvPr id="5124" name="Rectangle 4"/>
          <p:cNvSpPr>
            <a:spLocks noGrp="1" noChangeArrowheads="1"/>
          </p:cNvSpPr>
          <p:nvPr>
            <p:ph type="ftr" sz="quarter" idx="2"/>
          </p:nvPr>
        </p:nvSpPr>
        <p:spPr bwMode="auto">
          <a:xfrm>
            <a:off x="1" y="8844261"/>
            <a:ext cx="3042124"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1" tIns="46654" rIns="93311" bIns="46654" numCol="1" anchor="b" anchorCtr="0" compatLnSpc="1">
            <a:prstTxWarp prst="textNoShape">
              <a:avLst/>
            </a:prstTxWarp>
          </a:bodyPr>
          <a:lstStyle>
            <a:lvl1pPr defTabSz="933285">
              <a:defRPr sz="1300"/>
            </a:lvl1pPr>
          </a:lstStyle>
          <a:p>
            <a:endParaRPr lang="en-CA" altLang="en-US"/>
          </a:p>
        </p:txBody>
      </p:sp>
      <p:sp>
        <p:nvSpPr>
          <p:cNvPr id="5125" name="Rectangle 5"/>
          <p:cNvSpPr>
            <a:spLocks noGrp="1" noChangeArrowheads="1"/>
          </p:cNvSpPr>
          <p:nvPr>
            <p:ph type="sldNum" sz="quarter" idx="3"/>
          </p:nvPr>
        </p:nvSpPr>
        <p:spPr bwMode="auto">
          <a:xfrm>
            <a:off x="3980976" y="8844261"/>
            <a:ext cx="3042124"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1" tIns="46654" rIns="93311" bIns="46654" numCol="1" anchor="b" anchorCtr="0" compatLnSpc="1">
            <a:prstTxWarp prst="textNoShape">
              <a:avLst/>
            </a:prstTxWarp>
          </a:bodyPr>
          <a:lstStyle>
            <a:lvl1pPr algn="r" defTabSz="933285">
              <a:defRPr sz="1300"/>
            </a:lvl1pPr>
          </a:lstStyle>
          <a:p>
            <a:fld id="{43B49354-C183-4ED9-BF81-DF342CB674F2}" type="slidenum">
              <a:rPr lang="en-CA" altLang="en-US"/>
              <a:pPr/>
              <a:t>‹#›</a:t>
            </a:fld>
            <a:endParaRPr lang="en-CA" altLang="en-US"/>
          </a:p>
        </p:txBody>
      </p:sp>
    </p:spTree>
    <p:extLst>
      <p:ext uri="{BB962C8B-B14F-4D97-AF65-F5344CB8AC3E}">
        <p14:creationId xmlns:p14="http://schemas.microsoft.com/office/powerpoint/2010/main" val="3396655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6379"/>
          </a:xfrm>
          <a:prstGeom prst="rect">
            <a:avLst/>
          </a:prstGeom>
        </p:spPr>
        <p:txBody>
          <a:bodyPr vert="horz" lIns="88271" tIns="44136" rIns="88271" bIns="44136" rtlCol="0"/>
          <a:lstStyle>
            <a:lvl1pPr algn="l">
              <a:defRPr sz="1200"/>
            </a:lvl1pPr>
          </a:lstStyle>
          <a:p>
            <a:endParaRPr lang="en-CA"/>
          </a:p>
        </p:txBody>
      </p:sp>
      <p:sp>
        <p:nvSpPr>
          <p:cNvPr id="3" name="Date Placeholder 2"/>
          <p:cNvSpPr>
            <a:spLocks noGrp="1"/>
          </p:cNvSpPr>
          <p:nvPr>
            <p:ph type="dt" idx="1"/>
          </p:nvPr>
        </p:nvSpPr>
        <p:spPr>
          <a:xfrm>
            <a:off x="3977928" y="1"/>
            <a:ext cx="3043649" cy="466379"/>
          </a:xfrm>
          <a:prstGeom prst="rect">
            <a:avLst/>
          </a:prstGeom>
        </p:spPr>
        <p:txBody>
          <a:bodyPr vert="horz" lIns="88271" tIns="44136" rIns="88271" bIns="44136" rtlCol="0"/>
          <a:lstStyle>
            <a:lvl1pPr algn="r">
              <a:defRPr sz="1200"/>
            </a:lvl1pPr>
          </a:lstStyle>
          <a:p>
            <a:fld id="{E7C10F91-9FBC-4F16-BFDE-C9FC6D92EDD6}" type="datetimeFigureOut">
              <a:rPr lang="en-CA" smtClean="0"/>
              <a:t>2025-05-01</a:t>
            </a:fld>
            <a:endParaRPr lang="en-CA"/>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88271" tIns="44136" rIns="88271" bIns="44136" rtlCol="0" anchor="ctr"/>
          <a:lstStyle/>
          <a:p>
            <a:endParaRPr lang="en-CA"/>
          </a:p>
        </p:txBody>
      </p:sp>
      <p:sp>
        <p:nvSpPr>
          <p:cNvPr id="5" name="Notes Placeholder 4"/>
          <p:cNvSpPr>
            <a:spLocks noGrp="1"/>
          </p:cNvSpPr>
          <p:nvPr>
            <p:ph type="body" sz="quarter" idx="3"/>
          </p:nvPr>
        </p:nvSpPr>
        <p:spPr>
          <a:xfrm>
            <a:off x="702616" y="4480621"/>
            <a:ext cx="5617870" cy="3664842"/>
          </a:xfrm>
          <a:prstGeom prst="rect">
            <a:avLst/>
          </a:prstGeom>
        </p:spPr>
        <p:txBody>
          <a:bodyPr vert="horz" lIns="88271" tIns="44136" rIns="88271" bIns="4413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722"/>
            <a:ext cx="3043649" cy="466378"/>
          </a:xfrm>
          <a:prstGeom prst="rect">
            <a:avLst/>
          </a:prstGeom>
        </p:spPr>
        <p:txBody>
          <a:bodyPr vert="horz" lIns="88271" tIns="44136" rIns="88271" bIns="44136" rtlCol="0" anchor="b"/>
          <a:lstStyle>
            <a:lvl1pPr algn="l">
              <a:defRPr sz="1200"/>
            </a:lvl1pPr>
          </a:lstStyle>
          <a:p>
            <a:endParaRPr lang="en-CA"/>
          </a:p>
        </p:txBody>
      </p:sp>
      <p:sp>
        <p:nvSpPr>
          <p:cNvPr id="7" name="Slide Number Placeholder 6"/>
          <p:cNvSpPr>
            <a:spLocks noGrp="1"/>
          </p:cNvSpPr>
          <p:nvPr>
            <p:ph type="sldNum" sz="quarter" idx="5"/>
          </p:nvPr>
        </p:nvSpPr>
        <p:spPr>
          <a:xfrm>
            <a:off x="3977928" y="8842722"/>
            <a:ext cx="3043649" cy="466378"/>
          </a:xfrm>
          <a:prstGeom prst="rect">
            <a:avLst/>
          </a:prstGeom>
        </p:spPr>
        <p:txBody>
          <a:bodyPr vert="horz" lIns="88271" tIns="44136" rIns="88271" bIns="44136" rtlCol="0" anchor="b"/>
          <a:lstStyle>
            <a:lvl1pPr algn="r">
              <a:defRPr sz="1200"/>
            </a:lvl1pPr>
          </a:lstStyle>
          <a:p>
            <a:fld id="{7F5CDB40-3A37-4FDF-A60F-9B2C1447FBEA}" type="slidenum">
              <a:rPr lang="en-CA" smtClean="0"/>
              <a:t>‹#›</a:t>
            </a:fld>
            <a:endParaRPr lang="en-CA"/>
          </a:p>
        </p:txBody>
      </p:sp>
    </p:spTree>
    <p:extLst>
      <p:ext uri="{BB962C8B-B14F-4D97-AF65-F5344CB8AC3E}">
        <p14:creationId xmlns:p14="http://schemas.microsoft.com/office/powerpoint/2010/main" val="194335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anada.ca/fr/sante-canada/services/tabagisme-et-tabac/vapotage/risques.html#a5"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c.europa.eu/health/system/files/2021-04/scheer_o_017_0.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lobalnews.ca/tag/vaping/"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canada.ca/fr/sante-canada/services/tabagisme-et-tabac/vapotage/securite-reglementation-produits/liste-mise-en-garde-publicite-produits-vapotage.html" TargetMode="External"/><Relationship Id="rId5" Type="http://schemas.openxmlformats.org/officeDocument/2006/relationships/hyperlink" Target="https://www.canada.ca/fr/sante-canada/services/tabagisme-et-tabac/vapotage/securite-reglementation-produits/reglement-promotion-produits-vapotage-fiche-information.html" TargetMode="External"/><Relationship Id="rId4" Type="http://schemas.openxmlformats.org/officeDocument/2006/relationships/hyperlink" Target="https://www.canada.ca/fr/sante-canada/programmes/consultation-mesures-etude-visant-attenuer-impact-publicite-produits-vapotage-jeunes-non-utilisateurs-produits-tabac/avis-document.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anada.ca/fr/sante-canada/nouvelles/2021/06/document-dinformation--produits-de-vapotage--nouvelles-limites-de-concentration-en-nicotine-et-consultation-sur-les-restrictions-relatives-aux-arome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i.org/10.1503/cmaj.161002"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healthunit.com/e-cigarettes#reference_28" TargetMode="External"/><Relationship Id="rId4" Type="http://schemas.openxmlformats.org/officeDocument/2006/relationships/hyperlink" Target="https://pubmed.ncbi.nlm.nih.gov/34078351/"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ntario.ca/fr/page/les-endroits-ou-vous-ne-pouvez-pas-fumer-ou-vapoter-en-ontario"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ntario.ca/fr/page/les-endroits-ou-vous-ne-pouvez-pas-fumer-ou-vapoter-en-ontario"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igarettes.surgeongeneral.gov/getthefacts.html"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healthunit.com/e-cigarettes" TargetMode="External"/><Relationship Id="rId4" Type="http://schemas.openxmlformats.org/officeDocument/2006/relationships/hyperlink" Target="https://www.youtube.com/watch?v=9RqLTfDWVA4"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ecigarette-juul-electronic-cigarette-3576177/"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pixabay.com/photos/marlboro-cigaretes-iqos-smoking-360379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althunit.com/e-cigarettes#reference_2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healthunit.com/e-cigarette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althunit.com/e-cigarettes#reference_2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anada.ca/fr/sante-canada/services/tabagisme-et-tabac/vapotage/securite-reglementation-produits.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https://pixabay.com/photos/vape-cigarette-electronic-smoke-5560995/</a:t>
            </a:r>
          </a:p>
          <a:p>
            <a:r>
              <a:rPr lang="en-US"/>
              <a:t>https://pixabay.com/photos/vape-nature-girl-smoke-forest-4582482/</a:t>
            </a:r>
          </a:p>
          <a:p>
            <a:r>
              <a:rPr lang="en-US"/>
              <a:t>https://pixabay.com/photos/amber-glass-dropper-bottles-4131118/</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7F5CDB40-3A37-4FDF-A60F-9B2C1447FBEA}" type="slidenum">
              <a:rPr lang="en-CA" smtClean="0"/>
              <a:t>1</a:t>
            </a:fld>
            <a:endParaRPr lang="en-CA"/>
          </a:p>
        </p:txBody>
      </p:sp>
    </p:spTree>
    <p:extLst>
      <p:ext uri="{BB962C8B-B14F-4D97-AF65-F5344CB8AC3E}">
        <p14:creationId xmlns:p14="http://schemas.microsoft.com/office/powerpoint/2010/main" val="3841117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4562" y="4480621"/>
            <a:ext cx="5845924" cy="4165668"/>
          </a:xfrm>
        </p:spPr>
        <p:txBody>
          <a:bodyPr/>
          <a:lstStyle/>
          <a:p>
            <a:r>
              <a:rPr lang="fr-CA"/>
              <a:t>La consommation de nicotine ou d’autres drogues pendant cette période critique du développement du cerveau peut perturber la façon dont les connexions sont établies. </a:t>
            </a:r>
            <a:r>
              <a:rPr lang="fr-CA" b="1"/>
              <a:t>Chez les jeunes, le cerveau en développement est plus sensible à la nicotine </a:t>
            </a:r>
            <a:r>
              <a:rPr lang="fr-CA"/>
              <a:t>que ne l’est le cerveau adulte. La nicotine peut changer le cerveau et le « reprogrammer ».   </a:t>
            </a:r>
          </a:p>
          <a:p>
            <a:r>
              <a:rPr lang="fr-CA"/>
              <a:t>Les jeunes deviennent alors :</a:t>
            </a:r>
          </a:p>
          <a:p>
            <a:pPr marL="171450" indent="-171450" defTabSz="917146">
              <a:buFont typeface="Arial" panose="020B0604020202020204" pitchFamily="34" charset="0"/>
              <a:buChar char="•"/>
              <a:defRPr/>
            </a:pPr>
            <a:r>
              <a:rPr lang="fr-CA"/>
              <a:t>plus à risque</a:t>
            </a:r>
            <a:r>
              <a:rPr lang="fr-CA" baseline="0"/>
              <a:t> </a:t>
            </a:r>
            <a:r>
              <a:rPr lang="fr-CA"/>
              <a:t>de finir par avoir une dépendance à la nicotine (devenir de gros fumeurs et avoir de la difficulté à arrêter de fumer une fois adultes); </a:t>
            </a:r>
          </a:p>
          <a:p>
            <a:pPr marL="171450" indent="-171450" defTabSz="917146">
              <a:buFont typeface="Arial" panose="020B0604020202020204" pitchFamily="34" charset="0"/>
              <a:buChar char="•"/>
              <a:defRPr/>
            </a:pPr>
            <a:r>
              <a:rPr lang="fr-CA"/>
              <a:t>plus à risque d’avoir une dépendance et de consommer d’autres substances, y compris de la nicotine combustible – « rechercher la nicotine » à mesure que leur dépendance s’intensifie; sensibiliser le cerveau; préparer le cerveau à une dépendance future à d’autres substances. </a:t>
            </a:r>
            <a:r>
              <a:rPr lang="fr-CA" b="1"/>
              <a:t>Chez les moins de 25 ans, il faut moins de nicotine pour devenir dépendant et la dépendance est plus forte, ce qui fait qu’il est plus difficile d’arrêter de vapoter ou de fumer; </a:t>
            </a:r>
          </a:p>
          <a:p>
            <a:pPr marL="171450" indent="-171450" defTabSz="917146">
              <a:buFont typeface="Arial" panose="020B0604020202020204" pitchFamily="34" charset="0"/>
              <a:buChar char="•"/>
              <a:defRPr/>
            </a:pPr>
            <a:r>
              <a:rPr lang="fr-CA"/>
              <a:t>à risque d’avoir des troubles de l’humeur, comme la </a:t>
            </a:r>
            <a:r>
              <a:rPr lang="fr-CA" b="1"/>
              <a:t>dépression et l’anxiété;</a:t>
            </a:r>
            <a:endParaRPr lang="fr-CA" b="1">
              <a:cs typeface="Calibri"/>
            </a:endParaRPr>
          </a:p>
          <a:p>
            <a:pPr marL="171450" indent="-171450" defTabSz="917146">
              <a:buFont typeface="Arial" panose="020B0604020202020204" pitchFamily="34" charset="0"/>
              <a:buChar char="•"/>
              <a:defRPr/>
            </a:pPr>
            <a:r>
              <a:rPr lang="fr-CA"/>
              <a:t>à</a:t>
            </a:r>
            <a:r>
              <a:rPr lang="fr-CA" baseline="0"/>
              <a:t> </a:t>
            </a:r>
            <a:r>
              <a:rPr lang="fr-CA"/>
              <a:t>risque de subir des effets négatifs du </a:t>
            </a:r>
            <a:r>
              <a:rPr lang="fr-CA" err="1"/>
              <a:t>vapotage</a:t>
            </a:r>
            <a:r>
              <a:rPr lang="fr-CA"/>
              <a:t> sur la partie du cerveau responsable de </a:t>
            </a:r>
            <a:r>
              <a:rPr lang="fr-CA" b="1"/>
              <a:t>l’attention et de l’apprentissage</a:t>
            </a:r>
            <a:r>
              <a:rPr lang="fr-CA"/>
              <a:t>; </a:t>
            </a:r>
          </a:p>
          <a:p>
            <a:pPr marL="171450" indent="-171450" defTabSz="917146">
              <a:buFont typeface="Arial" panose="020B0604020202020204" pitchFamily="34" charset="0"/>
              <a:buChar char="•"/>
              <a:defRPr/>
            </a:pPr>
            <a:r>
              <a:rPr lang="fr-CA"/>
              <a:t>à risque de subir une diminution du contrôle des impulsions. </a:t>
            </a:r>
            <a:endParaRPr lang="en-US" altLang="en-US" sz="70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a:t>https://www.healthunit.com/e-cigarettes</a:t>
            </a:r>
            <a:endParaRPr lang="en-US" sz="9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p>
            <a:r>
              <a:rPr lang="fr-CA" sz="900" b="0" i="0" kern="1200">
                <a:solidFill>
                  <a:schemeClr val="tx1"/>
                </a:solidFill>
                <a:effectLst/>
              </a:rPr>
              <a:t>Gouvernement du Canada. </a:t>
            </a:r>
            <a:r>
              <a:rPr lang="fr-CA" sz="900"/>
              <a:t>Les risques du vapotage. </a:t>
            </a:r>
            <a:r>
              <a:rPr lang="fr-CA" sz="900" b="0" i="0" kern="1200">
                <a:solidFill>
                  <a:schemeClr val="tx1"/>
                </a:solidFill>
                <a:effectLst/>
                <a:hlinkClick r:id="rId3"/>
              </a:rPr>
              <a:t>https://www.canada.ca/fr/sante-canada/services/tabagisme-et-tabac/vapotage/risques.html#a5</a:t>
            </a:r>
            <a:r>
              <a:rPr lang="fr-CA" sz="900"/>
              <a:t>.   </a:t>
            </a:r>
            <a:endParaRPr lang="fr-CA" sz="900" b="0" i="0" kern="1200">
              <a:solidFill>
                <a:schemeClr val="tx1"/>
              </a:solidFill>
              <a:effectLst/>
              <a:cs typeface="Calibri"/>
            </a:endParaRPr>
          </a:p>
          <a:p>
            <a:r>
              <a:rPr lang="fr-CA" sz="900" strike="sngStrike">
                <a:solidFill>
                  <a:srgbClr val="FF0000"/>
                </a:solidFill>
              </a:rPr>
              <a:t>Scientific </a:t>
            </a:r>
            <a:r>
              <a:rPr lang="fr-CA" sz="900" strike="sngStrike" err="1">
                <a:solidFill>
                  <a:srgbClr val="FF0000"/>
                </a:solidFill>
              </a:rPr>
              <a:t>Committee</a:t>
            </a:r>
            <a:r>
              <a:rPr lang="fr-CA" sz="900" strike="sngStrike">
                <a:solidFill>
                  <a:srgbClr val="FF0000"/>
                </a:solidFill>
              </a:rPr>
              <a:t> on </a:t>
            </a:r>
            <a:r>
              <a:rPr lang="fr-CA" sz="900" strike="sngStrike" err="1">
                <a:solidFill>
                  <a:srgbClr val="FF0000"/>
                </a:solidFill>
              </a:rPr>
              <a:t>Health</a:t>
            </a:r>
            <a:r>
              <a:rPr lang="fr-CA" sz="900" strike="sngStrike">
                <a:solidFill>
                  <a:srgbClr val="FF0000"/>
                </a:solidFill>
              </a:rPr>
              <a:t>, </a:t>
            </a:r>
            <a:r>
              <a:rPr lang="fr-CA" sz="900" strike="sngStrike" err="1">
                <a:solidFill>
                  <a:srgbClr val="FF0000"/>
                </a:solidFill>
              </a:rPr>
              <a:t>Environmental</a:t>
            </a:r>
            <a:r>
              <a:rPr lang="fr-CA" sz="900" strike="sngStrike">
                <a:solidFill>
                  <a:srgbClr val="FF0000"/>
                </a:solidFill>
              </a:rPr>
              <a:t> </a:t>
            </a:r>
            <a:r>
              <a:rPr lang="en-US" sz="900" strike="sngStrike">
                <a:solidFill>
                  <a:srgbClr val="FF0000"/>
                </a:solidFill>
              </a:rPr>
              <a:t>and Emerging Risks SCHEER (2021) </a:t>
            </a:r>
            <a:r>
              <a:rPr lang="en-US" sz="900">
                <a:solidFill>
                  <a:srgbClr val="FF0000"/>
                </a:solidFill>
                <a:hlinkClick r:id="rId4">
                  <a:extLst>
                    <a:ext uri="{A12FA001-AC4F-418D-AE19-62706E023703}">
                      <ahyp:hlinkClr xmlns:ahyp="http://schemas.microsoft.com/office/drawing/2018/hyperlinkcolor" val="tx"/>
                    </a:ext>
                  </a:extLst>
                </a:hlinkClick>
              </a:rPr>
              <a:t>https://ec.europa.eu/health/system/files/2021-04/scheer_o_017_0.pdf</a:t>
            </a:r>
            <a:r>
              <a:rPr lang="en-US" sz="900">
                <a:solidFill>
                  <a:srgbClr val="FF0000"/>
                </a:solidFill>
              </a:rPr>
              <a:t>   This link is broken</a:t>
            </a:r>
            <a:endParaRPr lang="en-US" sz="900" b="0" i="0" kern="1200">
              <a:solidFill>
                <a:srgbClr val="FF0000"/>
              </a:solidFill>
              <a:effectLst/>
              <a:cs typeface="Calibri"/>
            </a:endParaRPr>
          </a:p>
        </p:txBody>
      </p:sp>
      <p:sp>
        <p:nvSpPr>
          <p:cNvPr id="4" name="Slide Number Placeholder 3"/>
          <p:cNvSpPr>
            <a:spLocks noGrp="1"/>
          </p:cNvSpPr>
          <p:nvPr>
            <p:ph type="sldNum" sz="quarter" idx="5"/>
          </p:nvPr>
        </p:nvSpPr>
        <p:spPr/>
        <p:txBody>
          <a:bodyPr/>
          <a:lstStyle/>
          <a:p>
            <a:fld id="{7F5CDB40-3A37-4FDF-A60F-9B2C1447FBEA}" type="slidenum">
              <a:rPr lang="en-CA" smtClean="0"/>
              <a:t>10</a:t>
            </a:fld>
            <a:endParaRPr lang="en-CA"/>
          </a:p>
        </p:txBody>
      </p:sp>
    </p:spTree>
    <p:extLst>
      <p:ext uri="{BB962C8B-B14F-4D97-AF65-F5344CB8AC3E}">
        <p14:creationId xmlns:p14="http://schemas.microsoft.com/office/powerpoint/2010/main" val="1880037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Si les élèves répondent « faux », posez-leur la question suivante : « Pourquoi pensez-vous qu’ils sont sans danger? »</a:t>
            </a:r>
          </a:p>
          <a:p>
            <a:endParaRPr lang="fr-CA"/>
          </a:p>
          <a:p>
            <a:r>
              <a:rPr lang="fr-CA"/>
              <a:t>S’ils répondent « vrai », posez-leur la question suivante : « Pourquoi pensez-vous qu’ils ne posent pas de danger? »</a:t>
            </a:r>
            <a:endParaRPr lang="en-US"/>
          </a:p>
        </p:txBody>
      </p:sp>
      <p:sp>
        <p:nvSpPr>
          <p:cNvPr id="4" name="Slide Number Placeholder 3"/>
          <p:cNvSpPr>
            <a:spLocks noGrp="1"/>
          </p:cNvSpPr>
          <p:nvPr>
            <p:ph type="sldNum" sz="quarter" idx="5"/>
          </p:nvPr>
        </p:nvSpPr>
        <p:spPr/>
        <p:txBody>
          <a:bodyPr/>
          <a:lstStyle/>
          <a:p>
            <a:fld id="{7F5CDB40-3A37-4FDF-A60F-9B2C1447FBEA}" type="slidenum">
              <a:rPr lang="en-CA" smtClean="0"/>
              <a:t>11</a:t>
            </a:fld>
            <a:endParaRPr lang="en-CA"/>
          </a:p>
        </p:txBody>
      </p:sp>
    </p:spTree>
    <p:extLst>
      <p:ext uri="{BB962C8B-B14F-4D97-AF65-F5344CB8AC3E}">
        <p14:creationId xmlns:p14="http://schemas.microsoft.com/office/powerpoint/2010/main" val="3900318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263" y="4480620"/>
            <a:ext cx="6041985" cy="5895280"/>
          </a:xfrm>
        </p:spPr>
        <p:txBody>
          <a:bodyPr/>
          <a:lstStyle/>
          <a:p>
            <a:r>
              <a:rPr lang="fr-CA"/>
              <a:t>Façons dont les compagnies ciblent les jeunes :</a:t>
            </a:r>
          </a:p>
          <a:p>
            <a:r>
              <a:rPr lang="fr-CA"/>
              <a:t>Dans les médias sociaux; en plaçant leurs produits près des friandises dans les dépanneurs; en utilisant des arômes à saveur de barbe-à-papa, de gomme à bulles, de beurre d’arachide et gelée, de corne de licorne (ces arômes pourraient être limités en Ontario, mais les détaillants en ligne vendent encore des produits aromatisés); en disant que le </a:t>
            </a:r>
            <a:r>
              <a:rPr lang="fr-CA" err="1"/>
              <a:t>vapotage</a:t>
            </a:r>
            <a:r>
              <a:rPr lang="fr-CA"/>
              <a:t> est moins dangereux que fumer. </a:t>
            </a:r>
          </a:p>
          <a:p>
            <a:r>
              <a:rPr lang="fr-CA">
                <a:cs typeface="Calibri"/>
              </a:rPr>
              <a:t>Les géants du tabac commercialisent le vapotage comme étant une activité plus attrayante que fumer, mais c’est encore eux qui tirent des profits de ces produits. </a:t>
            </a:r>
          </a:p>
          <a:p>
            <a:endParaRPr lang="fr-CA"/>
          </a:p>
          <a:p>
            <a:r>
              <a:rPr lang="fr-CA"/>
              <a:t>Santé Canada a mis en place des restrictions sur la promotion des produits de </a:t>
            </a:r>
            <a:r>
              <a:rPr lang="fr-CA">
                <a:hlinkClick r:id="rId3"/>
              </a:rPr>
              <a:t>vapotage</a:t>
            </a:r>
            <a:r>
              <a:rPr lang="fr-CA"/>
              <a:t> et des cigarettes électroniques ciblant les mineurs en raison de préoccupations suscitées par la popularité sans cesse croissante de ces produits chez les ados. Les </a:t>
            </a:r>
            <a:r>
              <a:rPr lang="fr-CA">
                <a:hlinkClick r:id="rId4"/>
              </a:rPr>
              <a:t>mesures réglementaires</a:t>
            </a:r>
            <a:r>
              <a:rPr lang="fr-CA"/>
              <a:t> visent à interdire les publicités là où elles pourraient être vues ou entendues par des jeunes.</a:t>
            </a:r>
            <a:r>
              <a:rPr lang="fr-CA">
                <a:cs typeface="Calibri"/>
              </a:rPr>
              <a:t> </a:t>
            </a:r>
            <a:r>
              <a:rPr lang="fr-CA"/>
              <a:t>Autrement dit, on interdit la publicité dans les points de vente accessibles aux jeunes - y compris en ligne – ainsi que dans les espaces publics comme les centres commerciaux, sur des panneaux publicitaires et dans le transport collectif. Les publicités de produits de vapotage sont interdites dans toutes les publications destinées aux jeunes, y compris les plateformes de médias sociaux. </a:t>
            </a:r>
            <a:r>
              <a:rPr lang="fr-CA">
                <a:hlinkClick r:id="rId5"/>
              </a:rPr>
              <a:t>https://www.canada.ca/fr/sante-canada/services/tabagisme-et-tabac/vapotage/securite-reglementation-produits/reglement-promotion-produits-vapotage-fiche-information.html</a:t>
            </a:r>
            <a:r>
              <a:rPr lang="fr-CA"/>
              <a:t> </a:t>
            </a:r>
            <a:endParaRPr lang="fr-CA">
              <a:cs typeface="Calibri"/>
            </a:endParaRPr>
          </a:p>
          <a:p>
            <a:r>
              <a:rPr lang="fr-CA"/>
              <a:t>Toutes les publicités des produits de vapotage doivent contenir une mise en garde sur les dangers du vapotage, que le produit contienne de la nicotine ou non. </a:t>
            </a:r>
            <a:r>
              <a:rPr lang="fr-CA">
                <a:hlinkClick r:id="rId6"/>
              </a:rPr>
              <a:t>https://www.canada.ca/fr/sante-canada/services/tabagisme-et-tabac/vapotage/securite-reglementation-produits/liste-mise-en-garde-publicite-produits-vapotage.html</a:t>
            </a:r>
            <a:r>
              <a:rPr lang="fr-CA"/>
              <a:t> </a:t>
            </a:r>
          </a:p>
          <a:p>
            <a:endParaRPr lang="fr-CA"/>
          </a:p>
          <a:p>
            <a:r>
              <a:rPr lang="fr-CA"/>
              <a:t>L’entreprise JUUL a publié l’énoncé suivant : </a:t>
            </a:r>
            <a:r>
              <a:rPr lang="fr-FR"/>
              <a:t>JUUL est un produit de </a:t>
            </a:r>
            <a:r>
              <a:rPr lang="fr-FR" err="1"/>
              <a:t>vapotage</a:t>
            </a:r>
            <a:r>
              <a:rPr lang="fr-FR"/>
              <a:t> conçu pour les fumeurs adultes.</a:t>
            </a:r>
            <a:r>
              <a:rPr lang="fr-CA"/>
              <a:t> Les personnes n’ayant pas l’âge requis et les personnes qui ne consomment pas de nicotine ne devraient jamais essayer les produits JUUL. </a:t>
            </a:r>
            <a:endParaRPr lang="en-US"/>
          </a:p>
        </p:txBody>
      </p:sp>
      <p:sp>
        <p:nvSpPr>
          <p:cNvPr id="4" name="Slide Number Placeholder 3"/>
          <p:cNvSpPr>
            <a:spLocks noGrp="1"/>
          </p:cNvSpPr>
          <p:nvPr>
            <p:ph type="sldNum" sz="quarter" idx="5"/>
          </p:nvPr>
        </p:nvSpPr>
        <p:spPr/>
        <p:txBody>
          <a:bodyPr/>
          <a:lstStyle/>
          <a:p>
            <a:r>
              <a:rPr lang="en-CA"/>
              <a:t> </a:t>
            </a:r>
            <a:fld id="{7F5CDB40-3A37-4FDF-A60F-9B2C1447FBEA}" type="slidenum">
              <a:rPr lang="en-CA" smtClean="0"/>
              <a:t>12</a:t>
            </a:fld>
            <a:endParaRPr lang="en-CA"/>
          </a:p>
        </p:txBody>
      </p:sp>
    </p:spTree>
    <p:extLst>
      <p:ext uri="{BB962C8B-B14F-4D97-AF65-F5344CB8AC3E}">
        <p14:creationId xmlns:p14="http://schemas.microsoft.com/office/powerpoint/2010/main" val="2466765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2987" y="4480620"/>
            <a:ext cx="6123007" cy="4362102"/>
          </a:xfrm>
        </p:spPr>
        <p:txBody>
          <a:bodyPr/>
          <a:lstStyle/>
          <a:p>
            <a:r>
              <a:rPr lang="fr-CA"/>
              <a:t>L’utilisation d’arômes est déjà interdite dans les cigarettes ordinaires</a:t>
            </a:r>
            <a:r>
              <a:rPr lang="fr-CA" baseline="0"/>
              <a:t> et c</a:t>
            </a:r>
            <a:r>
              <a:rPr lang="fr-CA"/>
              <a:t>ertaines provinces</a:t>
            </a:r>
            <a:r>
              <a:rPr lang="fr-CA" baseline="0"/>
              <a:t> interdisent</a:t>
            </a:r>
            <a:r>
              <a:rPr lang="fr-CA"/>
              <a:t> l’utilisation</a:t>
            </a:r>
            <a:r>
              <a:rPr lang="fr-CA" baseline="0"/>
              <a:t> d’arômes dans </a:t>
            </a:r>
            <a:r>
              <a:rPr lang="fr-CA"/>
              <a:t>les produits de vapotage. En Ontario, seuls les magasins spécialisés dans la vente de produits de vapotage peuvent légalement vendre des produits aromatisés. Les seuls arômes offerts dans les dépanneurs sont menthe, tabac et menthol. L’interdiction proposée s’appliquerait à</a:t>
            </a:r>
            <a:r>
              <a:rPr lang="fr-CA" baseline="0"/>
              <a:t> </a:t>
            </a:r>
            <a:r>
              <a:rPr lang="fr-CA"/>
              <a:t>tout le Canada. </a:t>
            </a:r>
          </a:p>
          <a:p>
            <a:endParaRPr lang="fr-CA"/>
          </a:p>
          <a:p>
            <a:r>
              <a:rPr lang="fr-CA"/>
              <a:t>Santé Canada a tenu une période de consultation à ce sujet. La</a:t>
            </a:r>
            <a:r>
              <a:rPr lang="fr-CA" baseline="0"/>
              <a:t> </a:t>
            </a:r>
            <a:r>
              <a:rPr lang="fr-CA"/>
              <a:t>consultation a pris fin le 2 septembre 2021. </a:t>
            </a:r>
          </a:p>
          <a:p>
            <a:endParaRPr lang="fr-CA" sz="1200" b="0" i="0" kern="1200">
              <a:solidFill>
                <a:schemeClr val="tx1"/>
              </a:solidFill>
              <a:effectLst/>
              <a:latin typeface="+mn-lt"/>
              <a:ea typeface="+mn-ea"/>
              <a:cs typeface="+mn-cs"/>
            </a:endParaRPr>
          </a:p>
          <a:p>
            <a:r>
              <a:rPr lang="fr-CA" sz="1200" b="1" i="0" kern="1200">
                <a:solidFill>
                  <a:schemeClr val="tx1"/>
                </a:solidFill>
                <a:effectLst/>
                <a:latin typeface="+mn-lt"/>
                <a:ea typeface="+mn-ea"/>
                <a:cs typeface="+mn-cs"/>
              </a:rPr>
              <a:t>Pourquoi </a:t>
            </a:r>
            <a:r>
              <a:rPr lang="fr-CA" sz="1200" b="0" i="0" kern="1200">
                <a:solidFill>
                  <a:schemeClr val="tx1"/>
                </a:solidFill>
                <a:effectLst/>
                <a:latin typeface="+mn-lt"/>
                <a:ea typeface="+mn-ea"/>
                <a:cs typeface="+mn-cs"/>
              </a:rPr>
              <a:t>: « Les arômes autres que le tabac, ainsi que les sucres et les édulcorants (substituts de sucre) contenus dans les produits de vapotage, accentuent l’attrait du produit, diminuent la perception des </a:t>
            </a:r>
            <a:r>
              <a:rPr lang="fr-CA"/>
              <a:t>méfaits </a:t>
            </a:r>
            <a:r>
              <a:rPr lang="fr-CA" sz="1200" b="0" i="0" kern="1200">
                <a:solidFill>
                  <a:schemeClr val="tx1"/>
                </a:solidFill>
                <a:effectLst/>
                <a:latin typeface="+mn-lt"/>
                <a:ea typeface="+mn-ea"/>
                <a:cs typeface="+mn-cs"/>
              </a:rPr>
              <a:t>et renforcent l’intention d’essayer ou d’utiliser des produits de tabac ou des produits de vapotage. De plus, les jeunes ont tendance à percevoir les produits de vapotage aux arômes de fruits et de friandises comme étant moins nocifs pour la santé que les produits de vapotage ayant un arôme de tabac.</a:t>
            </a:r>
          </a:p>
          <a:p>
            <a:endParaRPr lang="fr-CA" sz="1200" b="0" i="0" kern="1200">
              <a:solidFill>
                <a:schemeClr val="tx1"/>
              </a:solidFill>
              <a:effectLst/>
              <a:latin typeface="+mn-lt"/>
              <a:ea typeface="+mn-ea"/>
              <a:cs typeface="+mn-cs"/>
            </a:endParaRPr>
          </a:p>
          <a:p>
            <a:r>
              <a:rPr lang="fr-CA" sz="1200" b="0" i="0" kern="1200">
                <a:solidFill>
                  <a:schemeClr val="tx1"/>
                </a:solidFill>
                <a:effectLst/>
                <a:latin typeface="+mn-lt"/>
                <a:ea typeface="+mn-ea"/>
                <a:cs typeface="+mn-cs"/>
              </a:rPr>
              <a:t>Santé Canada est au fait du rôle important que les arômes peuvent jouer pour aider les fumeurs à faire la transition vers le vapotage. Les mesures proposées laisseraient certains choix d’arômes aux fumeurs adultes qui souhaitent faire ou qui ont fait la transition vers le vapotage, lequel est une source de nicotine moins nocive que la cigarette pour les personnes qui passent entièrement de la cigarette au </a:t>
            </a:r>
            <a:r>
              <a:rPr lang="fr-CA" sz="1200" b="0" i="0" kern="1200" err="1">
                <a:solidFill>
                  <a:schemeClr val="tx1"/>
                </a:solidFill>
                <a:effectLst/>
                <a:latin typeface="+mn-lt"/>
                <a:ea typeface="+mn-ea"/>
                <a:cs typeface="+mn-cs"/>
              </a:rPr>
              <a:t>vapotage</a:t>
            </a:r>
            <a:r>
              <a:rPr lang="fr-CA" sz="1200" b="0" i="0" kern="1200">
                <a:solidFill>
                  <a:schemeClr val="tx1"/>
                </a:solidFill>
                <a:effectLst/>
                <a:latin typeface="+mn-lt"/>
                <a:ea typeface="+mn-ea"/>
                <a:cs typeface="+mn-cs"/>
              </a:rPr>
              <a:t>. </a:t>
            </a:r>
          </a:p>
          <a:p>
            <a:endParaRPr lang="fr-CA" sz="1200" b="0" i="0" kern="1200">
              <a:solidFill>
                <a:schemeClr val="tx1"/>
              </a:solidFill>
              <a:effectLst/>
              <a:latin typeface="+mn-lt"/>
              <a:ea typeface="+mn-ea"/>
              <a:cs typeface="+mn-cs"/>
            </a:endParaRPr>
          </a:p>
          <a:p>
            <a:r>
              <a:rPr lang="fr-CA" sz="1200" b="0" i="0" kern="1200">
                <a:solidFill>
                  <a:schemeClr val="tx1"/>
                </a:solidFill>
                <a:effectLst/>
                <a:latin typeface="+mn-lt"/>
                <a:ea typeface="+mn-ea"/>
                <a:cs typeface="+mn-cs"/>
              </a:rPr>
              <a:t>Des recherches dans le cadre de diverses études scientifiques indiquent que, chez les jeunes, l’arôme influence à la fois la perception des produits et le comportement lié à l’utilisation. Les arômes autres que le tabac, ainsi que la présence de sucre et d’édulcorant, attirent davantage les utilisateurs vers ces produits, affaiblissent la perception de méfait, et renforcent l’intention d’essayer ou d’utiliser ces produits.</a:t>
            </a:r>
          </a:p>
          <a:p>
            <a:endParaRPr lang="fr-CA" sz="1200" b="0" i="0" kern="1200">
              <a:solidFill>
                <a:schemeClr val="tx1"/>
              </a:solidFill>
              <a:effectLst/>
              <a:latin typeface="+mn-lt"/>
              <a:ea typeface="+mn-ea"/>
              <a:cs typeface="+mn-cs"/>
            </a:endParaRPr>
          </a:p>
          <a:p>
            <a:r>
              <a:rPr lang="fr-CA" sz="1200" b="0" i="0" kern="1200">
                <a:solidFill>
                  <a:schemeClr val="tx1"/>
                </a:solidFill>
                <a:effectLst/>
                <a:latin typeface="+mn-lt"/>
                <a:ea typeface="+mn-ea"/>
                <a:cs typeface="+mn-cs"/>
              </a:rPr>
              <a:t>Santé Canada a analysé plus de 800 produits pour en savoir plus long sur leur composition chimique. Cette analyse a révélé la présence d’au moins 630 aromatisants chimiques dans 18 catégories d’arômes variées. Les résultats de cette analyse ont servi à appuyer l’élaboration de la proposition visant à limiter davantage les arômes des produits de </a:t>
            </a:r>
            <a:r>
              <a:rPr lang="fr-CA" sz="1200" b="0" i="0" kern="1200" err="1">
                <a:solidFill>
                  <a:schemeClr val="tx1"/>
                </a:solidFill>
                <a:effectLst/>
                <a:latin typeface="+mn-lt"/>
                <a:ea typeface="+mn-ea"/>
                <a:cs typeface="+mn-cs"/>
              </a:rPr>
              <a:t>vapotage</a:t>
            </a:r>
            <a:r>
              <a:rPr lang="fr-CA" sz="1200" b="0" i="0" kern="1200">
                <a:solidFill>
                  <a:schemeClr val="tx1"/>
                </a:solidFill>
                <a:effectLst/>
                <a:latin typeface="+mn-lt"/>
                <a:ea typeface="+mn-ea"/>
                <a:cs typeface="+mn-cs"/>
              </a:rPr>
              <a:t>. » </a:t>
            </a:r>
          </a:p>
          <a:p>
            <a:endParaRPr lang="en-CA"/>
          </a:p>
          <a:p>
            <a:r>
              <a:rPr lang="en-US">
                <a:hlinkClick r:id="rId3"/>
              </a:rPr>
              <a:t>https://www.canada.ca/fr/sante-canada/nouvelles/2021/06/document-dinformation--produits-de-vapotage--nouvelles-limites-de-concentration-en-nicotine-et-consultation-sur-les-restrictions-relatives-aux-aromes.html</a:t>
            </a:r>
            <a:r>
              <a:rPr lang="en-US"/>
              <a:t> </a:t>
            </a:r>
          </a:p>
          <a:p>
            <a:endParaRPr lang="en-US"/>
          </a:p>
          <a:p>
            <a:r>
              <a:rPr lang="en-US" err="1"/>
              <a:t>Vidéo</a:t>
            </a:r>
            <a:r>
              <a:rPr lang="en-US"/>
              <a:t> : https://www.youtube.com/watch?v=msaTp5_R0B4</a:t>
            </a:r>
            <a:endParaRPr lang="en-US">
              <a:cs typeface="Calibri"/>
            </a:endParaRPr>
          </a:p>
          <a:p>
            <a:r>
              <a:rPr lang="en-US"/>
              <a:t>Image de crème </a:t>
            </a:r>
            <a:r>
              <a:rPr lang="en-US" err="1"/>
              <a:t>glacée</a:t>
            </a:r>
            <a:r>
              <a:rPr lang="en-US"/>
              <a:t> : https://pixabay.com/vectors/ice-cream-cone-pink-white-sweet-306243/</a:t>
            </a:r>
            <a:endParaRPr lang="en-US">
              <a:cs typeface="Calibri"/>
            </a:endParaRPr>
          </a:p>
          <a:p>
            <a:endParaRPr lang="en-US"/>
          </a:p>
        </p:txBody>
      </p:sp>
      <p:sp>
        <p:nvSpPr>
          <p:cNvPr id="4" name="Slide Number Placeholder 3"/>
          <p:cNvSpPr>
            <a:spLocks noGrp="1"/>
          </p:cNvSpPr>
          <p:nvPr>
            <p:ph type="sldNum" sz="quarter" idx="5"/>
          </p:nvPr>
        </p:nvSpPr>
        <p:spPr>
          <a:xfrm>
            <a:off x="6060440" y="8842722"/>
            <a:ext cx="962660" cy="466378"/>
          </a:xfrm>
        </p:spPr>
        <p:txBody>
          <a:bodyPr/>
          <a:lstStyle/>
          <a:p>
            <a:fld id="{7F5CDB40-3A37-4FDF-A60F-9B2C1447FBEA}" type="slidenum">
              <a:rPr lang="en-CA" smtClean="0"/>
              <a:t>13</a:t>
            </a:fld>
            <a:endParaRPr lang="en-CA"/>
          </a:p>
        </p:txBody>
      </p:sp>
    </p:spTree>
    <p:extLst>
      <p:ext uri="{BB962C8B-B14F-4D97-AF65-F5344CB8AC3E}">
        <p14:creationId xmlns:p14="http://schemas.microsoft.com/office/powerpoint/2010/main" val="223324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err="1">
                <a:cs typeface="Times New Roman"/>
              </a:rPr>
              <a:t>Vrai</a:t>
            </a:r>
            <a:r>
              <a:rPr lang="en-CA" sz="1200">
                <a:cs typeface="Times New Roman"/>
              </a:rPr>
              <a:t> :</a:t>
            </a:r>
            <a:r>
              <a:rPr lang="en-CA">
                <a:cs typeface="Times New Roman"/>
              </a:rPr>
              <a:t> </a:t>
            </a:r>
            <a:endParaRPr lang="en-CA" sz="1200"/>
          </a:p>
          <a:p>
            <a:pPr>
              <a:defRPr/>
            </a:pPr>
            <a:r>
              <a:rPr lang="fr-CA">
                <a:cs typeface="Times New Roman" panose="02020603050405020304" pitchFamily="18" charset="0"/>
              </a:rPr>
              <a:t>Des nouvelles récentes semblent indiquer que la vapeur secondaire peut être nocive et qu’elle peut contenir de la nicotine et des substances chimiques cancérigènes, notamment des composés organiques volatils, du formaldéhyde, des particules fines et des métaux lourds, bien que ce soit dans une moindre mesure que la fumée secondaire.</a:t>
            </a:r>
          </a:p>
          <a:p>
            <a:pPr>
              <a:defRPr/>
            </a:pPr>
            <a:endParaRPr lang="en-CA" sz="1200" strike="sngStrike"/>
          </a:p>
          <a:p>
            <a:pPr defTabSz="917146">
              <a:spcAft>
                <a:spcPts val="300"/>
              </a:spcAft>
            </a:pPr>
            <a:r>
              <a:rPr lang="fr-CA" b="1">
                <a:cs typeface="Arial" panose="020B0604020202020204" pitchFamily="34" charset="0"/>
              </a:rPr>
              <a:t>Comme les effets de la vapeur secondaire sur la santé ne sont pas tous connus, il est d’autant plus important pour les jeunes, les jeunes adultes, les femmes enceintes et celles qui prévoient le devenir d’éviter l’exposition à la vapeur secondaire. </a:t>
            </a:r>
            <a:endParaRPr lang="fr-CA">
              <a:cs typeface="Arial" panose="020B0604020202020204" pitchFamily="34" charset="0"/>
            </a:endParaRPr>
          </a:p>
          <a:p>
            <a:pPr defTabSz="917146"/>
            <a:endParaRPr lang="en-US" sz="1200" b="1" strike="sngStrike"/>
          </a:p>
          <a:p>
            <a:r>
              <a:rPr lang="fr-CA" sz="1200" b="0" i="0" kern="1200">
                <a:solidFill>
                  <a:schemeClr val="tx1"/>
                </a:solidFill>
                <a:effectLst/>
              </a:rPr>
              <a:t>Gouvernement du Canada. </a:t>
            </a:r>
            <a:r>
              <a:rPr lang="fr-CA" sz="1200"/>
              <a:t>Les risques du vapotage. </a:t>
            </a:r>
            <a:r>
              <a:rPr lang="fr-CA" sz="1200" b="0" i="0" kern="1200">
                <a:solidFill>
                  <a:schemeClr val="tx1"/>
                </a:solidFill>
                <a:effectLst/>
              </a:rPr>
              <a:t>https://www.canada.ca/fr/sante-canada/services/tabagisme-et-tabac/vapotage/risques.html#a5</a:t>
            </a:r>
            <a:r>
              <a:rPr lang="fr-CA" sz="1200"/>
              <a:t>.</a:t>
            </a:r>
            <a:endParaRPr lang="fr-CA" sz="1200" b="0" i="0" kern="1200">
              <a:solidFill>
                <a:schemeClr val="tx1"/>
              </a:solidFill>
              <a:effectLst/>
              <a:cs typeface="Calibri"/>
            </a:endParaRPr>
          </a:p>
          <a:p>
            <a:r>
              <a:rPr lang="en-US" sz="1200" strike="sngStrike"/>
              <a:t>Scientific Committee on Health, Environmental and Emerging Risks SCHEER (2021) https://ec.europa.eu/health/system/files/2021-04/scheer_o_017_0.pdf</a:t>
            </a:r>
            <a:r>
              <a:rPr lang="en-US" strike="sngStrike"/>
              <a:t>   This link no longer works </a:t>
            </a:r>
            <a:endParaRPr lang="en-US" sz="1200" b="0" i="0" strike="sngStrike" kern="1200">
              <a:solidFill>
                <a:schemeClr val="tx1"/>
              </a:solidFill>
              <a:effectLst/>
              <a:cs typeface="Calibri"/>
            </a:endParaRPr>
          </a:p>
          <a:p>
            <a:pPr defTabSz="917146"/>
            <a:endParaRPr lang="en-CA" sz="1200" b="1" strike="sngStrike"/>
          </a:p>
          <a:p>
            <a:r>
              <a:rPr lang="en-CA" sz="1200">
                <a:cs typeface="Times New Roman"/>
              </a:rPr>
              <a:t>IMAGE : https://pixabay.com/en/warning-signs-risk-danger-caution-33364/</a:t>
            </a:r>
            <a:r>
              <a:rPr lang="en-CA">
                <a:cs typeface="Times New Roman"/>
              </a:rPr>
              <a:t> </a:t>
            </a:r>
            <a:endParaRPr lang="en-CA" sz="1200">
              <a:cs typeface="Times New Roman"/>
            </a:endParaRPr>
          </a:p>
          <a:p>
            <a:endParaRPr lang="en-US"/>
          </a:p>
        </p:txBody>
      </p:sp>
      <p:sp>
        <p:nvSpPr>
          <p:cNvPr id="4" name="Slide Number Placeholder 3"/>
          <p:cNvSpPr>
            <a:spLocks noGrp="1"/>
          </p:cNvSpPr>
          <p:nvPr>
            <p:ph type="sldNum" sz="quarter" idx="5"/>
          </p:nvPr>
        </p:nvSpPr>
        <p:spPr/>
        <p:txBody>
          <a:bodyPr/>
          <a:lstStyle/>
          <a:p>
            <a:fld id="{7F5CDB40-3A37-4FDF-A60F-9B2C1447FBEA}" type="slidenum">
              <a:rPr lang="en-CA" smtClean="0"/>
              <a:t>14</a:t>
            </a:fld>
            <a:endParaRPr lang="en-CA"/>
          </a:p>
        </p:txBody>
      </p:sp>
    </p:spTree>
    <p:extLst>
      <p:ext uri="{BB962C8B-B14F-4D97-AF65-F5344CB8AC3E}">
        <p14:creationId xmlns:p14="http://schemas.microsoft.com/office/powerpoint/2010/main" val="3108314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F5CDB40-3A37-4FDF-A60F-9B2C1447FBEA}" type="slidenum">
              <a:rPr lang="en-CA" smtClean="0"/>
              <a:t>15</a:t>
            </a:fld>
            <a:endParaRPr lang="en-CA"/>
          </a:p>
        </p:txBody>
      </p:sp>
    </p:spTree>
    <p:extLst>
      <p:ext uri="{BB962C8B-B14F-4D97-AF65-F5344CB8AC3E}">
        <p14:creationId xmlns:p14="http://schemas.microsoft.com/office/powerpoint/2010/main" val="836552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1174750"/>
            <a:ext cx="4187825" cy="3141663"/>
          </a:xfrm>
        </p:spPr>
      </p:sp>
      <p:sp>
        <p:nvSpPr>
          <p:cNvPr id="3" name="Notes Placeholder 2"/>
          <p:cNvSpPr>
            <a:spLocks noGrp="1"/>
          </p:cNvSpPr>
          <p:nvPr>
            <p:ph type="body" idx="1"/>
          </p:nvPr>
        </p:nvSpPr>
        <p:spPr>
          <a:xfrm>
            <a:off x="461621" y="4468028"/>
            <a:ext cx="6099858" cy="4374694"/>
          </a:xfrm>
        </p:spPr>
        <p:txBody>
          <a:bodyPr/>
          <a:lstStyle/>
          <a:p>
            <a:pPr marL="0" indent="0">
              <a:buNone/>
            </a:pPr>
            <a:r>
              <a:rPr lang="fr-CA" sz="1150" b="1"/>
              <a:t>Vrai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50" b="1"/>
              <a:t>Plusieurs études démontrent que les ados qui </a:t>
            </a:r>
            <a:r>
              <a:rPr lang="fr-CA" sz="1150" b="1" err="1"/>
              <a:t>vapotent</a:t>
            </a:r>
            <a:r>
              <a:rPr lang="fr-CA" sz="1150" b="1"/>
              <a:t> sont 4 fois plus susceptibles de commencer à fumer des cigarettes que ceux qui n’ont jamais vapoté. Une étude a révélé que les ados qui vapotaient au début de l’étude étaient beaucoup plus susceptibles d’avoir commencé à fumer lors du suivi fait un an plus tard.  </a:t>
            </a:r>
          </a:p>
          <a:p>
            <a:pPr marL="0" indent="0">
              <a:buNone/>
            </a:pPr>
            <a:endParaRPr lang="fr-CA" sz="1150" b="1"/>
          </a:p>
          <a:p>
            <a:r>
              <a:rPr lang="fr-CA" sz="1150" b="0" i="0">
                <a:solidFill>
                  <a:srgbClr val="333333"/>
                </a:solidFill>
                <a:effectLst/>
              </a:rPr>
              <a:t>Hammond, D., Reid, J. L., Cole, A. G., et </a:t>
            </a:r>
            <a:r>
              <a:rPr lang="fr-CA" sz="1150" err="1">
                <a:solidFill>
                  <a:srgbClr val="333333"/>
                </a:solidFill>
              </a:rPr>
              <a:t>Leatherdale</a:t>
            </a:r>
            <a:r>
              <a:rPr lang="fr-CA" sz="1150">
                <a:solidFill>
                  <a:srgbClr val="333333"/>
                </a:solidFill>
              </a:rPr>
              <a:t>, </a:t>
            </a:r>
            <a:r>
              <a:rPr lang="fr-CA" sz="1150" b="0" i="0">
                <a:solidFill>
                  <a:srgbClr val="333333"/>
                </a:solidFill>
                <a:effectLst/>
              </a:rPr>
              <a:t>S. T. 2017. « </a:t>
            </a:r>
            <a:r>
              <a:rPr lang="fr-CA" sz="1150" b="0" i="0" u="sng" err="1">
                <a:solidFill>
                  <a:srgbClr val="284162"/>
                </a:solidFill>
                <a:effectLst/>
                <a:hlinkClick r:id="rId3"/>
              </a:rPr>
              <a:t>Electronic</a:t>
            </a:r>
            <a:r>
              <a:rPr lang="fr-CA" sz="1150" b="0" i="0" u="sng">
                <a:solidFill>
                  <a:srgbClr val="284162"/>
                </a:solidFill>
                <a:effectLst/>
                <a:hlinkClick r:id="rId3"/>
              </a:rPr>
              <a:t> cigarette use and smoking initiation </a:t>
            </a:r>
            <a:r>
              <a:rPr lang="fr-CA" sz="1150" b="0" i="0" u="sng" err="1">
                <a:solidFill>
                  <a:srgbClr val="284162"/>
                </a:solidFill>
                <a:effectLst/>
                <a:hlinkClick r:id="rId3"/>
              </a:rPr>
              <a:t>among</a:t>
            </a:r>
            <a:r>
              <a:rPr lang="fr-CA" sz="1150" b="0" i="0" u="sng">
                <a:solidFill>
                  <a:srgbClr val="284162"/>
                </a:solidFill>
                <a:effectLst/>
                <a:hlinkClick r:id="rId3"/>
              </a:rPr>
              <a:t> </a:t>
            </a:r>
            <a:r>
              <a:rPr lang="fr-CA" sz="1150" b="0" i="0" u="sng" err="1">
                <a:solidFill>
                  <a:srgbClr val="284162"/>
                </a:solidFill>
                <a:effectLst/>
                <a:hlinkClick r:id="rId3"/>
              </a:rPr>
              <a:t>youth</a:t>
            </a:r>
            <a:r>
              <a:rPr lang="fr-CA" sz="1150" b="0" i="0" u="sng">
                <a:solidFill>
                  <a:srgbClr val="284162"/>
                </a:solidFill>
                <a:effectLst/>
                <a:hlinkClick r:id="rId3"/>
              </a:rPr>
              <a:t>: a longitudinal </a:t>
            </a:r>
            <a:r>
              <a:rPr lang="fr-CA" sz="1150" b="0" i="0" u="sng" err="1">
                <a:solidFill>
                  <a:srgbClr val="284162"/>
                </a:solidFill>
                <a:effectLst/>
                <a:hlinkClick r:id="rId3"/>
              </a:rPr>
              <a:t>cohort</a:t>
            </a:r>
            <a:r>
              <a:rPr lang="fr-CA" sz="1150" b="0" i="0" u="sng">
                <a:solidFill>
                  <a:srgbClr val="284162"/>
                </a:solidFill>
                <a:effectLst/>
                <a:hlinkClick r:id="rId3"/>
              </a:rPr>
              <a:t> </a:t>
            </a:r>
            <a:r>
              <a:rPr lang="fr-CA" sz="1150" b="0" i="0" u="sng" err="1">
                <a:solidFill>
                  <a:srgbClr val="284162"/>
                </a:solidFill>
                <a:effectLst/>
                <a:hlinkClick r:id="rId3"/>
              </a:rPr>
              <a:t>study</a:t>
            </a:r>
            <a:r>
              <a:rPr lang="fr-CA" sz="1150" b="0" i="0">
                <a:solidFill>
                  <a:srgbClr val="333333"/>
                </a:solidFill>
                <a:effectLst/>
              </a:rPr>
              <a:t> », </a:t>
            </a:r>
            <a:r>
              <a:rPr lang="fr-CA" sz="1150" b="0" i="1">
                <a:solidFill>
                  <a:srgbClr val="333333"/>
                </a:solidFill>
                <a:effectLst/>
              </a:rPr>
              <a:t>Journal de l’Association médicale canadienne</a:t>
            </a:r>
            <a:r>
              <a:rPr lang="fr-CA" sz="1150" b="0" i="0">
                <a:solidFill>
                  <a:srgbClr val="333333"/>
                </a:solidFill>
                <a:effectLst/>
              </a:rPr>
              <a:t>, </a:t>
            </a:r>
            <a:r>
              <a:rPr lang="fr-CA" sz="1150"/>
              <a:t>vol.</a:t>
            </a:r>
            <a:r>
              <a:rPr lang="fr-CA" sz="1150" b="0" i="0">
                <a:solidFill>
                  <a:srgbClr val="333333"/>
                </a:solidFill>
                <a:effectLst/>
              </a:rPr>
              <a:t> 189, </a:t>
            </a:r>
            <a:r>
              <a:rPr lang="fr-CA" sz="1150"/>
              <a:t>n</a:t>
            </a:r>
            <a:r>
              <a:rPr lang="fr-CA" sz="1150" baseline="30000"/>
              <a:t>o</a:t>
            </a:r>
            <a:r>
              <a:rPr lang="fr-CA" sz="1150" b="0" i="0">
                <a:solidFill>
                  <a:srgbClr val="333333"/>
                </a:solidFill>
                <a:effectLst/>
              </a:rPr>
              <a:t> 43. https://doi.org/10.1503/cmaj.161002 (Données d’une étude COMPASS réalisée auprès d’élèves du secondaire de l’Ontario et de l’Alberta.)</a:t>
            </a:r>
          </a:p>
          <a:p>
            <a:pPr marL="0" indent="0">
              <a:buNone/>
            </a:pPr>
            <a:endParaRPr lang="fr-CA" sz="1150" b="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882712" rtl="0" eaLnBrk="1" fontAlgn="auto" latinLnBrk="0" hangingPunct="1">
              <a:lnSpc>
                <a:spcPct val="100000"/>
              </a:lnSpc>
              <a:spcBef>
                <a:spcPts val="0"/>
              </a:spcBef>
              <a:spcAft>
                <a:spcPts val="0"/>
              </a:spcAft>
              <a:buClrTx/>
              <a:buSzTx/>
              <a:buFontTx/>
              <a:buNone/>
              <a:tabLst/>
              <a:defRPr/>
            </a:pPr>
            <a:r>
              <a:rPr lang="fr-CA" sz="1150" b="0">
                <a:effectLst/>
                <a:latin typeface="Calibri" panose="020F0502020204030204" pitchFamily="34" charset="0"/>
                <a:ea typeface="Calibri" panose="020F0502020204030204" pitchFamily="34" charset="0"/>
                <a:cs typeface="Calibri" panose="020F0502020204030204" pitchFamily="34" charset="0"/>
              </a:rPr>
              <a:t>Association </a:t>
            </a:r>
            <a:r>
              <a:rPr lang="fr-CA" sz="1150" b="0" err="1">
                <a:effectLst/>
                <a:latin typeface="Calibri" panose="020F0502020204030204" pitchFamily="34" charset="0"/>
                <a:ea typeface="Calibri" panose="020F0502020204030204" pitchFamily="34" charset="0"/>
                <a:cs typeface="Calibri" panose="020F0502020204030204" pitchFamily="34" charset="0"/>
              </a:rPr>
              <a:t>between</a:t>
            </a:r>
            <a:r>
              <a:rPr lang="fr-CA" sz="1150" b="0">
                <a:effectLst/>
                <a:latin typeface="Calibri" panose="020F0502020204030204" pitchFamily="34" charset="0"/>
                <a:ea typeface="Calibri" panose="020F0502020204030204" pitchFamily="34" charset="0"/>
                <a:cs typeface="Calibri" panose="020F0502020204030204" pitchFamily="34" charset="0"/>
              </a:rPr>
              <a:t> </a:t>
            </a:r>
            <a:r>
              <a:rPr lang="fr-CA" sz="1150" b="0" err="1">
                <a:effectLst/>
                <a:latin typeface="Calibri" panose="020F0502020204030204" pitchFamily="34" charset="0"/>
                <a:ea typeface="Calibri" panose="020F0502020204030204" pitchFamily="34" charset="0"/>
                <a:cs typeface="Calibri" panose="020F0502020204030204" pitchFamily="34" charset="0"/>
              </a:rPr>
              <a:t>electronic</a:t>
            </a:r>
            <a:r>
              <a:rPr lang="fr-CA" sz="1150" b="0">
                <a:effectLst/>
                <a:latin typeface="Calibri" panose="020F0502020204030204" pitchFamily="34" charset="0"/>
                <a:ea typeface="Calibri" panose="020F0502020204030204" pitchFamily="34" charset="0"/>
                <a:cs typeface="Calibri" panose="020F0502020204030204" pitchFamily="34" charset="0"/>
              </a:rPr>
              <a:t> cigarette use and </a:t>
            </a:r>
            <a:r>
              <a:rPr lang="fr-CA" sz="1150" b="0" err="1">
                <a:effectLst/>
                <a:latin typeface="Calibri" panose="020F0502020204030204" pitchFamily="34" charset="0"/>
                <a:ea typeface="Calibri" panose="020F0502020204030204" pitchFamily="34" charset="0"/>
                <a:cs typeface="Calibri" panose="020F0502020204030204" pitchFamily="34" charset="0"/>
              </a:rPr>
              <a:t>tobacco</a:t>
            </a:r>
            <a:r>
              <a:rPr lang="fr-CA" sz="1150" b="0">
                <a:effectLst/>
                <a:latin typeface="Calibri" panose="020F0502020204030204" pitchFamily="34" charset="0"/>
                <a:ea typeface="Calibri" panose="020F0502020204030204" pitchFamily="34" charset="0"/>
                <a:cs typeface="Calibri" panose="020F0502020204030204" pitchFamily="34" charset="0"/>
              </a:rPr>
              <a:t> cigarette smoking initiation in adolescents: a </a:t>
            </a:r>
            <a:r>
              <a:rPr lang="fr-CA" sz="1150" b="0" err="1">
                <a:effectLst/>
                <a:latin typeface="Calibri" panose="020F0502020204030204" pitchFamily="34" charset="0"/>
                <a:ea typeface="Calibri" panose="020F0502020204030204" pitchFamily="34" charset="0"/>
                <a:cs typeface="Calibri" panose="020F0502020204030204" pitchFamily="34" charset="0"/>
              </a:rPr>
              <a:t>systematic</a:t>
            </a:r>
            <a:r>
              <a:rPr lang="fr-CA" sz="1150" b="0">
                <a:effectLst/>
                <a:latin typeface="Calibri" panose="020F0502020204030204" pitchFamily="34" charset="0"/>
                <a:ea typeface="Calibri" panose="020F0502020204030204" pitchFamily="34" charset="0"/>
                <a:cs typeface="Calibri" panose="020F0502020204030204" pitchFamily="34" charset="0"/>
              </a:rPr>
              <a:t> </a:t>
            </a:r>
            <a:r>
              <a:rPr lang="fr-CA" sz="1150" b="0" err="1">
                <a:effectLst/>
                <a:latin typeface="Calibri" panose="020F0502020204030204" pitchFamily="34" charset="0"/>
                <a:ea typeface="Calibri" panose="020F0502020204030204" pitchFamily="34" charset="0"/>
                <a:cs typeface="Calibri" panose="020F0502020204030204" pitchFamily="34" charset="0"/>
              </a:rPr>
              <a:t>review</a:t>
            </a:r>
            <a:r>
              <a:rPr lang="fr-CA" sz="1150" b="0">
                <a:effectLst/>
                <a:latin typeface="Calibri" panose="020F0502020204030204" pitchFamily="34" charset="0"/>
                <a:ea typeface="Calibri" panose="020F0502020204030204" pitchFamily="34" charset="0"/>
                <a:cs typeface="Calibri" panose="020F0502020204030204" pitchFamily="34" charset="0"/>
              </a:rPr>
              <a:t> and </a:t>
            </a:r>
            <a:r>
              <a:rPr lang="fr-CA" sz="1150" b="0" err="1">
                <a:effectLst/>
                <a:latin typeface="Calibri" panose="020F0502020204030204" pitchFamily="34" charset="0"/>
                <a:ea typeface="Calibri" panose="020F0502020204030204" pitchFamily="34" charset="0"/>
                <a:cs typeface="Calibri" panose="020F0502020204030204" pitchFamily="34" charset="0"/>
              </a:rPr>
              <a:t>meta-analysis</a:t>
            </a:r>
            <a:r>
              <a:rPr lang="fr-CA" sz="1150" b="0">
                <a:effectLst/>
                <a:latin typeface="Calibri" panose="020F0502020204030204" pitchFamily="34" charset="0"/>
                <a:ea typeface="Calibri" panose="020F0502020204030204" pitchFamily="34" charset="0"/>
                <a:cs typeface="Calibri" panose="020F0502020204030204" pitchFamily="34" charset="0"/>
              </a:rPr>
              <a:t>. (Juin 2021) </a:t>
            </a:r>
            <a:r>
              <a:rPr lang="fr-CA" sz="1150" b="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https://pubmed.ncbi.nlm.nih.gov/34078351/</a:t>
            </a:r>
            <a:endParaRPr lang="fr-CA" sz="1150" b="0" u="sng">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882712" rtl="0" eaLnBrk="1" fontAlgn="auto" latinLnBrk="0" hangingPunct="1">
              <a:lnSpc>
                <a:spcPct val="100000"/>
              </a:lnSpc>
              <a:spcBef>
                <a:spcPts val="0"/>
              </a:spcBef>
              <a:spcAft>
                <a:spcPts val="0"/>
              </a:spcAft>
              <a:buClrTx/>
              <a:buSzTx/>
              <a:buFontTx/>
              <a:buNone/>
              <a:tabLst/>
              <a:defRPr/>
            </a:pPr>
            <a:endParaRPr lang="en-US" sz="1150" b="0" u="sng">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r>
              <a:rPr lang="en-CA" sz="1150"/>
              <a:t>Si </a:t>
            </a:r>
            <a:r>
              <a:rPr lang="en-CA" sz="1150" err="1"/>
              <a:t>l’on</a:t>
            </a:r>
            <a:r>
              <a:rPr lang="en-CA" sz="1150"/>
              <a:t> </a:t>
            </a:r>
            <a:r>
              <a:rPr lang="en-CA" sz="1150" err="1"/>
              <a:t>mentionne</a:t>
            </a:r>
            <a:r>
              <a:rPr lang="en-CA" sz="1150"/>
              <a:t> la </a:t>
            </a:r>
            <a:r>
              <a:rPr lang="en-CA" sz="1150" err="1"/>
              <a:t>désaccoutumance</a:t>
            </a:r>
            <a:r>
              <a:rPr lang="en-CA" sz="1150"/>
              <a:t> du </a:t>
            </a:r>
            <a:r>
              <a:rPr lang="en-CA" sz="1150" err="1"/>
              <a:t>tabac</a:t>
            </a:r>
            <a:r>
              <a:rPr lang="en-CA" sz="1150"/>
              <a:t> :</a:t>
            </a:r>
          </a:p>
          <a:p>
            <a:pPr defTabSz="915772">
              <a:defRPr/>
            </a:pPr>
            <a:r>
              <a:rPr lang="fr-CA" sz="1100"/>
              <a:t>Bien qu’on puisse penser que la cigarette électronique est un outil pour aider les gens à arrêter de fumer, au Canada, ces dispositifs ne font actuellement pas l’objet d’essais en tant qu’aide à l’abandon du tabac; ils ne sont pas fabriqués à cette fin et ils ne sont pas réglementés à ce titre. De plus, Santé Canada n’en a pas approuvé l’utilisation à cette fin. Si une personne veut arrêter de fumer, elle devrait utiliser une aide à l’abandon du tabac approuvée qui est efficace et dont l’utilisation ne pose pas de risque.</a:t>
            </a:r>
            <a:r>
              <a:rPr lang="fr-CA" sz="1100" u="sng" baseline="30000">
                <a:hlinkClick r:id="rId5"/>
              </a:rPr>
              <a:t>28</a:t>
            </a:r>
            <a:r>
              <a:rPr lang="fr-CA" sz="1100">
                <a:cs typeface="Calibri" panose="020F0502020204030204"/>
              </a:rPr>
              <a:t> </a:t>
            </a:r>
            <a:r>
              <a:rPr lang="fr-CA" sz="1100"/>
              <a:t>Elle devrait utiliser des méthodes approuvées par Santé (NRT, </a:t>
            </a:r>
            <a:r>
              <a:rPr lang="fr-CA" sz="1100" err="1"/>
              <a:t>Zyban</a:t>
            </a:r>
            <a:r>
              <a:rPr lang="fr-CA" sz="1100"/>
              <a:t>, </a:t>
            </a:r>
            <a:r>
              <a:rPr lang="fr-CA" sz="1100" err="1"/>
              <a:t>Champix</a:t>
            </a:r>
            <a:r>
              <a:rPr lang="fr-CA" sz="1100"/>
              <a:t>) et suivre les directives de son médecin.</a:t>
            </a:r>
          </a:p>
        </p:txBody>
      </p:sp>
      <p:sp>
        <p:nvSpPr>
          <p:cNvPr id="4" name="Slide Number Placeholder 3"/>
          <p:cNvSpPr>
            <a:spLocks noGrp="1"/>
          </p:cNvSpPr>
          <p:nvPr>
            <p:ph type="sldNum" sz="quarter" idx="5"/>
          </p:nvPr>
        </p:nvSpPr>
        <p:spPr/>
        <p:txBody>
          <a:bodyPr/>
          <a:lstStyle/>
          <a:p>
            <a:fld id="{7F5CDB40-3A37-4FDF-A60F-9B2C1447FBEA}" type="slidenum">
              <a:rPr lang="en-CA" smtClean="0"/>
              <a:t>16</a:t>
            </a:fld>
            <a:endParaRPr lang="en-CA"/>
          </a:p>
        </p:txBody>
      </p:sp>
    </p:spTree>
    <p:extLst>
      <p:ext uri="{BB962C8B-B14F-4D97-AF65-F5344CB8AC3E}">
        <p14:creationId xmlns:p14="http://schemas.microsoft.com/office/powerpoint/2010/main" val="2563264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t>Discutez de l’affiche.</a:t>
            </a:r>
            <a:endParaRPr lang="en-US"/>
          </a:p>
          <a:p>
            <a:endParaRPr lang="en-US"/>
          </a:p>
        </p:txBody>
      </p:sp>
      <p:sp>
        <p:nvSpPr>
          <p:cNvPr id="4" name="Slide Number Placeholder 3"/>
          <p:cNvSpPr>
            <a:spLocks noGrp="1"/>
          </p:cNvSpPr>
          <p:nvPr>
            <p:ph type="sldNum" sz="quarter" idx="5"/>
          </p:nvPr>
        </p:nvSpPr>
        <p:spPr/>
        <p:txBody>
          <a:bodyPr/>
          <a:lstStyle/>
          <a:p>
            <a:fld id="{7F5CDB40-3A37-4FDF-A60F-9B2C1447FBEA}" type="slidenum">
              <a:rPr lang="en-CA" smtClean="0"/>
              <a:t>17</a:t>
            </a:fld>
            <a:endParaRPr lang="en-CA"/>
          </a:p>
        </p:txBody>
      </p:sp>
    </p:spTree>
    <p:extLst>
      <p:ext uri="{BB962C8B-B14F-4D97-AF65-F5344CB8AC3E}">
        <p14:creationId xmlns:p14="http://schemas.microsoft.com/office/powerpoint/2010/main" val="3602325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a:t>Les agents d’application de la loi antitabac sont chargés de faire respecter les lois concernant les produits de tabac et de vapotage, visant</a:t>
            </a:r>
            <a:r>
              <a:rPr lang="fr-CA" baseline="0"/>
              <a:t> notamment </a:t>
            </a:r>
            <a:r>
              <a:rPr lang="fr-CA"/>
              <a:t>l’utilisation, l’étalage, la promotion, la manipulation et la vente de ces produits. </a:t>
            </a:r>
          </a:p>
          <a:p>
            <a:pPr marL="171450" indent="-171450">
              <a:buFont typeface="Arial" panose="020B0604020202020204" pitchFamily="34" charset="0"/>
              <a:buChar char="•"/>
            </a:pPr>
            <a:endParaRPr lang="fr-CA"/>
          </a:p>
          <a:p>
            <a:pPr marL="171450" indent="-171450">
              <a:buFont typeface="Arial" panose="020B0604020202020204" pitchFamily="34" charset="0"/>
              <a:buChar char="•"/>
            </a:pPr>
            <a:r>
              <a:rPr lang="fr-CA"/>
              <a:t>Ils font des inspections dans les écoles, les lieux de travail, les endroits publics et les hôpitaux ainsi que chez les détaillants de produits de tabac et de vapotage, entre autres. </a:t>
            </a:r>
          </a:p>
          <a:p>
            <a:pPr marL="171450" indent="-171450">
              <a:buFont typeface="Arial" panose="020B0604020202020204" pitchFamily="34" charset="0"/>
              <a:buChar char="•"/>
            </a:pPr>
            <a:endParaRPr lang="fr-CA"/>
          </a:p>
          <a:p>
            <a:pPr marL="171450" indent="-171450">
              <a:buFont typeface="Arial" panose="020B0604020202020204" pitchFamily="34" charset="0"/>
              <a:buChar char="•"/>
            </a:pPr>
            <a:r>
              <a:rPr lang="fr-CA"/>
              <a:t>Les inspecteurs sont des agents des infractions provinciales désignés en vertu de la </a:t>
            </a:r>
            <a:r>
              <a:rPr lang="fr-CA" i="1"/>
              <a:t>Loi sur les infractions provinciales</a:t>
            </a:r>
            <a:r>
              <a:rPr lang="fr-CA"/>
              <a:t>. Ils peuvent, entre autres, appliquer la </a:t>
            </a:r>
            <a:r>
              <a:rPr lang="fr-CA" i="1"/>
              <a:t>Loi de 2020 sur la réouverture de l’Ontario, </a:t>
            </a:r>
            <a:r>
              <a:rPr lang="fr-CA"/>
              <a:t>qui précise les mesures législatives visant la COVID-19, comme le port du masque. </a:t>
            </a:r>
            <a:endParaRPr lang="en-US" i="1"/>
          </a:p>
        </p:txBody>
      </p:sp>
      <p:sp>
        <p:nvSpPr>
          <p:cNvPr id="4" name="Slide Number Placeholder 3"/>
          <p:cNvSpPr>
            <a:spLocks noGrp="1"/>
          </p:cNvSpPr>
          <p:nvPr>
            <p:ph type="sldNum" sz="quarter" idx="5"/>
          </p:nvPr>
        </p:nvSpPr>
        <p:spPr/>
        <p:txBody>
          <a:bodyPr/>
          <a:lstStyle/>
          <a:p>
            <a:fld id="{7F5CDB40-3A37-4FDF-A60F-9B2C1447FBEA}" type="slidenum">
              <a:rPr lang="en-CA" smtClean="0"/>
              <a:t>18</a:t>
            </a:fld>
            <a:endParaRPr lang="en-CA"/>
          </a:p>
        </p:txBody>
      </p:sp>
    </p:spTree>
    <p:extLst>
      <p:ext uri="{BB962C8B-B14F-4D97-AF65-F5344CB8AC3E}">
        <p14:creationId xmlns:p14="http://schemas.microsoft.com/office/powerpoint/2010/main" val="1336179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6689" y="4480620"/>
            <a:ext cx="6018835" cy="4061495"/>
          </a:xfrm>
        </p:spPr>
        <p:txBody>
          <a:bodyPr/>
          <a:lstStyle/>
          <a:p>
            <a:r>
              <a:rPr lang="en-CA" sz="1200" b="1" err="1"/>
              <a:t>Diapo</a:t>
            </a:r>
            <a:r>
              <a:rPr lang="en-CA" sz="1200" b="1"/>
              <a:t> sur les </a:t>
            </a:r>
            <a:r>
              <a:rPr lang="fr-CA" b="1"/>
              <a:t>agents d’application de la loi antitabac </a:t>
            </a:r>
            <a:endParaRPr lang="en-CA" sz="1200" b="1">
              <a:solidFill>
                <a:srgbClr val="FF0000"/>
              </a:solidFill>
            </a:endParaRPr>
          </a:p>
          <a:p>
            <a:r>
              <a:rPr lang="fr-CA"/>
              <a:t>En plus des lois fédérales sur le </a:t>
            </a:r>
            <a:r>
              <a:rPr lang="fr-CA" err="1"/>
              <a:t>vapotage</a:t>
            </a:r>
            <a:r>
              <a:rPr lang="fr-CA"/>
              <a:t>, il existe aussi des lois provinciales. La </a:t>
            </a:r>
            <a:r>
              <a:rPr lang="fr-CA" i="1"/>
              <a:t>Loi de 2017 favorisant un Ontario sans fumée </a:t>
            </a:r>
            <a:r>
              <a:rPr lang="fr-CA"/>
              <a:t>est entrée en vigueur le 17 octobre 2018. En vertu de cette loi,</a:t>
            </a:r>
            <a:endParaRPr lang="en-CA" sz="1200" strike="sngStrike"/>
          </a:p>
          <a:p>
            <a:pPr marL="177800" indent="-177800">
              <a:buFont typeface="Arial" panose="020B0604020202020204" pitchFamily="34" charset="0"/>
              <a:buChar char="•"/>
            </a:pPr>
            <a:r>
              <a:rPr lang="fr-CA"/>
              <a:t>il est interdit de vendre ou de fournir des produits de </a:t>
            </a:r>
            <a:r>
              <a:rPr lang="fr-CA" err="1"/>
              <a:t>vapotage</a:t>
            </a:r>
            <a:r>
              <a:rPr lang="fr-CA"/>
              <a:t> aux moins de 19 ans;</a:t>
            </a:r>
          </a:p>
          <a:p>
            <a:pPr marL="171965" indent="-171965" defTabSz="915772">
              <a:buFont typeface="Arial" panose="020B0604020202020204" pitchFamily="34" charset="0"/>
              <a:buChar char="•"/>
              <a:defRPr/>
            </a:pPr>
            <a:r>
              <a:rPr lang="fr-CA"/>
              <a:t>il est interdit d’utiliser une cigarette électronique pour </a:t>
            </a:r>
            <a:r>
              <a:rPr lang="fr-CA" err="1"/>
              <a:t>vapoter</a:t>
            </a:r>
            <a:r>
              <a:rPr lang="fr-CA"/>
              <a:t> quelque substance que ce soit dans les endroits où il est interdit de fumer du tabac.</a:t>
            </a:r>
          </a:p>
          <a:p>
            <a:pPr marL="171965" indent="-171965" defTabSz="915772">
              <a:buFont typeface="Arial" panose="020B0604020202020204" pitchFamily="34" charset="0"/>
              <a:buChar char="•"/>
              <a:defRPr/>
            </a:pPr>
            <a:endParaRPr lang="en-CA" sz="1200" b="1"/>
          </a:p>
          <a:p>
            <a:pPr defTabSz="915772">
              <a:defRPr/>
            </a:pPr>
            <a:r>
              <a:rPr lang="fr-CA" b="1"/>
              <a:t>Hôpitaux et autres établissements de soins de santé</a:t>
            </a:r>
          </a:p>
          <a:p>
            <a:pPr marL="171707" indent="-171707" defTabSz="917146">
              <a:buFont typeface="Arial" panose="020B0604020202020204" pitchFamily="34" charset="0"/>
              <a:buChar char="•"/>
              <a:defRPr/>
            </a:pPr>
            <a:r>
              <a:rPr lang="fr-CA"/>
              <a:t>Il est interdit de fumer ou de vapoter sur les terrains d’un hôpital.</a:t>
            </a:r>
          </a:p>
          <a:p>
            <a:pPr defTabSz="917146">
              <a:defRPr/>
            </a:pPr>
            <a:r>
              <a:rPr lang="fr-CA" sz="700"/>
              <a:t> </a:t>
            </a:r>
          </a:p>
          <a:p>
            <a:pPr defTabSz="917146">
              <a:defRPr/>
            </a:pPr>
            <a:r>
              <a:rPr lang="fr-CA" b="1"/>
              <a:t>Centre de garde d’enfants et lieux connexes</a:t>
            </a:r>
          </a:p>
          <a:p>
            <a:pPr marL="171707" indent="-171707" defTabSz="917146">
              <a:buFont typeface="Arial" panose="020B0604020202020204" pitchFamily="34" charset="0"/>
              <a:buChar char="•"/>
              <a:defRPr/>
            </a:pPr>
            <a:r>
              <a:rPr lang="fr-CA"/>
              <a:t>Il est interdit de fumer ou de vapoter où que ce soit sur les lieux d’un centre de garde d’enfant ou d’un lieu qui offre un programme ou des services pour la petite enfance.</a:t>
            </a:r>
          </a:p>
          <a:p>
            <a:pPr marL="171707" indent="-171707" defTabSz="917146">
              <a:buFont typeface="Arial" panose="020B0604020202020204" pitchFamily="34" charset="0"/>
              <a:buChar char="•"/>
              <a:defRPr/>
            </a:pPr>
            <a:r>
              <a:rPr lang="fr-CA"/>
              <a:t>Il est </a:t>
            </a:r>
            <a:r>
              <a:rPr lang="fr-CA" b="1"/>
              <a:t>en tout temps </a:t>
            </a:r>
            <a:r>
              <a:rPr lang="fr-CA"/>
              <a:t>interdit de fumer des produits du tabac ou des produits de vapotage sur les lieux où des </a:t>
            </a:r>
            <a:r>
              <a:rPr lang="fr-CA" b="1"/>
              <a:t>services de garde en milieu familial</a:t>
            </a:r>
            <a:r>
              <a:rPr lang="fr-CA"/>
              <a:t> sont offerts, </a:t>
            </a:r>
            <a:r>
              <a:rPr lang="fr-CA" b="1"/>
              <a:t>même lorsqu’il n’y a aucun enfant. </a:t>
            </a:r>
            <a:r>
              <a:rPr lang="fr-CA"/>
              <a:t>Cela comprend les lieux extérieurs qu’utilisent les enfants.</a:t>
            </a:r>
          </a:p>
          <a:p>
            <a:pPr marL="171707" indent="-171707" defTabSz="917146">
              <a:buFont typeface="Arial" panose="020B0604020202020204" pitchFamily="34" charset="0"/>
              <a:buChar char="•"/>
              <a:defRPr/>
            </a:pPr>
            <a:endParaRPr lang="fr-CA" sz="700" b="1"/>
          </a:p>
          <a:p>
            <a:r>
              <a:rPr lang="fr-CA" b="1"/>
              <a:t>Sièges réservés d’un lieu extérieur </a:t>
            </a:r>
          </a:p>
          <a:p>
            <a:pPr marL="171707" indent="-171707">
              <a:buFont typeface="Arial" panose="020B0604020202020204" pitchFamily="34" charset="0"/>
              <a:buChar char="•"/>
            </a:pPr>
            <a:r>
              <a:rPr lang="fr-CA"/>
              <a:t>Il est interdit de fumer ou de vapoter dans les sièges réservés des centres sportifs extérieurs et des lieux de divertissement. La loi n’aborde pas les sections d’admission générale. </a:t>
            </a:r>
          </a:p>
          <a:p>
            <a:pPr marL="171965" indent="-171965">
              <a:buFont typeface="Arial" panose="020B0604020202020204" pitchFamily="34" charset="0"/>
              <a:buChar char="•"/>
            </a:pPr>
            <a:endParaRPr lang="en-US" sz="1200" b="1"/>
          </a:p>
          <a:p>
            <a:pPr defTabSz="917146">
              <a:defRPr/>
            </a:pPr>
            <a:r>
              <a:rPr lang="fr-CA" b="1"/>
              <a:t>Véhicules et bateaux</a:t>
            </a:r>
          </a:p>
          <a:p>
            <a:pPr marL="171965" indent="-171965" defTabSz="917146">
              <a:buFont typeface="Arial" panose="020B0604020202020204" pitchFamily="34" charset="0"/>
              <a:buChar char="•"/>
              <a:defRPr/>
            </a:pPr>
            <a:r>
              <a:rPr lang="fr-CA"/>
              <a:t>Il est interdit aux conducteurs et à leurs passagers de fumer du tabac ou de vapoter toute substance dans une voiture ou tout autre véhicule à moteur où prend place une personne âgée de </a:t>
            </a:r>
            <a:r>
              <a:rPr lang="fr-CA" b="1"/>
              <a:t>15 ans ou moins</a:t>
            </a:r>
            <a:r>
              <a:rPr lang="fr-CA"/>
              <a:t>. </a:t>
            </a:r>
            <a:r>
              <a:rPr lang="fr-CA" b="1"/>
              <a:t>Aucune personne se trouvant </a:t>
            </a:r>
            <a:r>
              <a:rPr lang="fr-CA"/>
              <a:t>dans un véhicule à moteur (y compris les motoneiges) ou un bateau qui est conduit ou à risque d’être mis en mouvement ne peut consommer du cannabis de quelque façon que ce soit (fumer, vapoter, manger). </a:t>
            </a:r>
          </a:p>
          <a:p>
            <a:pPr marL="171965" indent="-171965">
              <a:buFont typeface="Arial" panose="020B0604020202020204" pitchFamily="34" charset="0"/>
              <a:buChar char="•"/>
            </a:pPr>
            <a:endParaRPr lang="en-US" sz="1200"/>
          </a:p>
          <a:p>
            <a:r>
              <a:rPr lang="en-CA">
                <a:hlinkClick r:id="rId3"/>
              </a:rPr>
              <a:t>https://www.ontario.ca/fr/page/les-endroits-ou-vous-ne-pouvez-pas-fumer-ou-vapoter-en-ontario</a:t>
            </a:r>
            <a:endParaRPr lang="en-US"/>
          </a:p>
        </p:txBody>
      </p:sp>
      <p:sp>
        <p:nvSpPr>
          <p:cNvPr id="4" name="Slide Number Placeholder 3"/>
          <p:cNvSpPr>
            <a:spLocks noGrp="1"/>
          </p:cNvSpPr>
          <p:nvPr>
            <p:ph type="sldNum" sz="quarter" idx="5"/>
          </p:nvPr>
        </p:nvSpPr>
        <p:spPr/>
        <p:txBody>
          <a:bodyPr/>
          <a:lstStyle/>
          <a:p>
            <a:fld id="{7F5CDB40-3A37-4FDF-A60F-9B2C1447FBEA}" type="slidenum">
              <a:rPr lang="en-CA" smtClean="0"/>
              <a:t>19</a:t>
            </a:fld>
            <a:endParaRPr lang="en-CA"/>
          </a:p>
        </p:txBody>
      </p:sp>
    </p:spTree>
    <p:extLst>
      <p:ext uri="{BB962C8B-B14F-4D97-AF65-F5344CB8AC3E}">
        <p14:creationId xmlns:p14="http://schemas.microsoft.com/office/powerpoint/2010/main" val="342472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80621"/>
            <a:ext cx="5412434" cy="3664842"/>
          </a:xfrm>
        </p:spPr>
        <p:txBody>
          <a:bodyPr/>
          <a:lstStyle/>
          <a:p>
            <a:r>
              <a:rPr lang="fr-CA" b="1"/>
              <a:t>Pourquoi sommes-nous ici aujourd’hui</a:t>
            </a:r>
            <a:r>
              <a:rPr lang="fr-CA" b="1" baseline="0"/>
              <a:t>? </a:t>
            </a:r>
          </a:p>
          <a:p>
            <a:endParaRPr lang="en-US" b="1" baseline="0"/>
          </a:p>
          <a:p>
            <a:r>
              <a:rPr lang="fr-CA"/>
              <a:t>Le vapotage est de plus en plus répandu. Dans bien des cas, la vente et l’utilisation de cigarettes électroniques pourraient dépasser celles de cigarettes ordinaires. </a:t>
            </a:r>
          </a:p>
          <a:p>
            <a:endParaRPr lang="fr-CA"/>
          </a:p>
          <a:p>
            <a:r>
              <a:rPr lang="fr-CA"/>
              <a:t>Le vapotage a pris de l’essor au cours des 10 dernières années. Vous connaissez peut-être quelqu’un qui vapote; vous avez peut-être vu quelqu’un vapoter dans un film ou vous avez peut-être songé à vapoter ou déjà essayé le vapotage. </a:t>
            </a:r>
          </a:p>
          <a:p>
            <a:endParaRPr lang="fr-CA"/>
          </a:p>
          <a:p>
            <a:r>
              <a:rPr lang="fr-CA"/>
              <a:t>Nous sommes ici aujourd’hui parce que vos enseignantes et enseignants ainsi que le reste de la communauté scolaire se soucient de vous et parce que nous, au bureau de santé, voulons vous donner les faits sur le </a:t>
            </a:r>
            <a:r>
              <a:rPr lang="fr-CA" err="1"/>
              <a:t>vapotage</a:t>
            </a:r>
            <a:r>
              <a:rPr lang="fr-CA"/>
              <a:t> – ce que c’est, ses conséquences pour la santé et ses conséquences sur le plan légal  – pour que vous puissiez prendre des décisions éclairées au sujet </a:t>
            </a:r>
            <a:r>
              <a:rPr lang="fr-CA" b="0" baseline="0"/>
              <a:t>du vapotage.</a:t>
            </a:r>
            <a:r>
              <a:rPr lang="fr-CA"/>
              <a:t> </a:t>
            </a:r>
          </a:p>
          <a:p>
            <a:endParaRPr lang="fr-CA" b="1" baseline="0"/>
          </a:p>
          <a:p>
            <a:r>
              <a:rPr lang="fr-CA" b="1" baseline="0"/>
              <a:t>Demandez aux élèves ce qu’ils savent au sujet du vapotage. </a:t>
            </a:r>
          </a:p>
          <a:p>
            <a:endParaRPr lang="en-US"/>
          </a:p>
        </p:txBody>
      </p:sp>
      <p:sp>
        <p:nvSpPr>
          <p:cNvPr id="4" name="Slide Number Placeholder 3"/>
          <p:cNvSpPr>
            <a:spLocks noGrp="1"/>
          </p:cNvSpPr>
          <p:nvPr>
            <p:ph type="sldNum" sz="quarter" idx="5"/>
          </p:nvPr>
        </p:nvSpPr>
        <p:spPr/>
        <p:txBody>
          <a:bodyPr/>
          <a:lstStyle/>
          <a:p>
            <a:fld id="{7F5CDB40-3A37-4FDF-A60F-9B2C1447FBEA}" type="slidenum">
              <a:rPr lang="en-CA" smtClean="0"/>
              <a:t>2</a:t>
            </a:fld>
            <a:endParaRPr lang="en-CA"/>
          </a:p>
        </p:txBody>
      </p:sp>
    </p:spTree>
    <p:extLst>
      <p:ext uri="{BB962C8B-B14F-4D97-AF65-F5344CB8AC3E}">
        <p14:creationId xmlns:p14="http://schemas.microsoft.com/office/powerpoint/2010/main" val="1028016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6137" y="4480621"/>
            <a:ext cx="5972535" cy="3899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a:t>Diapo sur les agents d’application de la loi antitabac </a:t>
            </a:r>
            <a:r>
              <a:rPr lang="en-CA" sz="1200">
                <a:hlinkClick r:id="rId3"/>
              </a:rPr>
              <a:t>https://www.ontario.ca/fr/page/les-endroits-ou-vous-ne-pouvez-pas-fumer-ou-vapoter-en-ontario</a:t>
            </a:r>
            <a:endParaRPr lang="en-CA" sz="1200"/>
          </a:p>
          <a:p>
            <a:endParaRPr lang="en-CA" sz="1200"/>
          </a:p>
          <a:p>
            <a:r>
              <a:rPr lang="fr-CA">
                <a:cs typeface="Arial" panose="020B0604020202020204" pitchFamily="34" charset="0"/>
              </a:rPr>
              <a:t>Il est interdit de vapoter quelque substance que ce soit dans tout lieu où il est interdit de fumer du tabac, notamment :</a:t>
            </a:r>
          </a:p>
          <a:p>
            <a:pPr marL="177800" lvl="1" indent="-177800">
              <a:buFont typeface="Arial" panose="020B0604020202020204" pitchFamily="34" charset="0"/>
              <a:buChar char="•"/>
            </a:pPr>
            <a:r>
              <a:rPr lang="fr-CA">
                <a:cs typeface="Arial" panose="020B0604020202020204" pitchFamily="34" charset="0"/>
              </a:rPr>
              <a:t>les terrains d’une école et les zones publiques se trouvant dans un rayon de 20 mètres de ces terrains; </a:t>
            </a:r>
          </a:p>
          <a:p>
            <a:pPr marL="177800" lvl="1" indent="-177800">
              <a:buFont typeface="Arial" panose="020B0604020202020204" pitchFamily="34" charset="0"/>
              <a:buChar char="•"/>
            </a:pPr>
            <a:r>
              <a:rPr lang="fr-CA">
                <a:cs typeface="Arial" panose="020B0604020202020204" pitchFamily="34" charset="0"/>
              </a:rPr>
              <a:t>les zones publiques se trouvant dans un rayon de 20 mètres des terrains d’une installation récréative communautaire; </a:t>
            </a:r>
          </a:p>
          <a:p>
            <a:pPr marL="177800" lvl="1" indent="-177800">
              <a:buFont typeface="Arial" panose="020B0604020202020204" pitchFamily="34" charset="0"/>
              <a:buChar char="•"/>
            </a:pPr>
            <a:r>
              <a:rPr lang="fr-CA">
                <a:cs typeface="Arial" panose="020B0604020202020204" pitchFamily="34" charset="0"/>
              </a:rPr>
              <a:t>les terrasses de restaurant et de bar et les aires publiques se trouvant dans un rayon de 9 mètres des terrasses; </a:t>
            </a:r>
          </a:p>
          <a:p>
            <a:pPr marL="177800" lvl="1" indent="-177800">
              <a:buFont typeface="Arial" panose="020B0604020202020204" pitchFamily="34" charset="0"/>
              <a:buChar char="•"/>
            </a:pPr>
            <a:r>
              <a:rPr lang="fr-CA">
                <a:cs typeface="Arial" panose="020B0604020202020204" pitchFamily="34" charset="0"/>
              </a:rPr>
              <a:t>les terrains de jeux, les zones d’activités sportives et les zones de spectateurs, entre autres, et les aires publiques se trouvant dans un rayon de 20 mètres de ces endroits. </a:t>
            </a:r>
          </a:p>
          <a:p>
            <a:endParaRPr lang="fr-CA" sz="1200" strike="sngStrike"/>
          </a:p>
          <a:p>
            <a:r>
              <a:rPr lang="fr-CA" sz="1200">
                <a:cs typeface="Arial" panose="020B0604020202020204" pitchFamily="34" charset="0"/>
              </a:rPr>
              <a:t>Il est illégal de fumer ou de </a:t>
            </a:r>
            <a:r>
              <a:rPr lang="fr-CA" sz="1200" err="1">
                <a:cs typeface="Arial" panose="020B0604020202020204" pitchFamily="34" charset="0"/>
              </a:rPr>
              <a:t>vapoter</a:t>
            </a:r>
            <a:r>
              <a:rPr lang="fr-CA" sz="1200">
                <a:cs typeface="Arial" panose="020B0604020202020204" pitchFamily="34" charset="0"/>
              </a:rPr>
              <a:t> où que ce soit sur le terrain d’une école ou </a:t>
            </a:r>
            <a:r>
              <a:rPr lang="fr-CA">
                <a:cs typeface="Arial" panose="020B0604020202020204" pitchFamily="34" charset="0"/>
              </a:rPr>
              <a:t>dans un rayon de 20 mètres des terrains d’une école, et ce, </a:t>
            </a:r>
            <a:r>
              <a:rPr lang="fr-CA" sz="1200">
                <a:cs typeface="Arial" panose="020B0604020202020204" pitchFamily="34" charset="0"/>
              </a:rPr>
              <a:t>24 heures sur 24, 365 jours par année. </a:t>
            </a:r>
          </a:p>
          <a:p>
            <a:r>
              <a:rPr lang="fr-CA" sz="1200">
                <a:cs typeface="Arial" panose="020B0604020202020204" pitchFamily="34" charset="0"/>
              </a:rPr>
              <a:t>Cela s’applique à </a:t>
            </a:r>
            <a:r>
              <a:rPr lang="fr-CA" sz="1200" u="sng">
                <a:cs typeface="Arial" panose="020B0604020202020204" pitchFamily="34" charset="0"/>
              </a:rPr>
              <a:t>tout le monde </a:t>
            </a:r>
            <a:r>
              <a:rPr lang="fr-CA" sz="1200">
                <a:cs typeface="Arial" panose="020B0604020202020204" pitchFamily="34" charset="0"/>
              </a:rPr>
              <a:t>qui se trouve sur le terrain de l’école</a:t>
            </a:r>
            <a:r>
              <a:rPr lang="fr-CA" sz="1200" baseline="0">
                <a:cs typeface="Arial" panose="020B0604020202020204" pitchFamily="34" charset="0"/>
              </a:rPr>
              <a:t> : </a:t>
            </a:r>
            <a:r>
              <a:rPr lang="fr-CA">
                <a:cs typeface="Arial" panose="020B0604020202020204" pitchFamily="34" charset="0"/>
              </a:rPr>
              <a:t>les </a:t>
            </a:r>
            <a:r>
              <a:rPr lang="fr-CA" sz="1200">
                <a:cs typeface="Arial" panose="020B0604020202020204" pitchFamily="34" charset="0"/>
              </a:rPr>
              <a:t>élèves, </a:t>
            </a:r>
            <a:r>
              <a:rPr lang="fr-CA">
                <a:cs typeface="Arial" panose="020B0604020202020204" pitchFamily="34" charset="0"/>
              </a:rPr>
              <a:t>le </a:t>
            </a:r>
            <a:r>
              <a:rPr lang="fr-CA" sz="1200">
                <a:cs typeface="Arial" panose="020B0604020202020204" pitchFamily="34" charset="0"/>
              </a:rPr>
              <a:t>personnel et </a:t>
            </a:r>
            <a:r>
              <a:rPr lang="fr-CA">
                <a:cs typeface="Arial" panose="020B0604020202020204" pitchFamily="34" charset="0"/>
              </a:rPr>
              <a:t>les </a:t>
            </a:r>
            <a:r>
              <a:rPr lang="fr-CA" sz="1200">
                <a:cs typeface="Arial" panose="020B0604020202020204" pitchFamily="34" charset="0"/>
              </a:rPr>
              <a:t>visiteurs.</a:t>
            </a:r>
          </a:p>
          <a:p>
            <a:r>
              <a:rPr lang="fr-CA" sz="1200">
                <a:cs typeface="Arial" panose="020B0604020202020204" pitchFamily="34" charset="0"/>
              </a:rPr>
              <a:t>Il est </a:t>
            </a:r>
            <a:r>
              <a:rPr lang="fr-CA">
                <a:cs typeface="Arial" panose="020B0604020202020204" pitchFamily="34" charset="0"/>
              </a:rPr>
              <a:t>également interdit de fumer sur les terrains de sport d’une école ainsi que dans une voiture stationnée sur les terrains d’une école, même en dehors des heures d’école. </a:t>
            </a:r>
            <a:endParaRPr lang="fr-CA" sz="1200">
              <a:cs typeface="Arial" panose="020B0604020202020204" pitchFamily="34" charset="0"/>
            </a:endParaRPr>
          </a:p>
          <a:p>
            <a:endParaRPr lang="en-CA" sz="1200" strike="sngStrike"/>
          </a:p>
          <a:p>
            <a:pPr defTabSz="915772">
              <a:defRPr/>
            </a:pPr>
            <a:r>
              <a:rPr lang="fr-CA" b="1"/>
              <a:t>Hôpitaux et autres établissements de soins de santé</a:t>
            </a:r>
          </a:p>
          <a:p>
            <a:pPr marL="171707" indent="-171707" defTabSz="917146">
              <a:buFont typeface="Arial" panose="020B0604020202020204" pitchFamily="34" charset="0"/>
              <a:buChar char="•"/>
              <a:defRPr/>
            </a:pPr>
            <a:r>
              <a:rPr lang="fr-CA"/>
              <a:t>Il est interdit de fumer ou de vapoter sur les terrains d’un hôpital.</a:t>
            </a:r>
          </a:p>
          <a:p>
            <a:pPr defTabSz="917146">
              <a:defRPr/>
            </a:pPr>
            <a:r>
              <a:rPr lang="fr-CA" sz="700"/>
              <a:t> </a:t>
            </a:r>
          </a:p>
          <a:p>
            <a:pPr defTabSz="917146">
              <a:defRPr/>
            </a:pPr>
            <a:r>
              <a:rPr lang="fr-CA" b="1"/>
              <a:t>Centre de garde d’enfants et lieux connexes</a:t>
            </a:r>
          </a:p>
          <a:p>
            <a:pPr marL="171707" indent="-171707" defTabSz="917146">
              <a:buFont typeface="Arial" panose="020B0604020202020204" pitchFamily="34" charset="0"/>
              <a:buChar char="•"/>
              <a:defRPr/>
            </a:pPr>
            <a:r>
              <a:rPr lang="fr-CA"/>
              <a:t>Il est interdit de fumer ou de vapoter où que ce soit sur les lieux d’un centre de garde d’enfant ou d’un lieu qui offre un programme ou des services pour la petite enfance.</a:t>
            </a:r>
          </a:p>
          <a:p>
            <a:pPr marL="171707" indent="-171707" defTabSz="917146">
              <a:buFont typeface="Arial" panose="020B0604020202020204" pitchFamily="34" charset="0"/>
              <a:buChar char="•"/>
              <a:defRPr/>
            </a:pPr>
            <a:r>
              <a:rPr lang="fr-CA"/>
              <a:t>Il est </a:t>
            </a:r>
            <a:r>
              <a:rPr lang="fr-CA" b="1"/>
              <a:t>en tout temps </a:t>
            </a:r>
            <a:r>
              <a:rPr lang="fr-CA"/>
              <a:t>interdit de fumer des produits du tabac ou des produits de vapotage sur les lieux où des </a:t>
            </a:r>
            <a:r>
              <a:rPr lang="fr-CA" b="1"/>
              <a:t>services de garde en milieu familial</a:t>
            </a:r>
            <a:r>
              <a:rPr lang="fr-CA"/>
              <a:t> sont offerts, </a:t>
            </a:r>
            <a:r>
              <a:rPr lang="fr-CA" b="1"/>
              <a:t>même lorsqu’il n’y a aucun enfant. </a:t>
            </a:r>
            <a:r>
              <a:rPr lang="fr-CA"/>
              <a:t>Cela comprend les lieux extérieurs qu’utilisent les enfants.</a:t>
            </a:r>
          </a:p>
          <a:p>
            <a:pPr marL="171707" indent="-171707" defTabSz="917146">
              <a:buFont typeface="Arial" panose="020B0604020202020204" pitchFamily="34" charset="0"/>
              <a:buChar char="•"/>
              <a:defRPr/>
            </a:pPr>
            <a:endParaRPr lang="fr-CA" sz="700" b="1"/>
          </a:p>
          <a:p>
            <a:r>
              <a:rPr lang="fr-CA" b="1"/>
              <a:t>Sièges réservés d’un lieu extérieur </a:t>
            </a:r>
          </a:p>
          <a:p>
            <a:pPr marL="171707" indent="-171707">
              <a:buFont typeface="Arial" panose="020B0604020202020204" pitchFamily="34" charset="0"/>
              <a:buChar char="•"/>
            </a:pPr>
            <a:r>
              <a:rPr lang="fr-CA"/>
              <a:t>Il est interdit de fumer ou de vapoter dans les sièges réservés des centres sportifs extérieurs et des lieux de divertissement. La loi n’aborde pas les sections d’admission générale. </a:t>
            </a:r>
          </a:p>
          <a:p>
            <a:pPr marL="171965" indent="-171965">
              <a:buFont typeface="Arial" panose="020B0604020202020204" pitchFamily="34" charset="0"/>
              <a:buChar char="•"/>
            </a:pPr>
            <a:endParaRPr lang="en-US" b="1"/>
          </a:p>
          <a:p>
            <a:pPr defTabSz="917146">
              <a:defRPr/>
            </a:pPr>
            <a:r>
              <a:rPr lang="fr-CA" b="1"/>
              <a:t>Véhicules et bateaux</a:t>
            </a:r>
          </a:p>
          <a:p>
            <a:pPr marL="171965" indent="-171965" defTabSz="917146">
              <a:buFont typeface="Arial" panose="020B0604020202020204" pitchFamily="34" charset="0"/>
              <a:buChar char="•"/>
              <a:defRPr/>
            </a:pPr>
            <a:r>
              <a:rPr lang="fr-CA"/>
              <a:t>Il est interdit aux conducteurs et à leurs passagers de fumer du tabac ou de vapoter toute substance dans une voiture ou tout autre véhicule à moteur où prend place une personne âgée de </a:t>
            </a:r>
            <a:r>
              <a:rPr lang="fr-CA" b="1"/>
              <a:t>15 ans ou moins</a:t>
            </a:r>
            <a:r>
              <a:rPr lang="fr-CA"/>
              <a:t>. </a:t>
            </a:r>
            <a:r>
              <a:rPr lang="fr-CA" b="1"/>
              <a:t>Aucune personne se trouvant </a:t>
            </a:r>
            <a:r>
              <a:rPr lang="fr-CA"/>
              <a:t>dans un véhicule à moteur (y compris les motoneiges) ou un bateau qui est conduit ou à risque d’être mis en mouvement ne peut consommer du cannabis de quelque façon que ce soit (fumer, vapoter, manger). </a:t>
            </a:r>
          </a:p>
          <a:p>
            <a:pPr marL="171965" indent="-171965">
              <a:buFont typeface="Arial" panose="020B0604020202020204" pitchFamily="34" charset="0"/>
              <a:buChar char="•"/>
            </a:pPr>
            <a:endParaRPr lang="en-US"/>
          </a:p>
          <a:p>
            <a:r>
              <a:rPr lang="en-CA">
                <a:hlinkClick r:id="rId3"/>
              </a:rPr>
              <a:t>https://www.ontario.ca/fr/page/les-endroits-ou-vous-ne-pouvez-pas-fumer-ou-vapoter-en-ontario</a:t>
            </a:r>
            <a:endParaRPr lang="en-US"/>
          </a:p>
          <a:p>
            <a:endParaRPr lang="en-US" sz="1200"/>
          </a:p>
        </p:txBody>
      </p:sp>
      <p:sp>
        <p:nvSpPr>
          <p:cNvPr id="4" name="Slide Number Placeholder 3"/>
          <p:cNvSpPr>
            <a:spLocks noGrp="1"/>
          </p:cNvSpPr>
          <p:nvPr>
            <p:ph type="sldNum" sz="quarter" idx="5"/>
          </p:nvPr>
        </p:nvSpPr>
        <p:spPr/>
        <p:txBody>
          <a:bodyPr/>
          <a:lstStyle/>
          <a:p>
            <a:fld id="{7F5CDB40-3A37-4FDF-A60F-9B2C1447FBEA}" type="slidenum">
              <a:rPr lang="en-CA" smtClean="0"/>
              <a:t>20</a:t>
            </a:fld>
            <a:endParaRPr lang="en-CA"/>
          </a:p>
        </p:txBody>
      </p:sp>
    </p:spTree>
    <p:extLst>
      <p:ext uri="{BB962C8B-B14F-4D97-AF65-F5344CB8AC3E}">
        <p14:creationId xmlns:p14="http://schemas.microsoft.com/office/powerpoint/2010/main" val="248739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4563" y="4480621"/>
            <a:ext cx="6099858" cy="464023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a:t>Diapo sur les agents d’application de la loi antitabac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a:t>Les agents d’application de la loi antitabac appliquent cette loi.</a:t>
            </a:r>
          </a:p>
          <a:p>
            <a:endParaRPr lang="fr-CA"/>
          </a:p>
          <a:p>
            <a:r>
              <a:rPr lang="fr-CA"/>
              <a:t>Amende pour utilisation – 305 $</a:t>
            </a:r>
          </a:p>
          <a:p>
            <a:r>
              <a:rPr lang="fr-CA"/>
              <a:t>Vente ou fourniture – 490 $</a:t>
            </a:r>
          </a:p>
          <a:p>
            <a:endParaRPr lang="fr-CA" baseline="0"/>
          </a:p>
          <a:p>
            <a:r>
              <a:rPr lang="fr-CA" baseline="0"/>
              <a:t>Une personne de moins de 16 ans qui se fait prendre à utiliser une cigarette électronique doit se présenter devant le tribunal. </a:t>
            </a:r>
          </a:p>
          <a:p>
            <a:r>
              <a:rPr lang="fr-CA"/>
              <a:t>Le membre du personnel de l’école qui est témoin d’une infraction peut le signaler à un inspecteur, qui portera une accusation au nom de l’école. </a:t>
            </a:r>
          </a:p>
          <a:p>
            <a:endParaRPr lang="fr-CA" sz="1200"/>
          </a:p>
          <a:p>
            <a:pPr defTabSz="915772">
              <a:defRPr/>
            </a:pPr>
            <a:r>
              <a:rPr lang="fr-CA"/>
              <a:t>Si quelqu’un vous aborde à l’école pour vous demander de lui vendre ou de lui donner des cigarettes ordinaires ou électroniques (même une seule), refusez – des accusations pourraient être portées contre vous. Ne donnez pas de produits de tabac, que ce soit des cigarettes ou du tabac à chiquer, à une personne de moins de 19 ans – c’est contre la loi et vous pourriez être passibles d’une amende. </a:t>
            </a:r>
          </a:p>
          <a:p>
            <a:r>
              <a:rPr lang="fr-CA"/>
              <a:t>Les agents d’application de la loi antitabac appliquent cette loi, et surveillent les terrains de l’école pour s’assurer que personne ne vend ou ne donne des produits de tabac à des personnes de moins de 19 ans. Si un élève se fait prendre à donner une cigarette ou du tabac à chiquer à une personne de moins de 19 ans, on portera des accusations contre lui et il sera passible d’une amende de 490 $ pour chacune des personnes à qui il a fourni ces produits. Autrement dit, un élève qui fait simplement passer une cigarette à un autre élève de moins de 19 ans peut être passible d’une amende. </a:t>
            </a:r>
            <a:endParaRPr lang="en-US"/>
          </a:p>
          <a:p>
            <a:r>
              <a:rPr lang="en-US" strike="sngStrike"/>
              <a:t>Don’t get burned – talk to your Public Health Nurse today about quitting.</a:t>
            </a:r>
          </a:p>
        </p:txBody>
      </p:sp>
      <p:sp>
        <p:nvSpPr>
          <p:cNvPr id="4" name="Slide Number Placeholder 3"/>
          <p:cNvSpPr>
            <a:spLocks noGrp="1"/>
          </p:cNvSpPr>
          <p:nvPr>
            <p:ph type="sldNum" sz="quarter" idx="5"/>
          </p:nvPr>
        </p:nvSpPr>
        <p:spPr/>
        <p:txBody>
          <a:bodyPr/>
          <a:lstStyle/>
          <a:p>
            <a:fld id="{7F5CDB40-3A37-4FDF-A60F-9B2C1447FBEA}" type="slidenum">
              <a:rPr lang="en-CA" smtClean="0"/>
              <a:t>21</a:t>
            </a:fld>
            <a:endParaRPr lang="en-CA"/>
          </a:p>
        </p:txBody>
      </p:sp>
    </p:spTree>
    <p:extLst>
      <p:ext uri="{BB962C8B-B14F-4D97-AF65-F5344CB8AC3E}">
        <p14:creationId xmlns:p14="http://schemas.microsoft.com/office/powerpoint/2010/main" val="1024448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a:t>Qu’est-ce que vous avez appris aujourd’hui?</a:t>
            </a:r>
          </a:p>
          <a:p>
            <a:endParaRPr lang="fr-CA"/>
          </a:p>
          <a:p>
            <a:r>
              <a:rPr lang="fr-CA"/>
              <a:t>POINTS À RETENIR</a:t>
            </a:r>
          </a:p>
          <a:p>
            <a:pPr marL="228600" indent="-228600">
              <a:buAutoNum type="arabicParenR"/>
            </a:pPr>
            <a:r>
              <a:rPr lang="fr-CA" b="1"/>
              <a:t>Le vapotage n’est pas sans risque pour les jeunes.</a:t>
            </a:r>
          </a:p>
          <a:p>
            <a:pPr marL="180975" indent="-180975">
              <a:buFontTx/>
              <a:buChar char="-"/>
            </a:pPr>
            <a:r>
              <a:rPr lang="fr-CA"/>
              <a:t>Le liquide à vapoter contient des substances chimiques qui peuvent causer des dommages aux poumons et dont l’inhalation pose un danger. </a:t>
            </a:r>
          </a:p>
          <a:p>
            <a:pPr marL="0" indent="0">
              <a:buFontTx/>
              <a:buNone/>
            </a:pPr>
            <a:r>
              <a:rPr lang="fr-CA" b="1"/>
              <a:t>2) Dans bien des cas, les cigarettes électroniques contiennent de la nicotine.</a:t>
            </a:r>
          </a:p>
          <a:p>
            <a:pPr marL="171450" indent="-171450">
              <a:buFontTx/>
              <a:buChar char="-"/>
            </a:pPr>
            <a:r>
              <a:rPr lang="fr-CA"/>
              <a:t>La nicotine nuit au cerveau en développement. </a:t>
            </a:r>
          </a:p>
          <a:p>
            <a:pPr marL="171450" indent="-171450">
              <a:buFontTx/>
              <a:buChar char="-"/>
            </a:pPr>
            <a:r>
              <a:rPr lang="fr-CA"/>
              <a:t>La nicotine crée une forte dépendance et est un stimulant nocif. </a:t>
            </a:r>
          </a:p>
          <a:p>
            <a:pPr marL="171450" indent="-171450">
              <a:buFontTx/>
              <a:buChar char="-"/>
            </a:pPr>
            <a:r>
              <a:rPr lang="fr-CA"/>
              <a:t>Elle augmente le risque de troubles de l’humeur. </a:t>
            </a:r>
            <a:endParaRPr lang="fr-CA" sz="120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a:effectLst/>
              </a:rPr>
              <a:t>3) 84 % des </a:t>
            </a:r>
            <a:r>
              <a:rPr lang="fr-CA" b="1"/>
              <a:t>élèves de la 7</a:t>
            </a:r>
            <a:r>
              <a:rPr lang="fr-CA" b="1" baseline="30000"/>
              <a:t>e </a:t>
            </a:r>
            <a:r>
              <a:rPr lang="fr-CA" sz="1200" b="1">
                <a:effectLst/>
              </a:rPr>
              <a:t>à </a:t>
            </a:r>
            <a:r>
              <a:rPr lang="fr-CA" b="1"/>
              <a:t>la 12</a:t>
            </a:r>
            <a:r>
              <a:rPr lang="fr-CA" b="1" baseline="30000"/>
              <a:t>e</a:t>
            </a:r>
            <a:r>
              <a:rPr lang="fr-CA" b="1"/>
              <a:t> année en Ontario n’ont pas vapoté au cours de la</a:t>
            </a:r>
            <a:r>
              <a:rPr lang="fr-CA" b="1" baseline="0"/>
              <a:t> dernière </a:t>
            </a:r>
            <a:r>
              <a:rPr lang="fr-CA" b="1"/>
              <a:t>année. (SCDSEO, 2021)</a:t>
            </a:r>
            <a:endParaRPr lang="en-US"/>
          </a:p>
        </p:txBody>
      </p:sp>
      <p:sp>
        <p:nvSpPr>
          <p:cNvPr id="4" name="Slide Number Placeholder 3"/>
          <p:cNvSpPr>
            <a:spLocks noGrp="1"/>
          </p:cNvSpPr>
          <p:nvPr>
            <p:ph type="sldNum" sz="quarter" idx="5"/>
          </p:nvPr>
        </p:nvSpPr>
        <p:spPr/>
        <p:txBody>
          <a:bodyPr/>
          <a:lstStyle/>
          <a:p>
            <a:fld id="{7F5CDB40-3A37-4FDF-A60F-9B2C1447FBEA}" type="slidenum">
              <a:rPr lang="en-CA" smtClean="0"/>
              <a:t>22</a:t>
            </a:fld>
            <a:endParaRPr lang="en-CA"/>
          </a:p>
        </p:txBody>
      </p:sp>
    </p:spTree>
    <p:extLst>
      <p:ext uri="{BB962C8B-B14F-4D97-AF65-F5344CB8AC3E}">
        <p14:creationId xmlns:p14="http://schemas.microsoft.com/office/powerpoint/2010/main" val="920129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i="1">
                <a:cs typeface="Calibri"/>
              </a:rPr>
              <a:t>Information pour les personnes qui donnent la présentation </a:t>
            </a:r>
            <a:r>
              <a:rPr lang="fr-CA">
                <a:cs typeface="Calibri"/>
              </a:rPr>
              <a:t>– </a:t>
            </a:r>
            <a:r>
              <a:rPr lang="fr-CA" b="1">
                <a:cs typeface="Calibri"/>
              </a:rPr>
              <a:t>DIAPOSITIVE CACHÉE</a:t>
            </a:r>
          </a:p>
        </p:txBody>
      </p:sp>
      <p:sp>
        <p:nvSpPr>
          <p:cNvPr id="4" name="Slide Number Placeholder 3"/>
          <p:cNvSpPr>
            <a:spLocks noGrp="1"/>
          </p:cNvSpPr>
          <p:nvPr>
            <p:ph type="sldNum" sz="quarter" idx="5"/>
          </p:nvPr>
        </p:nvSpPr>
        <p:spPr/>
        <p:txBody>
          <a:bodyPr/>
          <a:lstStyle/>
          <a:p>
            <a:fld id="{2D25F6FD-A6E7-4C0F-81EE-9EAD14939F91}" type="slidenum">
              <a:rPr lang="en-US" smtClean="0"/>
              <a:t>23</a:t>
            </a:fld>
            <a:endParaRPr lang="en-US"/>
          </a:p>
        </p:txBody>
      </p:sp>
    </p:spTree>
    <p:extLst>
      <p:ext uri="{BB962C8B-B14F-4D97-AF65-F5344CB8AC3E}">
        <p14:creationId xmlns:p14="http://schemas.microsoft.com/office/powerpoint/2010/main" val="3436316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CA" i="1">
                <a:cs typeface="Calibri"/>
              </a:rPr>
              <a:t>Information pour les personnes qui donnent la présentation </a:t>
            </a:r>
            <a:r>
              <a:rPr lang="fr-CA">
                <a:cs typeface="Calibri"/>
              </a:rPr>
              <a:t>– </a:t>
            </a:r>
            <a:r>
              <a:rPr lang="fr-CA" b="1">
                <a:cs typeface="Calibri"/>
              </a:rPr>
              <a:t>DIAPOSITIVE CACHÉE</a:t>
            </a:r>
          </a:p>
          <a:p>
            <a:endParaRPr lang="en-US" strike="sngStrike">
              <a:cs typeface="Calibri"/>
            </a:endParaRPr>
          </a:p>
          <a:p>
            <a:endParaRPr lang="en-US"/>
          </a:p>
        </p:txBody>
      </p:sp>
      <p:sp>
        <p:nvSpPr>
          <p:cNvPr id="4" name="Slide Number Placeholder 3"/>
          <p:cNvSpPr>
            <a:spLocks noGrp="1"/>
          </p:cNvSpPr>
          <p:nvPr>
            <p:ph type="sldNum" sz="quarter" idx="5"/>
          </p:nvPr>
        </p:nvSpPr>
        <p:spPr/>
        <p:txBody>
          <a:bodyPr/>
          <a:lstStyle/>
          <a:p>
            <a:fld id="{2D25F6FD-A6E7-4C0F-81EE-9EAD14939F91}" type="slidenum">
              <a:rPr lang="en-US" smtClean="0"/>
              <a:t>24</a:t>
            </a:fld>
            <a:endParaRPr lang="en-US"/>
          </a:p>
        </p:txBody>
      </p:sp>
    </p:spTree>
    <p:extLst>
      <p:ext uri="{BB962C8B-B14F-4D97-AF65-F5344CB8AC3E}">
        <p14:creationId xmlns:p14="http://schemas.microsoft.com/office/powerpoint/2010/main" val="306533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12">
              <a:defRPr/>
            </a:pPr>
            <a:r>
              <a:rPr lang="fr-CA"/>
              <a:t>Source de l’image : </a:t>
            </a:r>
            <a:r>
              <a:rPr lang="fr-CA">
                <a:hlinkClick r:id="rId3"/>
              </a:rPr>
              <a:t>https://e-cigarettes.surgeongeneral.gov/getthefacts.html</a:t>
            </a:r>
            <a:r>
              <a:rPr lang="fr-CA"/>
              <a:t> </a:t>
            </a:r>
          </a:p>
          <a:p>
            <a:endParaRPr lang="fr-CA"/>
          </a:p>
          <a:p>
            <a:r>
              <a:rPr lang="fr-CA"/>
              <a:t>Cliquez sur la photo pour aller à </a:t>
            </a:r>
            <a:r>
              <a:rPr lang="fr-CA">
                <a:hlinkClick r:id="rId4"/>
              </a:rPr>
              <a:t>https://www.youtube.com/watch?v=9RqLTfDWVA4</a:t>
            </a:r>
            <a:r>
              <a:rPr lang="fr-CA"/>
              <a:t>.</a:t>
            </a:r>
          </a:p>
          <a:p>
            <a:endParaRPr lang="fr-CA"/>
          </a:p>
          <a:p>
            <a:r>
              <a:rPr lang="fr-CA"/>
              <a:t>« Vapoter » c’est utiliser une cigarette électronique. </a:t>
            </a:r>
          </a:p>
          <a:p>
            <a:endParaRPr lang="fr-CA"/>
          </a:p>
          <a:p>
            <a:pPr lvl="1">
              <a:buFont typeface="Arial" panose="020B0604020202020204" pitchFamily="34" charset="0"/>
              <a:buChar char="•"/>
            </a:pPr>
            <a:r>
              <a:rPr lang="fr-CA"/>
              <a:t> Il suffit d’aspirer par l’embout buccal pour activer l’élément chauffant. </a:t>
            </a:r>
          </a:p>
          <a:p>
            <a:pPr lvl="1">
              <a:buFont typeface="Arial" panose="020B0604020202020204" pitchFamily="34" charset="0"/>
              <a:buChar char="•"/>
            </a:pPr>
            <a:endParaRPr lang="fr-CA"/>
          </a:p>
          <a:p>
            <a:pPr lvl="1">
              <a:buFont typeface="Arial" panose="020B0604020202020204" pitchFamily="34" charset="0"/>
              <a:buChar char="•"/>
            </a:pPr>
            <a:r>
              <a:rPr lang="fr-CA"/>
              <a:t> Le dispositif chauffe le liquide et le transforme en aérosol que l’utilisateur inhale.</a:t>
            </a:r>
          </a:p>
          <a:p>
            <a:pPr lvl="1">
              <a:buFont typeface="Arial" panose="020B0604020202020204" pitchFamily="34" charset="0"/>
              <a:buChar char="•"/>
            </a:pPr>
            <a:endParaRPr lang="fr-CA"/>
          </a:p>
          <a:p>
            <a:pPr lvl="1">
              <a:buFont typeface="Arial" panose="020B0604020202020204" pitchFamily="34" charset="0"/>
              <a:buChar char="•"/>
            </a:pPr>
            <a:r>
              <a:rPr lang="fr-CA"/>
              <a:t> La vapeur est émise seulement quand l’utilisateur aspire dans la cigarette électronique. </a:t>
            </a:r>
          </a:p>
          <a:p>
            <a:pPr lvl="1">
              <a:buFont typeface="Arial" panose="020B0604020202020204" pitchFamily="34" charset="0"/>
              <a:buNone/>
            </a:pPr>
            <a:endParaRPr lang="fr-CA" b="1"/>
          </a:p>
          <a:p>
            <a:pPr>
              <a:buFont typeface="Arial" panose="020B0604020202020204" pitchFamily="34" charset="0"/>
              <a:buNone/>
            </a:pPr>
            <a:r>
              <a:rPr lang="fr-CA" b="1" baseline="0"/>
              <a:t>Vous trouverez plus d’information sur les cigarettes électroniques à </a:t>
            </a:r>
            <a:r>
              <a:rPr lang="fr-CA">
                <a:hlinkClick r:id="rId5"/>
              </a:rPr>
              <a:t>https://www.healthunit.com/e-cigarettes</a:t>
            </a:r>
            <a:r>
              <a:rPr lang="fr-CA"/>
              <a:t>. </a:t>
            </a:r>
          </a:p>
          <a:p>
            <a:endParaRPr lang="en-US"/>
          </a:p>
        </p:txBody>
      </p:sp>
      <p:sp>
        <p:nvSpPr>
          <p:cNvPr id="4" name="Slide Number Placeholder 3"/>
          <p:cNvSpPr>
            <a:spLocks noGrp="1"/>
          </p:cNvSpPr>
          <p:nvPr>
            <p:ph type="sldNum" sz="quarter" idx="5"/>
          </p:nvPr>
        </p:nvSpPr>
        <p:spPr/>
        <p:txBody>
          <a:bodyPr/>
          <a:lstStyle/>
          <a:p>
            <a:fld id="{7F5CDB40-3A37-4FDF-A60F-9B2C1447FBEA}" type="slidenum">
              <a:rPr lang="en-CA" smtClean="0"/>
              <a:t>3</a:t>
            </a:fld>
            <a:endParaRPr lang="en-CA"/>
          </a:p>
        </p:txBody>
      </p:sp>
    </p:spTree>
    <p:extLst>
      <p:ext uri="{BB962C8B-B14F-4D97-AF65-F5344CB8AC3E}">
        <p14:creationId xmlns:p14="http://schemas.microsoft.com/office/powerpoint/2010/main" val="3330915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À l’origine, on voulait qu’elles ressemblent à une cigarette ordinaire. </a:t>
            </a:r>
          </a:p>
          <a:p>
            <a:endParaRPr lang="fr-CA" baseline="0"/>
          </a:p>
          <a:p>
            <a:r>
              <a:rPr lang="fr-CA"/>
              <a:t>Depuis, les compagnies ont modifié les styles afin de cibler davantage les jeunes. </a:t>
            </a:r>
          </a:p>
          <a:p>
            <a:endParaRPr lang="fr-CA" baseline="0"/>
          </a:p>
          <a:p>
            <a:r>
              <a:rPr lang="fr-CA" baseline="0"/>
              <a:t>Image</a:t>
            </a:r>
          </a:p>
          <a:p>
            <a:r>
              <a:rPr lang="fr-CA" baseline="0"/>
              <a:t>Créée au moyen de 2 images gratuites de pixabay et de photos iStock achetées par le Bureau de santé de Middlesex-London</a:t>
            </a:r>
            <a:r>
              <a:rPr lang="fr-CA" b="1" baseline="0"/>
              <a:t>. </a:t>
            </a:r>
            <a:r>
              <a:rPr lang="en-US" sz="1200" kern="1200">
                <a:solidFill>
                  <a:schemeClr val="bg1"/>
                </a:solidFill>
                <a:effectLst/>
                <a:latin typeface="+mn-lt"/>
                <a:ea typeface="+mn-ea"/>
                <a:cs typeface="+mn-cs"/>
                <a:hlinkClick r:id="rId3" tooltip="https://pixabay.com/photos/ecigarette-juul-electronic-cigarette-3576177/">
                  <a:extLst>
                    <a:ext uri="{A12FA001-AC4F-418D-AE19-62706E023703}">
                      <ahyp:hlinkClr xmlns:ahyp="http://schemas.microsoft.com/office/drawing/2018/hyperlinkcolor" val="tx"/>
                    </a:ext>
                  </a:extLst>
                </a:hlinkClick>
              </a:rPr>
              <a:t>https://pixabay.com/photos/ecigarette-juul-electronic-cigarette-3576177/</a:t>
            </a:r>
            <a:endParaRPr lang="en-US" sz="1200" kern="1200">
              <a:solidFill>
                <a:schemeClr val="bg1"/>
              </a:solidFill>
              <a:effectLst/>
              <a:latin typeface="+mn-lt"/>
              <a:ea typeface="+mn-ea"/>
              <a:cs typeface="+mn-cs"/>
            </a:endParaRPr>
          </a:p>
          <a:p>
            <a:pPr marL="171450" indent="-171450">
              <a:buFont typeface="Arial" panose="020B0604020202020204" pitchFamily="34" charset="0"/>
              <a:buChar char="•"/>
            </a:pPr>
            <a:r>
              <a:rPr lang="en-US" sz="1200" b="0" i="0" u="none" strike="noStrike" kern="1200">
                <a:solidFill>
                  <a:schemeClr val="bg1"/>
                </a:solidFill>
                <a:effectLst/>
                <a:latin typeface="+mn-lt"/>
                <a:ea typeface="+mn-ea"/>
                <a:cs typeface="+mn-cs"/>
                <a:hlinkClick r:id="rId4" tooltip="https://pixabay.com/photos/marlboro-cigaretes-iqos-smoking-3603795/">
                  <a:extLst>
                    <a:ext uri="{A12FA001-AC4F-418D-AE19-62706E023703}">
                      <ahyp:hlinkClr xmlns:ahyp="http://schemas.microsoft.com/office/drawing/2018/hyperlinkcolor" val="tx"/>
                    </a:ext>
                  </a:extLst>
                </a:hlinkClick>
              </a:rPr>
              <a:t>https://pixabay.com/photos/marlboro-cigaretes-iqos-smoking-3603795/</a:t>
            </a:r>
          </a:p>
          <a:p>
            <a:pPr marL="171450" indent="-171450">
              <a:buFont typeface="Arial" panose="020B0604020202020204" pitchFamily="34" charset="0"/>
              <a:buChar char="•"/>
            </a:pPr>
            <a:r>
              <a:rPr lang="en-US" sz="1200" b="0" i="0" u="none" strike="noStrike" kern="1200">
                <a:solidFill>
                  <a:schemeClr val="bg1"/>
                </a:solidFill>
                <a:effectLst/>
                <a:latin typeface="+mn-lt"/>
                <a:ea typeface="+mn-ea"/>
                <a:cs typeface="+mn-cs"/>
                <a:hlinkClick r:id="rId4" tooltip="https://pixabay.com/photos/marlboro-cigaretes-iqos-smoking-3603795/">
                  <a:extLst>
                    <a:ext uri="{A12FA001-AC4F-418D-AE19-62706E023703}">
                      <ahyp:hlinkClr xmlns:ahyp="http://schemas.microsoft.com/office/drawing/2018/hyperlinkcolor" val="tx"/>
                    </a:ext>
                  </a:extLst>
                </a:hlinkClick>
              </a:rPr>
              <a:t>www.istockphoto.com/ca/photo/electronic-cigarette-over-a-dark-background-gm545355964-98240635 (purchased by MLHU in 2017) – image no longer on istock</a:t>
            </a:r>
          </a:p>
          <a:p>
            <a:endParaRPr lang="en-US">
              <a:solidFill>
                <a:schemeClr val="bg1"/>
              </a:solidFill>
              <a:cs typeface="Calibri" panose="020F0502020204030204"/>
            </a:endParaRPr>
          </a:p>
          <a:p>
            <a:endParaRPr lang="en-US">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fld id="{7F5CDB40-3A37-4FDF-A60F-9B2C1447FBEA}" type="slidenum">
              <a:rPr lang="en-CA" smtClean="0"/>
              <a:t>4</a:t>
            </a:fld>
            <a:endParaRPr lang="en-CA"/>
          </a:p>
        </p:txBody>
      </p:sp>
    </p:spTree>
    <p:extLst>
      <p:ext uri="{BB962C8B-B14F-4D97-AF65-F5344CB8AC3E}">
        <p14:creationId xmlns:p14="http://schemas.microsoft.com/office/powerpoint/2010/main" val="358778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t>Jouons à un jeu de vrai ou faux sur le vapotage! </a:t>
            </a:r>
          </a:p>
        </p:txBody>
      </p:sp>
      <p:sp>
        <p:nvSpPr>
          <p:cNvPr id="4" name="Slide Number Placeholder 3"/>
          <p:cNvSpPr>
            <a:spLocks noGrp="1"/>
          </p:cNvSpPr>
          <p:nvPr>
            <p:ph type="sldNum" sz="quarter" idx="5"/>
          </p:nvPr>
        </p:nvSpPr>
        <p:spPr/>
        <p:txBody>
          <a:bodyPr/>
          <a:lstStyle/>
          <a:p>
            <a:fld id="{7F5CDB40-3A37-4FDF-A60F-9B2C1447FBEA}" type="slidenum">
              <a:rPr lang="en-CA" smtClean="0"/>
              <a:t>5</a:t>
            </a:fld>
            <a:endParaRPr lang="en-CA"/>
          </a:p>
        </p:txBody>
      </p:sp>
    </p:spTree>
    <p:extLst>
      <p:ext uri="{BB962C8B-B14F-4D97-AF65-F5344CB8AC3E}">
        <p14:creationId xmlns:p14="http://schemas.microsoft.com/office/powerpoint/2010/main" val="2078186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9837" y="4480620"/>
            <a:ext cx="5937813" cy="4501334"/>
          </a:xfrm>
        </p:spPr>
        <p:txBody>
          <a:bodyPr/>
          <a:lstStyle/>
          <a:p>
            <a:pPr defTabSz="915772">
              <a:defRPr/>
            </a:pPr>
            <a:r>
              <a:rPr lang="fr-CA" sz="1100"/>
              <a:t>Faux : Les produits de vapotage ne sont </a:t>
            </a:r>
            <a:r>
              <a:rPr lang="fr-CA" sz="1100" b="1"/>
              <a:t>pas sans risques</a:t>
            </a:r>
            <a:r>
              <a:rPr lang="fr-CA" sz="1100"/>
              <a:t>. </a:t>
            </a:r>
            <a:r>
              <a:rPr lang="fr-CA" sz="1100" b="1"/>
              <a:t> </a:t>
            </a:r>
          </a:p>
          <a:p>
            <a:pPr marL="171965" indent="-171965" defTabSz="917146">
              <a:buFont typeface="Arial" panose="020B0604020202020204" pitchFamily="34" charset="0"/>
              <a:buChar char="•"/>
              <a:defRPr/>
            </a:pPr>
            <a:r>
              <a:rPr lang="fr-CA" sz="1100"/>
              <a:t>Les cigarettes électroniques n’ont pas été soumises à des tests rigoureux pour évaluer leur sécurité; de plus, on ne connaît pas encore leurs risques à court terme ou à long terme. Néanmoins, certains rapports font état de symptômes respiratoires après l’utilisation, notamment une toux, un mal de gorge, l’aggravation de l’asthme et une sensibilité aux parfums, entre autres. </a:t>
            </a:r>
          </a:p>
          <a:p>
            <a:pPr marL="171965" indent="-171965" defTabSz="917146">
              <a:buFont typeface="Arial" panose="020B0604020202020204" pitchFamily="34" charset="0"/>
              <a:buChar char="•"/>
              <a:defRPr/>
            </a:pPr>
            <a:r>
              <a:rPr lang="fr-CA" sz="1100"/>
              <a:t>À l’heure actuelle, il n’existe pas de normes quant à la façon dont les cigarettes électroniques sont fabriquées, emballées et étiquetées ni à l’endroit où elles le sont. Il n’y a donc pas d’uniformité quant à la façon dont les dispositifs sont fabriqués ni aux substances chimiques qui y sont ajoutées. </a:t>
            </a:r>
          </a:p>
          <a:p>
            <a:pPr marL="171450" indent="-171450" defTabSz="915772">
              <a:buFont typeface="Arial" panose="020B0604020202020204" pitchFamily="34" charset="0"/>
              <a:buChar char="•"/>
              <a:defRPr/>
            </a:pPr>
            <a:r>
              <a:rPr lang="fr-CA" sz="1100"/>
              <a:t>Les dispositifs présentent un risque de combustion ou d’explosion si on les altère (des personnes ont subi des brûlures au visage, aux bras et au corps). </a:t>
            </a:r>
          </a:p>
          <a:p>
            <a:pPr marL="171450" indent="-171450" defTabSz="915772">
              <a:buFont typeface="Arial" panose="020B0604020202020204" pitchFamily="34" charset="0"/>
              <a:buChar char="•"/>
              <a:defRPr/>
            </a:pPr>
            <a:r>
              <a:rPr lang="fr-CA" sz="1100" b="0" i="0" kern="1200">
                <a:solidFill>
                  <a:schemeClr val="tx1"/>
                </a:solidFill>
                <a:effectLst/>
                <a:latin typeface="+mn-lt"/>
                <a:ea typeface="+mn-ea"/>
                <a:cs typeface="+mn-cs"/>
              </a:rPr>
              <a:t>Bien qu’on </a:t>
            </a:r>
            <a:r>
              <a:rPr lang="fr-CA" sz="1100"/>
              <a:t>puisse penser que la cigarette électronique est un outil pour aider les gens à arrêter de fumer, au Canada, ces dispositifs ne font actuellement pas l’objet d’essais en tant qu’aide à l’abandon du tabac; ils ne sont pas fabriqués à cette fin et ils ne sont pas réglementés à ce titre. De plus, Santé Canada n’en a pas approuvé l’utilisation à cette fin. Si une personne veut arrêter de fumer, elle devrait utiliser une aide à l’abandon du tabac approuvée qui est efficace et dont l’utilisation ne pose pas de risque</a:t>
            </a:r>
            <a:r>
              <a:rPr lang="fr-CA" sz="1100" b="0" i="0" kern="1200">
                <a:solidFill>
                  <a:schemeClr val="tx1"/>
                </a:solidFill>
                <a:effectLst/>
                <a:latin typeface="+mn-lt"/>
                <a:ea typeface="+mn-ea"/>
                <a:cs typeface="+mn-cs"/>
              </a:rPr>
              <a:t>.</a:t>
            </a:r>
            <a:r>
              <a:rPr lang="fr-CA" sz="1100" b="0" i="0" u="sng" kern="1200" baseline="30000">
                <a:solidFill>
                  <a:schemeClr val="tx1"/>
                </a:solidFill>
                <a:effectLst/>
                <a:latin typeface="+mn-lt"/>
                <a:ea typeface="+mn-ea"/>
                <a:cs typeface="+mn-cs"/>
                <a:hlinkClick r:id="rId3"/>
              </a:rPr>
              <a:t>28</a:t>
            </a:r>
            <a:endParaRPr lang="fr-CA" sz="1100">
              <a:cs typeface="Calibri" panose="020F0502020204030204"/>
            </a:endParaRPr>
          </a:p>
          <a:p>
            <a:pPr defTabSz="915772">
              <a:defRPr/>
            </a:pPr>
            <a:endParaRPr lang="fr-CA" sz="1100" b="1"/>
          </a:p>
          <a:p>
            <a:pPr defTabSz="915772">
              <a:defRPr/>
            </a:pPr>
            <a:r>
              <a:rPr lang="fr-CA" sz="1100" b="1"/>
              <a:t>REMARQUE : Grâce aux changements qui seront apportés à la loi fédérale, ces produits feront l’objet d’une réglementation plus rigoureuse et devront respecter des normes en matière d’emballage et d’étiquetage.</a:t>
            </a:r>
          </a:p>
          <a:p>
            <a:r>
              <a:rPr lang="fr-CA" sz="1100" b="1"/>
              <a:t> </a:t>
            </a:r>
          </a:p>
          <a:p>
            <a:pPr lvl="0">
              <a:defRPr/>
            </a:pPr>
            <a:r>
              <a:rPr lang="fr-CA" sz="1100" b="1"/>
              <a:t>Vous trouverez plus d’information sur les cigarettes électroniques à </a:t>
            </a:r>
            <a:r>
              <a:rPr lang="en-CA" sz="1100">
                <a:hlinkClick r:id="rId4"/>
              </a:rPr>
              <a:t>https://www.healthunit.com/e-cigarettes</a:t>
            </a:r>
            <a:r>
              <a:rPr lang="en-CA" sz="1100"/>
              <a:t>. </a:t>
            </a:r>
            <a:endParaRPr lang="en-CA" sz="1100">
              <a:cs typeface="Calibri"/>
            </a:endParaRPr>
          </a:p>
        </p:txBody>
      </p:sp>
      <p:sp>
        <p:nvSpPr>
          <p:cNvPr id="4" name="Slide Number Placeholder 3"/>
          <p:cNvSpPr>
            <a:spLocks noGrp="1"/>
          </p:cNvSpPr>
          <p:nvPr>
            <p:ph type="sldNum" sz="quarter" idx="5"/>
          </p:nvPr>
        </p:nvSpPr>
        <p:spPr>
          <a:xfrm>
            <a:off x="6172200" y="8842722"/>
            <a:ext cx="849377" cy="466378"/>
          </a:xfrm>
        </p:spPr>
        <p:txBody>
          <a:bodyPr/>
          <a:lstStyle/>
          <a:p>
            <a:fld id="{7F5CDB40-3A37-4FDF-A60F-9B2C1447FBEA}" type="slidenum">
              <a:rPr lang="en-CA" smtClean="0"/>
              <a:t>6</a:t>
            </a:fld>
            <a:endParaRPr lang="en-CA"/>
          </a:p>
        </p:txBody>
      </p:sp>
    </p:spTree>
    <p:extLst>
      <p:ext uri="{BB962C8B-B14F-4D97-AF65-F5344CB8AC3E}">
        <p14:creationId xmlns:p14="http://schemas.microsoft.com/office/powerpoint/2010/main" val="366802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585" y="4480620"/>
            <a:ext cx="5937812" cy="7476917"/>
          </a:xfrm>
        </p:spPr>
        <p:txBody>
          <a:bodyPr/>
          <a:lstStyle/>
          <a:p>
            <a:pPr defTabSz="915772">
              <a:defRPr/>
            </a:pPr>
            <a:r>
              <a:rPr lang="fr-CA"/>
              <a:t>FAUX</a:t>
            </a:r>
          </a:p>
          <a:p>
            <a:pPr defTabSz="915772">
              <a:defRPr/>
            </a:pPr>
            <a:r>
              <a:rPr lang="fr-CA"/>
              <a:t>Bien que les produits de </a:t>
            </a:r>
            <a:r>
              <a:rPr lang="fr-CA" err="1"/>
              <a:t>vapotage</a:t>
            </a:r>
            <a:r>
              <a:rPr lang="fr-CA"/>
              <a:t> puissent être </a:t>
            </a:r>
            <a:r>
              <a:rPr lang="fr-CA" sz="1600" b="1"/>
              <a:t>moins nocifs</a:t>
            </a:r>
            <a:r>
              <a:rPr lang="fr-CA" sz="1600" b="0" baseline="0"/>
              <a:t>, ou </a:t>
            </a:r>
            <a:r>
              <a:rPr lang="fr-CA" sz="1600" b="0"/>
              <a:t>dangereux,</a:t>
            </a:r>
            <a:r>
              <a:rPr lang="fr-CA" sz="1600" b="1"/>
              <a:t> </a:t>
            </a:r>
            <a:r>
              <a:rPr lang="fr-CA"/>
              <a:t>que les cigarettes ordinaires, cela ne signifie pas qu’ils ne sont pas sans </a:t>
            </a:r>
            <a:r>
              <a:rPr lang="fr-CA" b="1"/>
              <a:t>risques </a:t>
            </a:r>
            <a:r>
              <a:rPr lang="fr-CA"/>
              <a:t>: </a:t>
            </a:r>
            <a:r>
              <a:rPr lang="fr-CA" b="1"/>
              <a:t>  </a:t>
            </a:r>
          </a:p>
          <a:p>
            <a:pPr marL="171965" indent="-171965" defTabSz="917146">
              <a:buFont typeface="Arial" panose="020B0604020202020204" pitchFamily="34" charset="0"/>
              <a:buChar char="•"/>
              <a:defRPr/>
            </a:pPr>
            <a:r>
              <a:rPr lang="fr-CA"/>
              <a:t>Les cigarettes électroniques n’ont pas été soumises à des tests rigoureux pour évaluer leur sécurité; de plus, on ne connaît pas encore leurs risques à court terme ou à long terme. Néanmoins, certains rapports font état de symptômes respiratoires après l’utilisation, notamment une toux, un mal de gorge, l’aggravation de l’asthme et une sensibilité aux parfums, entre autres. </a:t>
            </a:r>
          </a:p>
          <a:p>
            <a:pPr marL="171965" indent="-171965" defTabSz="917146">
              <a:buFont typeface="Arial" panose="020B0604020202020204" pitchFamily="34" charset="0"/>
              <a:buChar char="•"/>
              <a:defRPr/>
            </a:pPr>
            <a:r>
              <a:rPr lang="fr-CA"/>
              <a:t>À l’heure actuelle, il n’existe pas de normes quant à la façon dont les cigarettes électroniques sont fabriquées, emballées et étiquetées ni à l’endroit où elles le sont. Il n’y a donc pas d’uniformité quant à la façon dont les dispositifs sont fabriqués ni aux substances chimiques qui y sont ajoutées. </a:t>
            </a:r>
          </a:p>
          <a:p>
            <a:pPr marL="171450" indent="-171450" defTabSz="915772">
              <a:buFont typeface="Arial" panose="020B0604020202020204" pitchFamily="34" charset="0"/>
              <a:buChar char="•"/>
              <a:defRPr/>
            </a:pPr>
            <a:r>
              <a:rPr lang="fr-CA"/>
              <a:t>Les dispositifs présentent un risque de combustion ou d’explosion si on les altère (des personnes ont subi des brûlures au visage, aux bras et au corps). </a:t>
            </a:r>
          </a:p>
          <a:p>
            <a:pPr marL="171450" indent="-171450" defTabSz="915772">
              <a:buFont typeface="Arial" panose="020B0604020202020204" pitchFamily="34" charset="0"/>
              <a:buChar char="•"/>
              <a:defRPr/>
            </a:pPr>
            <a:r>
              <a:rPr lang="fr-CA"/>
              <a:t>Bien qu’on puisse penser que la cigarette électronique est un outil pour aider les gens à arrêter de fumer, au Canada, ces dispositifs ne font actuellement pas l’objet d’essais en tant qu’aide à l’abandon du tabac; ils ne sont pas fabriqués à cette fin et ils ne sont pas réglementés à ce titre. De plus, Santé Canada n’en a pas approuvé l’utilisation à cette fin. Si une personne veut arrêter de fumer, elle devrait utiliser une aide à l’abandon du tabac approuvée qui est efficace et dont l’utilisation ne pose pas de risque.</a:t>
            </a:r>
            <a:r>
              <a:rPr lang="fr-CA" u="sng" baseline="30000">
                <a:hlinkClick r:id="rId3"/>
              </a:rPr>
              <a:t>28</a:t>
            </a:r>
            <a:r>
              <a:rPr lang="fr-CA">
                <a:cs typeface="Calibri" panose="020F0502020204030204"/>
              </a:rPr>
              <a:t> </a:t>
            </a:r>
            <a:r>
              <a:rPr lang="fr-CA"/>
              <a:t>Elle devrait utiliser des m</a:t>
            </a:r>
            <a:r>
              <a:rPr lang="fr-CA" baseline="0"/>
              <a:t>éthodes</a:t>
            </a:r>
            <a:r>
              <a:rPr lang="fr-CA"/>
              <a:t> approuvées par Santé</a:t>
            </a:r>
            <a:r>
              <a:rPr lang="fr-CA" baseline="0"/>
              <a:t> (NRT, </a:t>
            </a:r>
            <a:r>
              <a:rPr lang="fr-CA" baseline="0" err="1"/>
              <a:t>Zyban</a:t>
            </a:r>
            <a:r>
              <a:rPr lang="fr-CA" baseline="0"/>
              <a:t>, </a:t>
            </a:r>
            <a:r>
              <a:rPr lang="fr-CA" baseline="0" err="1"/>
              <a:t>Champix</a:t>
            </a:r>
            <a:r>
              <a:rPr lang="fr-CA" baseline="0"/>
              <a:t>) </a:t>
            </a:r>
            <a:r>
              <a:rPr lang="fr-CA"/>
              <a:t>et suivre les directives de son médecin.</a:t>
            </a:r>
            <a:endParaRPr lang="fr-CA" baseline="0"/>
          </a:p>
          <a:p>
            <a:pPr marL="0" indent="0" defTabSz="915772">
              <a:buFont typeface="Arial" panose="020B0604020202020204" pitchFamily="34" charset="0"/>
              <a:buNone/>
              <a:defRPr/>
            </a:pPr>
            <a:endParaRPr lang="fr-CA"/>
          </a:p>
          <a:p>
            <a:pPr defTabSz="915772">
              <a:defRPr/>
            </a:pPr>
            <a:r>
              <a:rPr lang="fr-CA" b="1"/>
              <a:t>REMARQUE : Grâce aux changements qui seront apportés à la loi fédérale, ces produits feront l’objet d’une réglementation plus rigoureuse et devront respecter des normes en matière d’emballage et d’étiquetage. </a:t>
            </a:r>
          </a:p>
          <a:p>
            <a:pPr defTabSz="915772">
              <a:defRPr/>
            </a:pPr>
            <a:r>
              <a:rPr lang="fr-CA">
                <a:hlinkClick r:id="rId4"/>
              </a:rPr>
              <a:t>https://www.canada.ca/fr/sante-canada/services/tabagisme-et-tabac/vapotage/securite-reglementation-produits.html</a:t>
            </a:r>
            <a:endParaRPr lang="fr-CA"/>
          </a:p>
          <a:p>
            <a:pPr defTabSz="915772">
              <a:defRPr/>
            </a:pPr>
            <a:r>
              <a:rPr lang="fr-CA" b="1"/>
              <a:t>_______</a:t>
            </a:r>
          </a:p>
          <a:p>
            <a:pPr marL="0" indent="0" defTabSz="915772">
              <a:buFont typeface="Arial" panose="020B0604020202020204" pitchFamily="34" charset="0"/>
              <a:buNone/>
              <a:defRPr/>
            </a:pPr>
            <a:r>
              <a:rPr lang="fr-CA" b="1"/>
              <a:t>NOUVEAUX renseignements</a:t>
            </a:r>
          </a:p>
          <a:p>
            <a:pPr marL="0" indent="0" defTabSz="915772">
              <a:buFont typeface="Arial" panose="020B0604020202020204" pitchFamily="34" charset="0"/>
              <a:buNone/>
              <a:defRPr/>
            </a:pPr>
            <a:r>
              <a:rPr lang="fr-CA"/>
              <a:t>Les cigarettes électroniques ont fait leur apparition sur le marché en 2003. </a:t>
            </a:r>
          </a:p>
          <a:p>
            <a:pPr marL="0" indent="0" defTabSz="915772">
              <a:buFont typeface="Arial" panose="020B0604020202020204" pitchFamily="34" charset="0"/>
              <a:buNone/>
              <a:defRPr/>
            </a:pPr>
            <a:r>
              <a:rPr lang="fr-CA"/>
              <a:t>On les a commercialisées comme étant moins dangereuses que les cigarettes ordinaires. </a:t>
            </a:r>
          </a:p>
          <a:p>
            <a:r>
              <a:rPr lang="fr-CA"/>
              <a:t>La vapeur contient plus de 80 substances chimiques comme le formaldéhyde; de plus, on a trouvé des nanoparticules de métaux dans le liquide à </a:t>
            </a:r>
            <a:r>
              <a:rPr lang="fr-CA" err="1"/>
              <a:t>vapoter</a:t>
            </a:r>
            <a:r>
              <a:rPr lang="fr-CA"/>
              <a:t>. La vapeur des cigarettes électroniques contient moins de substances chimiques toxiques et dans des concentrations moindres que celles qui sont contenues dans la fumée de cigarette;</a:t>
            </a:r>
            <a:r>
              <a:rPr lang="fr-CA" baseline="0"/>
              <a:t> toutefois, </a:t>
            </a:r>
            <a:r>
              <a:rPr lang="fr-CA"/>
              <a:t>elle contient des substances chimiques nocives qui ne sont pas présentes dans la fumée de cigarette. La vapeur est composée de fines particules et elle contient du propylène glycol, de la nicotine, des traces de nitrosamines, d’autres produits toxiques, des carcinogènes, des métaux lourds et des nanoparticules de métaux. La composition exacte varie selon plusieurs facteurs, y compris le comportement de l’utilisateur. La nicotine présente dans les cigarettes électroniques crée une forte dépendance.     </a:t>
            </a:r>
          </a:p>
          <a:p>
            <a:r>
              <a:rPr lang="fr-CA"/>
              <a:t>Moins nocive ne signifie pas sans danger. </a:t>
            </a:r>
          </a:p>
          <a:p>
            <a:endParaRPr lang="fr-CA"/>
          </a:p>
        </p:txBody>
      </p:sp>
      <p:sp>
        <p:nvSpPr>
          <p:cNvPr id="4" name="Slide Number Placeholder 3"/>
          <p:cNvSpPr>
            <a:spLocks noGrp="1"/>
          </p:cNvSpPr>
          <p:nvPr>
            <p:ph type="sldNum" sz="quarter" idx="5"/>
          </p:nvPr>
        </p:nvSpPr>
        <p:spPr/>
        <p:txBody>
          <a:bodyPr/>
          <a:lstStyle/>
          <a:p>
            <a:fld id="{7F5CDB40-3A37-4FDF-A60F-9B2C1447FBEA}" type="slidenum">
              <a:rPr lang="en-CA" smtClean="0"/>
              <a:t>7</a:t>
            </a:fld>
            <a:endParaRPr lang="en-CA"/>
          </a:p>
        </p:txBody>
      </p:sp>
    </p:spTree>
    <p:extLst>
      <p:ext uri="{BB962C8B-B14F-4D97-AF65-F5344CB8AC3E}">
        <p14:creationId xmlns:p14="http://schemas.microsoft.com/office/powerpoint/2010/main" val="403071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a:t>Question à poser aux élèves </a:t>
            </a:r>
            <a:r>
              <a:rPr lang="fr-CA" b="0" baseline="0"/>
              <a:t>– Qu’est-ce que la nicotine? Est-ce que quelqu’un peut nous expliquer? Quand vous avez entendu parler de la nicotine, quel était le sujet de la conversation? </a:t>
            </a:r>
            <a:r>
              <a:rPr lang="fr-CA"/>
              <a:t>(Réponse possible des élèves : cigarettes)</a:t>
            </a:r>
            <a:endParaRPr lang="fr-CA" b="0" baseline="0"/>
          </a:p>
          <a:p>
            <a:endParaRPr lang="fr-CA"/>
          </a:p>
          <a:p>
            <a:r>
              <a:rPr lang="fr-CA" b="0" baseline="0"/>
              <a:t>Ensuite, p</a:t>
            </a:r>
            <a:r>
              <a:rPr lang="fr-CA"/>
              <a:t>assez au « vrai ou faux »</a:t>
            </a:r>
            <a:r>
              <a:rPr lang="fr-CA" b="0" baseline="0"/>
              <a:t>.</a:t>
            </a:r>
            <a:endParaRPr lang="fr-CA" b="0" baseline="0">
              <a:cs typeface="Calibri"/>
            </a:endParaRPr>
          </a:p>
          <a:p>
            <a:r>
              <a:rPr lang="fr-CA" b="0" baseline="0"/>
              <a:t>Si les élèves répondent « faux » :  </a:t>
            </a:r>
            <a:r>
              <a:rPr lang="fr-CA" b="1" baseline="0"/>
              <a:t>Selon vous, pourquoi la nicotine est-elle </a:t>
            </a:r>
            <a:r>
              <a:rPr lang="fr-CA" b="1"/>
              <a:t>nocive? </a:t>
            </a:r>
          </a:p>
          <a:p>
            <a:endParaRPr lang="fr-CA" b="1"/>
          </a:p>
          <a:p>
            <a:r>
              <a:rPr lang="fr-CA" b="1"/>
              <a:t>La nicotine</a:t>
            </a:r>
            <a:r>
              <a:rPr lang="fr-CA"/>
              <a:t> est un stimulant nocif entraînant une forte dépendance qui est utilisé dans les cigarettes ordinaires et les cigarettes électroniques. </a:t>
            </a:r>
          </a:p>
          <a:p>
            <a:r>
              <a:rPr lang="fr-CA" sz="1200" b="0" i="0" kern="1200">
                <a:solidFill>
                  <a:schemeClr val="tx1"/>
                </a:solidFill>
                <a:effectLst/>
                <a:latin typeface="+mn-lt"/>
                <a:ea typeface="+mn-ea"/>
                <a:cs typeface="+mn-cs"/>
              </a:rPr>
              <a:t>La nicotine est la drogue qui engendre une très forte dépendance </a:t>
            </a:r>
            <a:r>
              <a:rPr lang="fr-CA"/>
              <a:t>qu’on trouve</a:t>
            </a:r>
            <a:r>
              <a:rPr lang="fr-CA" sz="1200" b="0" i="0" kern="1200">
                <a:solidFill>
                  <a:schemeClr val="tx1"/>
                </a:solidFill>
                <a:effectLst/>
                <a:latin typeface="+mn-lt"/>
                <a:ea typeface="+mn-ea"/>
                <a:cs typeface="+mn-cs"/>
              </a:rPr>
              <a:t> dans les produits de </a:t>
            </a:r>
            <a:r>
              <a:rPr lang="fr-CA"/>
              <a:t>tabac, comme les cigarettes, les cigares et le tabac à chiquer. </a:t>
            </a:r>
          </a:p>
          <a:p>
            <a:endParaRPr lang="fr-CA" sz="1200" b="1" i="0" kern="1200">
              <a:solidFill>
                <a:schemeClr val="tx1"/>
              </a:solidFill>
              <a:effectLst/>
              <a:latin typeface="+mn-lt"/>
              <a:ea typeface="+mn-ea"/>
              <a:cs typeface="+mn-cs"/>
            </a:endParaRPr>
          </a:p>
          <a:p>
            <a:r>
              <a:rPr lang="fr-CA" b="1"/>
              <a:t>La plupart des dispositifs de vapotage et des liquides à vapoter contiennent de la nicotine, même si celle-ci ne figure pas parmi les ingrédients (objet d’une enquête de Santé Canada). </a:t>
            </a:r>
            <a:r>
              <a:rPr lang="fr-CA" sz="1200">
                <a:latin typeface="Times New Roman"/>
                <a:cs typeface="Times New Roman"/>
              </a:rPr>
              <a:t>En 2014, Santé Canada a réalisé une étude sur les cigarettes électroniques et a constaté que 50 % des produits étant étiquetés « sans nicotine » en contenaient.   </a:t>
            </a:r>
            <a:endParaRPr lang="fr-CA" sz="1200" b="1" i="0" kern="1200" baseline="0">
              <a:solidFill>
                <a:schemeClr val="tx1"/>
              </a:solidFill>
              <a:effectLst/>
              <a:latin typeface="Times New Roman"/>
              <a:cs typeface="Times New Roman"/>
            </a:endParaRPr>
          </a:p>
          <a:p>
            <a:endParaRPr lang="fr-CA" sz="1200" b="0" i="0" kern="1200" baseline="0">
              <a:solidFill>
                <a:schemeClr val="tx1"/>
              </a:solidFill>
              <a:effectLst/>
              <a:latin typeface="+mn-lt"/>
              <a:ea typeface="+mn-ea"/>
              <a:cs typeface="+mn-cs"/>
            </a:endParaRPr>
          </a:p>
          <a:p>
            <a:r>
              <a:rPr lang="fr-CA" sz="1200" b="0" i="0" kern="1200" baseline="0">
                <a:solidFill>
                  <a:schemeClr val="tx1"/>
                </a:solidFill>
                <a:effectLst/>
                <a:latin typeface="+mn-lt"/>
                <a:ea typeface="+mn-ea"/>
                <a:cs typeface="+mn-cs"/>
              </a:rPr>
              <a:t>Source : https://www.healthunit.com/e-cigarettes</a:t>
            </a:r>
            <a:endParaRPr lang="fr-CA" baseline="0"/>
          </a:p>
          <a:p>
            <a:endParaRPr lang="en-US"/>
          </a:p>
        </p:txBody>
      </p:sp>
      <p:sp>
        <p:nvSpPr>
          <p:cNvPr id="4" name="Slide Number Placeholder 3"/>
          <p:cNvSpPr>
            <a:spLocks noGrp="1"/>
          </p:cNvSpPr>
          <p:nvPr>
            <p:ph type="sldNum" sz="quarter" idx="5"/>
          </p:nvPr>
        </p:nvSpPr>
        <p:spPr/>
        <p:txBody>
          <a:bodyPr/>
          <a:lstStyle/>
          <a:p>
            <a:fld id="{7F5CDB40-3A37-4FDF-A60F-9B2C1447FBEA}" type="slidenum">
              <a:rPr lang="en-CA" smtClean="0"/>
              <a:t>8</a:t>
            </a:fld>
            <a:endParaRPr lang="en-CA"/>
          </a:p>
        </p:txBody>
      </p:sp>
    </p:spTree>
    <p:extLst>
      <p:ext uri="{BB962C8B-B14F-4D97-AF65-F5344CB8AC3E}">
        <p14:creationId xmlns:p14="http://schemas.microsoft.com/office/powerpoint/2010/main" val="35191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16" y="4480621"/>
            <a:ext cx="5617870" cy="3664842"/>
          </a:xfrm>
        </p:spPr>
        <p:txBody>
          <a:bodyPr/>
          <a:lstStyle/>
          <a:p>
            <a:r>
              <a:rPr lang="fr-CA"/>
              <a:t>Même si nous ne sommes pas au courant de tous les effets sur la santé qui sont associés aux produits de vapotage, nous en</a:t>
            </a:r>
            <a:r>
              <a:rPr lang="fr-CA" baseline="0"/>
              <a:t> </a:t>
            </a:r>
            <a:r>
              <a:rPr lang="fr-CA"/>
              <a:t>connaissons certains. </a:t>
            </a:r>
          </a:p>
          <a:p>
            <a:r>
              <a:rPr lang="fr-CA" altLang="en-US"/>
              <a:t>En effet, nous savons que jusqu’à environ 25 ans, le cerveau est « en construction » et que durant ce développement, il</a:t>
            </a:r>
            <a:r>
              <a:rPr lang="fr-CA" altLang="en-US" baseline="0"/>
              <a:t> </a:t>
            </a:r>
            <a:r>
              <a:rPr lang="fr-CA" altLang="en-US"/>
              <a:t>élimine naturellement les connexions qui sont peu utilisées et renforce celles qui servent souvent. </a:t>
            </a:r>
          </a:p>
          <a:p>
            <a:endParaRPr lang="en-CA" strike="sngStrike"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https://www.healthunit.com/e-cigarettes</a:t>
            </a:r>
            <a:endParaRPr lang="en-US" altLang="en-US" sz="1200">
              <a:latin typeface="Arial" panose="020B0604020202020204" pitchFamily="34" charset="0"/>
              <a:ea typeface="ＭＳ Ｐゴシック" panose="020B0600070205080204" pitchFamily="34" charset="-128"/>
            </a:endParaRPr>
          </a:p>
          <a:p>
            <a:pPr defTabSz="917146">
              <a:defRPr/>
            </a:pPr>
            <a:r>
              <a:rPr lang="en-CA"/>
              <a:t>IMAGE: https://pixabay.com/en/under-construction-construction-sign-2408060/ </a:t>
            </a:r>
          </a:p>
          <a:p>
            <a:endParaRPr lang="en-US"/>
          </a:p>
        </p:txBody>
      </p:sp>
      <p:sp>
        <p:nvSpPr>
          <p:cNvPr id="4" name="Slide Number Placeholder 3"/>
          <p:cNvSpPr>
            <a:spLocks noGrp="1"/>
          </p:cNvSpPr>
          <p:nvPr>
            <p:ph type="sldNum" sz="quarter" idx="5"/>
          </p:nvPr>
        </p:nvSpPr>
        <p:spPr/>
        <p:txBody>
          <a:bodyPr/>
          <a:lstStyle/>
          <a:p>
            <a:fld id="{7F5CDB40-3A37-4FDF-A60F-9B2C1447FBEA}" type="slidenum">
              <a:rPr lang="en-CA" smtClean="0"/>
              <a:t>9</a:t>
            </a:fld>
            <a:endParaRPr lang="en-CA"/>
          </a:p>
        </p:txBody>
      </p:sp>
    </p:spTree>
    <p:extLst>
      <p:ext uri="{BB962C8B-B14F-4D97-AF65-F5344CB8AC3E}">
        <p14:creationId xmlns:p14="http://schemas.microsoft.com/office/powerpoint/2010/main" val="216592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628650" y="6356351"/>
            <a:ext cx="2057400" cy="365125"/>
          </a:xfrm>
          <a:prstGeom prst="rect">
            <a:avLst/>
          </a:prstGeom>
        </p:spPr>
        <p:txBody>
          <a:bodyPr/>
          <a:lstStyle/>
          <a:p>
            <a:fld id="{54D89BE0-415C-47B8-8B72-ED7869851540}" type="datetimeFigureOut">
              <a:rPr lang="en-CA" smtClean="0"/>
              <a:t>2025-05-01</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3028950" y="6356351"/>
            <a:ext cx="30861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6457950" y="6356351"/>
            <a:ext cx="20574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628650" y="6356351"/>
            <a:ext cx="2057400" cy="365125"/>
          </a:xfrm>
          <a:prstGeom prst="rect">
            <a:avLst/>
          </a:prstGeom>
        </p:spPr>
        <p:txBody>
          <a:bodyPr/>
          <a:lstStyle/>
          <a:p>
            <a:fld id="{54D89BE0-415C-47B8-8B72-ED7869851540}" type="datetimeFigureOut">
              <a:rPr lang="en-CA" smtClean="0"/>
              <a:t>2025-05-01</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3028950" y="6356351"/>
            <a:ext cx="30861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6457950" y="6356351"/>
            <a:ext cx="20574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974211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628650" y="6356351"/>
            <a:ext cx="2057400" cy="365125"/>
          </a:xfrm>
          <a:prstGeom prst="rect">
            <a:avLst/>
          </a:prstGeom>
        </p:spPr>
        <p:txBody>
          <a:bodyPr/>
          <a:lstStyle/>
          <a:p>
            <a:fld id="{54D89BE0-415C-47B8-8B72-ED7869851540}" type="datetimeFigureOut">
              <a:rPr lang="en-CA" smtClean="0"/>
              <a:t>2025-05-01</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3028950" y="6356351"/>
            <a:ext cx="30861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6457950" y="6356351"/>
            <a:ext cx="20574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628650" y="6356351"/>
            <a:ext cx="2057400" cy="365125"/>
          </a:xfrm>
          <a:prstGeom prst="rect">
            <a:avLst/>
          </a:prstGeom>
        </p:spPr>
        <p:txBody>
          <a:bodyPr/>
          <a:lstStyle/>
          <a:p>
            <a:fld id="{54D89BE0-415C-47B8-8B72-ED7869851540}" type="datetimeFigureOut">
              <a:rPr lang="en-CA" smtClean="0"/>
              <a:t>2025-05-01</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3028950" y="6356351"/>
            <a:ext cx="30861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6457950" y="6356351"/>
            <a:ext cx="20574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628650" y="6356351"/>
            <a:ext cx="2057400" cy="365125"/>
          </a:xfrm>
          <a:prstGeom prst="rect">
            <a:avLst/>
          </a:prstGeom>
        </p:spPr>
        <p:txBody>
          <a:bodyPr/>
          <a:lstStyle/>
          <a:p>
            <a:fld id="{54D89BE0-415C-47B8-8B72-ED7869851540}" type="datetimeFigureOut">
              <a:rPr lang="en-CA" smtClean="0"/>
              <a:t>2025-05-01</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3028950" y="6356351"/>
            <a:ext cx="30861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6457950" y="6356351"/>
            <a:ext cx="20574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785902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628650" y="6356351"/>
            <a:ext cx="2057400" cy="365125"/>
          </a:xfrm>
          <a:prstGeom prst="rect">
            <a:avLst/>
          </a:prstGeom>
        </p:spPr>
        <p:txBody>
          <a:bodyPr/>
          <a:lstStyle/>
          <a:p>
            <a:fld id="{54D89BE0-415C-47B8-8B72-ED7869851540}" type="datetimeFigureOut">
              <a:rPr lang="en-CA" smtClean="0"/>
              <a:t>2025-05-01</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3028950" y="6356351"/>
            <a:ext cx="30861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6457950" y="6356351"/>
            <a:ext cx="20574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829555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628650" y="6356351"/>
            <a:ext cx="2057400" cy="365125"/>
          </a:xfrm>
          <a:prstGeom prst="rect">
            <a:avLst/>
          </a:prstGeom>
        </p:spPr>
        <p:txBody>
          <a:bodyPr/>
          <a:lstStyle/>
          <a:p>
            <a:fld id="{54D89BE0-415C-47B8-8B72-ED7869851540}" type="datetimeFigureOut">
              <a:rPr lang="en-CA" smtClean="0"/>
              <a:t>2025-05-01</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3028950" y="6356351"/>
            <a:ext cx="30861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6457950" y="6356351"/>
            <a:ext cx="20574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5471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628650" y="6356351"/>
            <a:ext cx="2057400" cy="365125"/>
          </a:xfrm>
          <a:prstGeom prst="rect">
            <a:avLst/>
          </a:prstGeom>
        </p:spPr>
        <p:txBody>
          <a:bodyPr/>
          <a:lstStyle/>
          <a:p>
            <a:fld id="{54D89BE0-415C-47B8-8B72-ED7869851540}" type="datetimeFigureOut">
              <a:rPr lang="en-CA" smtClean="0"/>
              <a:t>2025-05-01</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3028950" y="6356351"/>
            <a:ext cx="30861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6457950" y="6356351"/>
            <a:ext cx="20574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50327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73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09600" y="2133600"/>
            <a:ext cx="381000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Online Image Placeholder 3"/>
          <p:cNvSpPr>
            <a:spLocks noGrp="1"/>
          </p:cNvSpPr>
          <p:nvPr>
            <p:ph type="clipArt" sz="half" idx="2"/>
          </p:nvPr>
        </p:nvSpPr>
        <p:spPr>
          <a:xfrm>
            <a:off x="4572000" y="2133600"/>
            <a:ext cx="3810000" cy="3962400"/>
          </a:xfrm>
        </p:spPr>
        <p:txBody>
          <a:bodyPr/>
          <a:lstStyle/>
          <a:p>
            <a:r>
              <a:rPr lang="en-US"/>
              <a:t>Click icon to add online image</a:t>
            </a:r>
            <a:endParaRPr lang="en-CA"/>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CA" alt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CA" alt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30DF2549-70D3-4EA0-8B95-F9F4149D025C}" type="slidenum">
              <a:rPr lang="en-CA" altLang="en-US"/>
              <a:pPr/>
              <a:t>‹#›</a:t>
            </a:fld>
            <a:endParaRPr lang="en-CA" altLang="en-US"/>
          </a:p>
        </p:txBody>
      </p:sp>
    </p:spTree>
    <p:extLst>
      <p:ext uri="{BB962C8B-B14F-4D97-AF65-F5344CB8AC3E}">
        <p14:creationId xmlns:p14="http://schemas.microsoft.com/office/powerpoint/2010/main" val="4266931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09600" y="2133600"/>
            <a:ext cx="381000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hart Placeholder 3"/>
          <p:cNvSpPr>
            <a:spLocks noGrp="1"/>
          </p:cNvSpPr>
          <p:nvPr>
            <p:ph type="chart" sz="half" idx="2"/>
          </p:nvPr>
        </p:nvSpPr>
        <p:spPr>
          <a:xfrm>
            <a:off x="4572000" y="2133600"/>
            <a:ext cx="3810000" cy="3962400"/>
          </a:xfrm>
        </p:spPr>
        <p:txBody>
          <a:bodyPr/>
          <a:lstStyle/>
          <a:p>
            <a:r>
              <a:rPr lang="en-US"/>
              <a:t>Click icon to add chart</a:t>
            </a:r>
            <a:endParaRPr lang="en-CA"/>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CA" alt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CA" alt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8C94F41C-696E-44E2-853C-863F630F78FD}" type="slidenum">
              <a:rPr lang="en-CA" altLang="en-US"/>
              <a:pPr/>
              <a:t>‹#›</a:t>
            </a:fld>
            <a:endParaRPr lang="en-CA" altLang="en-US"/>
          </a:p>
        </p:txBody>
      </p:sp>
    </p:spTree>
    <p:extLst>
      <p:ext uri="{BB962C8B-B14F-4D97-AF65-F5344CB8AC3E}">
        <p14:creationId xmlns:p14="http://schemas.microsoft.com/office/powerpoint/2010/main" val="325969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628650" y="6356351"/>
            <a:ext cx="2057400" cy="365125"/>
          </a:xfrm>
          <a:prstGeom prst="rect">
            <a:avLst/>
          </a:prstGeom>
        </p:spPr>
        <p:txBody>
          <a:bodyPr/>
          <a:lstStyle/>
          <a:p>
            <a:fld id="{54D89BE0-415C-47B8-8B72-ED7869851540}" type="datetimeFigureOut">
              <a:rPr lang="en-CA" smtClean="0"/>
              <a:t>2025-05-01</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3028950" y="6356351"/>
            <a:ext cx="30861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6457950" y="6356351"/>
            <a:ext cx="20574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2294634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1143000"/>
          </a:xfrm>
        </p:spPr>
        <p:txBody>
          <a:bodyPr/>
          <a:lstStyle/>
          <a:p>
            <a:r>
              <a:rPr lang="en-US"/>
              <a:t>Click to edit Master title style</a:t>
            </a:r>
            <a:endParaRPr lang="en-CA"/>
          </a:p>
        </p:txBody>
      </p:sp>
      <p:sp>
        <p:nvSpPr>
          <p:cNvPr id="3" name="Online Image Placeholder 2"/>
          <p:cNvSpPr>
            <a:spLocks noGrp="1"/>
          </p:cNvSpPr>
          <p:nvPr>
            <p:ph type="clipArt" sz="half" idx="1"/>
          </p:nvPr>
        </p:nvSpPr>
        <p:spPr>
          <a:xfrm>
            <a:off x="609600" y="2133600"/>
            <a:ext cx="3810000" cy="3962400"/>
          </a:xfrm>
        </p:spPr>
        <p:txBody>
          <a:bodyPr/>
          <a:lstStyle/>
          <a:p>
            <a:r>
              <a:rPr lang="en-US"/>
              <a:t>Click icon to add online image</a:t>
            </a:r>
            <a:endParaRPr lang="en-CA"/>
          </a:p>
        </p:txBody>
      </p:sp>
      <p:sp>
        <p:nvSpPr>
          <p:cNvPr id="4" name="Text Placeholder 3"/>
          <p:cNvSpPr>
            <a:spLocks noGrp="1"/>
          </p:cNvSpPr>
          <p:nvPr>
            <p:ph type="body" sz="half" idx="2"/>
          </p:nvPr>
        </p:nvSpPr>
        <p:spPr>
          <a:xfrm>
            <a:off x="4572000" y="2133600"/>
            <a:ext cx="381000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CA" alt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CA" alt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B22F7D6B-501D-4264-B900-15C5F2746705}" type="slidenum">
              <a:rPr lang="en-CA" altLang="en-US"/>
              <a:pPr/>
              <a:t>‹#›</a:t>
            </a:fld>
            <a:endParaRPr lang="en-CA" altLang="en-US"/>
          </a:p>
        </p:txBody>
      </p:sp>
    </p:spTree>
    <p:extLst>
      <p:ext uri="{BB962C8B-B14F-4D97-AF65-F5344CB8AC3E}">
        <p14:creationId xmlns:p14="http://schemas.microsoft.com/office/powerpoint/2010/main" val="4022859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C7EC56-2CC6-41C9-BA01-D335D742237D}"/>
              </a:ext>
            </a:extLst>
          </p:cNvPr>
          <p:cNvSpPr/>
          <p:nvPr/>
        </p:nvSpPr>
        <p:spPr>
          <a:xfrm>
            <a:off x="287" y="2063002"/>
            <a:ext cx="6508767" cy="2358837"/>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a:extLst>
              <a:ext uri="{FF2B5EF4-FFF2-40B4-BE49-F238E27FC236}">
                <a16:creationId xmlns:a16="http://schemas.microsoft.com/office/drawing/2014/main" id="{74DA65F1-CCE4-4B89-8916-1864EB887EC8}"/>
              </a:ext>
            </a:extLst>
          </p:cNvPr>
          <p:cNvPicPr>
            <a:picLocks noChangeAspect="1"/>
          </p:cNvPicPr>
          <p:nvPr/>
        </p:nvPicPr>
        <p:blipFill>
          <a:blip r:embed="rId2" cstate="print">
            <a:extLst>
              <a:ext uri="{28A0092B-C50C-407E-A947-70E740481C1C}">
                <a14:useLocalDpi xmlns:a14="http://schemas.microsoft.com/office/drawing/2010/main" val="0"/>
              </a:ext>
            </a:extLst>
          </a:blip>
          <a:srcRect l="14998" r="14998"/>
          <a:stretch/>
        </p:blipFill>
        <p:spPr>
          <a:xfrm>
            <a:off x="6785161" y="2062999"/>
            <a:ext cx="2358000" cy="2359361"/>
          </a:xfrm>
          <a:prstGeom prst="rect">
            <a:avLst/>
          </a:prstGeom>
        </p:spPr>
      </p:pic>
      <p:sp>
        <p:nvSpPr>
          <p:cNvPr id="2" name="Title 1"/>
          <p:cNvSpPr>
            <a:spLocks noGrp="1"/>
          </p:cNvSpPr>
          <p:nvPr>
            <p:ph type="ctrTitle" hasCustomPrompt="1"/>
          </p:nvPr>
        </p:nvSpPr>
        <p:spPr>
          <a:xfrm>
            <a:off x="356348" y="2196353"/>
            <a:ext cx="5837420" cy="1313610"/>
          </a:xfrm>
        </p:spPr>
        <p:txBody>
          <a:bodyPr anchor="ctr">
            <a:normAutofit/>
          </a:bodyPr>
          <a:lstStyle>
            <a:lvl1pPr algn="l">
              <a:defRPr sz="3200" b="1"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56348" y="3602038"/>
            <a:ext cx="5837420" cy="760600"/>
          </a:xfrm>
        </p:spPr>
        <p:txBody>
          <a:bodyPr>
            <a:noAutofit/>
          </a:bodyPr>
          <a:lstStyle>
            <a:lvl1pPr marL="0" indent="0" algn="l">
              <a:buNone/>
              <a:defRPr lang="en-US" sz="2400" b="0" kern="1200" dirty="0">
                <a:solidFill>
                  <a:schemeClr val="bg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47" y="609434"/>
            <a:ext cx="2035161" cy="1162949"/>
          </a:xfrm>
          <a:prstGeom prst="rect">
            <a:avLst/>
          </a:prstGeom>
        </p:spPr>
      </p:pic>
      <p:sp>
        <p:nvSpPr>
          <p:cNvPr id="16" name="Text Placeholder 15"/>
          <p:cNvSpPr>
            <a:spLocks noGrp="1"/>
          </p:cNvSpPr>
          <p:nvPr>
            <p:ph type="body" sz="quarter" idx="10" hasCustomPrompt="1"/>
          </p:nvPr>
        </p:nvSpPr>
        <p:spPr>
          <a:xfrm>
            <a:off x="356347" y="4608513"/>
            <a:ext cx="5837420" cy="708025"/>
          </a:xfrm>
        </p:spPr>
        <p:txBody>
          <a:bodyPr>
            <a:normAutofit/>
          </a:bodyPr>
          <a:lstStyle>
            <a:lvl1pPr marL="0" indent="0">
              <a:buNone/>
              <a:defRPr sz="1800" b="0" baseline="0">
                <a:latin typeface="Arial" panose="020B0604020202020204" pitchFamily="34" charset="0"/>
                <a:cs typeface="Arial" panose="020B0604020202020204" pitchFamily="34" charset="0"/>
              </a:defRPr>
            </a:lvl1pPr>
          </a:lstStyle>
          <a:p>
            <a:pPr lvl="0"/>
            <a:r>
              <a:rPr lang="en-US"/>
              <a:t>Click to add speaker, event, date</a:t>
            </a:r>
            <a:endParaRPr lang="en-CA"/>
          </a:p>
        </p:txBody>
      </p:sp>
      <p:pic>
        <p:nvPicPr>
          <p:cNvPr id="5" name="Picture 4">
            <a:extLst>
              <a:ext uri="{FF2B5EF4-FFF2-40B4-BE49-F238E27FC236}">
                <a16:creationId xmlns:a16="http://schemas.microsoft.com/office/drawing/2014/main" id="{FF03B25A-C4D7-4619-9785-4F05442C3C16}"/>
              </a:ext>
            </a:extLst>
          </p:cNvPr>
          <p:cNvPicPr>
            <a:picLocks noChangeAspect="1"/>
          </p:cNvPicPr>
          <p:nvPr/>
        </p:nvPicPr>
        <p:blipFill>
          <a:blip r:embed="rId4" cstate="print">
            <a:extLst>
              <a:ext uri="{28A0092B-C50C-407E-A947-70E740481C1C}">
                <a14:useLocalDpi xmlns:a14="http://schemas.microsoft.com/office/drawing/2010/main" val="0"/>
              </a:ext>
            </a:extLst>
          </a:blip>
          <a:srcRect l="16647" r="16647"/>
          <a:stretch/>
        </p:blipFill>
        <p:spPr>
          <a:xfrm>
            <a:off x="6785161" y="4499162"/>
            <a:ext cx="2358839" cy="2357747"/>
          </a:xfrm>
          <a:prstGeom prst="rect">
            <a:avLst/>
          </a:prstGeom>
        </p:spPr>
      </p:pic>
      <p:pic>
        <p:nvPicPr>
          <p:cNvPr id="18" name="Picture 17">
            <a:extLst>
              <a:ext uri="{FF2B5EF4-FFF2-40B4-BE49-F238E27FC236}">
                <a16:creationId xmlns:a16="http://schemas.microsoft.com/office/drawing/2014/main" id="{5B76E720-6AED-4DC3-9AE1-708CF40C0AF3}"/>
              </a:ext>
            </a:extLst>
          </p:cNvPr>
          <p:cNvPicPr>
            <a:picLocks noChangeAspect="1"/>
          </p:cNvPicPr>
          <p:nvPr/>
        </p:nvPicPr>
        <p:blipFill>
          <a:blip r:embed="rId5" cstate="print">
            <a:extLst>
              <a:ext uri="{28A0092B-C50C-407E-A947-70E740481C1C}">
                <a14:useLocalDpi xmlns:a14="http://schemas.microsoft.com/office/drawing/2010/main" val="0"/>
              </a:ext>
            </a:extLst>
          </a:blip>
          <a:srcRect l="10403" r="10403"/>
          <a:stretch/>
        </p:blipFill>
        <p:spPr>
          <a:xfrm>
            <a:off x="6785161" y="0"/>
            <a:ext cx="2358840" cy="1985682"/>
          </a:xfrm>
          <a:prstGeom prst="rect">
            <a:avLst/>
          </a:prstGeom>
        </p:spPr>
      </p:pic>
      <p:sp>
        <p:nvSpPr>
          <p:cNvPr id="21" name="Rectangle 20">
            <a:extLst>
              <a:ext uri="{FF2B5EF4-FFF2-40B4-BE49-F238E27FC236}">
                <a16:creationId xmlns:a16="http://schemas.microsoft.com/office/drawing/2014/main" id="{CE972FBC-2ECC-42D7-8B57-9AAF29A63F49}"/>
              </a:ext>
            </a:extLst>
          </p:cNvPr>
          <p:cNvSpPr/>
          <p:nvPr/>
        </p:nvSpPr>
        <p:spPr>
          <a:xfrm>
            <a:off x="6590187"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22" name="Rectangle 21">
            <a:extLst>
              <a:ext uri="{FF2B5EF4-FFF2-40B4-BE49-F238E27FC236}">
                <a16:creationId xmlns:a16="http://schemas.microsoft.com/office/drawing/2014/main" id="{DFCBEE9F-6EB4-4DAE-AEB7-D8AE50E5E45E}"/>
              </a:ext>
            </a:extLst>
          </p:cNvPr>
          <p:cNvSpPr/>
          <p:nvPr/>
        </p:nvSpPr>
        <p:spPr>
          <a:xfrm>
            <a:off x="6592760"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pic>
        <p:nvPicPr>
          <p:cNvPr id="6" name="Picture 5" descr="Text&#10;&#10;Description automatically generated">
            <a:extLst>
              <a:ext uri="{FF2B5EF4-FFF2-40B4-BE49-F238E27FC236}">
                <a16:creationId xmlns:a16="http://schemas.microsoft.com/office/drawing/2014/main" id="{EADFE29D-7ED0-FB98-481C-CA1B4EA82F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0433" y="1064457"/>
            <a:ext cx="2431864" cy="590841"/>
          </a:xfrm>
          <a:prstGeom prst="rect">
            <a:avLst/>
          </a:prstGeom>
        </p:spPr>
      </p:pic>
      <p:sp>
        <p:nvSpPr>
          <p:cNvPr id="4" name="Rectangle 3">
            <a:extLst>
              <a:ext uri="{FF2B5EF4-FFF2-40B4-BE49-F238E27FC236}">
                <a16:creationId xmlns:a16="http://schemas.microsoft.com/office/drawing/2014/main" id="{6A689410-E12D-BB40-B494-0281CAF0CB75}"/>
              </a:ext>
            </a:extLst>
          </p:cNvPr>
          <p:cNvSpPr/>
          <p:nvPr/>
        </p:nvSpPr>
        <p:spPr>
          <a:xfrm>
            <a:off x="6590187"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spTree>
    <p:extLst>
      <p:ext uri="{BB962C8B-B14F-4D97-AF65-F5344CB8AC3E}">
        <p14:creationId xmlns:p14="http://schemas.microsoft.com/office/powerpoint/2010/main" val="52268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No Images">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1FE731A9-9B61-4257-8851-414D15920FB2}"/>
              </a:ext>
            </a:extLst>
          </p:cNvPr>
          <p:cNvSpPr>
            <a:spLocks noGrp="1"/>
          </p:cNvSpPr>
          <p:nvPr>
            <p:ph type="ctrTitle" hasCustomPrompt="1"/>
          </p:nvPr>
        </p:nvSpPr>
        <p:spPr>
          <a:xfrm>
            <a:off x="356348" y="2196353"/>
            <a:ext cx="5820166" cy="1313610"/>
          </a:xfrm>
        </p:spPr>
        <p:txBody>
          <a:bodyPr anchor="ctr">
            <a:normAutofit/>
          </a:bodyPr>
          <a:lstStyle>
            <a:lvl1pPr algn="l">
              <a:defRPr sz="3200" b="1" cap="none" baseline="0">
                <a:solidFill>
                  <a:srgbClr val="6ABF4B"/>
                </a:solidFill>
                <a:latin typeface="Arial" panose="020B0604020202020204" pitchFamily="34" charset="0"/>
                <a:cs typeface="Arial" panose="020B0604020202020204" pitchFamily="34" charset="0"/>
              </a:defRPr>
            </a:lvl1pPr>
          </a:lstStyle>
          <a:p>
            <a:r>
              <a:rPr lang="en-US"/>
              <a:t>Click to edit master title style</a:t>
            </a:r>
          </a:p>
        </p:txBody>
      </p:sp>
      <p:sp>
        <p:nvSpPr>
          <p:cNvPr id="52" name="Subtitle 2">
            <a:extLst>
              <a:ext uri="{FF2B5EF4-FFF2-40B4-BE49-F238E27FC236}">
                <a16:creationId xmlns:a16="http://schemas.microsoft.com/office/drawing/2014/main" id="{5BBAED26-C1DE-48AD-8745-489BBC6572A6}"/>
              </a:ext>
            </a:extLst>
          </p:cNvPr>
          <p:cNvSpPr>
            <a:spLocks noGrp="1"/>
          </p:cNvSpPr>
          <p:nvPr>
            <p:ph type="subTitle" idx="1" hasCustomPrompt="1"/>
          </p:nvPr>
        </p:nvSpPr>
        <p:spPr>
          <a:xfrm>
            <a:off x="356348" y="3602038"/>
            <a:ext cx="5820166" cy="760600"/>
          </a:xfrm>
        </p:spPr>
        <p:txBody>
          <a:bodyPr>
            <a:noAutofit/>
          </a:bodyPr>
          <a:lstStyle>
            <a:lvl1pPr marL="0" indent="0" algn="l">
              <a:buNone/>
              <a:defRPr lang="en-US" sz="2400" b="0" kern="1200" dirty="0">
                <a:solidFill>
                  <a:srgbClr val="06698A"/>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Picture 2">
            <a:extLst>
              <a:ext uri="{FF2B5EF4-FFF2-40B4-BE49-F238E27FC236}">
                <a16:creationId xmlns:a16="http://schemas.microsoft.com/office/drawing/2014/main" id="{F464E689-BD3B-A03F-8F0F-1DCBFDAF5578}"/>
              </a:ext>
            </a:extLst>
          </p:cNvPr>
          <p:cNvPicPr>
            <a:picLocks noChangeAspect="1"/>
          </p:cNvPicPr>
          <p:nvPr/>
        </p:nvPicPr>
        <p:blipFill>
          <a:blip r:embed="rId2" cstate="print">
            <a:extLst>
              <a:ext uri="{28A0092B-C50C-407E-A947-70E740481C1C}">
                <a14:useLocalDpi xmlns:a14="http://schemas.microsoft.com/office/drawing/2010/main" val="0"/>
              </a:ext>
            </a:extLst>
          </a:blip>
          <a:srcRect l="14998" r="14998"/>
          <a:stretch/>
        </p:blipFill>
        <p:spPr>
          <a:xfrm>
            <a:off x="6785161" y="2062999"/>
            <a:ext cx="2358000" cy="2359361"/>
          </a:xfrm>
          <a:prstGeom prst="rect">
            <a:avLst/>
          </a:prstGeom>
        </p:spPr>
      </p:pic>
      <p:pic>
        <p:nvPicPr>
          <p:cNvPr id="10" name="Picture 9">
            <a:extLst>
              <a:ext uri="{FF2B5EF4-FFF2-40B4-BE49-F238E27FC236}">
                <a16:creationId xmlns:a16="http://schemas.microsoft.com/office/drawing/2014/main" id="{1F547BC7-41BD-D007-4316-FD495D25D607}"/>
              </a:ext>
            </a:extLst>
          </p:cNvPr>
          <p:cNvPicPr>
            <a:picLocks noChangeAspect="1"/>
          </p:cNvPicPr>
          <p:nvPr/>
        </p:nvPicPr>
        <p:blipFill>
          <a:blip r:embed="rId3" cstate="print">
            <a:extLst>
              <a:ext uri="{28A0092B-C50C-407E-A947-70E740481C1C}">
                <a14:useLocalDpi xmlns:a14="http://schemas.microsoft.com/office/drawing/2010/main" val="0"/>
              </a:ext>
            </a:extLst>
          </a:blip>
          <a:srcRect l="16647" r="16647"/>
          <a:stretch/>
        </p:blipFill>
        <p:spPr>
          <a:xfrm>
            <a:off x="6785161" y="4499162"/>
            <a:ext cx="2358839" cy="2357747"/>
          </a:xfrm>
          <a:prstGeom prst="rect">
            <a:avLst/>
          </a:prstGeom>
        </p:spPr>
      </p:pic>
      <p:pic>
        <p:nvPicPr>
          <p:cNvPr id="12" name="Picture 11">
            <a:extLst>
              <a:ext uri="{FF2B5EF4-FFF2-40B4-BE49-F238E27FC236}">
                <a16:creationId xmlns:a16="http://schemas.microsoft.com/office/drawing/2014/main" id="{FD0F97BF-956A-49DF-DA8F-63C5ECDFB5C5}"/>
              </a:ext>
            </a:extLst>
          </p:cNvPr>
          <p:cNvPicPr>
            <a:picLocks noChangeAspect="1"/>
          </p:cNvPicPr>
          <p:nvPr/>
        </p:nvPicPr>
        <p:blipFill>
          <a:blip r:embed="rId4" cstate="print">
            <a:extLst>
              <a:ext uri="{28A0092B-C50C-407E-A947-70E740481C1C}">
                <a14:useLocalDpi xmlns:a14="http://schemas.microsoft.com/office/drawing/2010/main" val="0"/>
              </a:ext>
            </a:extLst>
          </a:blip>
          <a:srcRect l="10403" r="10403"/>
          <a:stretch/>
        </p:blipFill>
        <p:spPr>
          <a:xfrm>
            <a:off x="6785161" y="0"/>
            <a:ext cx="2358840" cy="1985682"/>
          </a:xfrm>
          <a:prstGeom prst="rect">
            <a:avLst/>
          </a:prstGeom>
        </p:spPr>
      </p:pic>
      <p:sp>
        <p:nvSpPr>
          <p:cNvPr id="13" name="Rectangle 12">
            <a:extLst>
              <a:ext uri="{FF2B5EF4-FFF2-40B4-BE49-F238E27FC236}">
                <a16:creationId xmlns:a16="http://schemas.microsoft.com/office/drawing/2014/main" id="{2DB0115D-27C8-5848-B9C2-A629FF974332}"/>
              </a:ext>
            </a:extLst>
          </p:cNvPr>
          <p:cNvSpPr/>
          <p:nvPr/>
        </p:nvSpPr>
        <p:spPr>
          <a:xfrm>
            <a:off x="6590187"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14" name="Rectangle 13">
            <a:extLst>
              <a:ext uri="{FF2B5EF4-FFF2-40B4-BE49-F238E27FC236}">
                <a16:creationId xmlns:a16="http://schemas.microsoft.com/office/drawing/2014/main" id="{4F1C6ADB-F92A-CD92-0955-07D5828726C2}"/>
              </a:ext>
            </a:extLst>
          </p:cNvPr>
          <p:cNvSpPr/>
          <p:nvPr/>
        </p:nvSpPr>
        <p:spPr>
          <a:xfrm>
            <a:off x="6592760"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sp>
        <p:nvSpPr>
          <p:cNvPr id="15" name="Rectangle 14">
            <a:extLst>
              <a:ext uri="{FF2B5EF4-FFF2-40B4-BE49-F238E27FC236}">
                <a16:creationId xmlns:a16="http://schemas.microsoft.com/office/drawing/2014/main" id="{7BBCC5E5-EE94-ADC9-09F8-05F99C7D82A8}"/>
              </a:ext>
            </a:extLst>
          </p:cNvPr>
          <p:cNvSpPr/>
          <p:nvPr/>
        </p:nvSpPr>
        <p:spPr>
          <a:xfrm>
            <a:off x="6590187"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spTree>
    <p:extLst>
      <p:ext uri="{BB962C8B-B14F-4D97-AF65-F5344CB8AC3E}">
        <p14:creationId xmlns:p14="http://schemas.microsoft.com/office/powerpoint/2010/main" val="3392176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130" y="365126"/>
            <a:ext cx="8271782" cy="1028245"/>
          </a:xfrm>
        </p:spPr>
        <p:txBody>
          <a:bodyPr>
            <a:noAutofit/>
          </a:bodyPr>
          <a:lstStyle>
            <a:lvl1pPr>
              <a:defRPr sz="3200" b="1" cap="none" baseline="0">
                <a:solidFill>
                  <a:srgbClr val="6ABF4B"/>
                </a:solidFill>
                <a:latin typeface="Arial  "/>
              </a:defRPr>
            </a:lvl1pPr>
          </a:lstStyle>
          <a:p>
            <a:r>
              <a:rPr lang="en-US"/>
              <a:t>Click to edit master title style</a:t>
            </a:r>
          </a:p>
        </p:txBody>
      </p:sp>
      <p:sp>
        <p:nvSpPr>
          <p:cNvPr id="3" name="Content Placeholder 2"/>
          <p:cNvSpPr>
            <a:spLocks noGrp="1"/>
          </p:cNvSpPr>
          <p:nvPr>
            <p:ph idx="1"/>
          </p:nvPr>
        </p:nvSpPr>
        <p:spPr>
          <a:xfrm>
            <a:off x="475130" y="1584961"/>
            <a:ext cx="8271782" cy="4215204"/>
          </a:xfrm>
        </p:spPr>
        <p:txBody>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8248650" y="6320491"/>
            <a:ext cx="500902" cy="400984"/>
          </a:xfrm>
        </p:spPr>
        <p:txBody>
          <a:bodyPr/>
          <a:lstStyle>
            <a:lvl1pPr>
              <a:defRPr>
                <a:solidFill>
                  <a:srgbClr val="0E3D51"/>
                </a:solidFill>
                <a:latin typeface="Arial  "/>
              </a:defRPr>
            </a:lvl1pPr>
          </a:lstStyle>
          <a:p>
            <a:fld id="{13E8F12C-355B-4FD9-86BE-1B20E9F37E0F}" type="slidenum">
              <a:rPr lang="en-CA" smtClean="0"/>
              <a:t>‹#›</a:t>
            </a:fld>
            <a:endParaRPr lang="en-CA"/>
          </a:p>
        </p:txBody>
      </p:sp>
      <p:sp>
        <p:nvSpPr>
          <p:cNvPr id="4" name="Rectangle 3">
            <a:extLst>
              <a:ext uri="{FF2B5EF4-FFF2-40B4-BE49-F238E27FC236}">
                <a16:creationId xmlns:a16="http://schemas.microsoft.com/office/drawing/2014/main" id="{04E623AA-C0AA-532A-2270-352D6075E1D5}"/>
              </a:ext>
            </a:extLst>
          </p:cNvPr>
          <p:cNvSpPr/>
          <p:nvPr/>
        </p:nvSpPr>
        <p:spPr>
          <a:xfrm>
            <a:off x="9021762"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3BF08F95-8FAD-2B77-6EC0-00EF00F92B37}"/>
              </a:ext>
            </a:extLst>
          </p:cNvPr>
          <p:cNvSpPr/>
          <p:nvPr/>
        </p:nvSpPr>
        <p:spPr>
          <a:xfrm>
            <a:off x="9019189"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DCF444EE-F956-1984-E0E4-A8F5471B3678}"/>
              </a:ext>
            </a:extLst>
          </p:cNvPr>
          <p:cNvSpPr/>
          <p:nvPr/>
        </p:nvSpPr>
        <p:spPr>
          <a:xfrm>
            <a:off x="9021762"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E9D92C31-2011-387D-9211-2607A9E3B9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130" y="5777791"/>
            <a:ext cx="1590769" cy="909011"/>
          </a:xfrm>
          <a:prstGeom prst="rect">
            <a:avLst/>
          </a:prstGeom>
        </p:spPr>
      </p:pic>
      <p:pic>
        <p:nvPicPr>
          <p:cNvPr id="11" name="Picture 10" descr="Text&#10;&#10;Description automatically generated">
            <a:extLst>
              <a:ext uri="{FF2B5EF4-FFF2-40B4-BE49-F238E27FC236}">
                <a16:creationId xmlns:a16="http://schemas.microsoft.com/office/drawing/2014/main" id="{478ADA94-58B5-28AB-2896-24D7B66141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250" y="6104945"/>
            <a:ext cx="2007071" cy="487635"/>
          </a:xfrm>
          <a:prstGeom prst="rect">
            <a:avLst/>
          </a:prstGeom>
        </p:spPr>
      </p:pic>
    </p:spTree>
    <p:extLst>
      <p:ext uri="{BB962C8B-B14F-4D97-AF65-F5344CB8AC3E}">
        <p14:creationId xmlns:p14="http://schemas.microsoft.com/office/powerpoint/2010/main" val="1368331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130" y="1497875"/>
            <a:ext cx="3917578" cy="4091688"/>
          </a:xfrm>
        </p:spPr>
        <p:txBody>
          <a:bodyPr/>
          <a:lstStyle>
            <a:lvl1pPr marL="0" indent="0">
              <a:buNone/>
              <a:defRPr/>
            </a:lvl1pPr>
            <a:lvl2pPr marL="461963" indent="-234950">
              <a:buClr>
                <a:schemeClr val="bg1">
                  <a:lumMod val="75000"/>
                </a:schemeClr>
              </a:buClr>
              <a:buFont typeface="Arial" panose="020B0604020202020204" pitchFamily="34" charset="0"/>
              <a:buChar char="•"/>
              <a:defRPr sz="1800">
                <a:solidFill>
                  <a:srgbClr val="0E3D51"/>
                </a:solidFill>
              </a:defRPr>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829334" y="1497876"/>
            <a:ext cx="3917578" cy="4091688"/>
          </a:xfrm>
        </p:spPr>
        <p:txBody>
          <a:bodyPr/>
          <a:lstStyle>
            <a:lvl1pPr marL="60325" marR="0" indent="0"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None/>
              <a:tabLst/>
              <a:defRPr/>
            </a:lvl1pPr>
            <a:lvl2pPr>
              <a:defRPr lang="en-US" sz="1800" kern="1200" dirty="0" smtClean="0">
                <a:solidFill>
                  <a:srgbClr val="0E3D51"/>
                </a:solidFill>
                <a:latin typeface="Arial" panose="020B0604020202020204" pitchFamily="34" charset="0"/>
                <a:ea typeface="+mn-ea"/>
                <a:cs typeface="Arial" panose="020B0604020202020204" pitchFamily="34" charset="0"/>
              </a:defRPr>
            </a:lvl2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lvl1pPr>
              <a:defRPr>
                <a:solidFill>
                  <a:srgbClr val="0E3D51"/>
                </a:solidFill>
                <a:latin typeface="Arial  "/>
              </a:defRPr>
            </a:lvl1pPr>
          </a:lstStyle>
          <a:p>
            <a:fld id="{13E8F12C-355B-4FD9-86BE-1B20E9F37E0F}" type="slidenum">
              <a:rPr lang="en-CA" smtClean="0"/>
              <a:t>‹#›</a:t>
            </a:fld>
            <a:endParaRPr lang="en-CA"/>
          </a:p>
        </p:txBody>
      </p:sp>
      <p:sp>
        <p:nvSpPr>
          <p:cNvPr id="11" name="Title 1"/>
          <p:cNvSpPr>
            <a:spLocks noGrp="1"/>
          </p:cNvSpPr>
          <p:nvPr>
            <p:ph type="title" hasCustomPrompt="1"/>
          </p:nvPr>
        </p:nvSpPr>
        <p:spPr>
          <a:xfrm>
            <a:off x="475129" y="365126"/>
            <a:ext cx="8271783"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Click to edit master title style</a:t>
            </a:r>
          </a:p>
        </p:txBody>
      </p:sp>
      <p:sp>
        <p:nvSpPr>
          <p:cNvPr id="6" name="Rectangle 5">
            <a:extLst>
              <a:ext uri="{FF2B5EF4-FFF2-40B4-BE49-F238E27FC236}">
                <a16:creationId xmlns:a16="http://schemas.microsoft.com/office/drawing/2014/main" id="{B075DF81-3D61-5352-801B-99A1FEAEC993}"/>
              </a:ext>
            </a:extLst>
          </p:cNvPr>
          <p:cNvSpPr/>
          <p:nvPr/>
        </p:nvSpPr>
        <p:spPr>
          <a:xfrm>
            <a:off x="9021762"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A87F5F37-B26B-A81F-9A10-DED6485628A8}"/>
              </a:ext>
            </a:extLst>
          </p:cNvPr>
          <p:cNvSpPr/>
          <p:nvPr/>
        </p:nvSpPr>
        <p:spPr>
          <a:xfrm>
            <a:off x="9019189"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9" name="Rectangle 8">
            <a:extLst>
              <a:ext uri="{FF2B5EF4-FFF2-40B4-BE49-F238E27FC236}">
                <a16:creationId xmlns:a16="http://schemas.microsoft.com/office/drawing/2014/main" id="{E4BC44F4-2472-1A11-3DBC-FF0A9139EA01}"/>
              </a:ext>
            </a:extLst>
          </p:cNvPr>
          <p:cNvSpPr/>
          <p:nvPr/>
        </p:nvSpPr>
        <p:spPr>
          <a:xfrm>
            <a:off x="9021762"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E27FA27C-100D-9B5A-B07E-C3FB8004FA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130" y="5777791"/>
            <a:ext cx="1590769" cy="909011"/>
          </a:xfrm>
          <a:prstGeom prst="rect">
            <a:avLst/>
          </a:prstGeom>
        </p:spPr>
      </p:pic>
      <p:pic>
        <p:nvPicPr>
          <p:cNvPr id="12" name="Picture 11" descr="Text&#10;&#10;Description automatically generated">
            <a:extLst>
              <a:ext uri="{FF2B5EF4-FFF2-40B4-BE49-F238E27FC236}">
                <a16:creationId xmlns:a16="http://schemas.microsoft.com/office/drawing/2014/main" id="{5F861FFF-2443-35FF-61BA-C1B27C33F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561" y="6109634"/>
            <a:ext cx="2007071" cy="487635"/>
          </a:xfrm>
          <a:prstGeom prst="rect">
            <a:avLst/>
          </a:prstGeom>
        </p:spPr>
      </p:pic>
    </p:spTree>
    <p:extLst>
      <p:ext uri="{BB962C8B-B14F-4D97-AF65-F5344CB8AC3E}">
        <p14:creationId xmlns:p14="http://schemas.microsoft.com/office/powerpoint/2010/main" val="1303491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9E6F70-F463-B17B-E7AF-8DA1F0928447}"/>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p:cNvSpPr>
            <a:spLocks noGrp="1"/>
          </p:cNvSpPr>
          <p:nvPr>
            <p:ph type="body" idx="1"/>
          </p:nvPr>
        </p:nvSpPr>
        <p:spPr>
          <a:xfrm>
            <a:off x="533353" y="1538800"/>
            <a:ext cx="3873871" cy="823912"/>
          </a:xfrm>
        </p:spPr>
        <p:txBody>
          <a:bodyPr anchor="b">
            <a:noAutofit/>
          </a:bodyPr>
          <a:lstStyle>
            <a:lvl1pPr marL="0" indent="0">
              <a:buNone/>
              <a:defRPr sz="2400" b="1">
                <a:latin typeface="Arial  "/>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53" y="2508142"/>
            <a:ext cx="3873871" cy="2978258"/>
          </a:xfrm>
        </p:spPr>
        <p:txBody>
          <a:bodyPr>
            <a:normAutofit/>
          </a:bodyPr>
          <a:lstStyle>
            <a:lvl1pPr>
              <a:defRPr sz="1800" b="0">
                <a:solidFill>
                  <a:srgbClr val="0E3D51"/>
                </a:solidFill>
              </a:defRPr>
            </a:lvl1pPr>
          </a:lstStyle>
          <a:p>
            <a:pPr lvl="0"/>
            <a:r>
              <a:rPr lang="en-US"/>
              <a:t>Click to edit Master text styles</a:t>
            </a:r>
          </a:p>
        </p:txBody>
      </p:sp>
      <p:sp>
        <p:nvSpPr>
          <p:cNvPr id="5" name="Text Placeholder 4"/>
          <p:cNvSpPr>
            <a:spLocks noGrp="1"/>
          </p:cNvSpPr>
          <p:nvPr>
            <p:ph type="body" sz="quarter" idx="3"/>
          </p:nvPr>
        </p:nvSpPr>
        <p:spPr>
          <a:xfrm>
            <a:off x="4718276" y="1538800"/>
            <a:ext cx="3611659" cy="823912"/>
          </a:xfrm>
        </p:spPr>
        <p:txBody>
          <a:bodyPr anchor="b">
            <a:noAutofit/>
          </a:bodyPr>
          <a:lstStyle>
            <a:lvl1pPr marL="0" indent="0">
              <a:buNone/>
              <a:defRPr lang="en-US" sz="2400" b="1" kern="1200" dirty="0" smtClean="0">
                <a:solidFill>
                  <a:srgbClr val="06698A"/>
                </a:solidFill>
                <a:latin typeface="Arial  "/>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
                <a:schemeClr val="bg1">
                  <a:lumMod val="75000"/>
                </a:schemeClr>
              </a:buClr>
              <a:buFont typeface="Arial" panose="020B0604020202020204" pitchFamily="34" charset="0"/>
              <a:buNone/>
            </a:pPr>
            <a:r>
              <a:rPr lang="en-US"/>
              <a:t>Click to edit Master text styles</a:t>
            </a:r>
          </a:p>
        </p:txBody>
      </p:sp>
      <p:sp>
        <p:nvSpPr>
          <p:cNvPr id="6" name="Content Placeholder 5"/>
          <p:cNvSpPr>
            <a:spLocks noGrp="1"/>
          </p:cNvSpPr>
          <p:nvPr>
            <p:ph sz="quarter" idx="4"/>
          </p:nvPr>
        </p:nvSpPr>
        <p:spPr>
          <a:xfrm>
            <a:off x="4718276" y="2508142"/>
            <a:ext cx="3611659" cy="2978258"/>
          </a:xfrm>
        </p:spPr>
        <p:txBody>
          <a:bodyPr>
            <a:normAutofit/>
          </a:bodyPr>
          <a:lstStyle>
            <a:lvl1pPr marL="227013" indent="-227013">
              <a:defRPr lang="en-US" sz="1800" b="0" kern="1200" dirty="0" smtClean="0">
                <a:solidFill>
                  <a:srgbClr val="0E3D51"/>
                </a:solidFill>
                <a:latin typeface="Arial" panose="020B0604020202020204" pitchFamily="34" charset="0"/>
                <a:ea typeface="+mn-ea"/>
                <a:cs typeface="Arial" panose="020B0604020202020204" pitchFamily="34" charset="0"/>
              </a:defRPr>
            </a:lvl1pPr>
          </a:lstStyle>
          <a:p>
            <a:pPr marL="227013" lvl="0"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pPr>
            <a:r>
              <a:rPr lang="en-US"/>
              <a:t>Click to edit Master text styles</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13E8F12C-355B-4FD9-86BE-1B20E9F37E0F}" type="slidenum">
              <a:rPr lang="en-CA" smtClean="0"/>
              <a:t>‹#›</a:t>
            </a:fld>
            <a:endParaRPr lang="en-CA"/>
          </a:p>
        </p:txBody>
      </p:sp>
      <p:sp>
        <p:nvSpPr>
          <p:cNvPr id="12" name="Title 1"/>
          <p:cNvSpPr>
            <a:spLocks noGrp="1"/>
          </p:cNvSpPr>
          <p:nvPr>
            <p:ph type="title" hasCustomPrompt="1"/>
          </p:nvPr>
        </p:nvSpPr>
        <p:spPr>
          <a:xfrm>
            <a:off x="533353" y="365126"/>
            <a:ext cx="7485530"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Click to edit master title style</a:t>
            </a:r>
          </a:p>
        </p:txBody>
      </p:sp>
      <p:pic>
        <p:nvPicPr>
          <p:cNvPr id="8" name="Picture 7">
            <a:extLst>
              <a:ext uri="{FF2B5EF4-FFF2-40B4-BE49-F238E27FC236}">
                <a16:creationId xmlns:a16="http://schemas.microsoft.com/office/drawing/2014/main" id="{7B595066-40D7-480D-A547-79808C02E3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10" name="Picture 9">
            <a:extLst>
              <a:ext uri="{FF2B5EF4-FFF2-40B4-BE49-F238E27FC236}">
                <a16:creationId xmlns:a16="http://schemas.microsoft.com/office/drawing/2014/main" id="{04A8B580-0AC4-6996-3E9E-C848B7A868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Tree>
    <p:extLst>
      <p:ext uri="{BB962C8B-B14F-4D97-AF65-F5344CB8AC3E}">
        <p14:creationId xmlns:p14="http://schemas.microsoft.com/office/powerpoint/2010/main" val="4278950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a:p>
        </p:txBody>
      </p:sp>
      <p:sp>
        <p:nvSpPr>
          <p:cNvPr id="13" name="Content Placeholder 2">
            <a:extLst>
              <a:ext uri="{FF2B5EF4-FFF2-40B4-BE49-F238E27FC236}">
                <a16:creationId xmlns:a16="http://schemas.microsoft.com/office/drawing/2014/main" id="{40EE964F-52DD-46A8-AFE4-676858E5F438}"/>
              </a:ext>
            </a:extLst>
          </p:cNvPr>
          <p:cNvSpPr>
            <a:spLocks noGrp="1"/>
          </p:cNvSpPr>
          <p:nvPr>
            <p:ph idx="1"/>
          </p:nvPr>
        </p:nvSpPr>
        <p:spPr>
          <a:xfrm>
            <a:off x="475130" y="1584961"/>
            <a:ext cx="7485530" cy="3930990"/>
          </a:xfrm>
        </p:spPr>
        <p:txBody>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r>
              <a:rPr lang="en-US"/>
              <a:t>Click to edit Master text styles</a:t>
            </a:r>
          </a:p>
          <a:p>
            <a:pPr lvl="1"/>
            <a:r>
              <a:rPr lang="en-US"/>
              <a:t>Second level</a:t>
            </a:r>
          </a:p>
          <a:p>
            <a:pPr lvl="2"/>
            <a:r>
              <a:rPr lang="en-US"/>
              <a:t>Third level</a:t>
            </a:r>
          </a:p>
        </p:txBody>
      </p:sp>
      <p:sp>
        <p:nvSpPr>
          <p:cNvPr id="2" name="Rectangle 1">
            <a:extLst>
              <a:ext uri="{FF2B5EF4-FFF2-40B4-BE49-F238E27FC236}">
                <a16:creationId xmlns:a16="http://schemas.microsoft.com/office/drawing/2014/main" id="{277C6EAE-194D-497D-5CA1-6422DCA3B991}"/>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0F235CD9-6044-EBEB-E14C-15F002385F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9" name="Picture 8">
            <a:extLst>
              <a:ext uri="{FF2B5EF4-FFF2-40B4-BE49-F238E27FC236}">
                <a16:creationId xmlns:a16="http://schemas.microsoft.com/office/drawing/2014/main" id="{082E68D0-54AA-AD54-C3D7-4F30C9316F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
        <p:nvSpPr>
          <p:cNvPr id="16" name="Title 1">
            <a:extLst>
              <a:ext uri="{FF2B5EF4-FFF2-40B4-BE49-F238E27FC236}">
                <a16:creationId xmlns:a16="http://schemas.microsoft.com/office/drawing/2014/main" id="{159CE2B9-0A27-DC95-9EFF-31E70FC4A4AD}"/>
              </a:ext>
            </a:extLst>
          </p:cNvPr>
          <p:cNvSpPr>
            <a:spLocks noGrp="1"/>
          </p:cNvSpPr>
          <p:nvPr>
            <p:ph type="title" hasCustomPrompt="1"/>
          </p:nvPr>
        </p:nvSpPr>
        <p:spPr>
          <a:xfrm>
            <a:off x="475130" y="365126"/>
            <a:ext cx="7485530"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Click to edit master title style</a:t>
            </a:r>
          </a:p>
        </p:txBody>
      </p:sp>
    </p:spTree>
    <p:extLst>
      <p:ext uri="{BB962C8B-B14F-4D97-AF65-F5344CB8AC3E}">
        <p14:creationId xmlns:p14="http://schemas.microsoft.com/office/powerpoint/2010/main" val="2794651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3E8F12C-355B-4FD9-86BE-1B20E9F37E0F}" type="slidenum">
              <a:rPr lang="en-CA" smtClean="0"/>
              <a:t>‹#›</a:t>
            </a:fld>
            <a:endParaRPr lang="en-CA"/>
          </a:p>
        </p:txBody>
      </p:sp>
      <p:sp>
        <p:nvSpPr>
          <p:cNvPr id="2" name="Rectangle 1">
            <a:extLst>
              <a:ext uri="{FF2B5EF4-FFF2-40B4-BE49-F238E27FC236}">
                <a16:creationId xmlns:a16="http://schemas.microsoft.com/office/drawing/2014/main" id="{71AFC1EB-1FFE-5A0B-F268-6E11639C14ED}"/>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B8060B55-8E87-4656-C5D4-CEDC686123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7" name="Picture 6">
            <a:extLst>
              <a:ext uri="{FF2B5EF4-FFF2-40B4-BE49-F238E27FC236}">
                <a16:creationId xmlns:a16="http://schemas.microsoft.com/office/drawing/2014/main" id="{5A94BCD6-B218-36D8-1107-E13883C4AB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Tree>
    <p:extLst>
      <p:ext uri="{BB962C8B-B14F-4D97-AF65-F5344CB8AC3E}">
        <p14:creationId xmlns:p14="http://schemas.microsoft.com/office/powerpoint/2010/main" val="2327372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C7EC56-2CC6-41C9-BA01-D335D742237D}"/>
              </a:ext>
            </a:extLst>
          </p:cNvPr>
          <p:cNvSpPr/>
          <p:nvPr/>
        </p:nvSpPr>
        <p:spPr>
          <a:xfrm>
            <a:off x="287" y="2063002"/>
            <a:ext cx="6508767" cy="2358837"/>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a:extLst>
              <a:ext uri="{FF2B5EF4-FFF2-40B4-BE49-F238E27FC236}">
                <a16:creationId xmlns:a16="http://schemas.microsoft.com/office/drawing/2014/main" id="{74DA65F1-CCE4-4B89-8916-1864EB887EC8}"/>
              </a:ext>
            </a:extLst>
          </p:cNvPr>
          <p:cNvPicPr>
            <a:picLocks noChangeAspect="1"/>
          </p:cNvPicPr>
          <p:nvPr/>
        </p:nvPicPr>
        <p:blipFill>
          <a:blip r:embed="rId2" cstate="print">
            <a:extLst>
              <a:ext uri="{28A0092B-C50C-407E-A947-70E740481C1C}">
                <a14:useLocalDpi xmlns:a14="http://schemas.microsoft.com/office/drawing/2010/main" val="0"/>
              </a:ext>
            </a:extLst>
          </a:blip>
          <a:srcRect l="14998" r="14998"/>
          <a:stretch/>
        </p:blipFill>
        <p:spPr>
          <a:xfrm>
            <a:off x="6785161" y="2062999"/>
            <a:ext cx="2358000" cy="2359361"/>
          </a:xfrm>
          <a:prstGeom prst="rect">
            <a:avLst/>
          </a:prstGeom>
        </p:spPr>
      </p:pic>
      <p:sp>
        <p:nvSpPr>
          <p:cNvPr id="2" name="Title 1"/>
          <p:cNvSpPr>
            <a:spLocks noGrp="1"/>
          </p:cNvSpPr>
          <p:nvPr>
            <p:ph type="ctrTitle" hasCustomPrompt="1"/>
          </p:nvPr>
        </p:nvSpPr>
        <p:spPr>
          <a:xfrm>
            <a:off x="356348" y="2196353"/>
            <a:ext cx="5837420" cy="1313610"/>
          </a:xfrm>
        </p:spPr>
        <p:txBody>
          <a:bodyPr anchor="ctr">
            <a:normAutofit/>
          </a:bodyPr>
          <a:lstStyle>
            <a:lvl1pPr algn="l">
              <a:defRPr sz="3200" b="1"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56348" y="3602038"/>
            <a:ext cx="5837420" cy="760600"/>
          </a:xfrm>
        </p:spPr>
        <p:txBody>
          <a:bodyPr>
            <a:noAutofit/>
          </a:bodyPr>
          <a:lstStyle>
            <a:lvl1pPr marL="0" indent="0" algn="l">
              <a:buNone/>
              <a:defRPr lang="en-US" sz="2400" b="0" kern="1200" dirty="0">
                <a:solidFill>
                  <a:schemeClr val="bg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47" y="609434"/>
            <a:ext cx="2035161" cy="1162949"/>
          </a:xfrm>
          <a:prstGeom prst="rect">
            <a:avLst/>
          </a:prstGeom>
        </p:spPr>
      </p:pic>
      <p:sp>
        <p:nvSpPr>
          <p:cNvPr id="16" name="Text Placeholder 15"/>
          <p:cNvSpPr>
            <a:spLocks noGrp="1"/>
          </p:cNvSpPr>
          <p:nvPr>
            <p:ph type="body" sz="quarter" idx="10" hasCustomPrompt="1"/>
          </p:nvPr>
        </p:nvSpPr>
        <p:spPr>
          <a:xfrm>
            <a:off x="356347" y="4608513"/>
            <a:ext cx="5837420" cy="708025"/>
          </a:xfrm>
        </p:spPr>
        <p:txBody>
          <a:bodyPr>
            <a:normAutofit/>
          </a:bodyPr>
          <a:lstStyle>
            <a:lvl1pPr marL="0" indent="0">
              <a:buNone/>
              <a:defRPr sz="1800" b="0" baseline="0">
                <a:latin typeface="Arial" panose="020B0604020202020204" pitchFamily="34" charset="0"/>
                <a:cs typeface="Arial" panose="020B0604020202020204" pitchFamily="34" charset="0"/>
              </a:defRPr>
            </a:lvl1pPr>
          </a:lstStyle>
          <a:p>
            <a:pPr lvl="0"/>
            <a:r>
              <a:rPr lang="en-US"/>
              <a:t>Click to add speaker, event, date</a:t>
            </a:r>
            <a:endParaRPr lang="en-CA"/>
          </a:p>
        </p:txBody>
      </p:sp>
      <p:pic>
        <p:nvPicPr>
          <p:cNvPr id="5" name="Picture 4">
            <a:extLst>
              <a:ext uri="{FF2B5EF4-FFF2-40B4-BE49-F238E27FC236}">
                <a16:creationId xmlns:a16="http://schemas.microsoft.com/office/drawing/2014/main" id="{FF03B25A-C4D7-4619-9785-4F05442C3C16}"/>
              </a:ext>
            </a:extLst>
          </p:cNvPr>
          <p:cNvPicPr>
            <a:picLocks noChangeAspect="1"/>
          </p:cNvPicPr>
          <p:nvPr/>
        </p:nvPicPr>
        <p:blipFill>
          <a:blip r:embed="rId4" cstate="print">
            <a:extLst>
              <a:ext uri="{28A0092B-C50C-407E-A947-70E740481C1C}">
                <a14:useLocalDpi xmlns:a14="http://schemas.microsoft.com/office/drawing/2010/main" val="0"/>
              </a:ext>
            </a:extLst>
          </a:blip>
          <a:srcRect l="16647" r="16647"/>
          <a:stretch/>
        </p:blipFill>
        <p:spPr>
          <a:xfrm>
            <a:off x="6785161" y="4499162"/>
            <a:ext cx="2358839" cy="2357747"/>
          </a:xfrm>
          <a:prstGeom prst="rect">
            <a:avLst/>
          </a:prstGeom>
        </p:spPr>
      </p:pic>
      <p:pic>
        <p:nvPicPr>
          <p:cNvPr id="18" name="Picture 17">
            <a:extLst>
              <a:ext uri="{FF2B5EF4-FFF2-40B4-BE49-F238E27FC236}">
                <a16:creationId xmlns:a16="http://schemas.microsoft.com/office/drawing/2014/main" id="{5B76E720-6AED-4DC3-9AE1-708CF40C0AF3}"/>
              </a:ext>
            </a:extLst>
          </p:cNvPr>
          <p:cNvPicPr>
            <a:picLocks noChangeAspect="1"/>
          </p:cNvPicPr>
          <p:nvPr/>
        </p:nvPicPr>
        <p:blipFill>
          <a:blip r:embed="rId5" cstate="print">
            <a:extLst>
              <a:ext uri="{28A0092B-C50C-407E-A947-70E740481C1C}">
                <a14:useLocalDpi xmlns:a14="http://schemas.microsoft.com/office/drawing/2010/main" val="0"/>
              </a:ext>
            </a:extLst>
          </a:blip>
          <a:srcRect l="10403" r="10403"/>
          <a:stretch/>
        </p:blipFill>
        <p:spPr>
          <a:xfrm>
            <a:off x="6785161" y="0"/>
            <a:ext cx="2358840" cy="1985682"/>
          </a:xfrm>
          <a:prstGeom prst="rect">
            <a:avLst/>
          </a:prstGeom>
        </p:spPr>
      </p:pic>
      <p:sp>
        <p:nvSpPr>
          <p:cNvPr id="21" name="Rectangle 20">
            <a:extLst>
              <a:ext uri="{FF2B5EF4-FFF2-40B4-BE49-F238E27FC236}">
                <a16:creationId xmlns:a16="http://schemas.microsoft.com/office/drawing/2014/main" id="{CE972FBC-2ECC-42D7-8B57-9AAF29A63F49}"/>
              </a:ext>
            </a:extLst>
          </p:cNvPr>
          <p:cNvSpPr/>
          <p:nvPr/>
        </p:nvSpPr>
        <p:spPr>
          <a:xfrm>
            <a:off x="6590187"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22" name="Rectangle 21">
            <a:extLst>
              <a:ext uri="{FF2B5EF4-FFF2-40B4-BE49-F238E27FC236}">
                <a16:creationId xmlns:a16="http://schemas.microsoft.com/office/drawing/2014/main" id="{DFCBEE9F-6EB4-4DAE-AEB7-D8AE50E5E45E}"/>
              </a:ext>
            </a:extLst>
          </p:cNvPr>
          <p:cNvSpPr/>
          <p:nvPr/>
        </p:nvSpPr>
        <p:spPr>
          <a:xfrm>
            <a:off x="6592760"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pic>
        <p:nvPicPr>
          <p:cNvPr id="6" name="Picture 5" descr="Text&#10;&#10;Description automatically generated">
            <a:extLst>
              <a:ext uri="{FF2B5EF4-FFF2-40B4-BE49-F238E27FC236}">
                <a16:creationId xmlns:a16="http://schemas.microsoft.com/office/drawing/2014/main" id="{EADFE29D-7ED0-FB98-481C-CA1B4EA82F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0433" y="1064457"/>
            <a:ext cx="2431864" cy="590841"/>
          </a:xfrm>
          <a:prstGeom prst="rect">
            <a:avLst/>
          </a:prstGeom>
        </p:spPr>
      </p:pic>
      <p:sp>
        <p:nvSpPr>
          <p:cNvPr id="4" name="Rectangle 3">
            <a:extLst>
              <a:ext uri="{FF2B5EF4-FFF2-40B4-BE49-F238E27FC236}">
                <a16:creationId xmlns:a16="http://schemas.microsoft.com/office/drawing/2014/main" id="{6A689410-E12D-BB40-B494-0281CAF0CB75}"/>
              </a:ext>
            </a:extLst>
          </p:cNvPr>
          <p:cNvSpPr/>
          <p:nvPr/>
        </p:nvSpPr>
        <p:spPr>
          <a:xfrm>
            <a:off x="6590187"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spTree>
    <p:extLst>
      <p:ext uri="{BB962C8B-B14F-4D97-AF65-F5344CB8AC3E}">
        <p14:creationId xmlns:p14="http://schemas.microsoft.com/office/powerpoint/2010/main" val="2063038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No Images">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1FE731A9-9B61-4257-8851-414D15920FB2}"/>
              </a:ext>
            </a:extLst>
          </p:cNvPr>
          <p:cNvSpPr>
            <a:spLocks noGrp="1"/>
          </p:cNvSpPr>
          <p:nvPr>
            <p:ph type="ctrTitle" hasCustomPrompt="1"/>
          </p:nvPr>
        </p:nvSpPr>
        <p:spPr>
          <a:xfrm>
            <a:off x="356348" y="2196353"/>
            <a:ext cx="5820166" cy="1313610"/>
          </a:xfrm>
        </p:spPr>
        <p:txBody>
          <a:bodyPr anchor="ctr">
            <a:normAutofit/>
          </a:bodyPr>
          <a:lstStyle>
            <a:lvl1pPr algn="l">
              <a:defRPr sz="3200" b="1" cap="none" baseline="0">
                <a:solidFill>
                  <a:srgbClr val="6ABF4B"/>
                </a:solidFill>
                <a:latin typeface="Arial" panose="020B0604020202020204" pitchFamily="34" charset="0"/>
                <a:cs typeface="Arial" panose="020B0604020202020204" pitchFamily="34" charset="0"/>
              </a:defRPr>
            </a:lvl1pPr>
          </a:lstStyle>
          <a:p>
            <a:r>
              <a:rPr lang="en-US"/>
              <a:t>Click to edit master title style</a:t>
            </a:r>
          </a:p>
        </p:txBody>
      </p:sp>
      <p:sp>
        <p:nvSpPr>
          <p:cNvPr id="52" name="Subtitle 2">
            <a:extLst>
              <a:ext uri="{FF2B5EF4-FFF2-40B4-BE49-F238E27FC236}">
                <a16:creationId xmlns:a16="http://schemas.microsoft.com/office/drawing/2014/main" id="{5BBAED26-C1DE-48AD-8745-489BBC6572A6}"/>
              </a:ext>
            </a:extLst>
          </p:cNvPr>
          <p:cNvSpPr>
            <a:spLocks noGrp="1"/>
          </p:cNvSpPr>
          <p:nvPr>
            <p:ph type="subTitle" idx="1" hasCustomPrompt="1"/>
          </p:nvPr>
        </p:nvSpPr>
        <p:spPr>
          <a:xfrm>
            <a:off x="356348" y="3602038"/>
            <a:ext cx="5820166" cy="760600"/>
          </a:xfrm>
        </p:spPr>
        <p:txBody>
          <a:bodyPr>
            <a:noAutofit/>
          </a:bodyPr>
          <a:lstStyle>
            <a:lvl1pPr marL="0" indent="0" algn="l">
              <a:buNone/>
              <a:defRPr lang="en-US" sz="2400" b="0" kern="1200" dirty="0">
                <a:solidFill>
                  <a:srgbClr val="06698A"/>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Picture 2">
            <a:extLst>
              <a:ext uri="{FF2B5EF4-FFF2-40B4-BE49-F238E27FC236}">
                <a16:creationId xmlns:a16="http://schemas.microsoft.com/office/drawing/2014/main" id="{F464E689-BD3B-A03F-8F0F-1DCBFDAF5578}"/>
              </a:ext>
            </a:extLst>
          </p:cNvPr>
          <p:cNvPicPr>
            <a:picLocks noChangeAspect="1"/>
          </p:cNvPicPr>
          <p:nvPr/>
        </p:nvPicPr>
        <p:blipFill>
          <a:blip r:embed="rId2" cstate="print">
            <a:extLst>
              <a:ext uri="{28A0092B-C50C-407E-A947-70E740481C1C}">
                <a14:useLocalDpi xmlns:a14="http://schemas.microsoft.com/office/drawing/2010/main" val="0"/>
              </a:ext>
            </a:extLst>
          </a:blip>
          <a:srcRect l="14998" r="14998"/>
          <a:stretch/>
        </p:blipFill>
        <p:spPr>
          <a:xfrm>
            <a:off x="6785161" y="2062999"/>
            <a:ext cx="2358000" cy="2359361"/>
          </a:xfrm>
          <a:prstGeom prst="rect">
            <a:avLst/>
          </a:prstGeom>
        </p:spPr>
      </p:pic>
      <p:pic>
        <p:nvPicPr>
          <p:cNvPr id="10" name="Picture 9">
            <a:extLst>
              <a:ext uri="{FF2B5EF4-FFF2-40B4-BE49-F238E27FC236}">
                <a16:creationId xmlns:a16="http://schemas.microsoft.com/office/drawing/2014/main" id="{1F547BC7-41BD-D007-4316-FD495D25D607}"/>
              </a:ext>
            </a:extLst>
          </p:cNvPr>
          <p:cNvPicPr>
            <a:picLocks noChangeAspect="1"/>
          </p:cNvPicPr>
          <p:nvPr/>
        </p:nvPicPr>
        <p:blipFill>
          <a:blip r:embed="rId3" cstate="print">
            <a:extLst>
              <a:ext uri="{28A0092B-C50C-407E-A947-70E740481C1C}">
                <a14:useLocalDpi xmlns:a14="http://schemas.microsoft.com/office/drawing/2010/main" val="0"/>
              </a:ext>
            </a:extLst>
          </a:blip>
          <a:srcRect l="16647" r="16647"/>
          <a:stretch/>
        </p:blipFill>
        <p:spPr>
          <a:xfrm>
            <a:off x="6785161" y="4499162"/>
            <a:ext cx="2358839" cy="2357747"/>
          </a:xfrm>
          <a:prstGeom prst="rect">
            <a:avLst/>
          </a:prstGeom>
        </p:spPr>
      </p:pic>
      <p:pic>
        <p:nvPicPr>
          <p:cNvPr id="12" name="Picture 11">
            <a:extLst>
              <a:ext uri="{FF2B5EF4-FFF2-40B4-BE49-F238E27FC236}">
                <a16:creationId xmlns:a16="http://schemas.microsoft.com/office/drawing/2014/main" id="{FD0F97BF-956A-49DF-DA8F-63C5ECDFB5C5}"/>
              </a:ext>
            </a:extLst>
          </p:cNvPr>
          <p:cNvPicPr>
            <a:picLocks noChangeAspect="1"/>
          </p:cNvPicPr>
          <p:nvPr/>
        </p:nvPicPr>
        <p:blipFill>
          <a:blip r:embed="rId4" cstate="print">
            <a:extLst>
              <a:ext uri="{28A0092B-C50C-407E-A947-70E740481C1C}">
                <a14:useLocalDpi xmlns:a14="http://schemas.microsoft.com/office/drawing/2010/main" val="0"/>
              </a:ext>
            </a:extLst>
          </a:blip>
          <a:srcRect l="10403" r="10403"/>
          <a:stretch/>
        </p:blipFill>
        <p:spPr>
          <a:xfrm>
            <a:off x="6785161" y="0"/>
            <a:ext cx="2358840" cy="1985682"/>
          </a:xfrm>
          <a:prstGeom prst="rect">
            <a:avLst/>
          </a:prstGeom>
        </p:spPr>
      </p:pic>
      <p:sp>
        <p:nvSpPr>
          <p:cNvPr id="13" name="Rectangle 12">
            <a:extLst>
              <a:ext uri="{FF2B5EF4-FFF2-40B4-BE49-F238E27FC236}">
                <a16:creationId xmlns:a16="http://schemas.microsoft.com/office/drawing/2014/main" id="{2DB0115D-27C8-5848-B9C2-A629FF974332}"/>
              </a:ext>
            </a:extLst>
          </p:cNvPr>
          <p:cNvSpPr/>
          <p:nvPr/>
        </p:nvSpPr>
        <p:spPr>
          <a:xfrm>
            <a:off x="6590187"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14" name="Rectangle 13">
            <a:extLst>
              <a:ext uri="{FF2B5EF4-FFF2-40B4-BE49-F238E27FC236}">
                <a16:creationId xmlns:a16="http://schemas.microsoft.com/office/drawing/2014/main" id="{4F1C6ADB-F92A-CD92-0955-07D5828726C2}"/>
              </a:ext>
            </a:extLst>
          </p:cNvPr>
          <p:cNvSpPr/>
          <p:nvPr/>
        </p:nvSpPr>
        <p:spPr>
          <a:xfrm>
            <a:off x="6592760"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sp>
        <p:nvSpPr>
          <p:cNvPr id="15" name="Rectangle 14">
            <a:extLst>
              <a:ext uri="{FF2B5EF4-FFF2-40B4-BE49-F238E27FC236}">
                <a16:creationId xmlns:a16="http://schemas.microsoft.com/office/drawing/2014/main" id="{7BBCC5E5-EE94-ADC9-09F8-05F99C7D82A8}"/>
              </a:ext>
            </a:extLst>
          </p:cNvPr>
          <p:cNvSpPr/>
          <p:nvPr/>
        </p:nvSpPr>
        <p:spPr>
          <a:xfrm>
            <a:off x="6590187"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spTree>
    <p:extLst>
      <p:ext uri="{BB962C8B-B14F-4D97-AF65-F5344CB8AC3E}">
        <p14:creationId xmlns:p14="http://schemas.microsoft.com/office/powerpoint/2010/main" val="206701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628650" y="934282"/>
            <a:ext cx="78867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628650" y="2385250"/>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628650" y="6356351"/>
            <a:ext cx="2057400" cy="365125"/>
          </a:xfrm>
          <a:prstGeom prst="rect">
            <a:avLst/>
          </a:prstGeom>
        </p:spPr>
        <p:txBody>
          <a:bodyPr/>
          <a:lstStyle/>
          <a:p>
            <a:fld id="{54D89BE0-415C-47B8-8B72-ED7869851540}" type="datetimeFigureOut">
              <a:rPr lang="en-CA" smtClean="0"/>
              <a:t>2025-05-01</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3028950" y="6356351"/>
            <a:ext cx="30861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6457950" y="6356351"/>
            <a:ext cx="20574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15" y="29846"/>
            <a:ext cx="2322394" cy="874591"/>
          </a:xfrm>
          <a:prstGeom prst="rect">
            <a:avLst/>
          </a:prstGeom>
        </p:spPr>
      </p:pic>
    </p:spTree>
    <p:extLst>
      <p:ext uri="{BB962C8B-B14F-4D97-AF65-F5344CB8AC3E}">
        <p14:creationId xmlns:p14="http://schemas.microsoft.com/office/powerpoint/2010/main" val="1112731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130" y="365126"/>
            <a:ext cx="8271782" cy="1028245"/>
          </a:xfrm>
        </p:spPr>
        <p:txBody>
          <a:bodyPr>
            <a:noAutofit/>
          </a:bodyPr>
          <a:lstStyle>
            <a:lvl1pPr>
              <a:defRPr sz="3200" b="1" cap="none" baseline="0">
                <a:solidFill>
                  <a:srgbClr val="6ABF4B"/>
                </a:solidFill>
                <a:latin typeface="Arial  "/>
              </a:defRPr>
            </a:lvl1pPr>
          </a:lstStyle>
          <a:p>
            <a:r>
              <a:rPr lang="en-US"/>
              <a:t>Click to edit master title style</a:t>
            </a:r>
          </a:p>
        </p:txBody>
      </p:sp>
      <p:sp>
        <p:nvSpPr>
          <p:cNvPr id="3" name="Content Placeholder 2"/>
          <p:cNvSpPr>
            <a:spLocks noGrp="1"/>
          </p:cNvSpPr>
          <p:nvPr>
            <p:ph idx="1"/>
          </p:nvPr>
        </p:nvSpPr>
        <p:spPr>
          <a:xfrm>
            <a:off x="475130" y="1584961"/>
            <a:ext cx="8271782" cy="4215204"/>
          </a:xfrm>
        </p:spPr>
        <p:txBody>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8248650" y="6320491"/>
            <a:ext cx="500902" cy="400984"/>
          </a:xfrm>
        </p:spPr>
        <p:txBody>
          <a:bodyPr/>
          <a:lstStyle>
            <a:lvl1pPr>
              <a:defRPr>
                <a:solidFill>
                  <a:srgbClr val="0E3D51"/>
                </a:solidFill>
                <a:latin typeface="Arial  "/>
              </a:defRPr>
            </a:lvl1pPr>
          </a:lstStyle>
          <a:p>
            <a:fld id="{13E8F12C-355B-4FD9-86BE-1B20E9F37E0F}" type="slidenum">
              <a:rPr lang="en-CA" smtClean="0"/>
              <a:t>‹#›</a:t>
            </a:fld>
            <a:endParaRPr lang="en-CA"/>
          </a:p>
        </p:txBody>
      </p:sp>
      <p:sp>
        <p:nvSpPr>
          <p:cNvPr id="4" name="Rectangle 3">
            <a:extLst>
              <a:ext uri="{FF2B5EF4-FFF2-40B4-BE49-F238E27FC236}">
                <a16:creationId xmlns:a16="http://schemas.microsoft.com/office/drawing/2014/main" id="{04E623AA-C0AA-532A-2270-352D6075E1D5}"/>
              </a:ext>
            </a:extLst>
          </p:cNvPr>
          <p:cNvSpPr/>
          <p:nvPr/>
        </p:nvSpPr>
        <p:spPr>
          <a:xfrm>
            <a:off x="9021762"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3BF08F95-8FAD-2B77-6EC0-00EF00F92B37}"/>
              </a:ext>
            </a:extLst>
          </p:cNvPr>
          <p:cNvSpPr/>
          <p:nvPr/>
        </p:nvSpPr>
        <p:spPr>
          <a:xfrm>
            <a:off x="9019189"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DCF444EE-F956-1984-E0E4-A8F5471B3678}"/>
              </a:ext>
            </a:extLst>
          </p:cNvPr>
          <p:cNvSpPr/>
          <p:nvPr/>
        </p:nvSpPr>
        <p:spPr>
          <a:xfrm>
            <a:off x="9021762"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E9D92C31-2011-387D-9211-2607A9E3B9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130" y="5777791"/>
            <a:ext cx="1590769" cy="909011"/>
          </a:xfrm>
          <a:prstGeom prst="rect">
            <a:avLst/>
          </a:prstGeom>
        </p:spPr>
      </p:pic>
      <p:pic>
        <p:nvPicPr>
          <p:cNvPr id="11" name="Picture 10" descr="Text&#10;&#10;Description automatically generated">
            <a:extLst>
              <a:ext uri="{FF2B5EF4-FFF2-40B4-BE49-F238E27FC236}">
                <a16:creationId xmlns:a16="http://schemas.microsoft.com/office/drawing/2014/main" id="{478ADA94-58B5-28AB-2896-24D7B66141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250" y="6104945"/>
            <a:ext cx="2007071" cy="487635"/>
          </a:xfrm>
          <a:prstGeom prst="rect">
            <a:avLst/>
          </a:prstGeom>
        </p:spPr>
      </p:pic>
    </p:spTree>
    <p:extLst>
      <p:ext uri="{BB962C8B-B14F-4D97-AF65-F5344CB8AC3E}">
        <p14:creationId xmlns:p14="http://schemas.microsoft.com/office/powerpoint/2010/main" val="3783000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130" y="1497875"/>
            <a:ext cx="3917578" cy="4091688"/>
          </a:xfrm>
        </p:spPr>
        <p:txBody>
          <a:bodyPr/>
          <a:lstStyle>
            <a:lvl1pPr marL="0" indent="0">
              <a:buNone/>
              <a:defRPr/>
            </a:lvl1pPr>
            <a:lvl2pPr marL="461963" indent="-234950">
              <a:buClr>
                <a:schemeClr val="bg1">
                  <a:lumMod val="75000"/>
                </a:schemeClr>
              </a:buClr>
              <a:buFont typeface="Arial" panose="020B0604020202020204" pitchFamily="34" charset="0"/>
              <a:buChar char="•"/>
              <a:defRPr sz="1800">
                <a:solidFill>
                  <a:srgbClr val="0E3D51"/>
                </a:solidFill>
              </a:defRPr>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829334" y="1497876"/>
            <a:ext cx="3917578" cy="4091688"/>
          </a:xfrm>
        </p:spPr>
        <p:txBody>
          <a:bodyPr/>
          <a:lstStyle>
            <a:lvl1pPr marL="60325" marR="0" indent="0"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None/>
              <a:tabLst/>
              <a:defRPr/>
            </a:lvl1pPr>
            <a:lvl2pPr>
              <a:defRPr lang="en-US" sz="1800" kern="1200" dirty="0" smtClean="0">
                <a:solidFill>
                  <a:srgbClr val="0E3D51"/>
                </a:solidFill>
                <a:latin typeface="Arial" panose="020B0604020202020204" pitchFamily="34" charset="0"/>
                <a:ea typeface="+mn-ea"/>
                <a:cs typeface="Arial" panose="020B0604020202020204" pitchFamily="34" charset="0"/>
              </a:defRPr>
            </a:lvl2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lvl1pPr>
              <a:defRPr>
                <a:solidFill>
                  <a:srgbClr val="0E3D51"/>
                </a:solidFill>
                <a:latin typeface="Arial  "/>
              </a:defRPr>
            </a:lvl1pPr>
          </a:lstStyle>
          <a:p>
            <a:fld id="{13E8F12C-355B-4FD9-86BE-1B20E9F37E0F}" type="slidenum">
              <a:rPr lang="en-CA" smtClean="0"/>
              <a:t>‹#›</a:t>
            </a:fld>
            <a:endParaRPr lang="en-CA"/>
          </a:p>
        </p:txBody>
      </p:sp>
      <p:sp>
        <p:nvSpPr>
          <p:cNvPr id="11" name="Title 1"/>
          <p:cNvSpPr>
            <a:spLocks noGrp="1"/>
          </p:cNvSpPr>
          <p:nvPr>
            <p:ph type="title" hasCustomPrompt="1"/>
          </p:nvPr>
        </p:nvSpPr>
        <p:spPr>
          <a:xfrm>
            <a:off x="475129" y="365126"/>
            <a:ext cx="8271783"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Click to edit master title style</a:t>
            </a:r>
          </a:p>
        </p:txBody>
      </p:sp>
      <p:sp>
        <p:nvSpPr>
          <p:cNvPr id="6" name="Rectangle 5">
            <a:extLst>
              <a:ext uri="{FF2B5EF4-FFF2-40B4-BE49-F238E27FC236}">
                <a16:creationId xmlns:a16="http://schemas.microsoft.com/office/drawing/2014/main" id="{B075DF81-3D61-5352-801B-99A1FEAEC993}"/>
              </a:ext>
            </a:extLst>
          </p:cNvPr>
          <p:cNvSpPr/>
          <p:nvPr/>
        </p:nvSpPr>
        <p:spPr>
          <a:xfrm>
            <a:off x="9021762"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A87F5F37-B26B-A81F-9A10-DED6485628A8}"/>
              </a:ext>
            </a:extLst>
          </p:cNvPr>
          <p:cNvSpPr/>
          <p:nvPr/>
        </p:nvSpPr>
        <p:spPr>
          <a:xfrm>
            <a:off x="9019189"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9" name="Rectangle 8">
            <a:extLst>
              <a:ext uri="{FF2B5EF4-FFF2-40B4-BE49-F238E27FC236}">
                <a16:creationId xmlns:a16="http://schemas.microsoft.com/office/drawing/2014/main" id="{E4BC44F4-2472-1A11-3DBC-FF0A9139EA01}"/>
              </a:ext>
            </a:extLst>
          </p:cNvPr>
          <p:cNvSpPr/>
          <p:nvPr/>
        </p:nvSpPr>
        <p:spPr>
          <a:xfrm>
            <a:off x="9021762"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E27FA27C-100D-9B5A-B07E-C3FB8004FA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130" y="5777791"/>
            <a:ext cx="1590769" cy="909011"/>
          </a:xfrm>
          <a:prstGeom prst="rect">
            <a:avLst/>
          </a:prstGeom>
        </p:spPr>
      </p:pic>
      <p:pic>
        <p:nvPicPr>
          <p:cNvPr id="12" name="Picture 11" descr="Text&#10;&#10;Description automatically generated">
            <a:extLst>
              <a:ext uri="{FF2B5EF4-FFF2-40B4-BE49-F238E27FC236}">
                <a16:creationId xmlns:a16="http://schemas.microsoft.com/office/drawing/2014/main" id="{5F861FFF-2443-35FF-61BA-C1B27C33F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561" y="6109634"/>
            <a:ext cx="2007071" cy="487635"/>
          </a:xfrm>
          <a:prstGeom prst="rect">
            <a:avLst/>
          </a:prstGeom>
        </p:spPr>
      </p:pic>
    </p:spTree>
    <p:extLst>
      <p:ext uri="{BB962C8B-B14F-4D97-AF65-F5344CB8AC3E}">
        <p14:creationId xmlns:p14="http://schemas.microsoft.com/office/powerpoint/2010/main" val="3810378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9E6F70-F463-B17B-E7AF-8DA1F0928447}"/>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p:cNvSpPr>
            <a:spLocks noGrp="1"/>
          </p:cNvSpPr>
          <p:nvPr>
            <p:ph type="body" idx="1"/>
          </p:nvPr>
        </p:nvSpPr>
        <p:spPr>
          <a:xfrm>
            <a:off x="533353" y="1538800"/>
            <a:ext cx="3873871" cy="823912"/>
          </a:xfrm>
        </p:spPr>
        <p:txBody>
          <a:bodyPr anchor="b">
            <a:noAutofit/>
          </a:bodyPr>
          <a:lstStyle>
            <a:lvl1pPr marL="0" indent="0">
              <a:buNone/>
              <a:defRPr sz="2400" b="1">
                <a:latin typeface="Arial  "/>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53" y="2508142"/>
            <a:ext cx="3873871" cy="2978258"/>
          </a:xfrm>
        </p:spPr>
        <p:txBody>
          <a:bodyPr>
            <a:normAutofit/>
          </a:bodyPr>
          <a:lstStyle>
            <a:lvl1pPr>
              <a:defRPr sz="1800" b="0">
                <a:solidFill>
                  <a:srgbClr val="0E3D51"/>
                </a:solidFill>
              </a:defRPr>
            </a:lvl1pPr>
          </a:lstStyle>
          <a:p>
            <a:pPr lvl="0"/>
            <a:r>
              <a:rPr lang="en-US"/>
              <a:t>Click to edit Master text styles</a:t>
            </a:r>
          </a:p>
        </p:txBody>
      </p:sp>
      <p:sp>
        <p:nvSpPr>
          <p:cNvPr id="5" name="Text Placeholder 4"/>
          <p:cNvSpPr>
            <a:spLocks noGrp="1"/>
          </p:cNvSpPr>
          <p:nvPr>
            <p:ph type="body" sz="quarter" idx="3"/>
          </p:nvPr>
        </p:nvSpPr>
        <p:spPr>
          <a:xfrm>
            <a:off x="4718276" y="1538800"/>
            <a:ext cx="3611659" cy="823912"/>
          </a:xfrm>
        </p:spPr>
        <p:txBody>
          <a:bodyPr anchor="b">
            <a:noAutofit/>
          </a:bodyPr>
          <a:lstStyle>
            <a:lvl1pPr marL="0" indent="0">
              <a:buNone/>
              <a:defRPr lang="en-US" sz="2400" b="1" kern="1200" dirty="0" smtClean="0">
                <a:solidFill>
                  <a:srgbClr val="06698A"/>
                </a:solidFill>
                <a:latin typeface="Arial  "/>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
                <a:schemeClr val="bg1">
                  <a:lumMod val="75000"/>
                </a:schemeClr>
              </a:buClr>
              <a:buFont typeface="Arial" panose="020B0604020202020204" pitchFamily="34" charset="0"/>
              <a:buNone/>
            </a:pPr>
            <a:r>
              <a:rPr lang="en-US"/>
              <a:t>Click to edit Master text styles</a:t>
            </a:r>
          </a:p>
        </p:txBody>
      </p:sp>
      <p:sp>
        <p:nvSpPr>
          <p:cNvPr id="6" name="Content Placeholder 5"/>
          <p:cNvSpPr>
            <a:spLocks noGrp="1"/>
          </p:cNvSpPr>
          <p:nvPr>
            <p:ph sz="quarter" idx="4"/>
          </p:nvPr>
        </p:nvSpPr>
        <p:spPr>
          <a:xfrm>
            <a:off x="4718276" y="2508142"/>
            <a:ext cx="3611659" cy="2978258"/>
          </a:xfrm>
        </p:spPr>
        <p:txBody>
          <a:bodyPr>
            <a:normAutofit/>
          </a:bodyPr>
          <a:lstStyle>
            <a:lvl1pPr marL="227013" indent="-227013">
              <a:defRPr lang="en-US" sz="1800" b="0" kern="1200" dirty="0" smtClean="0">
                <a:solidFill>
                  <a:srgbClr val="0E3D51"/>
                </a:solidFill>
                <a:latin typeface="Arial" panose="020B0604020202020204" pitchFamily="34" charset="0"/>
                <a:ea typeface="+mn-ea"/>
                <a:cs typeface="Arial" panose="020B0604020202020204" pitchFamily="34" charset="0"/>
              </a:defRPr>
            </a:lvl1pPr>
          </a:lstStyle>
          <a:p>
            <a:pPr marL="227013" lvl="0"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pPr>
            <a:r>
              <a:rPr lang="en-US"/>
              <a:t>Click to edit Master text styles</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13E8F12C-355B-4FD9-86BE-1B20E9F37E0F}" type="slidenum">
              <a:rPr lang="en-CA" smtClean="0"/>
              <a:t>‹#›</a:t>
            </a:fld>
            <a:endParaRPr lang="en-CA"/>
          </a:p>
        </p:txBody>
      </p:sp>
      <p:sp>
        <p:nvSpPr>
          <p:cNvPr id="12" name="Title 1"/>
          <p:cNvSpPr>
            <a:spLocks noGrp="1"/>
          </p:cNvSpPr>
          <p:nvPr>
            <p:ph type="title" hasCustomPrompt="1"/>
          </p:nvPr>
        </p:nvSpPr>
        <p:spPr>
          <a:xfrm>
            <a:off x="533353" y="365126"/>
            <a:ext cx="7485530"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Click to edit master title style</a:t>
            </a:r>
          </a:p>
        </p:txBody>
      </p:sp>
      <p:pic>
        <p:nvPicPr>
          <p:cNvPr id="8" name="Picture 7">
            <a:extLst>
              <a:ext uri="{FF2B5EF4-FFF2-40B4-BE49-F238E27FC236}">
                <a16:creationId xmlns:a16="http://schemas.microsoft.com/office/drawing/2014/main" id="{7B595066-40D7-480D-A547-79808C02E3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10" name="Picture 9">
            <a:extLst>
              <a:ext uri="{FF2B5EF4-FFF2-40B4-BE49-F238E27FC236}">
                <a16:creationId xmlns:a16="http://schemas.microsoft.com/office/drawing/2014/main" id="{04A8B580-0AC4-6996-3E9E-C848B7A868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Tree>
    <p:extLst>
      <p:ext uri="{BB962C8B-B14F-4D97-AF65-F5344CB8AC3E}">
        <p14:creationId xmlns:p14="http://schemas.microsoft.com/office/powerpoint/2010/main" val="1942577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bg1"/>
                </a:solidFill>
              </a:defRPr>
            </a:lvl1pPr>
          </a:lstStyle>
          <a:p>
            <a:fld id="{4B0789BF-F082-4B6E-9D11-95C9D409B9AD}" type="slidenum">
              <a:rPr lang="en-CA" smtClean="0"/>
              <a:pPr/>
              <a:t>‹#›</a:t>
            </a:fld>
            <a:endParaRPr lang="en-CA"/>
          </a:p>
        </p:txBody>
      </p:sp>
      <p:sp>
        <p:nvSpPr>
          <p:cNvPr id="13" name="Content Placeholder 2">
            <a:extLst>
              <a:ext uri="{FF2B5EF4-FFF2-40B4-BE49-F238E27FC236}">
                <a16:creationId xmlns:a16="http://schemas.microsoft.com/office/drawing/2014/main" id="{40EE964F-52DD-46A8-AFE4-676858E5F438}"/>
              </a:ext>
            </a:extLst>
          </p:cNvPr>
          <p:cNvSpPr>
            <a:spLocks noGrp="1"/>
          </p:cNvSpPr>
          <p:nvPr>
            <p:ph idx="1"/>
          </p:nvPr>
        </p:nvSpPr>
        <p:spPr>
          <a:xfrm>
            <a:off x="475130" y="1584961"/>
            <a:ext cx="7485530" cy="3930990"/>
          </a:xfrm>
        </p:spPr>
        <p:txBody>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r>
              <a:rPr lang="en-US"/>
              <a:t>Click to edit Master text styles</a:t>
            </a:r>
          </a:p>
          <a:p>
            <a:pPr lvl="1"/>
            <a:r>
              <a:rPr lang="en-US"/>
              <a:t>Second level</a:t>
            </a:r>
          </a:p>
          <a:p>
            <a:pPr lvl="2"/>
            <a:r>
              <a:rPr lang="en-US"/>
              <a:t>Third level</a:t>
            </a:r>
          </a:p>
        </p:txBody>
      </p:sp>
      <p:sp>
        <p:nvSpPr>
          <p:cNvPr id="2" name="Rectangle 1">
            <a:extLst>
              <a:ext uri="{FF2B5EF4-FFF2-40B4-BE49-F238E27FC236}">
                <a16:creationId xmlns:a16="http://schemas.microsoft.com/office/drawing/2014/main" id="{277C6EAE-194D-497D-5CA1-6422DCA3B991}"/>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0F235CD9-6044-EBEB-E14C-15F002385F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9" name="Picture 8">
            <a:extLst>
              <a:ext uri="{FF2B5EF4-FFF2-40B4-BE49-F238E27FC236}">
                <a16:creationId xmlns:a16="http://schemas.microsoft.com/office/drawing/2014/main" id="{082E68D0-54AA-AD54-C3D7-4F30C9316F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
        <p:nvSpPr>
          <p:cNvPr id="16" name="Title 1">
            <a:extLst>
              <a:ext uri="{FF2B5EF4-FFF2-40B4-BE49-F238E27FC236}">
                <a16:creationId xmlns:a16="http://schemas.microsoft.com/office/drawing/2014/main" id="{159CE2B9-0A27-DC95-9EFF-31E70FC4A4AD}"/>
              </a:ext>
            </a:extLst>
          </p:cNvPr>
          <p:cNvSpPr>
            <a:spLocks noGrp="1"/>
          </p:cNvSpPr>
          <p:nvPr>
            <p:ph type="title" hasCustomPrompt="1"/>
          </p:nvPr>
        </p:nvSpPr>
        <p:spPr>
          <a:xfrm>
            <a:off x="475130" y="365126"/>
            <a:ext cx="7485530"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a:t>Click to edit master title style</a:t>
            </a:r>
          </a:p>
        </p:txBody>
      </p:sp>
    </p:spTree>
    <p:extLst>
      <p:ext uri="{BB962C8B-B14F-4D97-AF65-F5344CB8AC3E}">
        <p14:creationId xmlns:p14="http://schemas.microsoft.com/office/powerpoint/2010/main" val="1080823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3E8F12C-355B-4FD9-86BE-1B20E9F37E0F}" type="slidenum">
              <a:rPr lang="en-CA" smtClean="0"/>
              <a:t>‹#›</a:t>
            </a:fld>
            <a:endParaRPr lang="en-CA"/>
          </a:p>
        </p:txBody>
      </p:sp>
      <p:sp>
        <p:nvSpPr>
          <p:cNvPr id="2" name="Rectangle 1">
            <a:extLst>
              <a:ext uri="{FF2B5EF4-FFF2-40B4-BE49-F238E27FC236}">
                <a16:creationId xmlns:a16="http://schemas.microsoft.com/office/drawing/2014/main" id="{71AFC1EB-1FFE-5A0B-F268-6E11639C14ED}"/>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B8060B55-8E87-4656-C5D4-CEDC686123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7" name="Picture 6">
            <a:extLst>
              <a:ext uri="{FF2B5EF4-FFF2-40B4-BE49-F238E27FC236}">
                <a16:creationId xmlns:a16="http://schemas.microsoft.com/office/drawing/2014/main" id="{5A94BCD6-B218-36D8-1107-E13883C4AB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Tree>
    <p:extLst>
      <p:ext uri="{BB962C8B-B14F-4D97-AF65-F5344CB8AC3E}">
        <p14:creationId xmlns:p14="http://schemas.microsoft.com/office/powerpoint/2010/main" val="236533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628650" y="6356351"/>
            <a:ext cx="2057400" cy="365125"/>
          </a:xfrm>
          <a:prstGeom prst="rect">
            <a:avLst/>
          </a:prstGeom>
        </p:spPr>
        <p:txBody>
          <a:bodyPr/>
          <a:lstStyle/>
          <a:p>
            <a:fld id="{54D89BE0-415C-47B8-8B72-ED7869851540}" type="datetimeFigureOut">
              <a:rPr lang="en-CA" smtClean="0"/>
              <a:t>2025-05-01</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3028950" y="6356351"/>
            <a:ext cx="30861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6457950" y="6356351"/>
            <a:ext cx="20574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628650" y="6356351"/>
            <a:ext cx="2057400" cy="365125"/>
          </a:xfrm>
          <a:prstGeom prst="rect">
            <a:avLst/>
          </a:prstGeom>
        </p:spPr>
        <p:txBody>
          <a:bodyPr/>
          <a:lstStyle/>
          <a:p>
            <a:fld id="{54D89BE0-415C-47B8-8B72-ED7869851540}" type="datetimeFigureOut">
              <a:rPr lang="en-CA" smtClean="0"/>
              <a:t>2025-05-01</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3028950" y="6356351"/>
            <a:ext cx="30861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6457950" y="6356351"/>
            <a:ext cx="20574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59974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628650" y="6356351"/>
            <a:ext cx="2057400" cy="365125"/>
          </a:xfrm>
          <a:prstGeom prst="rect">
            <a:avLst/>
          </a:prstGeom>
        </p:spPr>
        <p:txBody>
          <a:bodyPr/>
          <a:lstStyle/>
          <a:p>
            <a:fld id="{54D89BE0-415C-47B8-8B72-ED7869851540}" type="datetimeFigureOut">
              <a:rPr lang="en-CA" smtClean="0"/>
              <a:t>2025-05-01</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3028950" y="6356351"/>
            <a:ext cx="30861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6457950" y="6356351"/>
            <a:ext cx="20574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82260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628650" y="6356351"/>
            <a:ext cx="2057400" cy="365125"/>
          </a:xfrm>
          <a:prstGeom prst="rect">
            <a:avLst/>
          </a:prstGeom>
        </p:spPr>
        <p:txBody>
          <a:bodyPr/>
          <a:lstStyle/>
          <a:p>
            <a:fld id="{54D89BE0-415C-47B8-8B72-ED7869851540}" type="datetimeFigureOut">
              <a:rPr lang="en-CA" smtClean="0"/>
              <a:t>2025-05-01</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3028950" y="6356351"/>
            <a:ext cx="30861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6457950" y="6356351"/>
            <a:ext cx="20574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628650" y="6356351"/>
            <a:ext cx="2057400" cy="365125"/>
          </a:xfrm>
          <a:prstGeom prst="rect">
            <a:avLst/>
          </a:prstGeom>
        </p:spPr>
        <p:txBody>
          <a:bodyPr/>
          <a:lstStyle/>
          <a:p>
            <a:fld id="{54D89BE0-415C-47B8-8B72-ED7869851540}" type="datetimeFigureOut">
              <a:rPr lang="en-CA" smtClean="0"/>
              <a:t>2025-05-01</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3028950" y="6356351"/>
            <a:ext cx="30861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6457950" y="6356351"/>
            <a:ext cx="20574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209310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628650" y="6356351"/>
            <a:ext cx="2057400" cy="365125"/>
          </a:xfrm>
          <a:prstGeom prst="rect">
            <a:avLst/>
          </a:prstGeom>
        </p:spPr>
        <p:txBody>
          <a:bodyPr/>
          <a:lstStyle/>
          <a:p>
            <a:fld id="{54D89BE0-415C-47B8-8B72-ED7869851540}" type="datetimeFigureOut">
              <a:rPr lang="en-CA" smtClean="0"/>
              <a:t>2025-05-01</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3028950" y="6356351"/>
            <a:ext cx="30861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6457950" y="6356351"/>
            <a:ext cx="20574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033261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628650" y="773558"/>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628650" y="2185289"/>
            <a:ext cx="78867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1410205094"/>
      </p:ext>
    </p:extLst>
  </p:cSld>
  <p:clrMap bg1="lt1" tx1="dk1" bg2="lt2" tx2="dk2" accent1="accent1" accent2="accent2" accent3="accent3" accent4="accent4" accent5="accent5" accent6="accent6" hlink="hlink" folHlink="folHlink"/>
  <p:sldLayoutIdLst>
    <p:sldLayoutId id="2147483652" r:id="rId1"/>
    <p:sldLayoutId id="2147483716" r:id="rId2"/>
    <p:sldLayoutId id="2147483667" r:id="rId3"/>
    <p:sldLayoutId id="2147483654" r:id="rId4"/>
    <p:sldLayoutId id="2147483668" r:id="rId5"/>
    <p:sldLayoutId id="2147483669" r:id="rId6"/>
    <p:sldLayoutId id="2147483656" r:id="rId7"/>
    <p:sldLayoutId id="2147483670" r:id="rId8"/>
    <p:sldLayoutId id="2147483671" r:id="rId9"/>
    <p:sldLayoutId id="2147483672" r:id="rId10"/>
    <p:sldLayoutId id="2147483659" r:id="rId11"/>
    <p:sldLayoutId id="2147483660" r:id="rId12"/>
    <p:sldLayoutId id="2147483673" r:id="rId13"/>
    <p:sldLayoutId id="2147483674" r:id="rId14"/>
    <p:sldLayoutId id="2147483675" r:id="rId15"/>
    <p:sldLayoutId id="2147483676" r:id="rId16"/>
    <p:sldLayoutId id="2147483677" r:id="rId17"/>
    <p:sldLayoutId id="2147483664" r:id="rId18"/>
    <p:sldLayoutId id="2147483665" r:id="rId19"/>
    <p:sldLayoutId id="2147483666" r:id="rId20"/>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130" y="365126"/>
            <a:ext cx="8040220" cy="9324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5130" y="1576251"/>
            <a:ext cx="8040220" cy="4645164"/>
          </a:xfrm>
          <a:prstGeom prst="rect">
            <a:avLst/>
          </a:prstGeom>
        </p:spPr>
        <p:txBody>
          <a:bodyPr vert="horz" lIns="91440" tIns="45720" rIns="91440" bIns="45720" rtlCol="0">
            <a:normAutofit/>
          </a:bodyPr>
          <a:lstStyle/>
          <a:p>
            <a:pPr lvl="0"/>
            <a:r>
              <a:rPr lang="en-US"/>
              <a:t>Click to edit Master text styles</a:t>
            </a:r>
          </a:p>
          <a:p>
            <a:pPr marL="514350" lvl="1" indent="-228600" algn="l" defTabSz="914400" rtl="0" eaLnBrk="1" latinLnBrk="0" hangingPunct="1">
              <a:lnSpc>
                <a:spcPct val="90000"/>
              </a:lnSpc>
              <a:spcBef>
                <a:spcPts val="500"/>
              </a:spcBef>
              <a:buClr>
                <a:schemeClr val="bg1">
                  <a:lumMod val="75000"/>
                </a:schemeClr>
              </a:buClr>
              <a:buSzPct val="50000"/>
              <a:buFont typeface="Arial" panose="020B0604020202020204" pitchFamily="34" charset="0"/>
              <a:buChar char="►"/>
            </a:pPr>
            <a:r>
              <a:rPr lang="en-US"/>
              <a:t>Second level</a:t>
            </a:r>
          </a:p>
          <a:p>
            <a:pPr marL="739775" marR="0" lvl="2" indent="-225425"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a:pPr>
            <a:r>
              <a:rPr lang="en-US"/>
              <a:t>Third level</a:t>
            </a:r>
          </a:p>
          <a:p>
            <a:pPr marL="858837" lvl="2"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pPr>
            <a:endParaRPr lang="en-US"/>
          </a:p>
        </p:txBody>
      </p:sp>
      <p:sp>
        <p:nvSpPr>
          <p:cNvPr id="6" name="Slide Number Placeholder 5"/>
          <p:cNvSpPr>
            <a:spLocks noGrp="1"/>
          </p:cNvSpPr>
          <p:nvPr>
            <p:ph type="sldNum" sz="quarter" idx="4"/>
          </p:nvPr>
        </p:nvSpPr>
        <p:spPr>
          <a:xfrm>
            <a:off x="8248650" y="6356351"/>
            <a:ext cx="500902" cy="365125"/>
          </a:xfrm>
          <a:prstGeom prst="rect">
            <a:avLst/>
          </a:prstGeom>
        </p:spPr>
        <p:txBody>
          <a:bodyPr vert="horz" lIns="91440" tIns="45720" rIns="91440" bIns="45720" rtlCol="0" anchor="ctr"/>
          <a:lstStyle>
            <a:lvl1pPr algn="r">
              <a:defRPr sz="1200" b="0">
                <a:solidFill>
                  <a:srgbClr val="06698A"/>
                </a:solidFill>
                <a:latin typeface="Avenir LT Std 65 Medium" panose="020B0803020203020204" pitchFamily="34" charset="0"/>
              </a:defRPr>
            </a:lvl1pPr>
          </a:lstStyle>
          <a:p>
            <a:fld id="{4B0789BF-F082-4B6E-9D11-95C9D409B9AD}" type="slidenum">
              <a:rPr lang="en-CA" smtClean="0"/>
              <a:pPr/>
              <a:t>‹#›</a:t>
            </a:fld>
            <a:endParaRPr lang="en-CA"/>
          </a:p>
        </p:txBody>
      </p:sp>
    </p:spTree>
    <p:extLst>
      <p:ext uri="{BB962C8B-B14F-4D97-AF65-F5344CB8AC3E}">
        <p14:creationId xmlns:p14="http://schemas.microsoft.com/office/powerpoint/2010/main" val="415166647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txStyles>
    <p:titleStyle>
      <a:lvl1pPr algn="l" defTabSz="914400" rtl="0" eaLnBrk="1" latinLnBrk="0" hangingPunct="1">
        <a:lnSpc>
          <a:spcPct val="90000"/>
        </a:lnSpc>
        <a:spcBef>
          <a:spcPct val="0"/>
        </a:spcBef>
        <a:buNone/>
        <a:defRPr sz="4400" kern="1200">
          <a:solidFill>
            <a:srgbClr val="0E3D51"/>
          </a:solidFill>
          <a:latin typeface="Avenir LT Std 65 Medium" panose="020B0803020203020204" pitchFamily="34" charset="0"/>
          <a:ea typeface="+mj-ea"/>
          <a:cs typeface="+mj-cs"/>
        </a:defRPr>
      </a:lvl1pPr>
    </p:titleStyle>
    <p:bodyStyle>
      <a:lvl1pPr marL="227013"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defRPr lang="en-US" sz="2400" b="1" kern="1200" dirty="0" smtClean="0">
          <a:solidFill>
            <a:srgbClr val="06698A"/>
          </a:solidFill>
          <a:latin typeface="Arial" panose="020B0604020202020204" pitchFamily="34" charset="0"/>
          <a:ea typeface="+mn-ea"/>
          <a:cs typeface="Arial" panose="020B0604020202020204" pitchFamily="34" charset="0"/>
        </a:defRPr>
      </a:lvl1pPr>
      <a:lvl2pPr marL="857250" indent="-342900" algn="l" defTabSz="914400" rtl="0" eaLnBrk="1" latinLnBrk="0" hangingPunct="1">
        <a:lnSpc>
          <a:spcPct val="90000"/>
        </a:lnSpc>
        <a:spcBef>
          <a:spcPts val="500"/>
        </a:spcBef>
        <a:buSzPct val="9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858837" marR="0" indent="-228600"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130" y="365126"/>
            <a:ext cx="8040220" cy="9324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5130" y="1576251"/>
            <a:ext cx="8040220" cy="4645164"/>
          </a:xfrm>
          <a:prstGeom prst="rect">
            <a:avLst/>
          </a:prstGeom>
        </p:spPr>
        <p:txBody>
          <a:bodyPr vert="horz" lIns="91440" tIns="45720" rIns="91440" bIns="45720" rtlCol="0">
            <a:normAutofit/>
          </a:bodyPr>
          <a:lstStyle/>
          <a:p>
            <a:pPr lvl="0"/>
            <a:r>
              <a:rPr lang="en-US"/>
              <a:t>Click to edit Master text styles</a:t>
            </a:r>
          </a:p>
          <a:p>
            <a:pPr marL="514350" lvl="1" indent="-228600" algn="l" defTabSz="914400" rtl="0" eaLnBrk="1" latinLnBrk="0" hangingPunct="1">
              <a:lnSpc>
                <a:spcPct val="90000"/>
              </a:lnSpc>
              <a:spcBef>
                <a:spcPts val="500"/>
              </a:spcBef>
              <a:buClr>
                <a:schemeClr val="bg1">
                  <a:lumMod val="75000"/>
                </a:schemeClr>
              </a:buClr>
              <a:buSzPct val="50000"/>
              <a:buFont typeface="Arial" panose="020B0604020202020204" pitchFamily="34" charset="0"/>
              <a:buChar char="►"/>
            </a:pPr>
            <a:r>
              <a:rPr lang="en-US"/>
              <a:t>Second level</a:t>
            </a:r>
          </a:p>
          <a:p>
            <a:pPr marL="739775" marR="0" lvl="2" indent="-225425"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a:pPr>
            <a:r>
              <a:rPr lang="en-US"/>
              <a:t>Third level</a:t>
            </a:r>
          </a:p>
          <a:p>
            <a:pPr marL="858837" lvl="2"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pPr>
            <a:endParaRPr lang="en-US"/>
          </a:p>
        </p:txBody>
      </p:sp>
      <p:sp>
        <p:nvSpPr>
          <p:cNvPr id="6" name="Slide Number Placeholder 5"/>
          <p:cNvSpPr>
            <a:spLocks noGrp="1"/>
          </p:cNvSpPr>
          <p:nvPr>
            <p:ph type="sldNum" sz="quarter" idx="4"/>
          </p:nvPr>
        </p:nvSpPr>
        <p:spPr>
          <a:xfrm>
            <a:off x="8248650" y="6356351"/>
            <a:ext cx="500902" cy="365125"/>
          </a:xfrm>
          <a:prstGeom prst="rect">
            <a:avLst/>
          </a:prstGeom>
        </p:spPr>
        <p:txBody>
          <a:bodyPr vert="horz" lIns="91440" tIns="45720" rIns="91440" bIns="45720" rtlCol="0" anchor="ctr"/>
          <a:lstStyle>
            <a:lvl1pPr algn="r">
              <a:defRPr sz="1200" b="0">
                <a:solidFill>
                  <a:srgbClr val="06698A"/>
                </a:solidFill>
                <a:latin typeface="Avenir LT Std 65 Medium" panose="020B0803020203020204" pitchFamily="34" charset="0"/>
              </a:defRPr>
            </a:lvl1pPr>
          </a:lstStyle>
          <a:p>
            <a:fld id="{4B0789BF-F082-4B6E-9D11-95C9D409B9AD}" type="slidenum">
              <a:rPr lang="en-CA" smtClean="0"/>
              <a:pPr/>
              <a:t>‹#›</a:t>
            </a:fld>
            <a:endParaRPr lang="en-CA"/>
          </a:p>
        </p:txBody>
      </p:sp>
    </p:spTree>
    <p:extLst>
      <p:ext uri="{BB962C8B-B14F-4D97-AF65-F5344CB8AC3E}">
        <p14:creationId xmlns:p14="http://schemas.microsoft.com/office/powerpoint/2010/main" val="27173275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lvl1pPr algn="l" defTabSz="914400" rtl="0" eaLnBrk="1" latinLnBrk="0" hangingPunct="1">
        <a:lnSpc>
          <a:spcPct val="90000"/>
        </a:lnSpc>
        <a:spcBef>
          <a:spcPct val="0"/>
        </a:spcBef>
        <a:buNone/>
        <a:defRPr sz="4400" kern="1200">
          <a:solidFill>
            <a:srgbClr val="0E3D51"/>
          </a:solidFill>
          <a:latin typeface="Avenir LT Std 65 Medium" panose="020B0803020203020204" pitchFamily="34" charset="0"/>
          <a:ea typeface="+mj-ea"/>
          <a:cs typeface="+mj-cs"/>
        </a:defRPr>
      </a:lvl1pPr>
    </p:titleStyle>
    <p:bodyStyle>
      <a:lvl1pPr marL="227013"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defRPr lang="en-US" sz="2400" b="1" kern="1200" dirty="0" smtClean="0">
          <a:solidFill>
            <a:srgbClr val="06698A"/>
          </a:solidFill>
          <a:latin typeface="Arial" panose="020B0604020202020204" pitchFamily="34" charset="0"/>
          <a:ea typeface="+mn-ea"/>
          <a:cs typeface="Arial" panose="020B0604020202020204" pitchFamily="34" charset="0"/>
        </a:defRPr>
      </a:lvl1pPr>
      <a:lvl2pPr marL="857250" indent="-342900" algn="l" defTabSz="914400" rtl="0" eaLnBrk="1" latinLnBrk="0" hangingPunct="1">
        <a:lnSpc>
          <a:spcPct val="90000"/>
        </a:lnSpc>
        <a:spcBef>
          <a:spcPts val="500"/>
        </a:spcBef>
        <a:buSzPct val="9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858837" marR="0" indent="-228600"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xml"/><Relationship Id="rId7" Type="http://schemas.openxmlformats.org/officeDocument/2006/relationships/notesSlide" Target="../notesSlides/notesSlide1.xml"/><Relationship Id="rId12" Type="http://schemas.microsoft.com/office/2007/relationships/hdphoto" Target="../media/hdphoto2.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1.xml"/><Relationship Id="rId11" Type="http://schemas.openxmlformats.org/officeDocument/2006/relationships/image" Target="../media/image12.png"/><Relationship Id="rId5" Type="http://schemas.openxmlformats.org/officeDocument/2006/relationships/tags" Target="../tags/tag5.xml"/><Relationship Id="rId10" Type="http://schemas.openxmlformats.org/officeDocument/2006/relationships/image" Target="../media/image11.png"/><Relationship Id="rId4" Type="http://schemas.openxmlformats.org/officeDocument/2006/relationships/tags" Target="../tags/tag4.xml"/><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10.xml"/><Relationship Id="rId4"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45.xml"/><Relationship Id="rId7" Type="http://schemas.openxmlformats.org/officeDocument/2006/relationships/slideLayout" Target="../slideLayouts/slideLayout23.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19.png"/><Relationship Id="rId5" Type="http://schemas.openxmlformats.org/officeDocument/2006/relationships/tags" Target="../tags/tag47.xml"/><Relationship Id="rId10" Type="http://schemas.microsoft.com/office/2007/relationships/hdphoto" Target="../media/hdphoto3.wdp"/><Relationship Id="rId4" Type="http://schemas.openxmlformats.org/officeDocument/2006/relationships/tags" Target="../tags/tag46.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51.xml"/><Relationship Id="rId7" Type="http://schemas.openxmlformats.org/officeDocument/2006/relationships/hyperlink" Target="https://www.youtube.com/watch?v=msaTp5_R0B4" TargetMode="Externa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12.xml"/><Relationship Id="rId5" Type="http://schemas.openxmlformats.org/officeDocument/2006/relationships/slideLayout" Target="../slideLayouts/slideLayout23.xml"/><Relationship Id="rId4" Type="http://schemas.openxmlformats.org/officeDocument/2006/relationships/tags" Target="../tags/tag5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21.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14.xml"/><Relationship Id="rId5" Type="http://schemas.openxmlformats.org/officeDocument/2006/relationships/slideLayout" Target="../slideLayouts/slideLayout23.xml"/><Relationship Id="rId4" Type="http://schemas.openxmlformats.org/officeDocument/2006/relationships/tags" Target="../tags/tag58.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61.xml"/><Relationship Id="rId7" Type="http://schemas.openxmlformats.org/officeDocument/2006/relationships/slideLayout" Target="../slideLayouts/slideLayout2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6.png"/><Relationship Id="rId5" Type="http://schemas.openxmlformats.org/officeDocument/2006/relationships/tags" Target="../tags/tag63.xml"/><Relationship Id="rId10" Type="http://schemas.microsoft.com/office/2007/relationships/hdphoto" Target="../media/hdphoto3.wdp"/><Relationship Id="rId4" Type="http://schemas.openxmlformats.org/officeDocument/2006/relationships/tags" Target="../tags/tag62.xm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tags" Target="../tags/tag6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22.png"/><Relationship Id="rId5" Type="http://schemas.openxmlformats.org/officeDocument/2006/relationships/notesSlide" Target="../notesSlides/notesSlide20.xml"/><Relationship Id="rId4"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5.png"/><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24.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image" Target="../media/image23.png"/><Relationship Id="rId5" Type="http://schemas.openxmlformats.org/officeDocument/2006/relationships/tags" Target="../tags/tag83.xml"/><Relationship Id="rId10" Type="http://schemas.openxmlformats.org/officeDocument/2006/relationships/hyperlink" Target="https://www.tandemhelps.ca/" TargetMode="External"/><Relationship Id="rId4" Type="http://schemas.openxmlformats.org/officeDocument/2006/relationships/tags" Target="../tags/tag82.xml"/><Relationship Id="rId9"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hyperlink" Target="http://www.camh.ca/fr" TargetMode="External"/><Relationship Id="rId5" Type="http://schemas.openxmlformats.org/officeDocument/2006/relationships/hyperlink" Target="http://www.connexontario.ca/" TargetMode="External"/><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comments" Target="../comments/comment1.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1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hyperlink" Target="https://www.youtube.com/watch?v=vbNrlsR-pnI" TargetMode="External"/><Relationship Id="rId5" Type="http://schemas.openxmlformats.org/officeDocument/2006/relationships/tags" Target="../tags/tag12.xml"/><Relationship Id="rId10" Type="http://schemas.openxmlformats.org/officeDocument/2006/relationships/notesSlide" Target="../notesSlides/notesSlide3.xml"/><Relationship Id="rId4" Type="http://schemas.openxmlformats.org/officeDocument/2006/relationships/tags" Target="../tags/tag11.xml"/><Relationship Id="rId9"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21.xml"/><Relationship Id="rId7" Type="http://schemas.openxmlformats.org/officeDocument/2006/relationships/slideLayout" Target="../slideLayouts/slideLayout2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6.png"/><Relationship Id="rId5" Type="http://schemas.openxmlformats.org/officeDocument/2006/relationships/tags" Target="../tags/tag23.xml"/><Relationship Id="rId10" Type="http://schemas.microsoft.com/office/2007/relationships/hdphoto" Target="../media/hdphoto3.wdp"/><Relationship Id="rId4" Type="http://schemas.openxmlformats.org/officeDocument/2006/relationships/tags" Target="../tags/tag22.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7.jpeg"/><Relationship Id="rId5" Type="http://schemas.openxmlformats.org/officeDocument/2006/relationships/notesSlide" Target="../notesSlides/notesSlide7.xml"/><Relationship Id="rId4"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16.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microsoft.com/office/2007/relationships/hdphoto" Target="../media/hdphoto3.wdp"/><Relationship Id="rId5" Type="http://schemas.openxmlformats.org/officeDocument/2006/relationships/tags" Target="../tags/tag32.xml"/><Relationship Id="rId10" Type="http://schemas.openxmlformats.org/officeDocument/2006/relationships/image" Target="../media/image15.png"/><Relationship Id="rId4" Type="http://schemas.openxmlformats.org/officeDocument/2006/relationships/tags" Target="../tags/tag3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7.xml"/><Relationship Id="rId7" Type="http://schemas.openxmlformats.org/officeDocument/2006/relationships/notesSlide" Target="../notesSlides/notesSlide9.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3.xml"/><Relationship Id="rId5" Type="http://schemas.openxmlformats.org/officeDocument/2006/relationships/tags" Target="../tags/tag39.xml"/><Relationship Id="rId4"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6DC1B4-4E61-4A19-D62A-3240DEDC1E77}"/>
              </a:ext>
            </a:extLst>
          </p:cNvPr>
          <p:cNvSpPr>
            <a:spLocks noGrp="1"/>
          </p:cNvSpPr>
          <p:nvPr>
            <p:ph type="ctrTitle"/>
            <p:custDataLst>
              <p:tags r:id="rId1"/>
            </p:custDataLst>
          </p:nvPr>
        </p:nvSpPr>
        <p:spPr>
          <a:xfrm>
            <a:off x="356348" y="2196352"/>
            <a:ext cx="6159868" cy="2166285"/>
          </a:xfrm>
        </p:spPr>
        <p:txBody>
          <a:bodyPr>
            <a:normAutofit/>
          </a:bodyPr>
          <a:lstStyle/>
          <a:p>
            <a:r>
              <a:rPr lang="fr-CA" sz="4000" noProof="0"/>
              <a:t>Les cigarettes électroniques et le vapotage</a:t>
            </a:r>
          </a:p>
        </p:txBody>
      </p:sp>
      <p:sp>
        <p:nvSpPr>
          <p:cNvPr id="11" name="Text Placeholder 10">
            <a:extLst>
              <a:ext uri="{FF2B5EF4-FFF2-40B4-BE49-F238E27FC236}">
                <a16:creationId xmlns:a16="http://schemas.microsoft.com/office/drawing/2014/main" id="{9C9BF35C-66DB-6DE3-F1F3-A29816C94BC9}"/>
              </a:ext>
            </a:extLst>
          </p:cNvPr>
          <p:cNvSpPr>
            <a:spLocks noGrp="1"/>
          </p:cNvSpPr>
          <p:nvPr>
            <p:ph type="body" sz="quarter" idx="10"/>
            <p:custDataLst>
              <p:tags r:id="rId2"/>
            </p:custDataLst>
          </p:nvPr>
        </p:nvSpPr>
        <p:spPr/>
        <p:txBody>
          <a:bodyPr vert="horz" lIns="91440" tIns="45720" rIns="91440" bIns="45720" rtlCol="0" anchor="t">
            <a:normAutofit lnSpcReduction="10000"/>
          </a:bodyPr>
          <a:lstStyle/>
          <a:p>
            <a:r>
              <a:rPr lang="fr-CA" noProof="0">
                <a:latin typeface="Arial"/>
                <a:cs typeface="Arial"/>
              </a:rPr>
              <a:t>Créée en août 2022</a:t>
            </a:r>
            <a:endParaRPr lang="fr-CA" noProof="0"/>
          </a:p>
          <a:p>
            <a:r>
              <a:rPr lang="fr-CA" noProof="0">
                <a:latin typeface="Arial"/>
                <a:cs typeface="Arial"/>
              </a:rPr>
              <a:t>Révisée en avril 2023</a:t>
            </a:r>
            <a:endParaRPr lang="fr-CA" noProof="0"/>
          </a:p>
        </p:txBody>
      </p:sp>
      <p:pic>
        <p:nvPicPr>
          <p:cNvPr id="3" name="Picture 2">
            <a:extLst>
              <a:ext uri="{FF2B5EF4-FFF2-40B4-BE49-F238E27FC236}">
                <a16:creationId xmlns:a16="http://schemas.microsoft.com/office/drawing/2014/main" id="{B306B3B1-FEAC-4AEE-B9D5-D2ECEE9ACDCE}"/>
              </a:ext>
            </a:extLst>
          </p:cNvPr>
          <p:cNvPicPr>
            <a:picLocks noChangeAspect="1"/>
          </p:cNvPicPr>
          <p:nvPr>
            <p:custDataLst>
              <p:tags r:id="rId3"/>
            </p:custDataLst>
          </p:nvPr>
        </p:nvPicPr>
        <p:blipFill rotWithShape="1">
          <a:blip r:embed="rId8">
            <a:extLst>
              <a:ext uri="{BEBA8EAE-BF5A-486C-A8C5-ECC9F3942E4B}">
                <a14:imgProps xmlns:a14="http://schemas.microsoft.com/office/drawing/2010/main">
                  <a14:imgLayer r:embed="rId9">
                    <a14:imgEffect>
                      <a14:saturation sat="200000"/>
                    </a14:imgEffect>
                  </a14:imgLayer>
                </a14:imgProps>
              </a:ext>
            </a:extLst>
          </a:blip>
          <a:srcRect l="21562"/>
          <a:stretch/>
        </p:blipFill>
        <p:spPr>
          <a:xfrm>
            <a:off x="6777871" y="0"/>
            <a:ext cx="2366127" cy="2011050"/>
          </a:xfrm>
          <a:prstGeom prst="rect">
            <a:avLst/>
          </a:prstGeom>
        </p:spPr>
      </p:pic>
      <p:pic>
        <p:nvPicPr>
          <p:cNvPr id="4" name="Picture 3">
            <a:extLst>
              <a:ext uri="{FF2B5EF4-FFF2-40B4-BE49-F238E27FC236}">
                <a16:creationId xmlns:a16="http://schemas.microsoft.com/office/drawing/2014/main" id="{CF3534DC-1245-4942-8B68-56179CD6D67D}"/>
              </a:ext>
            </a:extLst>
          </p:cNvPr>
          <p:cNvPicPr>
            <a:picLocks noChangeAspect="1"/>
          </p:cNvPicPr>
          <p:nvPr>
            <p:custDataLst>
              <p:tags r:id="rId4"/>
            </p:custDataLst>
          </p:nvPr>
        </p:nvPicPr>
        <p:blipFill rotWithShape="1">
          <a:blip r:embed="rId10"/>
          <a:srcRect l="50189" t="-1" b="25335"/>
          <a:stretch/>
        </p:blipFill>
        <p:spPr>
          <a:xfrm>
            <a:off x="6777870" y="2066052"/>
            <a:ext cx="2366127" cy="2364546"/>
          </a:xfrm>
          <a:prstGeom prst="rect">
            <a:avLst/>
          </a:prstGeom>
        </p:spPr>
      </p:pic>
      <p:pic>
        <p:nvPicPr>
          <p:cNvPr id="5" name="Picture 4">
            <a:extLst>
              <a:ext uri="{FF2B5EF4-FFF2-40B4-BE49-F238E27FC236}">
                <a16:creationId xmlns:a16="http://schemas.microsoft.com/office/drawing/2014/main" id="{5DBE0F2A-D55F-4A9A-99D0-59A7F1EBF8F4}"/>
              </a:ext>
            </a:extLst>
          </p:cNvPr>
          <p:cNvPicPr>
            <a:picLocks noChangeAspect="1"/>
          </p:cNvPicPr>
          <p:nvPr>
            <p:custDataLst>
              <p:tags r:id="rId5"/>
            </p:custDataLst>
          </p:nvPr>
        </p:nvPicPr>
        <p:blipFill rotWithShape="1">
          <a:blip r:embed="rId11">
            <a:extLst>
              <a:ext uri="{BEBA8EAE-BF5A-486C-A8C5-ECC9F3942E4B}">
                <a14:imgProps xmlns:a14="http://schemas.microsoft.com/office/drawing/2010/main">
                  <a14:imgLayer r:embed="rId12">
                    <a14:imgEffect>
                      <a14:saturation sat="33000"/>
                    </a14:imgEffect>
                  </a14:imgLayer>
                </a14:imgProps>
              </a:ext>
            </a:extLst>
          </a:blip>
          <a:srcRect l="9810" r="5405"/>
          <a:stretch/>
        </p:blipFill>
        <p:spPr>
          <a:xfrm>
            <a:off x="6787297" y="4496842"/>
            <a:ext cx="2366127" cy="2361158"/>
          </a:xfrm>
          <a:prstGeom prst="rect">
            <a:avLst/>
          </a:prstGeom>
        </p:spPr>
      </p:pic>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982646-B4C8-4849-B781-A5825B50A0C0}"/>
              </a:ext>
            </a:extLst>
          </p:cNvPr>
          <p:cNvSpPr>
            <a:spLocks noGrp="1"/>
          </p:cNvSpPr>
          <p:nvPr>
            <p:ph type="title"/>
            <p:custDataLst>
              <p:tags r:id="rId1"/>
            </p:custDataLst>
          </p:nvPr>
        </p:nvSpPr>
        <p:spPr>
          <a:xfrm>
            <a:off x="394556" y="836712"/>
            <a:ext cx="8354888" cy="1508720"/>
          </a:xfrm>
        </p:spPr>
        <p:txBody>
          <a:bodyPr/>
          <a:lstStyle/>
          <a:p>
            <a:r>
              <a:rPr lang="fr-CA" altLang="en-US" sz="4800" b="1" noProof="0">
                <a:solidFill>
                  <a:srgbClr val="006345"/>
                </a:solidFill>
                <a:latin typeface="Arial" panose="020B0604020202020204" pitchFamily="34" charset="0"/>
              </a:rPr>
              <a:t>La nicotine et le cerveau</a:t>
            </a:r>
            <a:endParaRPr lang="fr-CA" sz="4800" noProof="0"/>
          </a:p>
        </p:txBody>
      </p:sp>
      <p:sp>
        <p:nvSpPr>
          <p:cNvPr id="5" name="Content Placeholder 2">
            <a:extLst>
              <a:ext uri="{FF2B5EF4-FFF2-40B4-BE49-F238E27FC236}">
                <a16:creationId xmlns:a16="http://schemas.microsoft.com/office/drawing/2014/main" id="{28474EAC-85C9-4208-8EA1-8CE8E68EE0AC}"/>
              </a:ext>
            </a:extLst>
          </p:cNvPr>
          <p:cNvSpPr>
            <a:spLocks noGrp="1"/>
          </p:cNvSpPr>
          <p:nvPr>
            <p:ph idx="1"/>
            <p:custDataLst>
              <p:tags r:id="rId2"/>
            </p:custDataLst>
          </p:nvPr>
        </p:nvSpPr>
        <p:spPr>
          <a:xfrm>
            <a:off x="755576" y="3645024"/>
            <a:ext cx="7632848" cy="2649617"/>
          </a:xfrm>
        </p:spPr>
        <p:txBody>
          <a:bodyPr/>
          <a:lstStyle/>
          <a:p>
            <a:pPr marL="0" indent="0">
              <a:buNone/>
            </a:pPr>
            <a:r>
              <a:rPr lang="fr-CA" b="1" noProof="0">
                <a:latin typeface="Arial" panose="020B0604020202020204" pitchFamily="34" charset="0"/>
                <a:cs typeface="Arial" panose="020B0604020202020204" pitchFamily="34" charset="0"/>
              </a:rPr>
              <a:t>Pendant la période de « construction », la nicotine peut : </a:t>
            </a:r>
          </a:p>
          <a:p>
            <a:pPr lvl="1">
              <a:buFont typeface="Arial" panose="020B0604020202020204" pitchFamily="34" charset="0"/>
              <a:buChar char="•"/>
            </a:pPr>
            <a:r>
              <a:rPr lang="fr-CA" noProof="0">
                <a:latin typeface="Arial" panose="020B0604020202020204" pitchFamily="34" charset="0"/>
                <a:cs typeface="Arial" panose="020B0604020202020204" pitchFamily="34" charset="0"/>
              </a:rPr>
              <a:t>↑ le risque de dépression et d’anxiété;</a:t>
            </a:r>
          </a:p>
          <a:p>
            <a:pPr lvl="1">
              <a:buFont typeface="Arial" panose="020B0604020202020204" pitchFamily="34" charset="0"/>
              <a:buChar char="•"/>
            </a:pPr>
            <a:r>
              <a:rPr lang="fr-CA" noProof="0">
                <a:latin typeface="Arial" panose="020B0604020202020204" pitchFamily="34" charset="0"/>
                <a:cs typeface="Arial" panose="020B0604020202020204" pitchFamily="34" charset="0"/>
              </a:rPr>
              <a:t>↑ le risque de dépendance;</a:t>
            </a:r>
          </a:p>
          <a:p>
            <a:pPr lvl="1">
              <a:buFont typeface="Arial" panose="020B0604020202020204" pitchFamily="34" charset="0"/>
              <a:buChar char="•"/>
            </a:pPr>
            <a:r>
              <a:rPr lang="fr-CA" noProof="0">
                <a:latin typeface="Arial" panose="020B0604020202020204" pitchFamily="34" charset="0"/>
                <a:cs typeface="Arial" panose="020B0604020202020204" pitchFamily="34" charset="0"/>
              </a:rPr>
              <a:t>Endommager la partie du cerveau responsable de la concentration et de l’apprentissage.   </a:t>
            </a:r>
            <a:endParaRPr lang="fr-CA" noProof="0"/>
          </a:p>
        </p:txBody>
      </p:sp>
      <p:sp>
        <p:nvSpPr>
          <p:cNvPr id="6" name="Rectangle 5">
            <a:extLst>
              <a:ext uri="{FF2B5EF4-FFF2-40B4-BE49-F238E27FC236}">
                <a16:creationId xmlns:a16="http://schemas.microsoft.com/office/drawing/2014/main" id="{1673711C-F565-43DC-BF6D-B00A5CAE9005}"/>
              </a:ext>
            </a:extLst>
          </p:cNvPr>
          <p:cNvSpPr/>
          <p:nvPr>
            <p:custDataLst>
              <p:tags r:id="rId3"/>
            </p:custDataLst>
          </p:nvPr>
        </p:nvSpPr>
        <p:spPr>
          <a:xfrm>
            <a:off x="394556" y="1988840"/>
            <a:ext cx="8354888" cy="1384995"/>
          </a:xfrm>
          <a:prstGeom prst="rect">
            <a:avLst/>
          </a:prstGeom>
        </p:spPr>
        <p:txBody>
          <a:bodyPr wrap="square">
            <a:spAutoFit/>
          </a:bodyPr>
          <a:lstStyle/>
          <a:p>
            <a:pPr algn="ctr"/>
            <a:endParaRPr lang="en-CA" sz="2800" b="1">
              <a:latin typeface="Arial" panose="020B0604020202020204" pitchFamily="34" charset="0"/>
              <a:cs typeface="Arial" panose="020B0604020202020204" pitchFamily="34" charset="0"/>
            </a:endParaRPr>
          </a:p>
          <a:p>
            <a:pPr algn="ctr"/>
            <a:r>
              <a:rPr lang="fr-CA" sz="2800" b="1">
                <a:latin typeface="Arial" panose="020B0604020202020204" pitchFamily="34" charset="0"/>
                <a:cs typeface="Arial" panose="020B0604020202020204" pitchFamily="34" charset="0"/>
              </a:rPr>
              <a:t>D’après vous, quels sont les effets de la nicotine sur le cerveau en développement? </a:t>
            </a:r>
          </a:p>
        </p:txBody>
      </p:sp>
    </p:spTree>
    <p:extLst>
      <p:ext uri="{BB962C8B-B14F-4D97-AF65-F5344CB8AC3E}">
        <p14:creationId xmlns:p14="http://schemas.microsoft.com/office/powerpoint/2010/main" val="143931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734272-4DC3-413F-9A1F-F70911405106}"/>
              </a:ext>
            </a:extLst>
          </p:cNvPr>
          <p:cNvSpPr>
            <a:spLocks noGrp="1"/>
          </p:cNvSpPr>
          <p:nvPr>
            <p:ph type="title"/>
            <p:custDataLst>
              <p:tags r:id="rId1"/>
            </p:custDataLst>
          </p:nvPr>
        </p:nvSpPr>
        <p:spPr>
          <a:xfrm>
            <a:off x="609600" y="914400"/>
            <a:ext cx="7772400" cy="1143000"/>
          </a:xfrm>
        </p:spPr>
        <p:txBody>
          <a:bodyPr/>
          <a:lstStyle/>
          <a:p>
            <a:r>
              <a:rPr lang="fr-CA" sz="5400" b="1" noProof="0">
                <a:solidFill>
                  <a:srgbClr val="006345"/>
                </a:solidFill>
                <a:latin typeface="Arial" panose="020B0604020202020204" pitchFamily="34" charset="0"/>
                <a:cs typeface="Arial" panose="020B0604020202020204" pitchFamily="34" charset="0"/>
              </a:rPr>
              <a:t>Vrai ou faux</a:t>
            </a:r>
          </a:p>
        </p:txBody>
      </p:sp>
      <p:sp>
        <p:nvSpPr>
          <p:cNvPr id="5" name="Content Placeholder 2">
            <a:extLst>
              <a:ext uri="{FF2B5EF4-FFF2-40B4-BE49-F238E27FC236}">
                <a16:creationId xmlns:a16="http://schemas.microsoft.com/office/drawing/2014/main" id="{FAA6CB33-3082-432C-BC14-B8FD6E140A7E}"/>
              </a:ext>
            </a:extLst>
          </p:cNvPr>
          <p:cNvSpPr>
            <a:spLocks noGrp="1"/>
          </p:cNvSpPr>
          <p:nvPr>
            <p:ph idx="1"/>
            <p:custDataLst>
              <p:tags r:id="rId2"/>
            </p:custDataLst>
          </p:nvPr>
        </p:nvSpPr>
        <p:spPr>
          <a:xfrm>
            <a:off x="609600" y="2276871"/>
            <a:ext cx="7772400" cy="3630257"/>
          </a:xfrm>
        </p:spPr>
        <p:txBody>
          <a:bodyPr vert="horz" lIns="91440" tIns="45720" rIns="91440" bIns="45720" rtlCol="0" anchor="t">
            <a:normAutofit/>
          </a:bodyPr>
          <a:lstStyle/>
          <a:p>
            <a:pPr marL="0" indent="0" algn="ctr">
              <a:buNone/>
            </a:pPr>
            <a:r>
              <a:rPr lang="fr-CA" noProof="0">
                <a:latin typeface="Arial"/>
                <a:cs typeface="Arial"/>
              </a:rPr>
              <a:t>Les arômes (</a:t>
            </a:r>
            <a:r>
              <a:rPr lang="fr-CA">
                <a:latin typeface="Arial"/>
                <a:cs typeface="Arial"/>
              </a:rPr>
              <a:t>saveurs) </a:t>
            </a:r>
            <a:r>
              <a:rPr lang="fr-CA" noProof="0">
                <a:latin typeface="Arial"/>
                <a:cs typeface="Arial"/>
              </a:rPr>
              <a:t>utilisés dans les produits de vapotage sont sans danger.</a:t>
            </a:r>
          </a:p>
          <a:p>
            <a:pPr marL="0" indent="0">
              <a:buNone/>
            </a:pPr>
            <a:r>
              <a:rPr lang="fr-CA" noProof="0">
                <a:latin typeface="Arial"/>
                <a:cs typeface="Arial"/>
              </a:rPr>
              <a:t>                         </a:t>
            </a:r>
            <a:endParaRPr lang="fr-CA" noProof="0"/>
          </a:p>
        </p:txBody>
      </p:sp>
      <p:pic>
        <p:nvPicPr>
          <p:cNvPr id="6" name="Picture 5">
            <a:extLst>
              <a:ext uri="{FF2B5EF4-FFF2-40B4-BE49-F238E27FC236}">
                <a16:creationId xmlns:a16="http://schemas.microsoft.com/office/drawing/2014/main" id="{9739C4FA-FEB6-4433-B531-81C2826CD4B5}"/>
              </a:ext>
            </a:extLst>
          </p:cNvPr>
          <p:cNvPicPr>
            <a:picLocks noChangeAspect="1"/>
          </p:cNvPicPr>
          <p:nvPr>
            <p:custDataLst>
              <p:tags r:id="rId3"/>
            </p:custDataLst>
          </p:nvPr>
        </p:nvPicPr>
        <p:blipFill>
          <a:blip r:embed="rId9" cstate="print">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144125" y="3573255"/>
            <a:ext cx="1872208" cy="1872208"/>
          </a:xfrm>
          <a:prstGeom prst="rect">
            <a:avLst/>
          </a:prstGeom>
        </p:spPr>
      </p:pic>
      <p:pic>
        <p:nvPicPr>
          <p:cNvPr id="7" name="Picture 6">
            <a:extLst>
              <a:ext uri="{FF2B5EF4-FFF2-40B4-BE49-F238E27FC236}">
                <a16:creationId xmlns:a16="http://schemas.microsoft.com/office/drawing/2014/main" id="{0482AC67-0E73-4E0F-9E13-7CAD76DBC794}"/>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495800" y="3565153"/>
            <a:ext cx="2520280" cy="1990486"/>
          </a:xfrm>
          <a:prstGeom prst="rect">
            <a:avLst/>
          </a:prstGeom>
        </p:spPr>
      </p:pic>
      <p:sp>
        <p:nvSpPr>
          <p:cNvPr id="8" name="TextBox 7">
            <a:extLst>
              <a:ext uri="{FF2B5EF4-FFF2-40B4-BE49-F238E27FC236}">
                <a16:creationId xmlns:a16="http://schemas.microsoft.com/office/drawing/2014/main" id="{CC422FBB-28FD-4D76-9016-8A64267025D4}"/>
              </a:ext>
            </a:extLst>
          </p:cNvPr>
          <p:cNvSpPr txBox="1"/>
          <p:nvPr>
            <p:custDataLst>
              <p:tags r:id="rId5"/>
            </p:custDataLst>
          </p:nvPr>
        </p:nvSpPr>
        <p:spPr>
          <a:xfrm>
            <a:off x="2051759" y="5695147"/>
            <a:ext cx="2056939" cy="461665"/>
          </a:xfrm>
          <a:prstGeom prst="rect">
            <a:avLst/>
          </a:prstGeom>
          <a:noFill/>
        </p:spPr>
        <p:txBody>
          <a:bodyPr wrap="square" rtlCol="0">
            <a:spAutoFit/>
          </a:bodyPr>
          <a:lstStyle/>
          <a:p>
            <a:pPr algn="ctr"/>
            <a:r>
              <a:rPr lang="en-CA" b="1">
                <a:solidFill>
                  <a:srgbClr val="006345"/>
                </a:solidFill>
                <a:latin typeface="+mn-lt"/>
              </a:rPr>
              <a:t>Vrai</a:t>
            </a:r>
            <a:endParaRPr lang="en-CA">
              <a:latin typeface="+mn-lt"/>
            </a:endParaRPr>
          </a:p>
        </p:txBody>
      </p:sp>
      <p:sp>
        <p:nvSpPr>
          <p:cNvPr id="9" name="TextBox 8">
            <a:extLst>
              <a:ext uri="{FF2B5EF4-FFF2-40B4-BE49-F238E27FC236}">
                <a16:creationId xmlns:a16="http://schemas.microsoft.com/office/drawing/2014/main" id="{42C94F28-B5D1-4E3D-9934-309D42944FA3}"/>
              </a:ext>
            </a:extLst>
          </p:cNvPr>
          <p:cNvSpPr txBox="1"/>
          <p:nvPr>
            <p:custDataLst>
              <p:tags r:id="rId6"/>
            </p:custDataLst>
          </p:nvPr>
        </p:nvSpPr>
        <p:spPr>
          <a:xfrm>
            <a:off x="4727470" y="5695146"/>
            <a:ext cx="2056939" cy="461665"/>
          </a:xfrm>
          <a:prstGeom prst="rect">
            <a:avLst/>
          </a:prstGeom>
          <a:noFill/>
        </p:spPr>
        <p:txBody>
          <a:bodyPr wrap="square" rtlCol="0">
            <a:spAutoFit/>
          </a:bodyPr>
          <a:lstStyle/>
          <a:p>
            <a:pPr algn="ctr"/>
            <a:r>
              <a:rPr lang="en-CA" b="1">
                <a:solidFill>
                  <a:srgbClr val="FF0000"/>
                </a:solidFill>
                <a:latin typeface="+mn-lt"/>
              </a:rPr>
              <a:t>Faux</a:t>
            </a:r>
            <a:endParaRPr lang="en-CA">
              <a:solidFill>
                <a:srgbClr val="FF0000"/>
              </a:solidFill>
              <a:latin typeface="+mn-lt"/>
            </a:endParaRPr>
          </a:p>
        </p:txBody>
      </p:sp>
    </p:spTree>
    <p:extLst>
      <p:ext uri="{BB962C8B-B14F-4D97-AF65-F5344CB8AC3E}">
        <p14:creationId xmlns:p14="http://schemas.microsoft.com/office/powerpoint/2010/main" val="306904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8"/>
                                        </p:tgtEl>
                                      </p:cBhvr>
                                    </p:animEffect>
                                    <p:anim calcmode="lin" valueType="num">
                                      <p:cBhvr>
                                        <p:cTn id="12" dur="1000"/>
                                        <p:tgtEl>
                                          <p:spTgt spid="8"/>
                                        </p:tgtEl>
                                        <p:attrNameLst>
                                          <p:attrName>ppt_x</p:attrName>
                                        </p:attrNameLst>
                                      </p:cBhvr>
                                      <p:tavLst>
                                        <p:tav tm="0">
                                          <p:val>
                                            <p:strVal val="ppt_x"/>
                                          </p:val>
                                        </p:tav>
                                        <p:tav tm="100000">
                                          <p:val>
                                            <p:strVal val="ppt_x"/>
                                          </p:val>
                                        </p:tav>
                                      </p:tavLst>
                                    </p:anim>
                                    <p:anim calcmode="lin" valueType="num">
                                      <p:cBhvr>
                                        <p:cTn id="13" dur="1000"/>
                                        <p:tgtEl>
                                          <p:spTgt spid="8"/>
                                        </p:tgtEl>
                                        <p:attrNameLst>
                                          <p:attrName>ppt_y</p:attrName>
                                        </p:attrNameLst>
                                      </p:cBhvr>
                                      <p:tavLst>
                                        <p:tav tm="0">
                                          <p:val>
                                            <p:strVal val="ppt_y"/>
                                          </p:val>
                                        </p:tav>
                                        <p:tav tm="100000">
                                          <p:val>
                                            <p:strVal val="ppt_y+.1"/>
                                          </p:val>
                                        </p:tav>
                                      </p:tavLst>
                                    </p:anim>
                                    <p:set>
                                      <p:cBhvr>
                                        <p:cTn id="1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06878C-7D63-42F0-9C9C-4FD142C84890}"/>
              </a:ext>
            </a:extLst>
          </p:cNvPr>
          <p:cNvSpPr>
            <a:spLocks noGrp="1"/>
          </p:cNvSpPr>
          <p:nvPr>
            <p:ph type="title"/>
            <p:custDataLst>
              <p:tags r:id="rId1"/>
            </p:custDataLst>
          </p:nvPr>
        </p:nvSpPr>
        <p:spPr>
          <a:xfrm>
            <a:off x="601287" y="936610"/>
            <a:ext cx="7941325" cy="1062644"/>
          </a:xfrm>
        </p:spPr>
        <p:txBody>
          <a:bodyPr vert="horz" lIns="91440" tIns="45720" rIns="91440" bIns="45720" rtlCol="0" anchor="b">
            <a:noAutofit/>
          </a:bodyPr>
          <a:lstStyle/>
          <a:p>
            <a:r>
              <a:rPr lang="fr-CA" sz="5400" noProof="0">
                <a:solidFill>
                  <a:srgbClr val="006345"/>
                </a:solidFill>
                <a:latin typeface="Arial"/>
                <a:cs typeface="Arial"/>
              </a:rPr>
              <a:t>Les arômes</a:t>
            </a:r>
            <a:endParaRPr lang="fr-CA" sz="5400" noProof="0">
              <a:solidFill>
                <a:srgbClr val="006345"/>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7C4E255-3135-49EC-9BE8-FFA8FEEE1D56}"/>
              </a:ext>
            </a:extLst>
          </p:cNvPr>
          <p:cNvSpPr>
            <a:spLocks noGrp="1"/>
          </p:cNvSpPr>
          <p:nvPr>
            <p:ph idx="1"/>
            <p:custDataLst>
              <p:tags r:id="rId2"/>
            </p:custDataLst>
          </p:nvPr>
        </p:nvSpPr>
        <p:spPr>
          <a:xfrm>
            <a:off x="858801" y="2476873"/>
            <a:ext cx="7593759" cy="1391851"/>
          </a:xfrm>
        </p:spPr>
        <p:txBody>
          <a:bodyPr>
            <a:normAutofit/>
          </a:bodyPr>
          <a:lstStyle/>
          <a:p>
            <a:pPr marL="0" indent="0">
              <a:buNone/>
            </a:pPr>
            <a:r>
              <a:rPr lang="fr-CA" noProof="0">
                <a:latin typeface="Arial" panose="020B0604020202020204" pitchFamily="34" charset="0"/>
                <a:cs typeface="Arial" panose="020B0604020202020204" pitchFamily="34" charset="0"/>
              </a:rPr>
              <a:t>Quelles stratégies de marketing les fabricants de produits de </a:t>
            </a:r>
            <a:r>
              <a:rPr lang="fr-CA" noProof="0" err="1">
                <a:latin typeface="Arial" panose="020B0604020202020204" pitchFamily="34" charset="0"/>
                <a:cs typeface="Arial" panose="020B0604020202020204" pitchFamily="34" charset="0"/>
              </a:rPr>
              <a:t>vapotage</a:t>
            </a:r>
            <a:r>
              <a:rPr lang="fr-CA" noProof="0">
                <a:latin typeface="Arial" panose="020B0604020202020204" pitchFamily="34" charset="0"/>
                <a:cs typeface="Arial" panose="020B0604020202020204" pitchFamily="34" charset="0"/>
              </a:rPr>
              <a:t> utilisent-ils pour attirer les jeunes? </a:t>
            </a:r>
            <a:endParaRPr lang="fr-CA" sz="3800" noProof="0">
              <a:latin typeface="Arial" panose="020B0604020202020204" pitchFamily="34" charset="0"/>
              <a:cs typeface="Arial" panose="020B0604020202020204" pitchFamily="34" charset="0"/>
            </a:endParaRPr>
          </a:p>
          <a:p>
            <a:pPr marL="0" indent="0">
              <a:buNone/>
            </a:pPr>
            <a:endParaRPr lang="fr-CA" sz="2100" noProof="0"/>
          </a:p>
        </p:txBody>
      </p:sp>
      <p:pic>
        <p:nvPicPr>
          <p:cNvPr id="6" name="Picture 2" descr="Ice Cream, Cone, Pink, White, Sweet">
            <a:hlinkClick r:id="rId7"/>
            <a:extLst>
              <a:ext uri="{FF2B5EF4-FFF2-40B4-BE49-F238E27FC236}">
                <a16:creationId xmlns:a16="http://schemas.microsoft.com/office/drawing/2014/main" id="{1F6794CC-8476-4189-BE82-D34F8C2152B7}"/>
              </a:ext>
            </a:extLst>
          </p:cNvPr>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rot="881022">
            <a:off x="3820506" y="3241054"/>
            <a:ext cx="1082080" cy="21641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2611298-68D3-4531-8330-472EF8177A84}"/>
              </a:ext>
            </a:extLst>
          </p:cNvPr>
          <p:cNvSpPr txBox="1"/>
          <p:nvPr>
            <p:custDataLst>
              <p:tags r:id="rId4"/>
            </p:custDataLst>
          </p:nvPr>
        </p:nvSpPr>
        <p:spPr>
          <a:xfrm rot="17457299">
            <a:off x="3698484" y="4757757"/>
            <a:ext cx="2305439" cy="246221"/>
          </a:xfrm>
          <a:prstGeom prst="rect">
            <a:avLst/>
          </a:prstGeom>
          <a:noFill/>
        </p:spPr>
        <p:txBody>
          <a:bodyPr wrap="none" rtlCol="0">
            <a:spAutoFit/>
          </a:bodyPr>
          <a:lstStyle/>
          <a:p>
            <a:r>
              <a:rPr lang="fr-CA" sz="1000">
                <a:latin typeface="Arial" panose="020B0604020202020204" pitchFamily="34" charset="0"/>
                <a:cs typeface="Arial" panose="020B0604020202020204" pitchFamily="34" charset="0"/>
              </a:rPr>
              <a:t>Cliquez deux fois sur la crème glacée</a:t>
            </a:r>
          </a:p>
        </p:txBody>
      </p:sp>
    </p:spTree>
    <p:extLst>
      <p:ext uri="{BB962C8B-B14F-4D97-AF65-F5344CB8AC3E}">
        <p14:creationId xmlns:p14="http://schemas.microsoft.com/office/powerpoint/2010/main" val="68012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0A8983E-D149-47A5-AAC1-943B338B7CB7}"/>
              </a:ext>
            </a:extLst>
          </p:cNvPr>
          <p:cNvSpPr txBox="1">
            <a:spLocks/>
          </p:cNvSpPr>
          <p:nvPr>
            <p:custDataLst>
              <p:tags r:id="rId1"/>
            </p:custDataLst>
          </p:nvPr>
        </p:nvSpPr>
        <p:spPr>
          <a:xfrm>
            <a:off x="685800" y="1340768"/>
            <a:ext cx="7772400" cy="11430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fontAlgn="auto">
              <a:lnSpc>
                <a:spcPct val="100000"/>
              </a:lnSpc>
              <a:spcAft>
                <a:spcPts val="0"/>
              </a:spcAft>
            </a:pPr>
            <a:r>
              <a:rPr lang="fr-CA" sz="4800">
                <a:solidFill>
                  <a:srgbClr val="006600"/>
                </a:solidFill>
                <a:latin typeface="Arial"/>
                <a:cs typeface="Arial"/>
              </a:rPr>
              <a:t>Santé Canada propose d’interdire l’utilisation d’arômes</a:t>
            </a:r>
          </a:p>
        </p:txBody>
      </p:sp>
      <p:sp>
        <p:nvSpPr>
          <p:cNvPr id="5" name="Content Placeholder 2">
            <a:extLst>
              <a:ext uri="{FF2B5EF4-FFF2-40B4-BE49-F238E27FC236}">
                <a16:creationId xmlns:a16="http://schemas.microsoft.com/office/drawing/2014/main" id="{C0282479-CA13-4360-9C8C-3BDC61B6AEB6}"/>
              </a:ext>
            </a:extLst>
          </p:cNvPr>
          <p:cNvSpPr txBox="1">
            <a:spLocks/>
          </p:cNvSpPr>
          <p:nvPr>
            <p:custDataLst>
              <p:tags r:id="rId2"/>
            </p:custDataLst>
          </p:nvPr>
        </p:nvSpPr>
        <p:spPr>
          <a:xfrm>
            <a:off x="710045" y="3140968"/>
            <a:ext cx="7772400" cy="2736304"/>
          </a:xfrm>
          <a:prstGeom prst="rect">
            <a:avLst/>
          </a:prstGeom>
        </p:spPr>
        <p:txBody>
          <a:bodyPr vert="horz" lIns="91440" tIns="45720" rIns="91440" bIns="45720" rtlCol="0" anchor="t">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spcAft>
                <a:spcPts val="0"/>
              </a:spcAft>
            </a:pPr>
            <a:r>
              <a:rPr lang="fr-CA">
                <a:latin typeface="Arial"/>
                <a:cs typeface="Arial"/>
              </a:rPr>
              <a:t>Limiter la promotion d’arômes au tabac, à la menthe, au menthol ou à une combinaison de menthol et de menthe (menthol/menthe) </a:t>
            </a:r>
          </a:p>
          <a:p>
            <a:pPr algn="l" fontAlgn="auto">
              <a:spcAft>
                <a:spcPts val="0"/>
              </a:spcAft>
            </a:pPr>
            <a:r>
              <a:rPr lang="fr-CA">
                <a:latin typeface="Arial"/>
                <a:cs typeface="Arial"/>
              </a:rPr>
              <a:t>Interdire, dans tous les points de vente, tous les sucres et édulcorants ainsi que la plupart des ingrédients aromatiques</a:t>
            </a:r>
            <a:endParaRPr lang="en-US"/>
          </a:p>
        </p:txBody>
      </p:sp>
    </p:spTree>
    <p:extLst>
      <p:ext uri="{BB962C8B-B14F-4D97-AF65-F5344CB8AC3E}">
        <p14:creationId xmlns:p14="http://schemas.microsoft.com/office/powerpoint/2010/main" val="322796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FBC97E-5A99-490D-A425-5CB9BB306312}"/>
              </a:ext>
            </a:extLst>
          </p:cNvPr>
          <p:cNvSpPr>
            <a:spLocks noGrp="1"/>
          </p:cNvSpPr>
          <p:nvPr>
            <p:ph type="title"/>
            <p:custDataLst>
              <p:tags r:id="rId1"/>
            </p:custDataLst>
          </p:nvPr>
        </p:nvSpPr>
        <p:spPr>
          <a:xfrm>
            <a:off x="542764" y="909580"/>
            <a:ext cx="8058472" cy="1143000"/>
          </a:xfrm>
        </p:spPr>
        <p:txBody>
          <a:bodyPr/>
          <a:lstStyle/>
          <a:p>
            <a:r>
              <a:rPr lang="fr-CA" sz="5400">
                <a:solidFill>
                  <a:srgbClr val="006345"/>
                </a:solidFill>
                <a:latin typeface="Arial" panose="020B0604020202020204" pitchFamily="34" charset="0"/>
                <a:cs typeface="Arial" panose="020B0604020202020204" pitchFamily="34" charset="0"/>
              </a:rPr>
              <a:t>Vapeur secondaire</a:t>
            </a:r>
            <a:endParaRPr lang="fr-CA" sz="5400" noProof="0">
              <a:solidFill>
                <a:srgbClr val="006345"/>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A7BEE8E9-A85D-4413-9E8A-0DF94D63BE0D}"/>
              </a:ext>
            </a:extLst>
          </p:cNvPr>
          <p:cNvSpPr>
            <a:spLocks noGrp="1"/>
          </p:cNvSpPr>
          <p:nvPr>
            <p:ph idx="1"/>
            <p:custDataLst>
              <p:tags r:id="rId2"/>
            </p:custDataLst>
          </p:nvPr>
        </p:nvSpPr>
        <p:spPr>
          <a:xfrm>
            <a:off x="487782" y="2348880"/>
            <a:ext cx="5354074" cy="3981066"/>
          </a:xfrm>
        </p:spPr>
        <p:txBody>
          <a:bodyPr>
            <a:noAutofit/>
          </a:bodyPr>
          <a:lstStyle/>
          <a:p>
            <a:pPr algn="l"/>
            <a:r>
              <a:rPr lang="fr-CA" sz="2800" b="0" noProof="0">
                <a:latin typeface="Arial" panose="020B0604020202020204" pitchFamily="34" charset="0"/>
                <a:cs typeface="Arial" panose="020B0604020202020204" pitchFamily="34" charset="0"/>
              </a:rPr>
              <a:t>La vapeur secondaire est la vapeur que l’utilisateur expire.</a:t>
            </a:r>
          </a:p>
          <a:p>
            <a:pPr algn="l"/>
            <a:r>
              <a:rPr lang="fr-CA" sz="2800" b="0" noProof="0">
                <a:latin typeface="Arial" panose="020B0604020202020204" pitchFamily="34" charset="0"/>
                <a:cs typeface="Arial" panose="020B0604020202020204" pitchFamily="34" charset="0"/>
              </a:rPr>
              <a:t>La vapeur secondaire contient certaines des mêmes substances chimiques nocives que la fumée secondaire de tabac.</a:t>
            </a:r>
          </a:p>
        </p:txBody>
      </p:sp>
      <p:pic>
        <p:nvPicPr>
          <p:cNvPr id="5" name="Picture 2">
            <a:extLst>
              <a:ext uri="{FF2B5EF4-FFF2-40B4-BE49-F238E27FC236}">
                <a16:creationId xmlns:a16="http://schemas.microsoft.com/office/drawing/2014/main" id="{71D66119-AA07-4E8E-B619-C076329A5CE9}"/>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5682377" y="1926905"/>
            <a:ext cx="2899750" cy="29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929D4933-4577-4A59-A312-F987173FB72E}"/>
              </a:ext>
            </a:extLst>
          </p:cNvPr>
          <p:cNvSpPr txBox="1"/>
          <p:nvPr>
            <p:custDataLst>
              <p:tags r:id="rId4"/>
            </p:custDataLst>
          </p:nvPr>
        </p:nvSpPr>
        <p:spPr>
          <a:xfrm>
            <a:off x="5415858" y="4666713"/>
            <a:ext cx="3240360" cy="646331"/>
          </a:xfrm>
          <a:prstGeom prst="rect">
            <a:avLst/>
          </a:prstGeom>
          <a:noFill/>
        </p:spPr>
        <p:txBody>
          <a:bodyPr wrap="square" rtlCol="0">
            <a:spAutoFit/>
          </a:bodyPr>
          <a:lstStyle/>
          <a:p>
            <a:pPr algn="ctr"/>
            <a:r>
              <a:rPr lang="fr-CA" sz="1800" b="1">
                <a:solidFill>
                  <a:srgbClr val="C00000"/>
                </a:solidFill>
                <a:latin typeface="+mn-lt"/>
              </a:rPr>
              <a:t>C’est plus que de la vapeur d’eau inoffensive!</a:t>
            </a:r>
          </a:p>
        </p:txBody>
      </p:sp>
    </p:spTree>
    <p:extLst>
      <p:ext uri="{BB962C8B-B14F-4D97-AF65-F5344CB8AC3E}">
        <p14:creationId xmlns:p14="http://schemas.microsoft.com/office/powerpoint/2010/main" val="19940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C5A5BD-9CA2-41C2-8CBE-788D8ECAD9C5}"/>
              </a:ext>
            </a:extLst>
          </p:cNvPr>
          <p:cNvSpPr>
            <a:spLocks noGrp="1"/>
          </p:cNvSpPr>
          <p:nvPr>
            <p:ph type="title"/>
            <p:custDataLst>
              <p:tags r:id="rId1"/>
            </p:custDataLst>
          </p:nvPr>
        </p:nvSpPr>
        <p:spPr>
          <a:xfrm>
            <a:off x="609600" y="914400"/>
            <a:ext cx="7772400" cy="1143000"/>
          </a:xfrm>
        </p:spPr>
        <p:txBody>
          <a:bodyPr/>
          <a:lstStyle/>
          <a:p>
            <a:r>
              <a:rPr lang="fr-CA" sz="5400" b="1" noProof="0">
                <a:solidFill>
                  <a:srgbClr val="006345"/>
                </a:solidFill>
                <a:latin typeface="Arial" panose="020B0604020202020204" pitchFamily="34" charset="0"/>
                <a:cs typeface="Arial" panose="020B0604020202020204" pitchFamily="34" charset="0"/>
              </a:rPr>
              <a:t>Vrai ou faux</a:t>
            </a:r>
            <a:endParaRPr lang="fr-CA" sz="5400" noProof="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3886005D-0F51-4458-8F91-1FD480E96942}"/>
              </a:ext>
            </a:extLst>
          </p:cNvPr>
          <p:cNvSpPr>
            <a:spLocks noGrp="1"/>
          </p:cNvSpPr>
          <p:nvPr>
            <p:ph idx="1"/>
            <p:custDataLst>
              <p:tags r:id="rId2"/>
            </p:custDataLst>
          </p:nvPr>
        </p:nvSpPr>
        <p:spPr>
          <a:xfrm>
            <a:off x="609600" y="2133600"/>
            <a:ext cx="7772400" cy="3962400"/>
          </a:xfrm>
        </p:spPr>
        <p:txBody>
          <a:bodyPr/>
          <a:lstStyle/>
          <a:p>
            <a:pPr marL="0" indent="0" algn="ctr">
              <a:buNone/>
            </a:pPr>
            <a:r>
              <a:rPr lang="fr-CA" noProof="0">
                <a:latin typeface="Arial" panose="020B0604020202020204" pitchFamily="34" charset="0"/>
                <a:cs typeface="Arial" panose="020B0604020202020204" pitchFamily="34" charset="0"/>
              </a:rPr>
              <a:t>Les personnes qui </a:t>
            </a:r>
            <a:r>
              <a:rPr lang="fr-CA" noProof="0" err="1">
                <a:latin typeface="Arial" panose="020B0604020202020204" pitchFamily="34" charset="0"/>
                <a:cs typeface="Arial" panose="020B0604020202020204" pitchFamily="34" charset="0"/>
              </a:rPr>
              <a:t>vapotent</a:t>
            </a:r>
            <a:r>
              <a:rPr lang="fr-CA" noProof="0">
                <a:latin typeface="Arial" panose="020B0604020202020204" pitchFamily="34" charset="0"/>
                <a:cs typeface="Arial" panose="020B0604020202020204" pitchFamily="34" charset="0"/>
              </a:rPr>
              <a:t> sont plus susceptibles de commencer à fumer des cigarettes. </a:t>
            </a:r>
            <a:endParaRPr lang="fr-CA" noProof="0"/>
          </a:p>
          <a:p>
            <a:pPr marL="0" indent="0">
              <a:buNone/>
            </a:pPr>
            <a:r>
              <a:rPr lang="fr-CA" noProof="0"/>
              <a:t>          </a:t>
            </a:r>
          </a:p>
        </p:txBody>
      </p:sp>
      <p:pic>
        <p:nvPicPr>
          <p:cNvPr id="6" name="Picture 5">
            <a:extLst>
              <a:ext uri="{FF2B5EF4-FFF2-40B4-BE49-F238E27FC236}">
                <a16:creationId xmlns:a16="http://schemas.microsoft.com/office/drawing/2014/main" id="{44546135-1F22-480C-8EDA-5587666B57AB}"/>
              </a:ext>
            </a:extLst>
          </p:cNvPr>
          <p:cNvPicPr>
            <a:picLocks noChangeAspect="1"/>
          </p:cNvPicPr>
          <p:nvPr>
            <p:custDataLst>
              <p:tags r:id="rId3"/>
            </p:custDataLst>
          </p:nvPr>
        </p:nvPicPr>
        <p:blipFill>
          <a:blip r:embed="rId9" cstate="print">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130152" y="3753242"/>
            <a:ext cx="1872208" cy="1872208"/>
          </a:xfrm>
          <a:prstGeom prst="rect">
            <a:avLst/>
          </a:prstGeom>
        </p:spPr>
      </p:pic>
      <p:sp>
        <p:nvSpPr>
          <p:cNvPr id="7" name="TextBox 6">
            <a:extLst>
              <a:ext uri="{FF2B5EF4-FFF2-40B4-BE49-F238E27FC236}">
                <a16:creationId xmlns:a16="http://schemas.microsoft.com/office/drawing/2014/main" id="{66322916-2985-4663-93FA-2461A52ADC82}"/>
              </a:ext>
            </a:extLst>
          </p:cNvPr>
          <p:cNvSpPr txBox="1"/>
          <p:nvPr>
            <p:custDataLst>
              <p:tags r:id="rId4"/>
            </p:custDataLst>
          </p:nvPr>
        </p:nvSpPr>
        <p:spPr>
          <a:xfrm>
            <a:off x="2037786" y="5676296"/>
            <a:ext cx="2056939" cy="461665"/>
          </a:xfrm>
          <a:prstGeom prst="rect">
            <a:avLst/>
          </a:prstGeom>
          <a:noFill/>
        </p:spPr>
        <p:txBody>
          <a:bodyPr wrap="square" rtlCol="0">
            <a:spAutoFit/>
          </a:bodyPr>
          <a:lstStyle/>
          <a:p>
            <a:pPr algn="ctr"/>
            <a:r>
              <a:rPr lang="en-CA" b="1">
                <a:solidFill>
                  <a:srgbClr val="006345"/>
                </a:solidFill>
                <a:latin typeface="+mn-lt"/>
              </a:rPr>
              <a:t>Vrai</a:t>
            </a:r>
            <a:endParaRPr lang="en-CA">
              <a:latin typeface="+mn-lt"/>
            </a:endParaRPr>
          </a:p>
        </p:txBody>
      </p:sp>
      <p:pic>
        <p:nvPicPr>
          <p:cNvPr id="8" name="Picture 7">
            <a:extLst>
              <a:ext uri="{FF2B5EF4-FFF2-40B4-BE49-F238E27FC236}">
                <a16:creationId xmlns:a16="http://schemas.microsoft.com/office/drawing/2014/main" id="{C1A7B627-3692-493F-A361-6725D944164D}"/>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4495800" y="3634963"/>
            <a:ext cx="2520280" cy="2108765"/>
          </a:xfrm>
          <a:prstGeom prst="rect">
            <a:avLst/>
          </a:prstGeom>
        </p:spPr>
      </p:pic>
      <p:sp>
        <p:nvSpPr>
          <p:cNvPr id="9" name="TextBox 8">
            <a:extLst>
              <a:ext uri="{FF2B5EF4-FFF2-40B4-BE49-F238E27FC236}">
                <a16:creationId xmlns:a16="http://schemas.microsoft.com/office/drawing/2014/main" id="{0CC962BF-2D7D-4D8F-A884-A69E9CCE5E79}"/>
              </a:ext>
            </a:extLst>
          </p:cNvPr>
          <p:cNvSpPr txBox="1"/>
          <p:nvPr>
            <p:custDataLst>
              <p:tags r:id="rId6"/>
            </p:custDataLst>
          </p:nvPr>
        </p:nvSpPr>
        <p:spPr>
          <a:xfrm>
            <a:off x="4860032" y="5676297"/>
            <a:ext cx="2056939" cy="461665"/>
          </a:xfrm>
          <a:prstGeom prst="rect">
            <a:avLst/>
          </a:prstGeom>
          <a:noFill/>
        </p:spPr>
        <p:txBody>
          <a:bodyPr wrap="square" rtlCol="0">
            <a:spAutoFit/>
          </a:bodyPr>
          <a:lstStyle/>
          <a:p>
            <a:pPr algn="ctr"/>
            <a:r>
              <a:rPr lang="en-CA" b="1">
                <a:solidFill>
                  <a:srgbClr val="FF0000"/>
                </a:solidFill>
                <a:latin typeface="+mn-lt"/>
              </a:rPr>
              <a:t>Faux</a:t>
            </a:r>
            <a:endParaRPr lang="en-CA">
              <a:solidFill>
                <a:srgbClr val="FF0000"/>
              </a:solidFill>
              <a:latin typeface="+mn-lt"/>
            </a:endParaRPr>
          </a:p>
        </p:txBody>
      </p:sp>
    </p:spTree>
    <p:extLst>
      <p:ext uri="{BB962C8B-B14F-4D97-AF65-F5344CB8AC3E}">
        <p14:creationId xmlns:p14="http://schemas.microsoft.com/office/powerpoint/2010/main" val="131227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079BA33-6FA5-44D2-A059-DA0B84C4E663}"/>
              </a:ext>
            </a:extLst>
          </p:cNvPr>
          <p:cNvSpPr txBox="1">
            <a:spLocks/>
          </p:cNvSpPr>
          <p:nvPr>
            <p:custDataLst>
              <p:tags r:id="rId1"/>
            </p:custDataLst>
          </p:nvPr>
        </p:nvSpPr>
        <p:spPr>
          <a:xfrm>
            <a:off x="685800" y="2564904"/>
            <a:ext cx="7772400" cy="2810964"/>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00000"/>
              </a:lnSpc>
              <a:spcAft>
                <a:spcPts val="600"/>
              </a:spcAft>
            </a:pPr>
            <a:r>
              <a:rPr lang="en-CA"/>
              <a:t>L</a:t>
            </a:r>
            <a:r>
              <a:rPr lang="fr-CA"/>
              <a:t>e vapotage est associé à une initiation précoce à la cigarette chez les jeunes. </a:t>
            </a:r>
            <a:endParaRPr lang="en-CA"/>
          </a:p>
          <a:p>
            <a:pPr algn="l" fontAlgn="auto">
              <a:lnSpc>
                <a:spcPct val="100000"/>
              </a:lnSpc>
              <a:spcAft>
                <a:spcPts val="0"/>
              </a:spcAft>
            </a:pPr>
            <a:r>
              <a:rPr lang="fr-CA"/>
              <a:t>Chez les ados, </a:t>
            </a:r>
            <a:r>
              <a:rPr lang="fr-CA" err="1"/>
              <a:t>vapoter</a:t>
            </a:r>
            <a:r>
              <a:rPr lang="fr-CA"/>
              <a:t> multiplie par quatre le risque de commencer à fumer.  </a:t>
            </a:r>
          </a:p>
          <a:p>
            <a:pPr fontAlgn="auto">
              <a:spcAft>
                <a:spcPts val="0"/>
              </a:spcAft>
            </a:pPr>
            <a:endParaRPr lang="en-CA"/>
          </a:p>
          <a:p>
            <a:pPr marL="0" indent="0" fontAlgn="auto">
              <a:spcAft>
                <a:spcPts val="0"/>
              </a:spcAft>
              <a:buFont typeface="Arial" panose="020B0604020202020204" pitchFamily="34" charset="0"/>
              <a:buNone/>
            </a:pPr>
            <a:endParaRPr lang="en-CA" sz="1800"/>
          </a:p>
        </p:txBody>
      </p:sp>
      <p:sp>
        <p:nvSpPr>
          <p:cNvPr id="5" name="Title 1">
            <a:extLst>
              <a:ext uri="{FF2B5EF4-FFF2-40B4-BE49-F238E27FC236}">
                <a16:creationId xmlns:a16="http://schemas.microsoft.com/office/drawing/2014/main" id="{00E209C0-A359-42BA-8552-AD7F639C32AC}"/>
              </a:ext>
            </a:extLst>
          </p:cNvPr>
          <p:cNvSpPr txBox="1">
            <a:spLocks/>
          </p:cNvSpPr>
          <p:nvPr>
            <p:custDataLst>
              <p:tags r:id="rId2"/>
            </p:custDataLst>
          </p:nvPr>
        </p:nvSpPr>
        <p:spPr>
          <a:xfrm>
            <a:off x="539552" y="1196752"/>
            <a:ext cx="7772400" cy="1143000"/>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fr-CA" sz="5400">
                <a:solidFill>
                  <a:srgbClr val="006345"/>
                </a:solidFill>
              </a:rPr>
              <a:t>Une tendance qui préoccupe</a:t>
            </a:r>
            <a:endParaRPr lang="fr-CA" sz="5400"/>
          </a:p>
        </p:txBody>
      </p:sp>
    </p:spTree>
    <p:extLst>
      <p:ext uri="{BB962C8B-B14F-4D97-AF65-F5344CB8AC3E}">
        <p14:creationId xmlns:p14="http://schemas.microsoft.com/office/powerpoint/2010/main" val="172726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95D198-F3D9-5314-52C5-8763A98746A0}"/>
              </a:ext>
            </a:extLst>
          </p:cNvPr>
          <p:cNvPicPr>
            <a:picLocks noChangeAspect="1"/>
          </p:cNvPicPr>
          <p:nvPr>
            <p:custDataLst>
              <p:tags r:id="rId1"/>
            </p:custDataLst>
          </p:nvPr>
        </p:nvPicPr>
        <p:blipFill>
          <a:blip r:embed="rId4"/>
          <a:stretch>
            <a:fillRect/>
          </a:stretch>
        </p:blipFill>
        <p:spPr>
          <a:xfrm>
            <a:off x="1727200" y="1027617"/>
            <a:ext cx="5430982" cy="3596771"/>
          </a:xfrm>
          <a:prstGeom prst="rect">
            <a:avLst/>
          </a:prstGeom>
        </p:spPr>
      </p:pic>
    </p:spTree>
    <p:extLst>
      <p:ext uri="{BB962C8B-B14F-4D97-AF65-F5344CB8AC3E}">
        <p14:creationId xmlns:p14="http://schemas.microsoft.com/office/powerpoint/2010/main" val="1611633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0BB237-739D-4F37-AB7C-87C653419461}"/>
              </a:ext>
            </a:extLst>
          </p:cNvPr>
          <p:cNvSpPr>
            <a:spLocks noGrp="1"/>
          </p:cNvSpPr>
          <p:nvPr>
            <p:ph type="title"/>
            <p:custDataLst>
              <p:tags r:id="rId1"/>
            </p:custDataLst>
          </p:nvPr>
        </p:nvSpPr>
        <p:spPr>
          <a:xfrm>
            <a:off x="347692" y="712398"/>
            <a:ext cx="8443540" cy="1143000"/>
          </a:xfrm>
        </p:spPr>
        <p:txBody>
          <a:bodyPr>
            <a:noAutofit/>
          </a:bodyPr>
          <a:lstStyle/>
          <a:p>
            <a:r>
              <a:rPr lang="fr-CA" sz="4400" b="1" noProof="0">
                <a:solidFill>
                  <a:srgbClr val="92D050"/>
                </a:solidFill>
                <a:latin typeface="Arial"/>
                <a:cs typeface="Arial"/>
              </a:rPr>
              <a:t>Les agents d’application de la loi antitabac</a:t>
            </a:r>
          </a:p>
        </p:txBody>
      </p:sp>
      <p:sp>
        <p:nvSpPr>
          <p:cNvPr id="5" name="Content Placeholder 2">
            <a:extLst>
              <a:ext uri="{FF2B5EF4-FFF2-40B4-BE49-F238E27FC236}">
                <a16:creationId xmlns:a16="http://schemas.microsoft.com/office/drawing/2014/main" id="{833CCE40-2D43-4CC5-938D-2BCBCB0D498D}"/>
              </a:ext>
            </a:extLst>
          </p:cNvPr>
          <p:cNvSpPr>
            <a:spLocks noGrp="1"/>
          </p:cNvSpPr>
          <p:nvPr>
            <p:ph idx="1"/>
            <p:custDataLst>
              <p:tags r:id="rId2"/>
            </p:custDataLst>
          </p:nvPr>
        </p:nvSpPr>
        <p:spPr>
          <a:xfrm>
            <a:off x="611560" y="2057400"/>
            <a:ext cx="7920880" cy="4422475"/>
          </a:xfrm>
        </p:spPr>
        <p:txBody>
          <a:bodyPr vert="horz" lIns="91440" tIns="45720" rIns="91440" bIns="45720" rtlCol="0" anchor="t">
            <a:normAutofit/>
          </a:bodyPr>
          <a:lstStyle/>
          <a:p>
            <a:pPr marL="226695" indent="-226695" algn="l"/>
            <a:r>
              <a:rPr lang="fr-CA" sz="2600" b="0" noProof="0">
                <a:latin typeface="Arial"/>
                <a:cs typeface="Arial"/>
              </a:rPr>
              <a:t>Les agents d’application de la loi antitabac sont des inspecteurs qui agissent en vertu de la </a:t>
            </a:r>
            <a:r>
              <a:rPr lang="fr-CA" sz="2600" b="0" i="1" noProof="0">
                <a:latin typeface="Arial"/>
                <a:cs typeface="Arial"/>
              </a:rPr>
              <a:t>Loi de 2017 favorisant un Ontario sans fumée.</a:t>
            </a:r>
          </a:p>
          <a:p>
            <a:pPr marL="226695" indent="-226695" algn="l"/>
            <a:r>
              <a:rPr lang="fr-CA" sz="2600" b="0">
                <a:latin typeface="Arial"/>
                <a:cs typeface="Arial"/>
              </a:rPr>
              <a:t>Ils appliquent les lois concernant les produits de tabac et de </a:t>
            </a:r>
            <a:r>
              <a:rPr lang="fr-CA" sz="2600" b="0" err="1">
                <a:latin typeface="Arial"/>
                <a:cs typeface="Arial"/>
              </a:rPr>
              <a:t>vapotage</a:t>
            </a:r>
            <a:r>
              <a:rPr lang="fr-CA" sz="2600" b="0">
                <a:latin typeface="Arial"/>
                <a:cs typeface="Arial"/>
              </a:rPr>
              <a:t>.</a:t>
            </a:r>
          </a:p>
          <a:p>
            <a:pPr marL="226695" indent="-226695" algn="l"/>
            <a:r>
              <a:rPr lang="fr-CA" sz="2600" b="0" noProof="0">
                <a:latin typeface="Arial"/>
                <a:cs typeface="Arial"/>
              </a:rPr>
              <a:t>Il</a:t>
            </a:r>
            <a:r>
              <a:rPr lang="fr-CA" sz="2600" b="0">
                <a:latin typeface="Arial"/>
                <a:cs typeface="Arial"/>
              </a:rPr>
              <a:t>s font des inspections dans les écoles, les lieux de travail, les endroits publics et les hôpitaux ainsi que chez les détaillants de produits de tabac et de vapotage, entre autres. </a:t>
            </a:r>
            <a:endParaRPr lang="fr-CA" sz="2600" b="0" noProof="0">
              <a:latin typeface="Arial"/>
              <a:cs typeface="Arial"/>
            </a:endParaRPr>
          </a:p>
        </p:txBody>
      </p:sp>
    </p:spTree>
    <p:extLst>
      <p:ext uri="{BB962C8B-B14F-4D97-AF65-F5344CB8AC3E}">
        <p14:creationId xmlns:p14="http://schemas.microsoft.com/office/powerpoint/2010/main" val="2959662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C61311-AF4B-448A-A9DF-0BCB4FDDB91F}"/>
              </a:ext>
            </a:extLst>
          </p:cNvPr>
          <p:cNvSpPr>
            <a:spLocks noGrp="1"/>
          </p:cNvSpPr>
          <p:nvPr>
            <p:ph type="title"/>
            <p:custDataLst>
              <p:tags r:id="rId1"/>
            </p:custDataLst>
          </p:nvPr>
        </p:nvSpPr>
        <p:spPr>
          <a:xfrm>
            <a:off x="556404" y="961170"/>
            <a:ext cx="8045569" cy="1502433"/>
          </a:xfrm>
        </p:spPr>
        <p:txBody>
          <a:bodyPr>
            <a:normAutofit/>
          </a:bodyPr>
          <a:lstStyle/>
          <a:p>
            <a:r>
              <a:rPr lang="fr-CA" sz="4800" b="1" i="1" noProof="0">
                <a:solidFill>
                  <a:srgbClr val="006345"/>
                </a:solidFill>
                <a:latin typeface="Arial"/>
                <a:cs typeface="Arial"/>
              </a:rPr>
              <a:t>Loi de 2017 favorisant un Ontario sans fumée</a:t>
            </a:r>
          </a:p>
        </p:txBody>
      </p:sp>
      <p:sp>
        <p:nvSpPr>
          <p:cNvPr id="5" name="TextBox 4">
            <a:extLst>
              <a:ext uri="{FF2B5EF4-FFF2-40B4-BE49-F238E27FC236}">
                <a16:creationId xmlns:a16="http://schemas.microsoft.com/office/drawing/2014/main" id="{F712DC0D-B661-4753-8B34-CB2B26E64A8A}"/>
              </a:ext>
            </a:extLst>
          </p:cNvPr>
          <p:cNvSpPr txBox="1"/>
          <p:nvPr>
            <p:custDataLst>
              <p:tags r:id="rId2"/>
            </p:custDataLst>
          </p:nvPr>
        </p:nvSpPr>
        <p:spPr>
          <a:xfrm>
            <a:off x="664277" y="2969639"/>
            <a:ext cx="7937696" cy="292387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CA" sz="2800">
                <a:solidFill>
                  <a:schemeClr val="accent1"/>
                </a:solidFill>
                <a:latin typeface="Arial"/>
                <a:cs typeface="Arial"/>
              </a:rPr>
              <a:t>Il </a:t>
            </a:r>
            <a:r>
              <a:rPr lang="fr-CA" sz="2800">
                <a:solidFill>
                  <a:schemeClr val="accent1"/>
                </a:solidFill>
                <a:latin typeface="Arial"/>
                <a:cs typeface="Arial"/>
              </a:rPr>
              <a:t>est interdit de vendre ou de fournir des produits de vapotage (y compris du liquide de vapotage) à toute personne de moins de 19 ans.</a:t>
            </a:r>
          </a:p>
          <a:p>
            <a:pPr marL="800100" lvl="1" indent="-342900">
              <a:buFont typeface="Arial" panose="020B0604020202020204" pitchFamily="34" charset="0"/>
              <a:buChar char="•"/>
            </a:pPr>
            <a:endParaRPr lang="en-CA">
              <a:latin typeface="+mn-lt"/>
            </a:endParaRPr>
          </a:p>
          <a:p>
            <a:pPr marL="342900" indent="-342900">
              <a:buFont typeface="Arial" panose="020B0604020202020204" pitchFamily="34" charset="0"/>
              <a:buChar char="•"/>
            </a:pPr>
            <a:endParaRPr lang="en-CA">
              <a:latin typeface="+mn-lt"/>
            </a:endParaRPr>
          </a:p>
          <a:p>
            <a:endParaRPr lang="en-CA">
              <a:latin typeface="+mn-lt"/>
            </a:endParaRPr>
          </a:p>
        </p:txBody>
      </p:sp>
    </p:spTree>
    <p:extLst>
      <p:ext uri="{BB962C8B-B14F-4D97-AF65-F5344CB8AC3E}">
        <p14:creationId xmlns:p14="http://schemas.microsoft.com/office/powerpoint/2010/main" val="278531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C6C9D8-CF3F-4AC3-8FC3-5E1B1657D4FD}"/>
              </a:ext>
            </a:extLst>
          </p:cNvPr>
          <p:cNvSpPr txBox="1">
            <a:spLocks/>
          </p:cNvSpPr>
          <p:nvPr>
            <p:custDataLst>
              <p:tags r:id="rId1"/>
            </p:custDataLst>
          </p:nvPr>
        </p:nvSpPr>
        <p:spPr>
          <a:xfrm>
            <a:off x="588145" y="779140"/>
            <a:ext cx="7772400" cy="1143000"/>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fr-CA" sz="5400">
                <a:solidFill>
                  <a:srgbClr val="006345"/>
                </a:solidFill>
              </a:rPr>
              <a:t>Pourquoi parler de vapotage?</a:t>
            </a:r>
            <a:endParaRPr lang="fr-CA" sz="5400"/>
          </a:p>
        </p:txBody>
      </p:sp>
      <p:sp>
        <p:nvSpPr>
          <p:cNvPr id="5" name="Content Placeholder 2">
            <a:extLst>
              <a:ext uri="{FF2B5EF4-FFF2-40B4-BE49-F238E27FC236}">
                <a16:creationId xmlns:a16="http://schemas.microsoft.com/office/drawing/2014/main" id="{C384E6F2-01C8-444E-91F2-BDA6AC38B563}"/>
              </a:ext>
            </a:extLst>
          </p:cNvPr>
          <p:cNvSpPr txBox="1">
            <a:spLocks/>
          </p:cNvSpPr>
          <p:nvPr>
            <p:custDataLst>
              <p:tags r:id="rId2"/>
            </p:custDataLst>
          </p:nvPr>
        </p:nvSpPr>
        <p:spPr>
          <a:xfrm>
            <a:off x="736358" y="2275329"/>
            <a:ext cx="7475973" cy="3520048"/>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Bef>
                <a:spcPct val="0"/>
              </a:spcBef>
              <a:spcAft>
                <a:spcPts val="600"/>
              </a:spcAft>
            </a:pPr>
            <a:r>
              <a:rPr lang="fr-CA" sz="2600"/>
              <a:t>Le vapotage a pris de l’essor au cours des 10 dernières années. </a:t>
            </a:r>
          </a:p>
          <a:p>
            <a:pPr algn="l" fontAlgn="auto">
              <a:lnSpc>
                <a:spcPct val="110000"/>
              </a:lnSpc>
              <a:spcBef>
                <a:spcPct val="0"/>
              </a:spcBef>
              <a:spcAft>
                <a:spcPts val="600"/>
              </a:spcAft>
            </a:pPr>
            <a:r>
              <a:rPr lang="fr-CA" sz="2600"/>
              <a:t>Nous voulons que vous connaissiez la vérité au sujet du vapotage.</a:t>
            </a:r>
          </a:p>
          <a:p>
            <a:pPr algn="l" fontAlgn="auto">
              <a:lnSpc>
                <a:spcPct val="110000"/>
              </a:lnSpc>
              <a:spcBef>
                <a:spcPct val="0"/>
              </a:spcBef>
              <a:spcAft>
                <a:spcPts val="600"/>
              </a:spcAft>
            </a:pPr>
            <a:r>
              <a:rPr lang="fr-CA" sz="2600"/>
              <a:t>Nous voulons que vous puissiez prendre des décisions éclairées concernant le vapotage.  </a:t>
            </a:r>
            <a:endParaRPr lang="en-CA" sz="2600"/>
          </a:p>
        </p:txBody>
      </p:sp>
    </p:spTree>
    <p:extLst>
      <p:ext uri="{BB962C8B-B14F-4D97-AF65-F5344CB8AC3E}">
        <p14:creationId xmlns:p14="http://schemas.microsoft.com/office/powerpoint/2010/main" val="352261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0393F13-0A27-43CC-99ED-01A5AF435378}"/>
              </a:ext>
            </a:extLst>
          </p:cNvPr>
          <p:cNvSpPr>
            <a:spLocks noGrp="1"/>
          </p:cNvSpPr>
          <p:nvPr>
            <p:ph type="title"/>
            <p:custDataLst>
              <p:tags r:id="rId1"/>
            </p:custDataLst>
          </p:nvPr>
        </p:nvSpPr>
        <p:spPr>
          <a:xfrm>
            <a:off x="457201" y="719369"/>
            <a:ext cx="8415428" cy="1912319"/>
          </a:xfrm>
        </p:spPr>
        <p:txBody>
          <a:bodyPr>
            <a:noAutofit/>
          </a:bodyPr>
          <a:lstStyle/>
          <a:p>
            <a:r>
              <a:rPr lang="fr-CA" sz="4400">
                <a:latin typeface="Arial"/>
                <a:cs typeface="Arial"/>
              </a:rPr>
              <a:t>I</a:t>
            </a:r>
            <a:r>
              <a:rPr lang="fr-CA" sz="4400" noProof="0" err="1">
                <a:latin typeface="Arial"/>
                <a:cs typeface="Arial"/>
              </a:rPr>
              <a:t>nterdit</a:t>
            </a:r>
            <a:r>
              <a:rPr lang="fr-CA" sz="4400" noProof="0">
                <a:latin typeface="Arial"/>
                <a:cs typeface="Arial"/>
              </a:rPr>
              <a:t> de fumer </a:t>
            </a:r>
            <a:r>
              <a:rPr lang="fr-CA" sz="4400">
                <a:latin typeface="Arial"/>
                <a:cs typeface="Arial"/>
              </a:rPr>
              <a:t>= </a:t>
            </a:r>
            <a:r>
              <a:rPr lang="fr-CA" sz="4400" noProof="0">
                <a:latin typeface="Arial"/>
                <a:cs typeface="Arial"/>
              </a:rPr>
              <a:t>interdit de </a:t>
            </a:r>
            <a:r>
              <a:rPr lang="fr-CA" sz="4400" noProof="0" err="1">
                <a:latin typeface="Arial"/>
                <a:cs typeface="Arial"/>
              </a:rPr>
              <a:t>vapoter</a:t>
            </a:r>
            <a:endParaRPr lang="fr-CA" sz="4400" noProof="0">
              <a:latin typeface="Arial"/>
              <a:cs typeface="Arial"/>
            </a:endParaRPr>
          </a:p>
        </p:txBody>
      </p:sp>
      <p:sp>
        <p:nvSpPr>
          <p:cNvPr id="4" name="Content Placeholder 2">
            <a:extLst>
              <a:ext uri="{FF2B5EF4-FFF2-40B4-BE49-F238E27FC236}">
                <a16:creationId xmlns:a16="http://schemas.microsoft.com/office/drawing/2014/main" id="{EA1992B1-D8BC-4871-87D1-4FB2A1BBD9ED}"/>
              </a:ext>
            </a:extLst>
          </p:cNvPr>
          <p:cNvSpPr>
            <a:spLocks noGrp="1"/>
          </p:cNvSpPr>
          <p:nvPr>
            <p:ph idx="1"/>
            <p:custDataLst>
              <p:tags r:id="rId2"/>
            </p:custDataLst>
          </p:nvPr>
        </p:nvSpPr>
        <p:spPr>
          <a:xfrm>
            <a:off x="457201" y="2770240"/>
            <a:ext cx="8313712" cy="3602360"/>
          </a:xfrm>
        </p:spPr>
        <p:txBody>
          <a:bodyPr vert="horz" lIns="91440" tIns="45720" rIns="91440" bIns="45720" rtlCol="0" anchor="t">
            <a:normAutofit/>
          </a:bodyPr>
          <a:lstStyle/>
          <a:p>
            <a:pPr marL="226695" indent="-226695"/>
            <a:r>
              <a:rPr lang="fr-CA" sz="2800" noProof="0">
                <a:latin typeface="Arial"/>
                <a:cs typeface="Arial"/>
              </a:rPr>
              <a:t>Exemples :</a:t>
            </a:r>
          </a:p>
          <a:p>
            <a:pPr marL="355600" lvl="1" indent="-355600">
              <a:lnSpc>
                <a:spcPct val="100000"/>
              </a:lnSpc>
              <a:buFont typeface="Arial" panose="020B0604020202020204" pitchFamily="34" charset="0"/>
              <a:buChar char="•"/>
            </a:pPr>
            <a:r>
              <a:rPr lang="fr-CA" sz="2000">
                <a:solidFill>
                  <a:schemeClr val="accent1"/>
                </a:solidFill>
                <a:latin typeface="Arial"/>
                <a:cs typeface="Arial"/>
              </a:rPr>
              <a:t>les terrains d’une école et les zones publiques se trouvant dans un rayon de 20 mètres de ces terrains; </a:t>
            </a:r>
          </a:p>
          <a:p>
            <a:pPr marL="355600" lvl="1" indent="-355600">
              <a:lnSpc>
                <a:spcPct val="100000"/>
              </a:lnSpc>
              <a:buFont typeface="Arial" panose="020B0604020202020204" pitchFamily="34" charset="0"/>
              <a:buChar char="•"/>
            </a:pPr>
            <a:r>
              <a:rPr lang="fr-CA" sz="2000">
                <a:solidFill>
                  <a:schemeClr val="accent1"/>
                </a:solidFill>
                <a:latin typeface="Arial"/>
                <a:cs typeface="Arial"/>
              </a:rPr>
              <a:t>les zones publiques se trouvant dans un rayon de 20 mètres des terrains d’une installation récréative communautaire; </a:t>
            </a:r>
          </a:p>
          <a:p>
            <a:pPr marL="355600" lvl="1" indent="-355600">
              <a:lnSpc>
                <a:spcPct val="100000"/>
              </a:lnSpc>
              <a:buFont typeface="Arial" panose="020B0604020202020204" pitchFamily="34" charset="0"/>
              <a:buChar char="•"/>
            </a:pPr>
            <a:r>
              <a:rPr lang="fr-CA" sz="2000">
                <a:solidFill>
                  <a:schemeClr val="accent1"/>
                </a:solidFill>
                <a:latin typeface="Arial"/>
                <a:cs typeface="Arial"/>
              </a:rPr>
              <a:t>les terrains de jeux, les zones d’activités sportives et les zones de spectateurs, entre autres, et les aires publiques se trouvant dans un rayon de 20 mètres de ces endroits. </a:t>
            </a:r>
          </a:p>
        </p:txBody>
      </p:sp>
      <p:pic>
        <p:nvPicPr>
          <p:cNvPr id="6" name="Picture 5">
            <a:extLst>
              <a:ext uri="{FF2B5EF4-FFF2-40B4-BE49-F238E27FC236}">
                <a16:creationId xmlns:a16="http://schemas.microsoft.com/office/drawing/2014/main" id="{8950ADFC-8EEC-4BA8-9D9B-0008F332D983}"/>
              </a:ext>
            </a:extLst>
          </p:cNvPr>
          <p:cNvPicPr>
            <a:picLocks noChangeAspect="1"/>
          </p:cNvPicPr>
          <p:nvPr>
            <p:custDataLst>
              <p:tags r:id="rId3"/>
            </p:custDataLst>
          </p:nvPr>
        </p:nvPicPr>
        <p:blipFill>
          <a:blip r:embed="rId6"/>
          <a:stretch>
            <a:fillRect/>
          </a:stretch>
        </p:blipFill>
        <p:spPr>
          <a:xfrm>
            <a:off x="6319133" y="5216210"/>
            <a:ext cx="2239571" cy="1483200"/>
          </a:xfrm>
          <a:prstGeom prst="rect">
            <a:avLst/>
          </a:prstGeom>
        </p:spPr>
      </p:pic>
    </p:spTree>
    <p:extLst>
      <p:ext uri="{BB962C8B-B14F-4D97-AF65-F5344CB8AC3E}">
        <p14:creationId xmlns:p14="http://schemas.microsoft.com/office/powerpoint/2010/main" val="2904922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B02DAD-5202-41FA-8F4D-486363FDD35D}"/>
              </a:ext>
            </a:extLst>
          </p:cNvPr>
          <p:cNvSpPr txBox="1">
            <a:spLocks/>
          </p:cNvSpPr>
          <p:nvPr>
            <p:custDataLst>
              <p:tags r:id="rId1"/>
            </p:custDataLst>
          </p:nvPr>
        </p:nvSpPr>
        <p:spPr>
          <a:xfrm>
            <a:off x="422173" y="419648"/>
            <a:ext cx="8443428" cy="172136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l" fontAlgn="auto">
              <a:lnSpc>
                <a:spcPct val="110000"/>
              </a:lnSpc>
              <a:spcAft>
                <a:spcPts val="0"/>
              </a:spcAft>
            </a:pPr>
            <a:r>
              <a:rPr lang="fr-CA" altLang="en-US" sz="4800">
                <a:solidFill>
                  <a:srgbClr val="92D050"/>
                </a:solidFill>
                <a:latin typeface="Arial"/>
                <a:cs typeface="Arial"/>
              </a:rPr>
              <a:t>Les amendes</a:t>
            </a:r>
          </a:p>
        </p:txBody>
      </p:sp>
      <p:sp>
        <p:nvSpPr>
          <p:cNvPr id="5" name="Content Placeholder 2">
            <a:extLst>
              <a:ext uri="{FF2B5EF4-FFF2-40B4-BE49-F238E27FC236}">
                <a16:creationId xmlns:a16="http://schemas.microsoft.com/office/drawing/2014/main" id="{2D9E4675-EF14-475D-A372-BA2E2E7695C8}"/>
              </a:ext>
            </a:extLst>
          </p:cNvPr>
          <p:cNvSpPr txBox="1">
            <a:spLocks/>
          </p:cNvSpPr>
          <p:nvPr>
            <p:custDataLst>
              <p:tags r:id="rId2"/>
            </p:custDataLst>
          </p:nvPr>
        </p:nvSpPr>
        <p:spPr>
          <a:xfrm>
            <a:off x="425477" y="1867839"/>
            <a:ext cx="8282880" cy="3882752"/>
          </a:xfrm>
          <a:prstGeom prst="rect">
            <a:avLst/>
          </a:prstGeom>
        </p:spPr>
        <p:txBody>
          <a:bodyPr vert="horz" lIns="91440" tIns="45720" rIns="91440" bIns="45720" rtlCol="0" anchor="t">
            <a:no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00000"/>
              </a:lnSpc>
              <a:spcAft>
                <a:spcPts val="0"/>
              </a:spcAft>
            </a:pPr>
            <a:r>
              <a:rPr lang="fr-CA" sz="2400">
                <a:solidFill>
                  <a:schemeClr val="accent1"/>
                </a:solidFill>
                <a:latin typeface="Arial"/>
                <a:cs typeface="Arial"/>
              </a:rPr>
              <a:t>Fumer ou vapoter sur les terrains de l’école : </a:t>
            </a:r>
            <a:endParaRPr lang="fr-CA" sz="2400">
              <a:solidFill>
                <a:schemeClr val="accent1"/>
              </a:solidFill>
            </a:endParaRPr>
          </a:p>
          <a:p>
            <a:pPr lvl="1" fontAlgn="auto">
              <a:lnSpc>
                <a:spcPct val="100000"/>
              </a:lnSpc>
              <a:spcAft>
                <a:spcPts val="0"/>
              </a:spcAft>
            </a:pPr>
            <a:r>
              <a:rPr lang="fr-CA">
                <a:solidFill>
                  <a:schemeClr val="accent1"/>
                </a:solidFill>
                <a:latin typeface="Arial"/>
                <a:cs typeface="Arial"/>
              </a:rPr>
              <a:t>Amende de </a:t>
            </a:r>
            <a:r>
              <a:rPr lang="fr-CA" b="1">
                <a:solidFill>
                  <a:schemeClr val="accent1"/>
                </a:solidFill>
                <a:latin typeface="Arial"/>
                <a:cs typeface="Arial"/>
              </a:rPr>
              <a:t>305 $ </a:t>
            </a:r>
            <a:r>
              <a:rPr lang="fr-CA">
                <a:solidFill>
                  <a:schemeClr val="accent1"/>
                </a:solidFill>
                <a:latin typeface="Arial"/>
                <a:cs typeface="Arial"/>
              </a:rPr>
              <a:t>pour une première infraction  </a:t>
            </a:r>
            <a:endParaRPr lang="fr-CA">
              <a:solidFill>
                <a:schemeClr val="accent1"/>
              </a:solidFill>
              <a:latin typeface="Arial" panose="020B0604020202020204" pitchFamily="34" charset="0"/>
              <a:cs typeface="Arial" panose="020B0604020202020204" pitchFamily="34" charset="0"/>
            </a:endParaRPr>
          </a:p>
          <a:p>
            <a:pPr lvl="1" fontAlgn="auto">
              <a:lnSpc>
                <a:spcPct val="100000"/>
              </a:lnSpc>
              <a:spcAft>
                <a:spcPts val="0"/>
              </a:spcAft>
            </a:pPr>
            <a:r>
              <a:rPr lang="fr-CA">
                <a:solidFill>
                  <a:schemeClr val="accent1"/>
                </a:solidFill>
                <a:latin typeface="Arial"/>
                <a:cs typeface="Arial"/>
              </a:rPr>
              <a:t>Jusqu’à </a:t>
            </a:r>
            <a:r>
              <a:rPr lang="fr-CA" b="1">
                <a:solidFill>
                  <a:schemeClr val="accent1"/>
                </a:solidFill>
                <a:latin typeface="Arial"/>
                <a:cs typeface="Arial"/>
              </a:rPr>
              <a:t>5 000 $ </a:t>
            </a:r>
            <a:r>
              <a:rPr lang="fr-CA">
                <a:solidFill>
                  <a:schemeClr val="accent1"/>
                </a:solidFill>
                <a:latin typeface="Arial"/>
                <a:cs typeface="Arial"/>
              </a:rPr>
              <a:t>pour les infractions suivantes</a:t>
            </a:r>
          </a:p>
          <a:p>
            <a:pPr algn="l" fontAlgn="auto">
              <a:lnSpc>
                <a:spcPct val="100000"/>
              </a:lnSpc>
              <a:spcAft>
                <a:spcPts val="0"/>
              </a:spcAft>
            </a:pPr>
            <a:r>
              <a:rPr lang="fr-CA" sz="2400">
                <a:solidFill>
                  <a:schemeClr val="accent1"/>
                </a:solidFill>
                <a:latin typeface="Arial"/>
                <a:cs typeface="Arial"/>
              </a:rPr>
              <a:t>Vous pourriez recevoir une amende de </a:t>
            </a:r>
            <a:r>
              <a:rPr lang="fr-CA" sz="2400" b="1">
                <a:solidFill>
                  <a:schemeClr val="accent1"/>
                </a:solidFill>
                <a:latin typeface="Arial"/>
                <a:cs typeface="Arial"/>
              </a:rPr>
              <a:t>490 $ </a:t>
            </a:r>
            <a:r>
              <a:rPr lang="fr-CA" sz="2400">
                <a:solidFill>
                  <a:schemeClr val="accent1"/>
                </a:solidFill>
                <a:latin typeface="Arial"/>
                <a:cs typeface="Arial"/>
              </a:rPr>
              <a:t>pour avoir passé à quelqu’un une cigarette, une cigarette électronique ou du liquide à vapoter. </a:t>
            </a:r>
          </a:p>
          <a:p>
            <a:pPr algn="l" fontAlgn="auto">
              <a:lnSpc>
                <a:spcPct val="100000"/>
              </a:lnSpc>
              <a:spcAft>
                <a:spcPts val="0"/>
              </a:spcAft>
            </a:pPr>
            <a:r>
              <a:rPr lang="fr-CA" sz="2400" b="1">
                <a:solidFill>
                  <a:schemeClr val="accent1"/>
                </a:solidFill>
                <a:latin typeface="Arial"/>
                <a:cs typeface="Arial"/>
              </a:rPr>
              <a:t>La </a:t>
            </a:r>
            <a:r>
              <a:rPr lang="fr-CA" sz="2400" b="1" i="1">
                <a:solidFill>
                  <a:schemeClr val="accent1"/>
                </a:solidFill>
                <a:latin typeface="Arial"/>
                <a:cs typeface="Arial"/>
              </a:rPr>
              <a:t>Loi favorisant un Ontario sans fumée </a:t>
            </a:r>
            <a:r>
              <a:rPr lang="fr-CA" sz="2400" b="1">
                <a:solidFill>
                  <a:schemeClr val="accent1"/>
                </a:solidFill>
                <a:latin typeface="Arial"/>
                <a:cs typeface="Arial"/>
              </a:rPr>
              <a:t>s’applique à tout le monde sur les terrains de l’école : les élèves, le personnel et les visiteurs. </a:t>
            </a:r>
            <a:endParaRPr lang="fr-CA" sz="2400" b="1">
              <a:solidFill>
                <a:schemeClr val="accent1"/>
              </a:solidFill>
            </a:endParaRPr>
          </a:p>
        </p:txBody>
      </p:sp>
    </p:spTree>
    <p:extLst>
      <p:ext uri="{BB962C8B-B14F-4D97-AF65-F5344CB8AC3E}">
        <p14:creationId xmlns:p14="http://schemas.microsoft.com/office/powerpoint/2010/main" val="646536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1DEE9C-AE8B-49AB-9DCB-BDD669017F0B}"/>
              </a:ext>
            </a:extLst>
          </p:cNvPr>
          <p:cNvSpPr>
            <a:spLocks noGrp="1"/>
          </p:cNvSpPr>
          <p:nvPr>
            <p:ph type="title"/>
            <p:custDataLst>
              <p:tags r:id="rId1"/>
            </p:custDataLst>
          </p:nvPr>
        </p:nvSpPr>
        <p:spPr>
          <a:xfrm>
            <a:off x="372340" y="803879"/>
            <a:ext cx="8420677" cy="1340427"/>
          </a:xfrm>
        </p:spPr>
        <p:txBody>
          <a:bodyPr/>
          <a:lstStyle/>
          <a:p>
            <a:r>
              <a:rPr lang="fr-CA" altLang="en-US" sz="4800" b="1" noProof="0">
                <a:solidFill>
                  <a:srgbClr val="92D050"/>
                </a:solidFill>
                <a:latin typeface="Arial"/>
                <a:cs typeface="Arial"/>
              </a:rPr>
              <a:t>Points à retenir et questions</a:t>
            </a:r>
            <a:endParaRPr lang="fr-CA" sz="4800" noProof="0">
              <a:solidFill>
                <a:srgbClr val="92D050"/>
              </a:solidFill>
              <a:latin typeface="Arial"/>
              <a:cs typeface="Arial"/>
            </a:endParaRPr>
          </a:p>
        </p:txBody>
      </p:sp>
      <p:sp>
        <p:nvSpPr>
          <p:cNvPr id="5" name="TextBox 4">
            <a:extLst>
              <a:ext uri="{FF2B5EF4-FFF2-40B4-BE49-F238E27FC236}">
                <a16:creationId xmlns:a16="http://schemas.microsoft.com/office/drawing/2014/main" id="{B7393708-784D-4980-80B9-99B53BDDB2D3}"/>
              </a:ext>
            </a:extLst>
          </p:cNvPr>
          <p:cNvSpPr txBox="1"/>
          <p:nvPr>
            <p:custDataLst>
              <p:tags r:id="rId2"/>
            </p:custDataLst>
          </p:nvPr>
        </p:nvSpPr>
        <p:spPr>
          <a:xfrm>
            <a:off x="944292" y="1937875"/>
            <a:ext cx="7460799" cy="4093428"/>
          </a:xfrm>
          <a:prstGeom prst="rect">
            <a:avLst/>
          </a:prstGeom>
          <a:noFill/>
        </p:spPr>
        <p:txBody>
          <a:bodyPr wrap="square" rtlCol="0">
            <a:spAutoFit/>
          </a:bodyPr>
          <a:lstStyle/>
          <a:p>
            <a:pPr marL="457200" indent="-457200">
              <a:buFont typeface="Wingdings" panose="05000000000000000000" pitchFamily="2" charset="2"/>
              <a:buChar char="Ø"/>
            </a:pPr>
            <a:r>
              <a:rPr lang="fr-CA" sz="2800">
                <a:latin typeface="Arial" panose="020B0604020202020204" pitchFamily="34" charset="0"/>
                <a:cs typeface="Arial" panose="020B0604020202020204" pitchFamily="34" charset="0"/>
              </a:rPr>
              <a:t>Le vapotage n’est pas sans risque pour les jeunes et peut donner lieu à des amendes élevées.  </a:t>
            </a:r>
          </a:p>
          <a:p>
            <a:pPr marL="457200" indent="-457200">
              <a:buFont typeface="Wingdings" panose="05000000000000000000" pitchFamily="2" charset="2"/>
              <a:buChar char="Ø"/>
            </a:pPr>
            <a:endParaRPr lang="fr-CA" sz="180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fr-CA" sz="2800">
                <a:latin typeface="Arial" panose="020B0604020202020204" pitchFamily="34" charset="0"/>
                <a:cs typeface="Arial" panose="020B0604020202020204" pitchFamily="34" charset="0"/>
              </a:rPr>
              <a:t>La plupart des dispositifs de vapotage contiennent de la nicotine.</a:t>
            </a:r>
          </a:p>
          <a:p>
            <a:endParaRPr lang="fr-CA" sz="1800" b="1">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fr-CA" sz="2800">
                <a:latin typeface="Arial" panose="020B0604020202020204" pitchFamily="34" charset="0"/>
                <a:cs typeface="Arial" panose="020B0604020202020204" pitchFamily="34" charset="0"/>
              </a:rPr>
              <a:t>84 % des élèves de la 7</a:t>
            </a:r>
            <a:r>
              <a:rPr lang="fr-CA" sz="2800" baseline="30000">
                <a:latin typeface="Arial" panose="020B0604020202020204" pitchFamily="34" charset="0"/>
                <a:cs typeface="Arial" panose="020B0604020202020204" pitchFamily="34" charset="0"/>
              </a:rPr>
              <a:t>e</a:t>
            </a:r>
            <a:r>
              <a:rPr lang="fr-CA" sz="2800">
                <a:latin typeface="Arial" panose="020B0604020202020204" pitchFamily="34" charset="0"/>
                <a:cs typeface="Arial" panose="020B0604020202020204" pitchFamily="34" charset="0"/>
              </a:rPr>
              <a:t> à la 12</a:t>
            </a:r>
            <a:r>
              <a:rPr lang="fr-CA" sz="2800" baseline="30000">
                <a:latin typeface="Arial" panose="020B0604020202020204" pitchFamily="34" charset="0"/>
                <a:cs typeface="Arial" panose="020B0604020202020204" pitchFamily="34" charset="0"/>
              </a:rPr>
              <a:t>e</a:t>
            </a:r>
            <a:r>
              <a:rPr lang="fr-CA" sz="2800">
                <a:latin typeface="Arial" panose="020B0604020202020204" pitchFamily="34" charset="0"/>
                <a:cs typeface="Arial" panose="020B0604020202020204" pitchFamily="34" charset="0"/>
              </a:rPr>
              <a:t> année en Ontario n’ont pas vapoté au cours de la dernière année. (SCDSEO, 2021)</a:t>
            </a:r>
            <a:endParaRPr lang="fr-CA" sz="2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505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32F2-06ED-21B5-C74B-56135ACF9D24}"/>
              </a:ext>
            </a:extLst>
          </p:cNvPr>
          <p:cNvSpPr>
            <a:spLocks noGrp="1"/>
          </p:cNvSpPr>
          <p:nvPr>
            <p:ph type="title"/>
            <p:custDataLst>
              <p:tags r:id="rId1"/>
            </p:custDataLst>
          </p:nvPr>
        </p:nvSpPr>
        <p:spPr>
          <a:xfrm>
            <a:off x="436109" y="939940"/>
            <a:ext cx="8271782" cy="1028245"/>
          </a:xfrm>
        </p:spPr>
        <p:txBody>
          <a:bodyPr/>
          <a:lstStyle/>
          <a:p>
            <a:r>
              <a:rPr lang="fr-CA">
                <a:solidFill>
                  <a:srgbClr val="006345"/>
                </a:solidFill>
                <a:latin typeface="Arial Black"/>
                <a:cs typeface="Arial"/>
              </a:rPr>
              <a:t>Soutien communautaire</a:t>
            </a:r>
            <a:endParaRPr lang="fr-CA" noProof="0">
              <a:cs typeface="Arial"/>
            </a:endParaRPr>
          </a:p>
        </p:txBody>
      </p:sp>
      <p:graphicFrame>
        <p:nvGraphicFramePr>
          <p:cNvPr id="3" name="Table 2">
            <a:extLst>
              <a:ext uri="{FF2B5EF4-FFF2-40B4-BE49-F238E27FC236}">
                <a16:creationId xmlns:a16="http://schemas.microsoft.com/office/drawing/2014/main" id="{4EAD4B27-46DC-4747-B8D5-A37D30156052}"/>
              </a:ext>
            </a:extLst>
          </p:cNvPr>
          <p:cNvGraphicFramePr>
            <a:graphicFrameLocks noGrp="1"/>
          </p:cNvGraphicFramePr>
          <p:nvPr>
            <p:custDataLst>
              <p:tags r:id="rId2"/>
            </p:custDataLst>
            <p:extLst>
              <p:ext uri="{D42A27DB-BD31-4B8C-83A1-F6EECF244321}">
                <p14:modId xmlns:p14="http://schemas.microsoft.com/office/powerpoint/2010/main" val="179548300"/>
              </p:ext>
            </p:extLst>
          </p:nvPr>
        </p:nvGraphicFramePr>
        <p:xfrm>
          <a:off x="4971014" y="4375693"/>
          <a:ext cx="3676030" cy="1188720"/>
        </p:xfrm>
        <a:graphic>
          <a:graphicData uri="http://schemas.openxmlformats.org/drawingml/2006/table">
            <a:tbl>
              <a:tblPr/>
              <a:tblGrid>
                <a:gridCol w="3676030">
                  <a:extLst>
                    <a:ext uri="{9D8B030D-6E8A-4147-A177-3AD203B41FA5}">
                      <a16:colId xmlns:a16="http://schemas.microsoft.com/office/drawing/2014/main" val="1175202304"/>
                    </a:ext>
                  </a:extLst>
                </a:gridCol>
              </a:tblGrid>
              <a:tr h="869407">
                <a:tc>
                  <a:txBody>
                    <a:bodyPr/>
                    <a:lstStyle/>
                    <a:p>
                      <a:pPr algn="l"/>
                      <a:r>
                        <a:rPr lang="en-US">
                          <a:effectLst/>
                          <a:latin typeface="Arial" panose="020B0604020202020204" pitchFamily="34" charset="0"/>
                          <a:cs typeface="Arial" panose="020B0604020202020204" pitchFamily="34" charset="0"/>
                        </a:rPr>
                        <a:t>reachout247.ca/</a:t>
                      </a:r>
                      <a:r>
                        <a:rPr lang="en-US" err="1">
                          <a:effectLst/>
                          <a:latin typeface="Arial" panose="020B0604020202020204" pitchFamily="34" charset="0"/>
                          <a:cs typeface="Arial" panose="020B0604020202020204" pitchFamily="34" charset="0"/>
                        </a:rPr>
                        <a:t>fr</a:t>
                      </a:r>
                      <a:r>
                        <a:rPr lang="en-US">
                          <a:effectLst/>
                          <a:latin typeface="Arial" panose="020B0604020202020204" pitchFamily="34" charset="0"/>
                          <a:cs typeface="Arial" panose="020B0604020202020204" pitchFamily="34" charset="0"/>
                        </a:rPr>
                        <a:t>/ca</a:t>
                      </a:r>
                    </a:p>
                    <a:p>
                      <a:pPr algn="l"/>
                      <a:r>
                        <a:rPr lang="fr-CA" noProof="0">
                          <a:effectLst/>
                          <a:latin typeface="Arial" panose="020B0604020202020204" pitchFamily="34" charset="0"/>
                          <a:cs typeface="Arial" panose="020B0604020202020204" pitchFamily="34" charset="0"/>
                        </a:rPr>
                        <a:t>Appelez ou envoyez un texto au 519 433-2023</a:t>
                      </a:r>
                      <a:br>
                        <a:rPr lang="fr-CA" noProof="0">
                          <a:effectLst/>
                          <a:latin typeface="Arial" panose="020B0604020202020204" pitchFamily="34" charset="0"/>
                          <a:cs typeface="Arial" panose="020B0604020202020204" pitchFamily="34" charset="0"/>
                        </a:rPr>
                      </a:br>
                      <a:r>
                        <a:rPr lang="fr-CA" noProof="0">
                          <a:effectLst/>
                          <a:latin typeface="Arial" panose="020B0604020202020204" pitchFamily="34" charset="0"/>
                          <a:cs typeface="Arial" panose="020B0604020202020204" pitchFamily="34" charset="0"/>
                        </a:rPr>
                        <a:t>ou composez le </a:t>
                      </a:r>
                      <a:r>
                        <a:rPr lang="en-US" b="1">
                          <a:effectLst/>
                          <a:latin typeface="Arial" panose="020B0604020202020204" pitchFamily="34" charset="0"/>
                          <a:cs typeface="Arial" panose="020B0604020202020204" pitchFamily="34" charset="0"/>
                        </a:rPr>
                        <a:t>1 866 933-2023</a:t>
                      </a:r>
                      <a:endParaRPr lang="en-US">
                        <a:effectLst/>
                        <a:latin typeface="Arial" panose="020B0604020202020204" pitchFamily="34" charset="0"/>
                        <a:cs typeface="Arial" panose="020B0604020202020204" pitchFamily="34" charset="0"/>
                      </a:endParaRPr>
                    </a:p>
                  </a:txBody>
                  <a:tcPr anchor="ctr">
                    <a:lnL>
                      <a:noFill/>
                    </a:lnL>
                    <a:lnR>
                      <a:noFill/>
                    </a:lnR>
                    <a:lnT w="762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10430350"/>
                  </a:ext>
                </a:extLst>
              </a:tr>
            </a:tbl>
          </a:graphicData>
        </a:graphic>
      </p:graphicFrame>
      <p:pic>
        <p:nvPicPr>
          <p:cNvPr id="9" name="Picture 8">
            <a:hlinkClick r:id="rId10"/>
            <a:extLst>
              <a:ext uri="{FF2B5EF4-FFF2-40B4-BE49-F238E27FC236}">
                <a16:creationId xmlns:a16="http://schemas.microsoft.com/office/drawing/2014/main" id="{7E3036AC-8483-4F8A-A053-1C6AAD97AA74}"/>
              </a:ext>
            </a:extLst>
          </p:cNvPr>
          <p:cNvPicPr>
            <a:picLocks noChangeAspect="1"/>
          </p:cNvPicPr>
          <p:nvPr>
            <p:custDataLst>
              <p:tags r:id="rId3"/>
            </p:custDataLst>
          </p:nvPr>
        </p:nvPicPr>
        <p:blipFill>
          <a:blip r:embed="rId11"/>
          <a:stretch>
            <a:fillRect/>
          </a:stretch>
        </p:blipFill>
        <p:spPr>
          <a:xfrm>
            <a:off x="938421" y="2024248"/>
            <a:ext cx="4289563" cy="1115287"/>
          </a:xfrm>
          <a:prstGeom prst="rect">
            <a:avLst/>
          </a:prstGeom>
          <a:solidFill>
            <a:srgbClr val="00A270"/>
          </a:solidFill>
        </p:spPr>
      </p:pic>
      <p:sp>
        <p:nvSpPr>
          <p:cNvPr id="10" name="TextBox 9">
            <a:extLst>
              <a:ext uri="{FF2B5EF4-FFF2-40B4-BE49-F238E27FC236}">
                <a16:creationId xmlns:a16="http://schemas.microsoft.com/office/drawing/2014/main" id="{9152F965-32B1-4CFD-A1C6-3F72A06E7EE5}"/>
              </a:ext>
            </a:extLst>
          </p:cNvPr>
          <p:cNvSpPr txBox="1"/>
          <p:nvPr>
            <p:custDataLst>
              <p:tags r:id="rId4"/>
            </p:custDataLst>
          </p:nvPr>
        </p:nvSpPr>
        <p:spPr>
          <a:xfrm>
            <a:off x="5227984" y="2029439"/>
            <a:ext cx="3419060" cy="923330"/>
          </a:xfrm>
          <a:prstGeom prst="rect">
            <a:avLst/>
          </a:prstGeom>
          <a:noFill/>
        </p:spPr>
        <p:txBody>
          <a:bodyPr wrap="square" rtlCol="0">
            <a:spAutoFit/>
          </a:bodyPr>
          <a:lstStyle/>
          <a:p>
            <a:r>
              <a:rPr lang="fr-CA" sz="1800">
                <a:latin typeface="Arial" panose="020B0604020202020204" pitchFamily="34" charset="0"/>
                <a:cs typeface="Arial" panose="020B0604020202020204" pitchFamily="34" charset="0"/>
              </a:rPr>
              <a:t>Programme regroupant Vanier, </a:t>
            </a:r>
            <a:r>
              <a:rPr lang="fr-CA" sz="1800" err="1">
                <a:latin typeface="Arial" panose="020B0604020202020204" pitchFamily="34" charset="0"/>
                <a:cs typeface="Arial" panose="020B0604020202020204" pitchFamily="34" charset="0"/>
              </a:rPr>
              <a:t>Humana</a:t>
            </a:r>
            <a:r>
              <a:rPr lang="fr-CA" sz="1800">
                <a:latin typeface="Arial" panose="020B0604020202020204" pitchFamily="34" charset="0"/>
                <a:cs typeface="Arial" panose="020B0604020202020204" pitchFamily="34" charset="0"/>
              </a:rPr>
              <a:t> et </a:t>
            </a:r>
            <a:r>
              <a:rPr lang="fr-CA" sz="1800" err="1">
                <a:latin typeface="Arial" panose="020B0604020202020204" pitchFamily="34" charset="0"/>
                <a:cs typeface="Arial" panose="020B0604020202020204" pitchFamily="34" charset="0"/>
              </a:rPr>
              <a:t>Craigwood</a:t>
            </a:r>
            <a:r>
              <a:rPr lang="fr-CA" sz="1800">
                <a:latin typeface="Arial" panose="020B0604020202020204" pitchFamily="34" charset="0"/>
                <a:cs typeface="Arial" panose="020B0604020202020204" pitchFamily="34" charset="0"/>
              </a:rPr>
              <a:t> </a:t>
            </a:r>
          </a:p>
          <a:p>
            <a:r>
              <a:rPr lang="en-US" sz="1800" b="1">
                <a:latin typeface="Arial" panose="020B0604020202020204" pitchFamily="34" charset="0"/>
                <a:cs typeface="Arial" panose="020B0604020202020204" pitchFamily="34" charset="0"/>
              </a:rPr>
              <a:t>519 433-0334</a:t>
            </a:r>
            <a:endParaRPr lang="en-US" sz="180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F0F4FB74-7EE3-4669-87AA-FD92B25F1C5A}"/>
              </a:ext>
            </a:extLst>
          </p:cNvPr>
          <p:cNvPicPr>
            <a:picLocks noChangeAspect="1"/>
          </p:cNvPicPr>
          <p:nvPr>
            <p:custDataLst>
              <p:tags r:id="rId5"/>
            </p:custDataLst>
          </p:nvPr>
        </p:nvPicPr>
        <p:blipFill>
          <a:blip r:embed="rId12"/>
          <a:stretch>
            <a:fillRect/>
          </a:stretch>
        </p:blipFill>
        <p:spPr>
          <a:xfrm>
            <a:off x="938421" y="4702874"/>
            <a:ext cx="3957753" cy="828638"/>
          </a:xfrm>
          <a:prstGeom prst="rect">
            <a:avLst/>
          </a:prstGeom>
        </p:spPr>
      </p:pic>
      <p:pic>
        <p:nvPicPr>
          <p:cNvPr id="12" name="Picture 11">
            <a:extLst>
              <a:ext uri="{FF2B5EF4-FFF2-40B4-BE49-F238E27FC236}">
                <a16:creationId xmlns:a16="http://schemas.microsoft.com/office/drawing/2014/main" id="{CC7FC337-95FC-4D89-B01B-39E36925C8BC}"/>
              </a:ext>
            </a:extLst>
          </p:cNvPr>
          <p:cNvPicPr>
            <a:picLocks noChangeAspect="1"/>
          </p:cNvPicPr>
          <p:nvPr>
            <p:custDataLst>
              <p:tags r:id="rId6"/>
            </p:custDataLst>
          </p:nvPr>
        </p:nvPicPr>
        <p:blipFill rotWithShape="1">
          <a:blip r:embed="rId13"/>
          <a:srcRect r="2760"/>
          <a:stretch/>
        </p:blipFill>
        <p:spPr>
          <a:xfrm>
            <a:off x="0" y="3262553"/>
            <a:ext cx="5400563" cy="911826"/>
          </a:xfrm>
          <a:prstGeom prst="rect">
            <a:avLst/>
          </a:prstGeom>
        </p:spPr>
      </p:pic>
      <p:sp>
        <p:nvSpPr>
          <p:cNvPr id="13" name="Rectangle 12">
            <a:extLst>
              <a:ext uri="{FF2B5EF4-FFF2-40B4-BE49-F238E27FC236}">
                <a16:creationId xmlns:a16="http://schemas.microsoft.com/office/drawing/2014/main" id="{2E56E79C-219C-48FD-A87A-091A9AFDCA86}"/>
              </a:ext>
            </a:extLst>
          </p:cNvPr>
          <p:cNvSpPr/>
          <p:nvPr>
            <p:custDataLst>
              <p:tags r:id="rId7"/>
            </p:custDataLst>
          </p:nvPr>
        </p:nvSpPr>
        <p:spPr>
          <a:xfrm>
            <a:off x="5102577" y="3347249"/>
            <a:ext cx="3731469" cy="840230"/>
          </a:xfrm>
          <a:prstGeom prst="rect">
            <a:avLst/>
          </a:prstGeom>
        </p:spPr>
        <p:txBody>
          <a:bodyPr wrap="square">
            <a:spAutoFit/>
          </a:bodyPr>
          <a:lstStyle/>
          <a:p>
            <a:pPr marL="285750" lvl="1" fontAlgn="auto">
              <a:lnSpc>
                <a:spcPct val="90000"/>
              </a:lnSpc>
              <a:spcBef>
                <a:spcPts val="500"/>
              </a:spcBef>
              <a:spcAft>
                <a:spcPts val="0"/>
              </a:spcAft>
              <a:buClr>
                <a:srgbClr val="BFBFBF"/>
              </a:buClr>
              <a:buSzPct val="50000"/>
            </a:pPr>
            <a:r>
              <a:rPr lang="fr-CA" sz="1800">
                <a:latin typeface="Arial" panose="020B0604020202020204" pitchFamily="34" charset="0"/>
                <a:cs typeface="Arial" panose="020B0604020202020204" pitchFamily="34" charset="0"/>
              </a:rPr>
              <a:t>ACSM Thames Valley - Services de santé mentale et de traitement des dépendances</a:t>
            </a:r>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9318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36965-63AB-D572-3893-6DE5943541B9}"/>
              </a:ext>
            </a:extLst>
          </p:cNvPr>
          <p:cNvSpPr>
            <a:spLocks noGrp="1"/>
          </p:cNvSpPr>
          <p:nvPr>
            <p:ph type="title"/>
            <p:custDataLst>
              <p:tags r:id="rId1"/>
            </p:custDataLst>
          </p:nvPr>
        </p:nvSpPr>
        <p:spPr>
          <a:xfrm>
            <a:off x="630405" y="1099740"/>
            <a:ext cx="8271782" cy="1028245"/>
          </a:xfrm>
        </p:spPr>
        <p:txBody>
          <a:bodyPr/>
          <a:lstStyle/>
          <a:p>
            <a:r>
              <a:rPr lang="fr-CA">
                <a:solidFill>
                  <a:srgbClr val="006345"/>
                </a:solidFill>
                <a:latin typeface="Arial Black"/>
                <a:cs typeface="Arial"/>
              </a:rPr>
              <a:t>Soutien communautaire</a:t>
            </a:r>
            <a:endParaRPr lang="fr-CA" noProof="0">
              <a:solidFill>
                <a:srgbClr val="006345"/>
              </a:solidFill>
              <a:latin typeface="Arial Black"/>
            </a:endParaRPr>
          </a:p>
        </p:txBody>
      </p:sp>
      <p:sp>
        <p:nvSpPr>
          <p:cNvPr id="5" name="TextBox 4">
            <a:extLst>
              <a:ext uri="{FF2B5EF4-FFF2-40B4-BE49-F238E27FC236}">
                <a16:creationId xmlns:a16="http://schemas.microsoft.com/office/drawing/2014/main" id="{CDBF4D27-7B9D-4E83-9A07-7A78DF711312}"/>
              </a:ext>
            </a:extLst>
          </p:cNvPr>
          <p:cNvSpPr txBox="1"/>
          <p:nvPr>
            <p:custDataLst>
              <p:tags r:id="rId2"/>
            </p:custDataLst>
          </p:nvPr>
        </p:nvSpPr>
        <p:spPr>
          <a:xfrm>
            <a:off x="903109" y="2587438"/>
            <a:ext cx="6829778" cy="2492990"/>
          </a:xfrm>
          <a:prstGeom prst="rect">
            <a:avLst/>
          </a:prstGeom>
          <a:noFill/>
        </p:spPr>
        <p:txBody>
          <a:bodyPr wrap="square" rtlCol="0">
            <a:spAutoFit/>
          </a:bodyPr>
          <a:lstStyle/>
          <a:p>
            <a:r>
              <a:rPr lang="fr-CA" sz="2000" i="1" err="1"/>
              <a:t>ConnexOntario</a:t>
            </a:r>
            <a:r>
              <a:rPr lang="fr-CA" sz="2000" i="1"/>
              <a:t> (toxicomanie, santé mentale et jeu compulsif)</a:t>
            </a:r>
          </a:p>
          <a:p>
            <a:r>
              <a:rPr lang="fr-CA" sz="2000">
                <a:hlinkClick r:id="rId5"/>
              </a:rPr>
              <a:t>www.connexontario.ca</a:t>
            </a:r>
            <a:r>
              <a:rPr lang="fr-CA" sz="2000"/>
              <a:t> </a:t>
            </a:r>
          </a:p>
          <a:p>
            <a:r>
              <a:rPr lang="fr-CA" sz="2000"/>
              <a:t>1 866 531-2600</a:t>
            </a:r>
          </a:p>
          <a:p>
            <a:endParaRPr lang="fr-CA" sz="1800"/>
          </a:p>
          <a:p>
            <a:endParaRPr lang="fr-CA" sz="1800"/>
          </a:p>
          <a:p>
            <a:r>
              <a:rPr lang="fr-CA" sz="2000" i="1"/>
              <a:t>CAMH (Centre de toxicomanie et de santé mentale)</a:t>
            </a:r>
          </a:p>
          <a:p>
            <a:r>
              <a:rPr lang="fr-CA" sz="2000">
                <a:hlinkClick r:id="rId6"/>
              </a:rPr>
              <a:t>www.camh.ca/fr</a:t>
            </a:r>
            <a:r>
              <a:rPr lang="fr-CA" sz="2000"/>
              <a:t> </a:t>
            </a:r>
          </a:p>
          <a:p>
            <a:r>
              <a:rPr lang="en-US" sz="2000"/>
              <a:t>1 888 495-2261 </a:t>
            </a:r>
            <a:r>
              <a:rPr lang="en-US" sz="2000" err="1"/>
              <a:t>ou</a:t>
            </a:r>
            <a:r>
              <a:rPr lang="en-US" sz="2000"/>
              <a:t> 519 858-5000</a:t>
            </a:r>
          </a:p>
        </p:txBody>
      </p:sp>
    </p:spTree>
    <p:extLst>
      <p:ext uri="{BB962C8B-B14F-4D97-AF65-F5344CB8AC3E}">
        <p14:creationId xmlns:p14="http://schemas.microsoft.com/office/powerpoint/2010/main" val="239563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2B0CD80-7F5C-4E39-8F23-E8FFC9AA102F}"/>
              </a:ext>
            </a:extLst>
          </p:cNvPr>
          <p:cNvSpPr txBox="1">
            <a:spLocks/>
          </p:cNvSpPr>
          <p:nvPr>
            <p:custDataLst>
              <p:tags r:id="rId1"/>
            </p:custDataLst>
          </p:nvPr>
        </p:nvSpPr>
        <p:spPr bwMode="auto">
          <a:xfrm>
            <a:off x="542764" y="907903"/>
            <a:ext cx="8058472" cy="15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Zurich BT" pitchFamily="34" charset="0"/>
              </a:defRPr>
            </a:lvl2pPr>
            <a:lvl3pPr algn="ctr" rtl="0" eaLnBrk="1" fontAlgn="base" hangingPunct="1">
              <a:spcBef>
                <a:spcPct val="0"/>
              </a:spcBef>
              <a:spcAft>
                <a:spcPct val="0"/>
              </a:spcAft>
              <a:defRPr sz="4400">
                <a:solidFill>
                  <a:schemeClr val="tx2"/>
                </a:solidFill>
                <a:latin typeface="Zurich BT" pitchFamily="34" charset="0"/>
              </a:defRPr>
            </a:lvl3pPr>
            <a:lvl4pPr algn="ctr" rtl="0" eaLnBrk="1" fontAlgn="base" hangingPunct="1">
              <a:spcBef>
                <a:spcPct val="0"/>
              </a:spcBef>
              <a:spcAft>
                <a:spcPct val="0"/>
              </a:spcAft>
              <a:defRPr sz="4400">
                <a:solidFill>
                  <a:schemeClr val="tx2"/>
                </a:solidFill>
                <a:latin typeface="Zurich BT" pitchFamily="34" charset="0"/>
              </a:defRPr>
            </a:lvl4pPr>
            <a:lvl5pPr algn="ctr" rtl="0" eaLnBrk="1" fontAlgn="base" hangingPunct="1">
              <a:spcBef>
                <a:spcPct val="0"/>
              </a:spcBef>
              <a:spcAft>
                <a:spcPct val="0"/>
              </a:spcAft>
              <a:defRPr sz="4400">
                <a:solidFill>
                  <a:schemeClr val="tx2"/>
                </a:solidFill>
                <a:latin typeface="Zurich BT" pitchFamily="34" charset="0"/>
              </a:defRPr>
            </a:lvl5pPr>
            <a:lvl6pPr marL="457200" algn="ctr" rtl="0" eaLnBrk="1" fontAlgn="base" hangingPunct="1">
              <a:spcBef>
                <a:spcPct val="0"/>
              </a:spcBef>
              <a:spcAft>
                <a:spcPct val="0"/>
              </a:spcAft>
              <a:defRPr sz="4400">
                <a:solidFill>
                  <a:schemeClr val="tx2"/>
                </a:solidFill>
                <a:latin typeface="Zurich BT" pitchFamily="34" charset="0"/>
              </a:defRPr>
            </a:lvl6pPr>
            <a:lvl7pPr marL="914400" algn="ctr" rtl="0" eaLnBrk="1" fontAlgn="base" hangingPunct="1">
              <a:spcBef>
                <a:spcPct val="0"/>
              </a:spcBef>
              <a:spcAft>
                <a:spcPct val="0"/>
              </a:spcAft>
              <a:defRPr sz="4400">
                <a:solidFill>
                  <a:schemeClr val="tx2"/>
                </a:solidFill>
                <a:latin typeface="Zurich BT" pitchFamily="34" charset="0"/>
              </a:defRPr>
            </a:lvl7pPr>
            <a:lvl8pPr marL="1371600" algn="ctr" rtl="0" eaLnBrk="1" fontAlgn="base" hangingPunct="1">
              <a:spcBef>
                <a:spcPct val="0"/>
              </a:spcBef>
              <a:spcAft>
                <a:spcPct val="0"/>
              </a:spcAft>
              <a:defRPr sz="4400">
                <a:solidFill>
                  <a:schemeClr val="tx2"/>
                </a:solidFill>
                <a:latin typeface="Zurich BT" pitchFamily="34" charset="0"/>
              </a:defRPr>
            </a:lvl8pPr>
            <a:lvl9pPr marL="1828800" algn="ctr" rtl="0" eaLnBrk="1" fontAlgn="base" hangingPunct="1">
              <a:spcBef>
                <a:spcPct val="0"/>
              </a:spcBef>
              <a:spcAft>
                <a:spcPct val="0"/>
              </a:spcAft>
              <a:defRPr sz="4400">
                <a:solidFill>
                  <a:schemeClr val="tx2"/>
                </a:solidFill>
                <a:latin typeface="Zurich BT" pitchFamily="34" charset="0"/>
              </a:defRPr>
            </a:lvl9pPr>
          </a:lstStyle>
          <a:p>
            <a:pPr lvl="0">
              <a:defRPr/>
            </a:pPr>
            <a:r>
              <a:rPr lang="fr-CA" b="1">
                <a:solidFill>
                  <a:srgbClr val="006345"/>
                </a:solidFill>
                <a:latin typeface="Arial" panose="020B0604020202020204" pitchFamily="34" charset="0"/>
                <a:cs typeface="Arial" panose="020B0604020202020204" pitchFamily="34" charset="0"/>
              </a:rPr>
              <a:t>Qu’est-ce que le vapotage?</a:t>
            </a:r>
            <a:endParaRPr kumimoji="0" lang="en-CA"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pic>
        <p:nvPicPr>
          <p:cNvPr id="9" name="Content Placeholder 3">
            <a:hlinkClick r:id="rId11"/>
            <a:extLst>
              <a:ext uri="{FF2B5EF4-FFF2-40B4-BE49-F238E27FC236}">
                <a16:creationId xmlns:a16="http://schemas.microsoft.com/office/drawing/2014/main" id="{533F7FBC-D38A-4D78-8C0A-EF81B256A6A3}"/>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bwMode="auto">
          <a:xfrm>
            <a:off x="685800" y="2636912"/>
            <a:ext cx="7772400" cy="27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27612E8D-08A8-402C-B25F-94DDDCB901F2}"/>
              </a:ext>
            </a:extLst>
          </p:cNvPr>
          <p:cNvSpPr txBox="1"/>
          <p:nvPr>
            <p:custDataLst>
              <p:tags r:id="rId3"/>
            </p:custDataLst>
          </p:nvPr>
        </p:nvSpPr>
        <p:spPr>
          <a:xfrm>
            <a:off x="577895" y="5276463"/>
            <a:ext cx="2454272" cy="461665"/>
          </a:xfrm>
          <a:prstGeom prst="rect">
            <a:avLst/>
          </a:prstGeom>
          <a:noFill/>
        </p:spPr>
        <p:txBody>
          <a:bodyPr wrap="square" rtlCol="0">
            <a:spAutoFit/>
          </a:bodyPr>
          <a:lstStyle/>
          <a:p>
            <a:r>
              <a:rPr lang="en-CA" sz="1200" i="1">
                <a:solidFill>
                  <a:srgbClr val="000000"/>
                </a:solidFill>
                <a:latin typeface="Arial" panose="020B0604020202020204" pitchFamily="34" charset="0"/>
                <a:cs typeface="Arial" panose="020B0604020202020204" pitchFamily="34" charset="0"/>
              </a:rPr>
              <a:t>Double-</a:t>
            </a:r>
            <a:r>
              <a:rPr lang="en-CA" sz="1200" i="1" err="1">
                <a:solidFill>
                  <a:srgbClr val="000000"/>
                </a:solidFill>
                <a:latin typeface="Arial" panose="020B0604020202020204" pitchFamily="34" charset="0"/>
                <a:cs typeface="Arial" panose="020B0604020202020204" pitchFamily="34" charset="0"/>
              </a:rPr>
              <a:t>cliquez</a:t>
            </a:r>
            <a:r>
              <a:rPr lang="en-CA" sz="1200" i="1">
                <a:solidFill>
                  <a:srgbClr val="000000"/>
                </a:solidFill>
                <a:latin typeface="Arial" panose="020B0604020202020204" pitchFamily="34" charset="0"/>
                <a:cs typeface="Arial" panose="020B0604020202020204" pitchFamily="34" charset="0"/>
              </a:rPr>
              <a:t> sur </a:t>
            </a:r>
            <a:r>
              <a:rPr lang="en-CA" sz="1200" i="1" err="1">
                <a:solidFill>
                  <a:srgbClr val="000000"/>
                </a:solidFill>
                <a:latin typeface="Arial" panose="020B0604020202020204" pitchFamily="34" charset="0"/>
                <a:cs typeface="Arial" panose="020B0604020202020204" pitchFamily="34" charset="0"/>
              </a:rPr>
              <a:t>l’image</a:t>
            </a:r>
            <a:r>
              <a:rPr lang="en-CA" sz="1200" i="1">
                <a:solidFill>
                  <a:srgbClr val="000000"/>
                </a:solidFill>
                <a:latin typeface="Arial" panose="020B0604020202020204" pitchFamily="34" charset="0"/>
                <a:cs typeface="Arial" panose="020B0604020202020204" pitchFamily="34" charset="0"/>
              </a:rPr>
              <a:t> pour lancer la </a:t>
            </a:r>
            <a:r>
              <a:rPr lang="en-CA" sz="1200" i="1" err="1">
                <a:solidFill>
                  <a:srgbClr val="000000"/>
                </a:solidFill>
                <a:latin typeface="Arial" panose="020B0604020202020204" pitchFamily="34" charset="0"/>
                <a:cs typeface="Arial" panose="020B0604020202020204" pitchFamily="34" charset="0"/>
              </a:rPr>
              <a:t>vidéo</a:t>
            </a:r>
            <a:r>
              <a:rPr lang="en-CA" sz="1200" i="1">
                <a:solidFill>
                  <a:srgbClr val="000000"/>
                </a:solidFill>
                <a:latin typeface="Arial" panose="020B0604020202020204" pitchFamily="34" charset="0"/>
                <a:cs typeface="Arial" panose="020B0604020202020204" pitchFamily="34" charset="0"/>
              </a:rPr>
              <a:t>.</a:t>
            </a:r>
            <a:endParaRPr lang="en-US" sz="1200" i="1">
              <a:solidFill>
                <a:srgbClr val="00000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EB5398D-3012-4AC5-B627-B1C35607EF2F}"/>
              </a:ext>
            </a:extLst>
          </p:cNvPr>
          <p:cNvSpPr/>
          <p:nvPr>
            <p:custDataLst>
              <p:tags r:id="rId4"/>
            </p:custDataLst>
          </p:nvPr>
        </p:nvSpPr>
        <p:spPr>
          <a:xfrm>
            <a:off x="758536" y="2156473"/>
            <a:ext cx="6779348" cy="461665"/>
          </a:xfrm>
          <a:prstGeom prst="rect">
            <a:avLst/>
          </a:prstGeom>
        </p:spPr>
        <p:txBody>
          <a:bodyPr wrap="square">
            <a:spAutoFit/>
          </a:bodyPr>
          <a:lstStyle/>
          <a:p>
            <a:pPr marL="0" indent="0">
              <a:buNone/>
            </a:pPr>
            <a:r>
              <a:rPr lang="fr-CA">
                <a:latin typeface="Arial" panose="020B0604020202020204" pitchFamily="34" charset="0"/>
                <a:cs typeface="Arial" panose="020B0604020202020204" pitchFamily="34" charset="0"/>
              </a:rPr>
              <a:t>Vapoter, c’est utiliser une cigarette électronique.</a:t>
            </a:r>
          </a:p>
        </p:txBody>
      </p:sp>
      <p:sp>
        <p:nvSpPr>
          <p:cNvPr id="6" name="TextBox 5">
            <a:extLst>
              <a:ext uri="{FF2B5EF4-FFF2-40B4-BE49-F238E27FC236}">
                <a16:creationId xmlns:a16="http://schemas.microsoft.com/office/drawing/2014/main" id="{68116CDC-1204-47F2-A976-0BD701A4CFF5}"/>
              </a:ext>
            </a:extLst>
          </p:cNvPr>
          <p:cNvSpPr txBox="1"/>
          <p:nvPr>
            <p:custDataLst>
              <p:tags r:id="rId5"/>
            </p:custDataLst>
          </p:nvPr>
        </p:nvSpPr>
        <p:spPr>
          <a:xfrm>
            <a:off x="6011004" y="2796188"/>
            <a:ext cx="2116634" cy="807913"/>
          </a:xfrm>
          <a:prstGeom prst="rect">
            <a:avLst/>
          </a:prstGeom>
          <a:solidFill>
            <a:srgbClr val="7C9ADE"/>
          </a:solidFill>
        </p:spPr>
        <p:txBody>
          <a:bodyPr wrap="square" rtlCol="0">
            <a:spAutoFit/>
          </a:bodyPr>
          <a:lstStyle>
            <a:defPPr>
              <a:defRPr lang="en-CA"/>
            </a:defPPr>
            <a:lvl1pPr algn="ctr">
              <a:defRPr sz="1650" b="1">
                <a:latin typeface="Zurich BT"/>
              </a:defRPr>
            </a:lvl1pPr>
          </a:lstStyle>
          <a:p>
            <a:r>
              <a:rPr lang="fr-CA"/>
              <a:t>Embout buccal</a:t>
            </a:r>
          </a:p>
          <a:p>
            <a:r>
              <a:rPr lang="fr-CA" sz="1500" b="0"/>
              <a:t>Permet à l’utilisateur d’aspirer l’aérosol</a:t>
            </a:r>
          </a:p>
        </p:txBody>
      </p:sp>
      <p:sp>
        <p:nvSpPr>
          <p:cNvPr id="7" name="TextBox 6">
            <a:extLst>
              <a:ext uri="{FF2B5EF4-FFF2-40B4-BE49-F238E27FC236}">
                <a16:creationId xmlns:a16="http://schemas.microsoft.com/office/drawing/2014/main" id="{A39E2B29-5D4D-408B-B3C1-64AC81A03C96}"/>
              </a:ext>
            </a:extLst>
          </p:cNvPr>
          <p:cNvSpPr txBox="1"/>
          <p:nvPr>
            <p:custDataLst>
              <p:tags r:id="rId6"/>
            </p:custDataLst>
          </p:nvPr>
        </p:nvSpPr>
        <p:spPr>
          <a:xfrm>
            <a:off x="6110064" y="4319032"/>
            <a:ext cx="2401985" cy="830997"/>
          </a:xfrm>
          <a:prstGeom prst="rect">
            <a:avLst/>
          </a:prstGeom>
          <a:solidFill>
            <a:srgbClr val="7C9ADE"/>
          </a:solidFill>
        </p:spPr>
        <p:txBody>
          <a:bodyPr wrap="square" rtlCol="0">
            <a:spAutoFit/>
          </a:bodyPr>
          <a:lstStyle>
            <a:defPPr>
              <a:defRPr lang="en-CA"/>
            </a:defPPr>
            <a:lvl1pPr algn="ctr">
              <a:defRPr sz="1650" b="1">
                <a:latin typeface="Zurich BT"/>
              </a:defRPr>
            </a:lvl1pPr>
          </a:lstStyle>
          <a:p>
            <a:r>
              <a:rPr lang="en-CA"/>
              <a:t>Cartouche</a:t>
            </a:r>
          </a:p>
          <a:p>
            <a:r>
              <a:rPr lang="en-CA"/>
              <a:t> </a:t>
            </a:r>
            <a:r>
              <a:rPr lang="fr-CA" sz="1500" b="0"/>
              <a:t>Contient le liquide à </a:t>
            </a:r>
            <a:r>
              <a:rPr lang="fr-CA" sz="1500" b="0" err="1"/>
              <a:t>vapoter</a:t>
            </a:r>
            <a:endParaRPr lang="fr-CA" sz="1500" b="0"/>
          </a:p>
        </p:txBody>
      </p:sp>
      <p:sp>
        <p:nvSpPr>
          <p:cNvPr id="12" name="TextBox 11">
            <a:extLst>
              <a:ext uri="{FF2B5EF4-FFF2-40B4-BE49-F238E27FC236}">
                <a16:creationId xmlns:a16="http://schemas.microsoft.com/office/drawing/2014/main" id="{2BB8DA64-AD2A-40B0-A134-DB8D58BC91C6}"/>
              </a:ext>
            </a:extLst>
          </p:cNvPr>
          <p:cNvSpPr txBox="1"/>
          <p:nvPr>
            <p:custDataLst>
              <p:tags r:id="rId7"/>
            </p:custDataLst>
          </p:nvPr>
        </p:nvSpPr>
        <p:spPr>
          <a:xfrm>
            <a:off x="3140072" y="4468550"/>
            <a:ext cx="2376473" cy="1038746"/>
          </a:xfrm>
          <a:prstGeom prst="rect">
            <a:avLst/>
          </a:prstGeom>
          <a:solidFill>
            <a:srgbClr val="7C9ADE"/>
          </a:solidFill>
        </p:spPr>
        <p:txBody>
          <a:bodyPr wrap="square" rtlCol="0">
            <a:spAutoFit/>
          </a:bodyPr>
          <a:lstStyle>
            <a:defPPr>
              <a:defRPr lang="en-CA"/>
            </a:defPPr>
            <a:lvl1pPr algn="ctr">
              <a:defRPr sz="1650" b="1">
                <a:latin typeface="Zurich BT"/>
              </a:defRPr>
            </a:lvl1pPr>
          </a:lstStyle>
          <a:p>
            <a:r>
              <a:rPr lang="fr-CA"/>
              <a:t>Atomiseur </a:t>
            </a:r>
          </a:p>
          <a:p>
            <a:r>
              <a:rPr lang="fr-CA" sz="1500" b="0"/>
              <a:t>Chauffe le liquide à </a:t>
            </a:r>
            <a:r>
              <a:rPr lang="fr-CA" sz="1500" b="0" err="1"/>
              <a:t>vapoter</a:t>
            </a:r>
            <a:r>
              <a:rPr lang="fr-CA" sz="1500" b="0"/>
              <a:t> et le transforme en aérosol</a:t>
            </a:r>
          </a:p>
        </p:txBody>
      </p:sp>
      <p:sp>
        <p:nvSpPr>
          <p:cNvPr id="13" name="TextBox 12">
            <a:extLst>
              <a:ext uri="{FF2B5EF4-FFF2-40B4-BE49-F238E27FC236}">
                <a16:creationId xmlns:a16="http://schemas.microsoft.com/office/drawing/2014/main" id="{029AF03A-802B-44E7-BB52-6E6FDE598FD4}"/>
              </a:ext>
            </a:extLst>
          </p:cNvPr>
          <p:cNvSpPr txBox="1"/>
          <p:nvPr>
            <p:custDataLst>
              <p:tags r:id="rId8"/>
            </p:custDataLst>
          </p:nvPr>
        </p:nvSpPr>
        <p:spPr>
          <a:xfrm>
            <a:off x="1720347" y="2780922"/>
            <a:ext cx="2124259" cy="807913"/>
          </a:xfrm>
          <a:prstGeom prst="rect">
            <a:avLst/>
          </a:prstGeom>
          <a:solidFill>
            <a:srgbClr val="7C9ADE"/>
          </a:solidFill>
        </p:spPr>
        <p:txBody>
          <a:bodyPr wrap="square" rtlCol="0">
            <a:spAutoFit/>
          </a:bodyPr>
          <a:lstStyle/>
          <a:p>
            <a:pPr algn="ctr"/>
            <a:r>
              <a:rPr lang="en-CA" sz="1650" b="1">
                <a:latin typeface="Zurich BT"/>
              </a:rPr>
              <a:t>Pile</a:t>
            </a:r>
          </a:p>
          <a:p>
            <a:pPr algn="ctr"/>
            <a:r>
              <a:rPr lang="fr-CA" sz="1500">
                <a:latin typeface="Zurich BT"/>
              </a:rPr>
              <a:t>Alimente le dispositif</a:t>
            </a:r>
          </a:p>
          <a:p>
            <a:pPr algn="ctr"/>
            <a:endParaRPr lang="fr-CA" sz="1500">
              <a:latin typeface="Zurich BT"/>
            </a:endParaRPr>
          </a:p>
        </p:txBody>
      </p:sp>
    </p:spTree>
    <p:extLst>
      <p:ext uri="{BB962C8B-B14F-4D97-AF65-F5344CB8AC3E}">
        <p14:creationId xmlns:p14="http://schemas.microsoft.com/office/powerpoint/2010/main" val="148637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6" grpId="0" animBg="1"/>
      <p:bldP spid="7"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1F5D39-D7CB-4ABA-9986-92368AE5D923}"/>
              </a:ext>
            </a:extLst>
          </p:cNvPr>
          <p:cNvSpPr txBox="1">
            <a:spLocks/>
          </p:cNvSpPr>
          <p:nvPr>
            <p:custDataLst>
              <p:tags r:id="rId1"/>
            </p:custDataLst>
          </p:nvPr>
        </p:nvSpPr>
        <p:spPr>
          <a:xfrm>
            <a:off x="574576" y="1057300"/>
            <a:ext cx="7994848" cy="1143000"/>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fr-CA" altLang="en-US" sz="5400">
                <a:solidFill>
                  <a:srgbClr val="006345"/>
                </a:solidFill>
              </a:rPr>
              <a:t>Types de cigarettes électroniques</a:t>
            </a:r>
            <a:endParaRPr lang="fr-CA" sz="5400"/>
          </a:p>
        </p:txBody>
      </p:sp>
      <p:pic>
        <p:nvPicPr>
          <p:cNvPr id="5" name="Online Image Placeholder 2">
            <a:extLst>
              <a:ext uri="{FF2B5EF4-FFF2-40B4-BE49-F238E27FC236}">
                <a16:creationId xmlns:a16="http://schemas.microsoft.com/office/drawing/2014/main" id="{15F6E1A9-1ECE-4723-BDB4-8CE6F7DACB6E}"/>
              </a:ext>
            </a:extLst>
          </p:cNvPr>
          <p:cNvPicPr>
            <a:picLocks noChangeAspect="1"/>
          </p:cNvPicPr>
          <p:nvPr>
            <p:custDataLst>
              <p:tags r:id="rId2"/>
            </p:custDataLst>
          </p:nvPr>
        </p:nvPicPr>
        <p:blipFill>
          <a:blip r:embed="rId5"/>
          <a:stretch>
            <a:fillRect/>
          </a:stretch>
        </p:blipFill>
        <p:spPr>
          <a:xfrm>
            <a:off x="1731462" y="2636912"/>
            <a:ext cx="5681076"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047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E09B4E-7107-4BB6-ADA4-A0D130C36916}"/>
              </a:ext>
            </a:extLst>
          </p:cNvPr>
          <p:cNvSpPr>
            <a:spLocks noGrp="1"/>
          </p:cNvSpPr>
          <p:nvPr>
            <p:ph type="title"/>
            <p:custDataLst>
              <p:tags r:id="rId1"/>
            </p:custDataLst>
          </p:nvPr>
        </p:nvSpPr>
        <p:spPr>
          <a:xfrm>
            <a:off x="502568" y="1988840"/>
            <a:ext cx="8138864" cy="1935088"/>
          </a:xfrm>
        </p:spPr>
        <p:txBody>
          <a:bodyPr/>
          <a:lstStyle/>
          <a:p>
            <a:r>
              <a:rPr lang="fr-CA" sz="6000" b="1" noProof="0">
                <a:solidFill>
                  <a:srgbClr val="006345"/>
                </a:solidFill>
                <a:latin typeface="Arial" panose="020B0604020202020204" pitchFamily="34" charset="0"/>
                <a:cs typeface="Arial" panose="020B0604020202020204" pitchFamily="34" charset="0"/>
              </a:rPr>
              <a:t>Connaissez-vous les faits?</a:t>
            </a:r>
          </a:p>
        </p:txBody>
      </p:sp>
    </p:spTree>
    <p:extLst>
      <p:ext uri="{BB962C8B-B14F-4D97-AF65-F5344CB8AC3E}">
        <p14:creationId xmlns:p14="http://schemas.microsoft.com/office/powerpoint/2010/main" val="1515943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FEA7F4-950C-4B20-89DC-768C8014E002}"/>
              </a:ext>
            </a:extLst>
          </p:cNvPr>
          <p:cNvSpPr>
            <a:spLocks noGrp="1"/>
          </p:cNvSpPr>
          <p:nvPr>
            <p:ph type="title"/>
            <p:custDataLst>
              <p:tags r:id="rId1"/>
            </p:custDataLst>
          </p:nvPr>
        </p:nvSpPr>
        <p:spPr>
          <a:xfrm>
            <a:off x="609600" y="914400"/>
            <a:ext cx="7772400" cy="1143000"/>
          </a:xfrm>
        </p:spPr>
        <p:txBody>
          <a:bodyPr/>
          <a:lstStyle/>
          <a:p>
            <a:r>
              <a:rPr lang="fr-CA" sz="5400" b="1" noProof="0">
                <a:solidFill>
                  <a:srgbClr val="006345"/>
                </a:solidFill>
                <a:latin typeface="Arial" panose="020B0604020202020204" pitchFamily="34" charset="0"/>
                <a:cs typeface="Arial" panose="020B0604020202020204" pitchFamily="34" charset="0"/>
              </a:rPr>
              <a:t>Vrai ou faux</a:t>
            </a:r>
          </a:p>
        </p:txBody>
      </p:sp>
      <p:sp>
        <p:nvSpPr>
          <p:cNvPr id="5" name="Content Placeholder 2">
            <a:extLst>
              <a:ext uri="{FF2B5EF4-FFF2-40B4-BE49-F238E27FC236}">
                <a16:creationId xmlns:a16="http://schemas.microsoft.com/office/drawing/2014/main" id="{7C9DCA2D-3E1C-42A2-8D41-18661FF7E5DC}"/>
              </a:ext>
            </a:extLst>
          </p:cNvPr>
          <p:cNvSpPr>
            <a:spLocks noGrp="1"/>
          </p:cNvSpPr>
          <p:nvPr>
            <p:ph idx="1"/>
            <p:custDataLst>
              <p:tags r:id="rId2"/>
            </p:custDataLst>
          </p:nvPr>
        </p:nvSpPr>
        <p:spPr>
          <a:xfrm>
            <a:off x="609600" y="2348880"/>
            <a:ext cx="7772400" cy="3747120"/>
          </a:xfrm>
        </p:spPr>
        <p:txBody>
          <a:bodyPr/>
          <a:lstStyle/>
          <a:p>
            <a:pPr marL="0" indent="0" algn="ctr">
              <a:buNone/>
            </a:pPr>
            <a:r>
              <a:rPr lang="fr-CA" noProof="0">
                <a:latin typeface="Arial" panose="020B0604020202020204" pitchFamily="34" charset="0"/>
                <a:cs typeface="Arial" panose="020B0604020202020204" pitchFamily="34" charset="0"/>
              </a:rPr>
              <a:t>Les produits de vapotage sont sans danger.</a:t>
            </a:r>
          </a:p>
          <a:p>
            <a:pPr marL="0" indent="0">
              <a:buNone/>
            </a:pPr>
            <a:r>
              <a:rPr lang="fr-CA" noProof="0">
                <a:latin typeface="Arial" panose="020B0604020202020204" pitchFamily="34" charset="0"/>
                <a:cs typeface="Arial" panose="020B0604020202020204" pitchFamily="34" charset="0"/>
              </a:rPr>
              <a:t>   </a:t>
            </a:r>
          </a:p>
          <a:p>
            <a:pPr marL="0" indent="0">
              <a:buNone/>
            </a:pPr>
            <a:endParaRPr lang="fr-CA" b="1" noProof="0">
              <a:solidFill>
                <a:srgbClr val="006345"/>
              </a:solidFill>
            </a:endParaRPr>
          </a:p>
          <a:p>
            <a:pPr marL="0" indent="0">
              <a:buNone/>
            </a:pPr>
            <a:endParaRPr lang="fr-CA" b="1" noProof="0">
              <a:solidFill>
                <a:srgbClr val="006345"/>
              </a:solidFill>
            </a:endParaRPr>
          </a:p>
          <a:p>
            <a:pPr marL="0" indent="0">
              <a:buNone/>
            </a:pPr>
            <a:r>
              <a:rPr lang="fr-CA" b="1" noProof="0">
                <a:solidFill>
                  <a:srgbClr val="006345"/>
                </a:solidFill>
              </a:rPr>
              <a:t>		</a:t>
            </a:r>
          </a:p>
          <a:p>
            <a:pPr marL="0" indent="0">
              <a:buNone/>
            </a:pPr>
            <a:r>
              <a:rPr lang="fr-CA" b="1" noProof="0">
                <a:solidFill>
                  <a:srgbClr val="006345"/>
                </a:solidFill>
              </a:rPr>
              <a:t>		</a:t>
            </a:r>
            <a:endParaRPr lang="fr-CA" noProof="0"/>
          </a:p>
        </p:txBody>
      </p:sp>
      <p:pic>
        <p:nvPicPr>
          <p:cNvPr id="6" name="Picture 5">
            <a:extLst>
              <a:ext uri="{FF2B5EF4-FFF2-40B4-BE49-F238E27FC236}">
                <a16:creationId xmlns:a16="http://schemas.microsoft.com/office/drawing/2014/main" id="{E22F1CD6-57A4-4DDA-9CC6-6B37DE6BBC7F}"/>
              </a:ext>
            </a:extLst>
          </p:cNvPr>
          <p:cNvPicPr>
            <a:picLocks noChangeAspect="1"/>
          </p:cNvPicPr>
          <p:nvPr>
            <p:custDataLst>
              <p:tags r:id="rId3"/>
            </p:custDataLst>
          </p:nvPr>
        </p:nvPicPr>
        <p:blipFill>
          <a:blip r:embed="rId9" cstate="print">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130152" y="3753242"/>
            <a:ext cx="1872208" cy="1872208"/>
          </a:xfrm>
          <a:prstGeom prst="rect">
            <a:avLst/>
          </a:prstGeom>
        </p:spPr>
      </p:pic>
      <p:pic>
        <p:nvPicPr>
          <p:cNvPr id="7" name="Picture 6">
            <a:extLst>
              <a:ext uri="{FF2B5EF4-FFF2-40B4-BE49-F238E27FC236}">
                <a16:creationId xmlns:a16="http://schemas.microsoft.com/office/drawing/2014/main" id="{97F86656-3BA9-447D-8117-15D7778E40DC}"/>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495800" y="3634963"/>
            <a:ext cx="2520280" cy="2108765"/>
          </a:xfrm>
          <a:prstGeom prst="rect">
            <a:avLst/>
          </a:prstGeom>
        </p:spPr>
      </p:pic>
      <p:sp>
        <p:nvSpPr>
          <p:cNvPr id="8" name="TextBox 7">
            <a:extLst>
              <a:ext uri="{FF2B5EF4-FFF2-40B4-BE49-F238E27FC236}">
                <a16:creationId xmlns:a16="http://schemas.microsoft.com/office/drawing/2014/main" id="{82F47602-E05C-41FE-BD90-EAB33758FE63}"/>
              </a:ext>
            </a:extLst>
          </p:cNvPr>
          <p:cNvSpPr txBox="1"/>
          <p:nvPr>
            <p:custDataLst>
              <p:tags r:id="rId5"/>
            </p:custDataLst>
          </p:nvPr>
        </p:nvSpPr>
        <p:spPr>
          <a:xfrm>
            <a:off x="2037786" y="5743728"/>
            <a:ext cx="2056939" cy="461665"/>
          </a:xfrm>
          <a:prstGeom prst="rect">
            <a:avLst/>
          </a:prstGeom>
          <a:noFill/>
        </p:spPr>
        <p:txBody>
          <a:bodyPr wrap="square" rtlCol="0">
            <a:spAutoFit/>
          </a:bodyPr>
          <a:lstStyle/>
          <a:p>
            <a:pPr algn="ctr"/>
            <a:r>
              <a:rPr lang="en-CA" b="1">
                <a:solidFill>
                  <a:srgbClr val="006345"/>
                </a:solidFill>
                <a:latin typeface="+mn-lt"/>
              </a:rPr>
              <a:t>Vrai</a:t>
            </a:r>
            <a:endParaRPr lang="en-CA">
              <a:latin typeface="+mn-lt"/>
            </a:endParaRPr>
          </a:p>
        </p:txBody>
      </p:sp>
      <p:sp>
        <p:nvSpPr>
          <p:cNvPr id="9" name="TextBox 8">
            <a:extLst>
              <a:ext uri="{FF2B5EF4-FFF2-40B4-BE49-F238E27FC236}">
                <a16:creationId xmlns:a16="http://schemas.microsoft.com/office/drawing/2014/main" id="{17280B13-75C3-4223-BF62-3905FE00CD6F}"/>
              </a:ext>
            </a:extLst>
          </p:cNvPr>
          <p:cNvSpPr txBox="1"/>
          <p:nvPr>
            <p:custDataLst>
              <p:tags r:id="rId6"/>
            </p:custDataLst>
          </p:nvPr>
        </p:nvSpPr>
        <p:spPr>
          <a:xfrm>
            <a:off x="4727470" y="5743728"/>
            <a:ext cx="2056939" cy="461665"/>
          </a:xfrm>
          <a:prstGeom prst="rect">
            <a:avLst/>
          </a:prstGeom>
          <a:noFill/>
        </p:spPr>
        <p:txBody>
          <a:bodyPr wrap="square" rtlCol="0">
            <a:spAutoFit/>
          </a:bodyPr>
          <a:lstStyle/>
          <a:p>
            <a:pPr algn="ctr"/>
            <a:r>
              <a:rPr lang="en-CA" b="1">
                <a:solidFill>
                  <a:srgbClr val="FF0000"/>
                </a:solidFill>
                <a:latin typeface="+mn-lt"/>
              </a:rPr>
              <a:t>Faux</a:t>
            </a:r>
            <a:endParaRPr lang="en-CA">
              <a:solidFill>
                <a:srgbClr val="FF0000"/>
              </a:solidFill>
              <a:latin typeface="+mn-lt"/>
            </a:endParaRPr>
          </a:p>
        </p:txBody>
      </p:sp>
    </p:spTree>
    <p:extLst>
      <p:ext uri="{BB962C8B-B14F-4D97-AF65-F5344CB8AC3E}">
        <p14:creationId xmlns:p14="http://schemas.microsoft.com/office/powerpoint/2010/main" val="335954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8"/>
                                        </p:tgtEl>
                                      </p:cBhvr>
                                    </p:animEffect>
                                    <p:anim calcmode="lin" valueType="num">
                                      <p:cBhvr>
                                        <p:cTn id="12" dur="1000"/>
                                        <p:tgtEl>
                                          <p:spTgt spid="8"/>
                                        </p:tgtEl>
                                        <p:attrNameLst>
                                          <p:attrName>ppt_x</p:attrName>
                                        </p:attrNameLst>
                                      </p:cBhvr>
                                      <p:tavLst>
                                        <p:tav tm="0">
                                          <p:val>
                                            <p:strVal val="ppt_x"/>
                                          </p:val>
                                        </p:tav>
                                        <p:tav tm="100000">
                                          <p:val>
                                            <p:strVal val="ppt_x"/>
                                          </p:val>
                                        </p:tav>
                                      </p:tavLst>
                                    </p:anim>
                                    <p:anim calcmode="lin" valueType="num">
                                      <p:cBhvr>
                                        <p:cTn id="13" dur="1000"/>
                                        <p:tgtEl>
                                          <p:spTgt spid="8"/>
                                        </p:tgtEl>
                                        <p:attrNameLst>
                                          <p:attrName>ppt_y</p:attrName>
                                        </p:attrNameLst>
                                      </p:cBhvr>
                                      <p:tavLst>
                                        <p:tav tm="0">
                                          <p:val>
                                            <p:strVal val="ppt_y"/>
                                          </p:val>
                                        </p:tav>
                                        <p:tav tm="100000">
                                          <p:val>
                                            <p:strVal val="ppt_y+.1"/>
                                          </p:val>
                                        </p:tav>
                                      </p:tavLst>
                                    </p:anim>
                                    <p:set>
                                      <p:cBhvr>
                                        <p:cTn id="1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0872CA-EE95-484D-BC23-3409F471BD6C}"/>
              </a:ext>
            </a:extLst>
          </p:cNvPr>
          <p:cNvSpPr/>
          <p:nvPr>
            <p:custDataLst>
              <p:tags r:id="rId1"/>
            </p:custDataLst>
          </p:nvPr>
        </p:nvSpPr>
        <p:spPr>
          <a:xfrm>
            <a:off x="467544" y="808321"/>
            <a:ext cx="8280920" cy="48965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5" name="Content Placeholder 5">
            <a:extLst>
              <a:ext uri="{FF2B5EF4-FFF2-40B4-BE49-F238E27FC236}">
                <a16:creationId xmlns:a16="http://schemas.microsoft.com/office/drawing/2014/main" id="{90CD64EC-C903-44AB-94F5-8E808716BED3}"/>
              </a:ext>
            </a:extLst>
          </p:cNvPr>
          <p:cNvSpPr>
            <a:spLocks noGrp="1"/>
          </p:cNvSpPr>
          <p:nvPr>
            <p:ph idx="1"/>
            <p:custDataLst>
              <p:tags r:id="rId2"/>
            </p:custDataLst>
          </p:nvPr>
        </p:nvSpPr>
        <p:spPr>
          <a:xfrm>
            <a:off x="4044960" y="1778794"/>
            <a:ext cx="4776828" cy="3714464"/>
          </a:xfrm>
        </p:spPr>
        <p:txBody>
          <a:bodyPr vert="horz" lIns="91440" tIns="45720" rIns="91440" bIns="45720" rtlCol="0" anchor="t">
            <a:normAutofit fontScale="85000" lnSpcReduction="10000"/>
          </a:bodyPr>
          <a:lstStyle/>
          <a:p>
            <a:pPr marL="0" indent="0">
              <a:buNone/>
            </a:pPr>
            <a:r>
              <a:rPr lang="fr-CA" sz="3600" noProof="0">
                <a:solidFill>
                  <a:schemeClr val="bg1"/>
                </a:solidFill>
                <a:latin typeface="Arial"/>
                <a:cs typeface="Arial"/>
              </a:rPr>
              <a:t>Les produits de vapotage</a:t>
            </a:r>
          </a:p>
          <a:p>
            <a:pPr marL="0" indent="0">
              <a:buNone/>
            </a:pPr>
            <a:endParaRPr lang="fr-CA" sz="2400" noProof="0">
              <a:solidFill>
                <a:schemeClr val="bg1"/>
              </a:solidFill>
            </a:endParaRPr>
          </a:p>
          <a:p>
            <a:pPr marL="442913" indent="-442913" algn="l"/>
            <a:r>
              <a:rPr lang="fr-CA" sz="2400" noProof="0">
                <a:solidFill>
                  <a:schemeClr val="bg1"/>
                </a:solidFill>
                <a:latin typeface="Arial"/>
                <a:cs typeface="Arial"/>
              </a:rPr>
              <a:t>Ils contiennent des substances chimiques toxiques.</a:t>
            </a:r>
            <a:endParaRPr lang="fr-CA" sz="2400" noProof="0">
              <a:solidFill>
                <a:schemeClr val="bg1"/>
              </a:solidFill>
            </a:endParaRPr>
          </a:p>
          <a:p>
            <a:pPr marL="457200" indent="-457200"/>
            <a:r>
              <a:rPr lang="fr-CA" noProof="0">
                <a:solidFill>
                  <a:schemeClr val="bg1"/>
                </a:solidFill>
                <a:latin typeface="Arial"/>
                <a:cs typeface="Arial"/>
              </a:rPr>
              <a:t>Des normes minimales </a:t>
            </a:r>
            <a:r>
              <a:rPr lang="fr-CA">
                <a:solidFill>
                  <a:schemeClr val="bg1"/>
                </a:solidFill>
                <a:latin typeface="Arial"/>
                <a:cs typeface="Arial"/>
              </a:rPr>
              <a:t>régissent la façon dont on les fabrique et l’endroit où on les fabrique. </a:t>
            </a:r>
          </a:p>
          <a:p>
            <a:pPr marL="457200" indent="-457200"/>
            <a:r>
              <a:rPr lang="fr-CA" sz="2400" noProof="0">
                <a:solidFill>
                  <a:schemeClr val="bg1"/>
                </a:solidFill>
                <a:latin typeface="Arial"/>
                <a:cs typeface="Arial"/>
              </a:rPr>
              <a:t>Comme ils ont fait l’objet de peu d’essais poussés</a:t>
            </a:r>
            <a:r>
              <a:rPr lang="fr-CA">
                <a:solidFill>
                  <a:schemeClr val="bg1"/>
                </a:solidFill>
                <a:latin typeface="Arial"/>
                <a:cs typeface="Arial"/>
              </a:rPr>
              <a:t>, on n’en connaît pas tous les risques. </a:t>
            </a:r>
            <a:endParaRPr lang="fr-CA" sz="2400" noProof="0">
              <a:solidFill>
                <a:schemeClr val="bg1"/>
              </a:solidFill>
            </a:endParaRPr>
          </a:p>
          <a:p>
            <a:pPr marL="0" indent="0" algn="l">
              <a:buNone/>
            </a:pPr>
            <a:endParaRPr lang="fr-CA" sz="3000" noProof="0">
              <a:solidFill>
                <a:schemeClr val="bg1"/>
              </a:solidFill>
            </a:endParaRPr>
          </a:p>
          <a:p>
            <a:pPr marL="0" indent="0" algn="l">
              <a:buNone/>
            </a:pPr>
            <a:endParaRPr lang="fr-CA" sz="1800" noProof="0">
              <a:solidFill>
                <a:srgbClr val="FFFFFF"/>
              </a:solidFill>
            </a:endParaRPr>
          </a:p>
          <a:p>
            <a:pPr marL="0" indent="0">
              <a:buNone/>
            </a:pPr>
            <a:endParaRPr lang="fr-CA" sz="825" i="1" noProof="0"/>
          </a:p>
        </p:txBody>
      </p:sp>
      <p:pic>
        <p:nvPicPr>
          <p:cNvPr id="6" name="Picture 5">
            <a:extLst>
              <a:ext uri="{FF2B5EF4-FFF2-40B4-BE49-F238E27FC236}">
                <a16:creationId xmlns:a16="http://schemas.microsoft.com/office/drawing/2014/main" id="{66BDEF32-AC26-40B8-88AC-E4CDD6490063}"/>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470687" y="967105"/>
            <a:ext cx="3564406" cy="4578976"/>
          </a:xfrm>
          <a:prstGeom prst="rect">
            <a:avLst/>
          </a:prstGeom>
        </p:spPr>
      </p:pic>
    </p:spTree>
    <p:extLst>
      <p:ext uri="{BB962C8B-B14F-4D97-AF65-F5344CB8AC3E}">
        <p14:creationId xmlns:p14="http://schemas.microsoft.com/office/powerpoint/2010/main" val="2131836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BAF9C4-D629-4C2F-8D37-6F3B0B000BD9}"/>
              </a:ext>
            </a:extLst>
          </p:cNvPr>
          <p:cNvSpPr>
            <a:spLocks noGrp="1"/>
          </p:cNvSpPr>
          <p:nvPr>
            <p:ph type="title"/>
            <p:custDataLst>
              <p:tags r:id="rId1"/>
            </p:custDataLst>
          </p:nvPr>
        </p:nvSpPr>
        <p:spPr>
          <a:xfrm>
            <a:off x="609600" y="1421904"/>
            <a:ext cx="7772400" cy="1143000"/>
          </a:xfrm>
        </p:spPr>
        <p:txBody>
          <a:bodyPr/>
          <a:lstStyle/>
          <a:p>
            <a:r>
              <a:rPr lang="fr-CA" sz="5400" b="1" noProof="0">
                <a:solidFill>
                  <a:srgbClr val="006345"/>
                </a:solidFill>
                <a:latin typeface="Arial" panose="020B0604020202020204" pitchFamily="34" charset="0"/>
                <a:cs typeface="Arial" panose="020B0604020202020204" pitchFamily="34" charset="0"/>
              </a:rPr>
              <a:t>Vrai ou faux</a:t>
            </a:r>
          </a:p>
        </p:txBody>
      </p:sp>
      <p:sp>
        <p:nvSpPr>
          <p:cNvPr id="5" name="Content Placeholder 2">
            <a:extLst>
              <a:ext uri="{FF2B5EF4-FFF2-40B4-BE49-F238E27FC236}">
                <a16:creationId xmlns:a16="http://schemas.microsoft.com/office/drawing/2014/main" id="{C6321848-7FDB-4A53-AA51-4898EF04FBE6}"/>
              </a:ext>
            </a:extLst>
          </p:cNvPr>
          <p:cNvSpPr>
            <a:spLocks noGrp="1"/>
          </p:cNvSpPr>
          <p:nvPr>
            <p:ph idx="1"/>
            <p:custDataLst>
              <p:tags r:id="rId2"/>
            </p:custDataLst>
          </p:nvPr>
        </p:nvSpPr>
        <p:spPr>
          <a:xfrm>
            <a:off x="609600" y="2564904"/>
            <a:ext cx="7772400" cy="3531096"/>
          </a:xfrm>
        </p:spPr>
        <p:txBody>
          <a:bodyPr/>
          <a:lstStyle/>
          <a:p>
            <a:pPr marL="0" indent="0" algn="ctr">
              <a:buNone/>
            </a:pPr>
            <a:r>
              <a:rPr lang="fr-CA" noProof="0">
                <a:latin typeface="Arial" panose="020B0604020202020204" pitchFamily="34" charset="0"/>
                <a:cs typeface="Arial" panose="020B0604020202020204" pitchFamily="34" charset="0"/>
              </a:rPr>
              <a:t>On n’a pas à s’inquiéter de la nicotine dans les cigarettes électroniques.</a:t>
            </a:r>
          </a:p>
          <a:p>
            <a:endParaRPr lang="fr-CA" noProof="0"/>
          </a:p>
          <a:p>
            <a:pPr marL="0" indent="0">
              <a:buNone/>
            </a:pPr>
            <a:r>
              <a:rPr lang="fr-CA" noProof="0"/>
              <a:t>                         </a:t>
            </a:r>
          </a:p>
        </p:txBody>
      </p:sp>
      <p:pic>
        <p:nvPicPr>
          <p:cNvPr id="6" name="Picture 5">
            <a:extLst>
              <a:ext uri="{FF2B5EF4-FFF2-40B4-BE49-F238E27FC236}">
                <a16:creationId xmlns:a16="http://schemas.microsoft.com/office/drawing/2014/main" id="{DEFD43CF-1BCF-4653-B7D3-258E609CF1AA}"/>
              </a:ext>
            </a:extLst>
          </p:cNvPr>
          <p:cNvPicPr>
            <a:picLocks noChangeAspect="1"/>
          </p:cNvPicPr>
          <p:nvPr>
            <p:custDataLst>
              <p:tags r:id="rId3"/>
            </p:custDataLst>
          </p:nvPr>
        </p:nvPicPr>
        <p:blipFill>
          <a:blip r:embed="rId10" cstate="print">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127919" y="3753241"/>
            <a:ext cx="1872208" cy="1872208"/>
          </a:xfrm>
          <a:prstGeom prst="rect">
            <a:avLst/>
          </a:prstGeom>
        </p:spPr>
      </p:pic>
      <p:pic>
        <p:nvPicPr>
          <p:cNvPr id="7" name="Picture 6">
            <a:extLst>
              <a:ext uri="{FF2B5EF4-FFF2-40B4-BE49-F238E27FC236}">
                <a16:creationId xmlns:a16="http://schemas.microsoft.com/office/drawing/2014/main" id="{8FEF0D47-B467-4E50-8AC5-08C903B6F57E}"/>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495800" y="3634963"/>
            <a:ext cx="2520280" cy="2108765"/>
          </a:xfrm>
          <a:prstGeom prst="rect">
            <a:avLst/>
          </a:prstGeom>
        </p:spPr>
      </p:pic>
      <p:sp>
        <p:nvSpPr>
          <p:cNvPr id="8" name="TextBox 7">
            <a:extLst>
              <a:ext uri="{FF2B5EF4-FFF2-40B4-BE49-F238E27FC236}">
                <a16:creationId xmlns:a16="http://schemas.microsoft.com/office/drawing/2014/main" id="{24B940C4-167D-4731-92BE-C311A698A886}"/>
              </a:ext>
            </a:extLst>
          </p:cNvPr>
          <p:cNvSpPr txBox="1"/>
          <p:nvPr>
            <p:custDataLst>
              <p:tags r:id="rId5"/>
            </p:custDataLst>
          </p:nvPr>
        </p:nvSpPr>
        <p:spPr>
          <a:xfrm>
            <a:off x="2035554" y="5687518"/>
            <a:ext cx="2056939" cy="461665"/>
          </a:xfrm>
          <a:prstGeom prst="rect">
            <a:avLst/>
          </a:prstGeom>
          <a:noFill/>
        </p:spPr>
        <p:txBody>
          <a:bodyPr wrap="square" rtlCol="0">
            <a:spAutoFit/>
          </a:bodyPr>
          <a:lstStyle/>
          <a:p>
            <a:pPr algn="ctr"/>
            <a:r>
              <a:rPr lang="en-CA" b="1">
                <a:solidFill>
                  <a:srgbClr val="006345"/>
                </a:solidFill>
                <a:latin typeface="+mn-lt"/>
              </a:rPr>
              <a:t>Vrai</a:t>
            </a:r>
            <a:endParaRPr lang="en-CA">
              <a:latin typeface="+mn-lt"/>
            </a:endParaRPr>
          </a:p>
        </p:txBody>
      </p:sp>
      <p:sp>
        <p:nvSpPr>
          <p:cNvPr id="9" name="TextBox 8">
            <a:extLst>
              <a:ext uri="{FF2B5EF4-FFF2-40B4-BE49-F238E27FC236}">
                <a16:creationId xmlns:a16="http://schemas.microsoft.com/office/drawing/2014/main" id="{E111361A-65F7-457A-8EC0-3777923F5A46}"/>
              </a:ext>
            </a:extLst>
          </p:cNvPr>
          <p:cNvSpPr txBox="1"/>
          <p:nvPr>
            <p:custDataLst>
              <p:tags r:id="rId6"/>
            </p:custDataLst>
          </p:nvPr>
        </p:nvSpPr>
        <p:spPr>
          <a:xfrm>
            <a:off x="4727470" y="5687517"/>
            <a:ext cx="2056939" cy="461665"/>
          </a:xfrm>
          <a:prstGeom prst="rect">
            <a:avLst/>
          </a:prstGeom>
          <a:noFill/>
        </p:spPr>
        <p:txBody>
          <a:bodyPr wrap="square" rtlCol="0">
            <a:spAutoFit/>
          </a:bodyPr>
          <a:lstStyle/>
          <a:p>
            <a:pPr algn="ctr"/>
            <a:r>
              <a:rPr lang="en-CA" b="1">
                <a:solidFill>
                  <a:srgbClr val="FF0000"/>
                </a:solidFill>
                <a:latin typeface="+mn-lt"/>
              </a:rPr>
              <a:t>Faux</a:t>
            </a:r>
            <a:endParaRPr lang="en-CA">
              <a:solidFill>
                <a:srgbClr val="FF0000"/>
              </a:solidFill>
              <a:latin typeface="+mn-lt"/>
            </a:endParaRPr>
          </a:p>
        </p:txBody>
      </p:sp>
      <p:sp>
        <p:nvSpPr>
          <p:cNvPr id="10" name="TextBox 9">
            <a:extLst>
              <a:ext uri="{FF2B5EF4-FFF2-40B4-BE49-F238E27FC236}">
                <a16:creationId xmlns:a16="http://schemas.microsoft.com/office/drawing/2014/main" id="{5FAC24DB-303F-4E74-A7AC-706530B9F65D}"/>
              </a:ext>
            </a:extLst>
          </p:cNvPr>
          <p:cNvSpPr txBox="1"/>
          <p:nvPr>
            <p:custDataLst>
              <p:tags r:id="rId7"/>
            </p:custDataLst>
          </p:nvPr>
        </p:nvSpPr>
        <p:spPr>
          <a:xfrm>
            <a:off x="3779377" y="661465"/>
            <a:ext cx="5280613" cy="584775"/>
          </a:xfrm>
          <a:prstGeom prst="rect">
            <a:avLst/>
          </a:prstGeom>
          <a:noFill/>
        </p:spPr>
        <p:txBody>
          <a:bodyPr wrap="none" rtlCol="0">
            <a:spAutoFit/>
          </a:bodyPr>
          <a:lstStyle/>
          <a:p>
            <a:r>
              <a:rPr lang="fr-CA" sz="3200" b="1">
                <a:latin typeface="Arial" panose="020B0604020202020204" pitchFamily="34" charset="0"/>
                <a:cs typeface="Arial" panose="020B0604020202020204" pitchFamily="34" charset="0"/>
              </a:rPr>
              <a:t>Qu’est-ce que la nicotine</a:t>
            </a:r>
            <a:r>
              <a:rPr lang="en-CA" sz="3200" b="1">
                <a:latin typeface="Arial" panose="020B0604020202020204" pitchFamily="34" charset="0"/>
                <a:cs typeface="Arial" panose="020B0604020202020204" pitchFamily="34" charset="0"/>
              </a:rPr>
              <a:t>?</a:t>
            </a:r>
            <a:endParaRPr lang="en-US" sz="3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83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8"/>
                                        </p:tgtEl>
                                      </p:cBhvr>
                                    </p:animEffect>
                                    <p:anim calcmode="lin" valueType="num">
                                      <p:cBhvr>
                                        <p:cTn id="12" dur="1000"/>
                                        <p:tgtEl>
                                          <p:spTgt spid="8"/>
                                        </p:tgtEl>
                                        <p:attrNameLst>
                                          <p:attrName>ppt_x</p:attrName>
                                        </p:attrNameLst>
                                      </p:cBhvr>
                                      <p:tavLst>
                                        <p:tav tm="0">
                                          <p:val>
                                            <p:strVal val="ppt_x"/>
                                          </p:val>
                                        </p:tav>
                                        <p:tav tm="100000">
                                          <p:val>
                                            <p:strVal val="ppt_x"/>
                                          </p:val>
                                        </p:tav>
                                      </p:tavLst>
                                    </p:anim>
                                    <p:anim calcmode="lin" valueType="num">
                                      <p:cBhvr>
                                        <p:cTn id="13" dur="1000"/>
                                        <p:tgtEl>
                                          <p:spTgt spid="8"/>
                                        </p:tgtEl>
                                        <p:attrNameLst>
                                          <p:attrName>ppt_y</p:attrName>
                                        </p:attrNameLst>
                                      </p:cBhvr>
                                      <p:tavLst>
                                        <p:tav tm="0">
                                          <p:val>
                                            <p:strVal val="ppt_y"/>
                                          </p:val>
                                        </p:tav>
                                        <p:tav tm="100000">
                                          <p:val>
                                            <p:strVal val="ppt_y+.1"/>
                                          </p:val>
                                        </p:tav>
                                      </p:tavLst>
                                    </p:anim>
                                    <p:set>
                                      <p:cBhvr>
                                        <p:cTn id="1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649C0A-7EB8-4F60-91AC-131EF660D897}"/>
              </a:ext>
            </a:extLst>
          </p:cNvPr>
          <p:cNvSpPr>
            <a:spLocks noGrp="1"/>
          </p:cNvSpPr>
          <p:nvPr>
            <p:ph type="title"/>
            <p:custDataLst>
              <p:tags r:id="rId1"/>
            </p:custDataLst>
          </p:nvPr>
        </p:nvSpPr>
        <p:spPr>
          <a:xfrm>
            <a:off x="263587" y="895028"/>
            <a:ext cx="8354888" cy="1508720"/>
          </a:xfrm>
        </p:spPr>
        <p:txBody>
          <a:bodyPr/>
          <a:lstStyle/>
          <a:p>
            <a:r>
              <a:rPr lang="fr-CA" altLang="en-US" sz="5400" b="1" noProof="0">
                <a:solidFill>
                  <a:srgbClr val="006345"/>
                </a:solidFill>
                <a:latin typeface="Arial" panose="020B0604020202020204" pitchFamily="34" charset="0"/>
              </a:rPr>
              <a:t>La nicotine et le cerveau</a:t>
            </a:r>
            <a:endParaRPr lang="fr-CA" sz="5400" noProof="0"/>
          </a:p>
        </p:txBody>
      </p:sp>
      <p:sp>
        <p:nvSpPr>
          <p:cNvPr id="5" name="Content Placeholder 3">
            <a:extLst>
              <a:ext uri="{FF2B5EF4-FFF2-40B4-BE49-F238E27FC236}">
                <a16:creationId xmlns:a16="http://schemas.microsoft.com/office/drawing/2014/main" id="{E24DD28C-7F39-4DC7-8FC3-4B1B9241E01F}"/>
              </a:ext>
            </a:extLst>
          </p:cNvPr>
          <p:cNvSpPr>
            <a:spLocks noGrp="1"/>
          </p:cNvSpPr>
          <p:nvPr>
            <p:ph idx="1"/>
            <p:custDataLst>
              <p:tags r:id="rId2"/>
            </p:custDataLst>
          </p:nvPr>
        </p:nvSpPr>
        <p:spPr>
          <a:xfrm>
            <a:off x="986454" y="2465205"/>
            <a:ext cx="8050814" cy="2570584"/>
          </a:xfrm>
        </p:spPr>
        <p:txBody>
          <a:bodyPr/>
          <a:lstStyle/>
          <a:p>
            <a:pPr marL="0" indent="0">
              <a:buNone/>
            </a:pPr>
            <a:r>
              <a:rPr lang="fr-CA" noProof="0">
                <a:latin typeface="Arial" panose="020B0604020202020204" pitchFamily="34" charset="0"/>
                <a:cs typeface="Arial" panose="020B0604020202020204" pitchFamily="34" charset="0"/>
              </a:rPr>
              <a:t>À quel âge le cerveau a-t-il fini de se développer? </a:t>
            </a:r>
          </a:p>
        </p:txBody>
      </p:sp>
      <p:pic>
        <p:nvPicPr>
          <p:cNvPr id="6" name="Picture 5">
            <a:extLst>
              <a:ext uri="{FF2B5EF4-FFF2-40B4-BE49-F238E27FC236}">
                <a16:creationId xmlns:a16="http://schemas.microsoft.com/office/drawing/2014/main" id="{C7D35CDF-970F-4044-85C6-BC677BD45CB4}"/>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749526" y="2882408"/>
            <a:ext cx="1208419" cy="1085061"/>
          </a:xfrm>
          <a:prstGeom prst="rect">
            <a:avLst/>
          </a:prstGeom>
        </p:spPr>
      </p:pic>
      <p:sp>
        <p:nvSpPr>
          <p:cNvPr id="7" name="TextBox 6">
            <a:extLst>
              <a:ext uri="{FF2B5EF4-FFF2-40B4-BE49-F238E27FC236}">
                <a16:creationId xmlns:a16="http://schemas.microsoft.com/office/drawing/2014/main" id="{FCC6703C-B287-4846-B51C-E6B0154B3359}"/>
              </a:ext>
            </a:extLst>
          </p:cNvPr>
          <p:cNvSpPr txBox="1"/>
          <p:nvPr>
            <p:custDataLst>
              <p:tags r:id="rId4"/>
            </p:custDataLst>
          </p:nvPr>
        </p:nvSpPr>
        <p:spPr>
          <a:xfrm>
            <a:off x="325358" y="3967469"/>
            <a:ext cx="8136904" cy="923330"/>
          </a:xfrm>
          <a:prstGeom prst="rect">
            <a:avLst/>
          </a:prstGeom>
          <a:noFill/>
        </p:spPr>
        <p:txBody>
          <a:bodyPr wrap="square" lIns="91440" tIns="45720" rIns="91440" bIns="45720" rtlCol="0" anchor="t">
            <a:spAutoFit/>
          </a:bodyPr>
          <a:lstStyle/>
          <a:p>
            <a:pPr algn="ctr"/>
            <a:r>
              <a:rPr lang="fr-CA" sz="2700" b="1">
                <a:solidFill>
                  <a:srgbClr val="C00000"/>
                </a:solidFill>
                <a:latin typeface="Arial"/>
                <a:cs typeface="Arial"/>
              </a:rPr>
              <a:t>Le cerveau demeure « en construction » jusqu’à environ 25 ans.</a:t>
            </a:r>
          </a:p>
        </p:txBody>
      </p:sp>
      <p:sp>
        <p:nvSpPr>
          <p:cNvPr id="2" name="Rectangle 1">
            <a:extLst>
              <a:ext uri="{FF2B5EF4-FFF2-40B4-BE49-F238E27FC236}">
                <a16:creationId xmlns:a16="http://schemas.microsoft.com/office/drawing/2014/main" id="{8B7B3E01-3F13-4BF7-93BA-D6DFDF5E19F2}"/>
              </a:ext>
            </a:extLst>
          </p:cNvPr>
          <p:cNvSpPr/>
          <p:nvPr>
            <p:custDataLst>
              <p:tags r:id="rId5"/>
            </p:custDataLst>
          </p:nvPr>
        </p:nvSpPr>
        <p:spPr>
          <a:xfrm>
            <a:off x="602657" y="4831286"/>
            <a:ext cx="7676747" cy="1384995"/>
          </a:xfrm>
          <a:prstGeom prst="rect">
            <a:avLst/>
          </a:prstGeom>
        </p:spPr>
        <p:txBody>
          <a:bodyPr wrap="square" lIns="91440" tIns="45720" rIns="91440" bIns="45720" anchor="t">
            <a:spAutoFit/>
          </a:bodyPr>
          <a:lstStyle/>
          <a:p>
            <a:pPr algn="ctr"/>
            <a:r>
              <a:rPr lang="fr-CA" sz="2800" b="1">
                <a:latin typeface="Arial" panose="020B0604020202020204" pitchFamily="34" charset="0"/>
                <a:cs typeface="Arial" panose="020B0604020202020204" pitchFamily="34" charset="0"/>
              </a:rPr>
              <a:t>La nicotine est nocive à tout âge, mais les jeunes risquent davantage de finir par avoir une dépendance. </a:t>
            </a:r>
          </a:p>
        </p:txBody>
      </p:sp>
    </p:spTree>
    <p:extLst>
      <p:ext uri="{BB962C8B-B14F-4D97-AF65-F5344CB8AC3E}">
        <p14:creationId xmlns:p14="http://schemas.microsoft.com/office/powerpoint/2010/main" val="118177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NUM" val="7"/>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HU032922.pptx" id="{9C9A844F-60E2-4832-9500-5CDCB9E9264F}" vid="{F3BFBC48-11B2-4151-9D1F-1441328DED28}"/>
    </a:ext>
  </a:extLst>
</a:theme>
</file>

<file path=ppt/theme/theme2.xml><?xml version="1.0" encoding="utf-8"?>
<a:theme xmlns:a="http://schemas.openxmlformats.org/drawingml/2006/main" name="Office Theme">
  <a:themeElements>
    <a:clrScheme name="SWPH">
      <a:dk1>
        <a:srgbClr val="0E3D51"/>
      </a:dk1>
      <a:lt1>
        <a:srgbClr val="FFFFFF"/>
      </a:lt1>
      <a:dk2>
        <a:srgbClr val="048E9B"/>
      </a:dk2>
      <a:lt2>
        <a:srgbClr val="0E3D51"/>
      </a:lt2>
      <a:accent1>
        <a:srgbClr val="00698F"/>
      </a:accent1>
      <a:accent2>
        <a:srgbClr val="C31C4A"/>
      </a:accent2>
      <a:accent3>
        <a:srgbClr val="6ABF4B"/>
      </a:accent3>
      <a:accent4>
        <a:srgbClr val="048E9B"/>
      </a:accent4>
      <a:accent5>
        <a:srgbClr val="0E3D51"/>
      </a:accent5>
      <a:accent6>
        <a:srgbClr val="D2FAFE"/>
      </a:accent6>
      <a:hlink>
        <a:srgbClr val="6ABF4B"/>
      </a:hlink>
      <a:folHlink>
        <a:srgbClr val="00698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07637B78-85B0-485D-A0B5-6A7261AB0950}" vid="{0851B9E3-2FE5-401F-8994-EC3AFA13B62C}"/>
    </a:ext>
  </a:extLst>
</a:theme>
</file>

<file path=ppt/theme/theme3.xml><?xml version="1.0" encoding="utf-8"?>
<a:theme xmlns:a="http://schemas.openxmlformats.org/drawingml/2006/main" name="TEMPLATE SWPH MLHU powerpoint">
  <a:themeElements>
    <a:clrScheme name="SWPH">
      <a:dk1>
        <a:srgbClr val="0E3D51"/>
      </a:dk1>
      <a:lt1>
        <a:srgbClr val="FFFFFF"/>
      </a:lt1>
      <a:dk2>
        <a:srgbClr val="048E9B"/>
      </a:dk2>
      <a:lt2>
        <a:srgbClr val="0E3D51"/>
      </a:lt2>
      <a:accent1>
        <a:srgbClr val="00698F"/>
      </a:accent1>
      <a:accent2>
        <a:srgbClr val="C31C4A"/>
      </a:accent2>
      <a:accent3>
        <a:srgbClr val="6ABF4B"/>
      </a:accent3>
      <a:accent4>
        <a:srgbClr val="048E9B"/>
      </a:accent4>
      <a:accent5>
        <a:srgbClr val="0E3D51"/>
      </a:accent5>
      <a:accent6>
        <a:srgbClr val="D2FAFE"/>
      </a:accent6>
      <a:hlink>
        <a:srgbClr val="6ABF4B"/>
      </a:hlink>
      <a:folHlink>
        <a:srgbClr val="00698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745038FBDA6343983DD0F251E4882F" ma:contentTypeVersion="19" ma:contentTypeDescription="Create a new document." ma:contentTypeScope="" ma:versionID="415eda138e01682524fe2001e1798cea">
  <xsd:schema xmlns:xsd="http://www.w3.org/2001/XMLSchema" xmlns:xs="http://www.w3.org/2001/XMLSchema" xmlns:p="http://schemas.microsoft.com/office/2006/metadata/properties" xmlns:ns2="35292611-6285-4d47-b02c-5659f1bb2e8e" xmlns:ns3="407d7b82-df1f-4e64-8d4b-bf75318e90d8" targetNamespace="http://schemas.microsoft.com/office/2006/metadata/properties" ma:root="true" ma:fieldsID="873e329b1eb8f9e0489cc4951fc19bf0" ns2:_="" ns3:_="">
    <xsd:import namespace="35292611-6285-4d47-b02c-5659f1bb2e8e"/>
    <xsd:import namespace="407d7b82-df1f-4e64-8d4b-bf75318e90d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element ref="ns2:MediaServiceSearchProperties" minOccurs="0"/>
                <xsd:element ref="ns3:SharedWithUsers" minOccurs="0"/>
                <xsd:element ref="ns3:SharedWithDetails" minOccurs="0"/>
                <xsd:element ref="ns2:Reviewer" minOccurs="0"/>
                <xsd:element ref="ns2:Status" minOccurs="0"/>
                <xsd:element ref="ns2:Statusof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292611-6285-4d47-b02c-5659f1bb2e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8ccabe3-0932-4d16-bb3d-57018f634a6c"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Reviewer" ma:index="23" nillable="true" ma:displayName="Reviewer" ma:format="Dropdown" ma:internalName="Reviewer">
      <xsd:simpleType>
        <xsd:restriction base="dms:Text">
          <xsd:maxLength value="255"/>
        </xsd:restriction>
      </xsd:simpleType>
    </xsd:element>
    <xsd:element name="Status" ma:index="24" nillable="true" ma:displayName="Status" ma:format="Dropdown" ma:internalName="Status">
      <xsd:simpleType>
        <xsd:restriction base="dms:Text">
          <xsd:maxLength value="255"/>
        </xsd:restriction>
      </xsd:simpleType>
    </xsd:element>
    <xsd:element name="StatusofReview" ma:index="25" nillable="true" ma:displayName="Status of Review" ma:format="Dropdown" ma:internalName="StatusofReview">
      <xsd:simpleType>
        <xsd:union memberTypes="dms:Text">
          <xsd:simpleType>
            <xsd:restriction base="dms:Choice">
              <xsd:enumeration value="In Progress"/>
              <xsd:enumeration value="Awaiting Review"/>
              <xsd:enumeration value="Complet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07d7b82-df1f-4e64-8d4b-bf75318e90d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3adf4cc-86a7-4d98-8461-1d5931f521ac}" ma:internalName="TaxCatchAll" ma:showField="CatchAllData" ma:web="407d7b82-df1f-4e64-8d4b-bf75318e90d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07d7b82-df1f-4e64-8d4b-bf75318e90d8" xsi:nil="true"/>
    <lcf76f155ced4ddcb4097134ff3c332f xmlns="35292611-6285-4d47-b02c-5659f1bb2e8e">
      <Terms xmlns="http://schemas.microsoft.com/office/infopath/2007/PartnerControls"/>
    </lcf76f155ced4ddcb4097134ff3c332f>
    <Status xmlns="35292611-6285-4d47-b02c-5659f1bb2e8e" xsi:nil="true"/>
    <StatusofReview xmlns="35292611-6285-4d47-b02c-5659f1bb2e8e" xsi:nil="true"/>
    <Reviewer xmlns="35292611-6285-4d47-b02c-5659f1bb2e8e" xsi:nil="true"/>
    <SharedWithUsers xmlns="407d7b82-df1f-4e64-8d4b-bf75318e90d8">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F6F336-37E0-4A41-B418-17D9E0382927}">
  <ds:schemaRefs>
    <ds:schemaRef ds:uri="35292611-6285-4d47-b02c-5659f1bb2e8e"/>
    <ds:schemaRef ds:uri="407d7b82-df1f-4e64-8d4b-bf75318e90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4893B9-9E99-4B1E-A014-B43D77AE314F}">
  <ds:schemaRefs>
    <ds:schemaRef ds:uri="http://schemas.microsoft.com/office/infopath/2007/PartnerControls"/>
    <ds:schemaRef ds:uri="407d7b82-df1f-4e64-8d4b-bf75318e90d8"/>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35292611-6285-4d47-b02c-5659f1bb2e8e"/>
    <ds:schemaRef ds:uri="http://www.w3.org/XML/1998/namespace"/>
    <ds:schemaRef ds:uri="http://purl.org/dc/dcmitype/"/>
  </ds:schemaRefs>
</ds:datastoreItem>
</file>

<file path=customXml/itemProps3.xml><?xml version="1.0" encoding="utf-8"?>
<ds:datastoreItem xmlns:ds="http://schemas.openxmlformats.org/officeDocument/2006/customXml" ds:itemID="{2D60B80E-76CC-49FB-B30D-D8A5A165CB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5504</Words>
  <Application>Microsoft Office PowerPoint</Application>
  <PresentationFormat>On-screen Show (4:3)</PresentationFormat>
  <Paragraphs>344</Paragraphs>
  <Slides>24</Slides>
  <Notes>24</Notes>
  <HiddenSlides>2</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Arial</vt:lpstr>
      <vt:lpstr>Arial  </vt:lpstr>
      <vt:lpstr>Arial Black</vt:lpstr>
      <vt:lpstr>Avenir LT Std 55 Roman</vt:lpstr>
      <vt:lpstr>Avenir LT Std 65 Medium</vt:lpstr>
      <vt:lpstr>Calibri</vt:lpstr>
      <vt:lpstr>Times New Roman</vt:lpstr>
      <vt:lpstr>Wingdings</vt:lpstr>
      <vt:lpstr>Zurich BT</vt:lpstr>
      <vt:lpstr>Custom Design</vt:lpstr>
      <vt:lpstr>Office Theme</vt:lpstr>
      <vt:lpstr>TEMPLATE SWPH MLHU powerpoint</vt:lpstr>
      <vt:lpstr>Les cigarettes électroniques et le vapotage</vt:lpstr>
      <vt:lpstr>PowerPoint Presentation</vt:lpstr>
      <vt:lpstr>PowerPoint Presentation</vt:lpstr>
      <vt:lpstr>PowerPoint Presentation</vt:lpstr>
      <vt:lpstr>Connaissez-vous les faits?</vt:lpstr>
      <vt:lpstr>Vrai ou faux</vt:lpstr>
      <vt:lpstr>PowerPoint Presentation</vt:lpstr>
      <vt:lpstr>Vrai ou faux</vt:lpstr>
      <vt:lpstr>La nicotine et le cerveau</vt:lpstr>
      <vt:lpstr>La nicotine et le cerveau</vt:lpstr>
      <vt:lpstr>Vrai ou faux</vt:lpstr>
      <vt:lpstr>Les arômes</vt:lpstr>
      <vt:lpstr>PowerPoint Presentation</vt:lpstr>
      <vt:lpstr>Vapeur secondaire</vt:lpstr>
      <vt:lpstr>Vrai ou faux</vt:lpstr>
      <vt:lpstr>PowerPoint Presentation</vt:lpstr>
      <vt:lpstr>PowerPoint Presentation</vt:lpstr>
      <vt:lpstr>Les agents d’application de la loi antitabac</vt:lpstr>
      <vt:lpstr>Loi de 2017 favorisant un Ontario sans fumée</vt:lpstr>
      <vt:lpstr>Interdit de fumer = interdit de vapoter</vt:lpstr>
      <vt:lpstr>PowerPoint Presentation</vt:lpstr>
      <vt:lpstr>Points à retenir et questions</vt:lpstr>
      <vt:lpstr>Soutien communautaire</vt:lpstr>
      <vt:lpstr>Soutien communautaire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Morris</dc:creator>
  <cp:lastModifiedBy>Angela Armstrong</cp:lastModifiedBy>
  <cp:revision>1</cp:revision>
  <cp:lastPrinted>2023-09-08T19:09:04Z</cp:lastPrinted>
  <dcterms:created xsi:type="dcterms:W3CDTF">2019-03-04T14:50:41Z</dcterms:created>
  <dcterms:modified xsi:type="dcterms:W3CDTF">2025-05-01T19:08:50Z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0x01010040745038FBDA6343983DD0F251E4882F</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Order">
    <vt:r8>600</vt:r8>
  </property>
</Properties>
</file>