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2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96" r:id="rId5"/>
  </p:sldMasterIdLst>
  <p:notesMasterIdLst>
    <p:notesMasterId r:id="rId31"/>
  </p:notesMasterIdLst>
  <p:sldIdLst>
    <p:sldId id="256" r:id="rId6"/>
    <p:sldId id="282" r:id="rId7"/>
    <p:sldId id="283" r:id="rId8"/>
    <p:sldId id="288" r:id="rId9"/>
    <p:sldId id="260" r:id="rId10"/>
    <p:sldId id="284" r:id="rId11"/>
    <p:sldId id="289" r:id="rId12"/>
    <p:sldId id="280" r:id="rId13"/>
    <p:sldId id="266" r:id="rId14"/>
    <p:sldId id="264" r:id="rId15"/>
    <p:sldId id="268" r:id="rId16"/>
    <p:sldId id="269" r:id="rId17"/>
    <p:sldId id="263" r:id="rId18"/>
    <p:sldId id="265" r:id="rId19"/>
    <p:sldId id="275" r:id="rId20"/>
    <p:sldId id="267" r:id="rId21"/>
    <p:sldId id="286" r:id="rId22"/>
    <p:sldId id="276" r:id="rId23"/>
    <p:sldId id="277" r:id="rId24"/>
    <p:sldId id="290" r:id="rId25"/>
    <p:sldId id="278" r:id="rId26"/>
    <p:sldId id="287" r:id="rId27"/>
    <p:sldId id="271"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knowler@mlhu.on.ca" initials="me" lastIdx="23" clrIdx="0">
    <p:extLst>
      <p:ext uri="{19B8F6BF-5375-455C-9EA6-DF929625EA0E}">
        <p15:presenceInfo xmlns:p15="http://schemas.microsoft.com/office/powerpoint/2012/main" userId="S::urn:spo:guest#melissa.knowler@mlhu.on.ca::" providerId="AD"/>
      </p:ext>
    </p:extLst>
  </p:cmAuthor>
  <p:cmAuthor id="2" name="joanna.cuz@mlhu.on.ca" initials="jo" lastIdx="8" clrIdx="1">
    <p:extLst>
      <p:ext uri="{19B8F6BF-5375-455C-9EA6-DF929625EA0E}">
        <p15:presenceInfo xmlns:p15="http://schemas.microsoft.com/office/powerpoint/2012/main" userId="S::urn:spo:guest#joanna.cuz@mlhu.on.ca::" providerId="AD"/>
      </p:ext>
    </p:extLst>
  </p:cmAuthor>
  <p:cmAuthor id="3" name="Barb Ledgley" initials="BL" lastIdx="6" clrIdx="2">
    <p:extLst>
      <p:ext uri="{19B8F6BF-5375-455C-9EA6-DF929625EA0E}">
        <p15:presenceInfo xmlns:p15="http://schemas.microsoft.com/office/powerpoint/2012/main" userId="S::bledgley@swpublichealth.ca::0abd770b-dae9-420b-9f87-6edeeeed21e7" providerId="AD"/>
      </p:ext>
    </p:extLst>
  </p:cmAuthor>
  <p:cmAuthor id="4" name="tammy.galbraith@mlhu.on.ca" initials="ta" lastIdx="7" clrIdx="3">
    <p:extLst>
      <p:ext uri="{19B8F6BF-5375-455C-9EA6-DF929625EA0E}">
        <p15:presenceInfo xmlns:p15="http://schemas.microsoft.com/office/powerpoint/2012/main" userId="S::urn:spo:guest#tammy.galbraith@mlhu.on.ca::" providerId="AD"/>
      </p:ext>
    </p:extLst>
  </p:cmAuthor>
  <p:cmAuthor id="5" name="Michael Wadley" initials="MW" lastIdx="1" clrIdx="4">
    <p:extLst>
      <p:ext uri="{19B8F6BF-5375-455C-9EA6-DF929625EA0E}">
        <p15:presenceInfo xmlns:p15="http://schemas.microsoft.com/office/powerpoint/2012/main" userId="S::mwadley@swpublichealth.ca::dd410c91-c72a-4e18-baf5-f00a1109ba18" providerId="AD"/>
      </p:ext>
    </p:extLst>
  </p:cmAuthor>
  <p:cmAuthor id="6" name="Fortier,Diane" initials="F" lastIdx="4" clrIdx="5">
    <p:extLst>
      <p:ext uri="{19B8F6BF-5375-455C-9EA6-DF929625EA0E}">
        <p15:presenceInfo xmlns:p15="http://schemas.microsoft.com/office/powerpoint/2012/main" userId="S-1-5-21-2664631726-4033703559-2601020699-15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744E"/>
    <a:srgbClr val="3D7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538" autoAdjust="0"/>
    <p:restoredTop sz="86977" autoAdjust="0"/>
  </p:normalViewPr>
  <p:slideViewPr>
    <p:cSldViewPr snapToGrid="0">
      <p:cViewPr varScale="1">
        <p:scale>
          <a:sx n="101" d="100"/>
          <a:sy n="101" d="100"/>
        </p:scale>
        <p:origin x="2971" y="8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EC7CF-E0A3-49FE-B6BA-BBA8A9316149}" type="datetimeFigureOut">
              <a:rPr lang="en-US" smtClean="0"/>
              <a:t>5/1/2025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5F6FD-A6E7-4C0F-81EE-9EAD14939F91}" type="slidenum">
              <a:rPr lang="en-US" smtClean="0"/>
              <a:t>‹#›</a:t>
            </a:fld>
            <a:endParaRPr lang="en-US" dirty="0"/>
          </a:p>
        </p:txBody>
      </p:sp>
    </p:spTree>
    <p:extLst>
      <p:ext uri="{BB962C8B-B14F-4D97-AF65-F5344CB8AC3E}">
        <p14:creationId xmlns:p14="http://schemas.microsoft.com/office/powerpoint/2010/main" val="19068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csa.ca/sites/default/files/2019-04/CCSA-Cannabis-Use-Cognitive-Effects-Report-2019-fr.pdfwww.ccsa.ca/clearing-smoke-cannabis-regular-use-and-cognitive-functioni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anada.ca/en/health-canada/services/substance-abuse/controlled-illegal-drugs/health-risks-of-marijuana-use.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csa.ca/sites/default/files/2019-04/CCSA-Effects-of-Cannabis-Use-during-Adolescence-Report-2015-fr.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anada.ca/en/health-canada/services/drugs-medication/cannabis/licensed-producers/consumer-information-cannabis.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dstv.on.ca/wp-content/uploads/2020/10/2020_AGM_Program.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unit.com/myths-and-fact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csa.ca/sites/default/files/2019-08/CCSA-Cannabis-Use-Mental-Health-Report-2019-fr_0.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csa.ca/sites/default/files/2019-04/CCSA-Effects-of-Cannabis-Use-during-Adolescence-Report-2015-fr.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csa.ca/sites/default/files/2019-10/CCSA-Cannabis-Use-Driving-Report-2019-fr_0.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mh.ca/-/media/files/pdf---osduhs/drugusereport_2019osduh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ntario.ca/fr/lois/loi/17c26#BK1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anada.ca/fr/services/police/servicespolice/securite-communautaire-police/conduite-facultes-affaiblies/conduite-facultes-affaiblies-drogue.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sponsibilitygrowshere.com/youth-and-marijuan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rive.google.com/file/d/0B0tmPQ67k3NVTEZWQ1AwUEV2SG8/view"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responsibilitygrowshere.com/youth-and-marijuana"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ada.ca/fr/sante-canada/services/drogues-medicaments/cannabis/effets-sante/effet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camh.ca/-/media/files/pdf---osduhs/2021-osduhs-report-pdf.pdf" TargetMode="External"/><Relationship Id="rId4" Type="http://schemas.openxmlformats.org/officeDocument/2006/relationships/hyperlink" Target="https://www.jeunessesansdroguecanada.org/wp-content/uploads/pdf/Parler-Cannabis_FR.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csa.ca/sites/default/files/2019-10/CCSA-Cannabis-Use-Driving-Report-2019-fr_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pha.ca/fr/cannabaseswww.cpha.ca/cannabasic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nada.ca/content/dam/hc-sc/documents/services/campaigns/27-16-1808-Factsheet-Health-Effects-fra-web.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cs.ca/blogs/Lanatomie-du-cannabis/le-systeme-endocannabinoideocs.ca/blogs/cannabis-basics/endocannabinoid-syste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pha.ca/fr/cannabaseswww.cpha.ca/cannabasic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onaladrogue.fr/drugfacts/marijuana.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eafly.com/news/cannabis-101/what-are-cannabis-dabs-and-benefits-of-dabbing-marijuan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leafly.com/news/cannabis-101/how-to-dab-cannabis-concentrat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p.edu/resource/24625/Cannabis_chapter_highlights.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nationalacademies.org/hmd/reports/2017/health-effects-of-cannabis-and-cannabinoids.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nada.ca/en/health-canada/services/substance-abuse/controlled-illegal-drugs/health-risks-of-marijuana-us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https://pixabay.com/photos/vape-cigarette-electronic-smoke-5560995/</a:t>
            </a:r>
          </a:p>
          <a:p>
            <a:r>
              <a:rPr lang="en-US" dirty="0"/>
              <a:t>https://pixabay.com/photos/weed-ganga-marijuana-cannabis-nug-2105966/</a:t>
            </a:r>
          </a:p>
          <a:p>
            <a:r>
              <a:rPr lang="en-US" dirty="0"/>
              <a:t>https://pixabay.com/photos/cigarette-tobacco-nicotine-cigar-1270516/</a:t>
            </a:r>
          </a:p>
        </p:txBody>
      </p:sp>
      <p:sp>
        <p:nvSpPr>
          <p:cNvPr id="4" name="Slide Number Placeholder 3"/>
          <p:cNvSpPr>
            <a:spLocks noGrp="1"/>
          </p:cNvSpPr>
          <p:nvPr>
            <p:ph type="sldNum" sz="quarter" idx="5"/>
          </p:nvPr>
        </p:nvSpPr>
        <p:spPr/>
        <p:txBody>
          <a:bodyPr/>
          <a:lstStyle/>
          <a:p>
            <a:fld id="{2D25F6FD-A6E7-4C0F-81EE-9EAD14939F91}" type="slidenum">
              <a:rPr lang="en-US" smtClean="0"/>
              <a:t>1</a:t>
            </a:fld>
            <a:endParaRPr lang="en-US" dirty="0"/>
          </a:p>
        </p:txBody>
      </p:sp>
    </p:spTree>
    <p:extLst>
      <p:ext uri="{BB962C8B-B14F-4D97-AF65-F5344CB8AC3E}">
        <p14:creationId xmlns:p14="http://schemas.microsoft.com/office/powerpoint/2010/main" val="30965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875942"/>
          </a:xfrm>
        </p:spPr>
        <p:txBody>
          <a:bodyPr/>
          <a:lstStyle/>
          <a:p>
            <a:r>
              <a:rPr lang="fr-CA" dirty="0"/>
              <a:t>Les régions du cerveau qui subissent le plus de modifications durant l’adolescence sont celles qui sont responsables </a:t>
            </a:r>
            <a:r>
              <a:rPr lang="fr-CA" b="1" dirty="0"/>
              <a:t>de la prise de décisions, du jugement, de la mémoire, de la régulation émotionnelle, de la planification et de la résolution de problèmes; ces régions sont donc probablement les plus vulnérables au cannabis, car elles sont encore en développement. </a:t>
            </a:r>
            <a:r>
              <a:rPr lang="fr-CA" dirty="0"/>
              <a:t>Le cortex préfrontal est particulièrement sensible aux effets neurotoxiques du cannabis pendant cette période. </a:t>
            </a:r>
            <a:endParaRPr lang="fr-CA" dirty="0">
              <a:cs typeface="Calibri"/>
            </a:endParaRPr>
          </a:p>
          <a:p>
            <a:endParaRPr lang="fr-CA" dirty="0"/>
          </a:p>
          <a:p>
            <a:r>
              <a:rPr lang="fr-CA" b="1" dirty="0"/>
              <a:t>Références </a:t>
            </a:r>
            <a:endParaRPr lang="fr-CA" dirty="0"/>
          </a:p>
          <a:p>
            <a:r>
              <a:rPr lang="fr-CA" dirty="0"/>
              <a:t>Centre canadien sur les dépendances et l’usage de substances. (2019). Dissiper la fumée entourant le cannabis: Usage régulier et fonctionnement cognitif. Récupéré de </a:t>
            </a:r>
            <a:r>
              <a:rPr lang="fr-CA" dirty="0">
                <a:hlinkClick r:id="rId3"/>
              </a:rPr>
              <a:t>https://www.ccsa.ca/sites/default/files/2019-04/CCSA-Cannabis-Use-Cognitive-Effects-Report-2019-fr.pd.</a:t>
            </a:r>
          </a:p>
          <a:p>
            <a:endParaRPr lang="fr-CA" dirty="0"/>
          </a:p>
          <a:p>
            <a:r>
              <a:rPr lang="fr-CA" dirty="0">
                <a:solidFill>
                  <a:srgbClr val="FF0000"/>
                </a:solidFill>
              </a:rPr>
              <a:t>Gouvernement du Canada.</a:t>
            </a:r>
            <a:r>
              <a:rPr lang="fr-CA" baseline="0" dirty="0">
                <a:solidFill>
                  <a:srgbClr val="FF0000"/>
                </a:solidFill>
              </a:rPr>
              <a:t> (2017). Les effets du cannabis sur la santé. Récupéré de </a:t>
            </a:r>
            <a:r>
              <a:rPr lang="fr-CA" baseline="0" dirty="0">
                <a:solidFill>
                  <a:srgbClr val="FF0000"/>
                </a:solidFill>
                <a:hlinkClick r:id="rId4"/>
              </a:rPr>
              <a:t>https://www.canada.ca/en/health-canada/services/substance-abuse/controlled-illegal-drugs/health-risks-of-marijuana-use.html</a:t>
            </a:r>
            <a:r>
              <a:rPr lang="fr-CA" baseline="0" dirty="0">
                <a:solidFill>
                  <a:srgbClr val="FF0000"/>
                </a:solidFill>
              </a:rPr>
              <a:t>. (we could not find that Web page)</a:t>
            </a:r>
            <a:endParaRPr lang="fr-CA" dirty="0">
              <a:solidFill>
                <a:srgbClr val="FF0000"/>
              </a:solidFill>
              <a:cs typeface="Calibri"/>
            </a:endParaRPr>
          </a:p>
          <a:p>
            <a:endParaRPr lang="fr-CA" dirty="0"/>
          </a:p>
          <a:p>
            <a:r>
              <a:rPr lang="fr-CA" dirty="0"/>
              <a:t>Pixabay.</a:t>
            </a:r>
            <a:r>
              <a:rPr lang="fr-CA" baseline="0" dirty="0"/>
              <a:t> </a:t>
            </a:r>
            <a:r>
              <a:rPr lang="fr-CA" dirty="0"/>
              <a:t>Profil humain. </a:t>
            </a:r>
            <a:r>
              <a:rPr lang="fr-CA" baseline="0" dirty="0"/>
              <a:t>(s.d.). Récupéré de https://pixabay.com/en/human-male-profile-man-a-i-ai-2099157</a:t>
            </a:r>
            <a:r>
              <a:rPr lang="en-CA" baseline="0" dirty="0"/>
              <a:t>/.</a:t>
            </a:r>
            <a:endParaRPr lang="en-CA" dirty="0">
              <a:cs typeface="Calibri"/>
            </a:endParaRPr>
          </a:p>
        </p:txBody>
      </p:sp>
      <p:sp>
        <p:nvSpPr>
          <p:cNvPr id="4" name="Slide Number Placeholder 3"/>
          <p:cNvSpPr>
            <a:spLocks noGrp="1"/>
          </p:cNvSpPr>
          <p:nvPr>
            <p:ph type="sldNum" sz="quarter" idx="10"/>
          </p:nvPr>
        </p:nvSpPr>
        <p:spPr/>
        <p:txBody>
          <a:bodyPr/>
          <a:lstStyle/>
          <a:p>
            <a:fld id="{62F23420-CD16-4B23-BDFA-34077FE5AC6C}" type="slidenum">
              <a:rPr lang="en-CA" smtClean="0"/>
              <a:t>10</a:t>
            </a:fld>
            <a:endParaRPr lang="en-CA" dirty="0"/>
          </a:p>
        </p:txBody>
      </p:sp>
    </p:spTree>
    <p:extLst>
      <p:ext uri="{BB962C8B-B14F-4D97-AF65-F5344CB8AC3E}">
        <p14:creationId xmlns:p14="http://schemas.microsoft.com/office/powerpoint/2010/main" val="395520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07999" y="4400548"/>
            <a:ext cx="5757333" cy="4382207"/>
          </a:xfrm>
        </p:spPr>
        <p:txBody>
          <a:bodyPr/>
          <a:lstStyle/>
          <a:p>
            <a:pPr marL="171450" indent="-171450">
              <a:buFontTx/>
              <a:buChar char="-"/>
            </a:pPr>
            <a:r>
              <a:rPr lang="fr-CA" kern="1200" dirty="0">
                <a:cs typeface="Arial"/>
              </a:rPr>
              <a:t>On parle de psychose quand une personne ne peut pas faire la différence entre ce qui est réel et ce qui ne l’est pas. La personne pourrait voir ou entendre des choses qui ne sont pas vraiment là. </a:t>
            </a:r>
          </a:p>
          <a:p>
            <a:pPr marL="171450" indent="-171450">
              <a:buFontTx/>
              <a:buChar char="-"/>
            </a:pPr>
            <a:r>
              <a:rPr lang="fr-CA" dirty="0"/>
              <a:t>La consommation de cannabis </a:t>
            </a:r>
            <a:r>
              <a:rPr lang="fr-CA" b="1" dirty="0"/>
              <a:t>à un jeune âge</a:t>
            </a:r>
            <a:r>
              <a:rPr lang="fr-CA" dirty="0"/>
              <a:t>, la </a:t>
            </a:r>
            <a:r>
              <a:rPr lang="fr-CA" b="1" dirty="0"/>
              <a:t>consommation régulière </a:t>
            </a:r>
            <a:r>
              <a:rPr lang="fr-CA" dirty="0"/>
              <a:t>et une </a:t>
            </a:r>
            <a:r>
              <a:rPr lang="fr-CA" b="1" dirty="0"/>
              <a:t>prédisposition familiale </a:t>
            </a:r>
            <a:r>
              <a:rPr lang="fr-CA" dirty="0"/>
              <a:t>aux troubles de santé mentale augmentent le risque de problèmes de santé mentale chez les personnes qui consomment du cannabis.</a:t>
            </a:r>
            <a:endParaRPr lang="fr-CA" b="1" dirty="0">
              <a:cs typeface="Arial"/>
            </a:endParaRPr>
          </a:p>
          <a:p>
            <a:pPr marL="171450" indent="-171450">
              <a:buFontTx/>
              <a:buChar char="-"/>
            </a:pPr>
            <a:r>
              <a:rPr lang="fr-CA" dirty="0">
                <a:cs typeface="Arial"/>
              </a:rPr>
              <a:t>La recherche ne laisse aucun doute </a:t>
            </a:r>
            <a:r>
              <a:rPr lang="fr-CA" kern="1200" baseline="0" dirty="0">
                <a:cs typeface="Arial"/>
              </a:rPr>
              <a:t>– le cannabis n’est PAS associé à une amélioration de la santé mentale. </a:t>
            </a:r>
          </a:p>
          <a:p>
            <a:pPr marL="171450" indent="-171450">
              <a:buFontTx/>
              <a:buChar char="-"/>
            </a:pPr>
            <a:endParaRPr lang="fr-CA" dirty="0">
              <a:cs typeface="Arial"/>
            </a:endParaRPr>
          </a:p>
          <a:p>
            <a:r>
              <a:rPr lang="fr-CA" dirty="0">
                <a:cs typeface="Arial"/>
              </a:rPr>
              <a:t>Le cannabis peut aussi faire augmenter le rythme cardiaque, intensifier l’anxiété et provoquer des crises de panique. </a:t>
            </a:r>
            <a:r>
              <a:rPr lang="fr-CA" dirty="0">
                <a:solidFill>
                  <a:srgbClr val="FF0000"/>
                </a:solidFill>
                <a:cs typeface="Arial"/>
              </a:rPr>
              <a:t>(</a:t>
            </a:r>
            <a:r>
              <a:rPr lang="fr-CA" dirty="0" err="1">
                <a:solidFill>
                  <a:srgbClr val="FF0000"/>
                </a:solidFill>
                <a:cs typeface="Arial"/>
              </a:rPr>
              <a:t>add</a:t>
            </a:r>
            <a:r>
              <a:rPr lang="fr-CA" dirty="0">
                <a:solidFill>
                  <a:srgbClr val="FF0000"/>
                </a:solidFill>
                <a:cs typeface="Arial"/>
              </a:rPr>
              <a:t> </a:t>
            </a:r>
            <a:r>
              <a:rPr lang="fr-CA" dirty="0" err="1">
                <a:solidFill>
                  <a:srgbClr val="FF0000"/>
                </a:solidFill>
                <a:cs typeface="Arial"/>
              </a:rPr>
              <a:t>reference</a:t>
            </a:r>
            <a:r>
              <a:rPr lang="fr-CA" dirty="0">
                <a:solidFill>
                  <a:srgbClr val="FF0000"/>
                </a:solidFill>
                <a:cs typeface="Arial"/>
              </a:rPr>
              <a:t>)</a:t>
            </a:r>
          </a:p>
          <a:p>
            <a:endParaRPr lang="fr-CA" dirty="0"/>
          </a:p>
          <a:p>
            <a:r>
              <a:rPr lang="fr-CA" sz="1100" dirty="0"/>
              <a:t>Références</a:t>
            </a:r>
            <a:endParaRPr lang="fr-CA" sz="1100" dirty="0">
              <a:cs typeface="Calibri"/>
            </a:endParaRPr>
          </a:p>
          <a:p>
            <a:r>
              <a:rPr lang="fr-CA" sz="1100" dirty="0"/>
              <a:t>Centre canadien de lutte contre les toxicomanies. (2015). Les effets de la consommation de cannabis durant l’</a:t>
            </a:r>
            <a:r>
              <a:rPr lang="fr-CA" sz="1100" baseline="0" dirty="0"/>
              <a:t>adolescence. Récupéré de </a:t>
            </a:r>
            <a:r>
              <a:rPr lang="fr-CA" sz="1100" baseline="0" dirty="0">
                <a:hlinkClick r:id="rId3"/>
              </a:rPr>
              <a:t>https://www.ccsa.ca/sites/default/files/2019-04/CCSA-Effects-of-Cannabis-Use-during-Adolescence-Report-2015-fr.pdf</a:t>
            </a:r>
            <a:r>
              <a:rPr lang="fr-CA" sz="11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100" b="1" dirty="0">
              <a:solidFill>
                <a:srgbClr val="FF0000"/>
              </a:solidFill>
            </a:endParaRPr>
          </a:p>
          <a:p>
            <a:r>
              <a:rPr lang="fr-CA" sz="1100" dirty="0"/>
              <a:t>Santé Canada. (2016). Renseignements pour le consommateur – Cannabis. Récupéré de </a:t>
            </a:r>
            <a:r>
              <a:rPr lang="fr-CA" sz="1100" dirty="0">
                <a:hlinkClick r:id="rId4"/>
              </a:rPr>
              <a:t>https://www.canada.ca/fr/sante-canada/services/drogues-medicaments/cannabis/producteurs-autorises/renseignements-consommateur-cannabis.html.</a:t>
            </a:r>
          </a:p>
          <a:p>
            <a:endParaRPr lang="fr-CA" sz="1100" dirty="0"/>
          </a:p>
          <a:p>
            <a:r>
              <a:rPr lang="fr-CA" sz="1100" dirty="0"/>
              <a:t>Pixabay. (s.d.).</a:t>
            </a:r>
            <a:r>
              <a:rPr lang="fr-CA" sz="1100" baseline="0" dirty="0"/>
              <a:t> Cerveau. Récupéré de https://pixabay.com/en/brain-business-credit-intelligence-1294854/.</a:t>
            </a:r>
            <a:endParaRPr lang="fr-CA" sz="1100" dirty="0">
              <a:cs typeface="Calibri"/>
            </a:endParaRPr>
          </a:p>
        </p:txBody>
      </p:sp>
      <p:sp>
        <p:nvSpPr>
          <p:cNvPr id="4" name="Slide Number Placeholder 3"/>
          <p:cNvSpPr>
            <a:spLocks noGrp="1"/>
          </p:cNvSpPr>
          <p:nvPr>
            <p:ph type="sldNum" sz="quarter" idx="10"/>
          </p:nvPr>
        </p:nvSpPr>
        <p:spPr/>
        <p:txBody>
          <a:bodyPr/>
          <a:lstStyle/>
          <a:p>
            <a:fld id="{62F23420-CD16-4B23-BDFA-34077FE5AC6C}" type="slidenum">
              <a:rPr lang="en-CA" smtClean="0"/>
              <a:t>11</a:t>
            </a:fld>
            <a:endParaRPr lang="en-CA" dirty="0"/>
          </a:p>
        </p:txBody>
      </p:sp>
    </p:spTree>
    <p:extLst>
      <p:ext uri="{BB962C8B-B14F-4D97-AF65-F5344CB8AC3E}">
        <p14:creationId xmlns:p14="http://schemas.microsoft.com/office/powerpoint/2010/main" val="286515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33400" y="4344105"/>
            <a:ext cx="5923844" cy="5928014"/>
          </a:xfrm>
        </p:spPr>
        <p:txBody>
          <a:bodyPr/>
          <a:lstStyle/>
          <a:p>
            <a:r>
              <a:rPr lang="fr-CA" dirty="0"/>
              <a:t>– Le risque de dépendance (c.-à-d la perte de contrôle de la consommation de cannabis malgré les méfaits qui y sont associés) est plus grand chez les personnes qui consomment du cannabis quand elles sont jeunes. En général, pratiquement 1 personne sur 10 qui consomment du cannabis finira par avoir une dépendance – chez les personnes qui ont </a:t>
            </a:r>
            <a:r>
              <a:rPr lang="fr-CA" b="1" dirty="0"/>
              <a:t>commencé à consommer </a:t>
            </a:r>
            <a:r>
              <a:rPr lang="fr-CA" dirty="0"/>
              <a:t>du</a:t>
            </a:r>
            <a:r>
              <a:rPr lang="fr-CA" b="1" dirty="0"/>
              <a:t> </a:t>
            </a:r>
            <a:r>
              <a:rPr lang="fr-CA" dirty="0"/>
              <a:t>cannabis durant l’adolescence, </a:t>
            </a:r>
            <a:r>
              <a:rPr lang="fr-CA" b="1" dirty="0"/>
              <a:t>cette proportion augmente à environ 1 personne sur 6</a:t>
            </a:r>
            <a:r>
              <a:rPr lang="fr-CA" dirty="0"/>
              <a:t>. </a:t>
            </a:r>
          </a:p>
          <a:p>
            <a:endParaRPr lang="en-CA" dirty="0">
              <a:cs typeface="Calibri"/>
            </a:endParaRPr>
          </a:p>
          <a:p>
            <a:r>
              <a:rPr lang="fr-CA" dirty="0"/>
              <a:t>La dépendance se manifeste différemment d’une personne à l’autre. </a:t>
            </a:r>
          </a:p>
          <a:p>
            <a:r>
              <a:rPr lang="en-CA" dirty="0"/>
              <a:t>-</a:t>
            </a:r>
            <a:r>
              <a:rPr lang="fr-CA" dirty="0"/>
              <a:t>On parle d’un trouble lié à la consommation de cannabis lorsque le cannabis commence à avoir des répercussions sur la vie de tous les jours :  </a:t>
            </a:r>
            <a:endParaRPr lang="fr-CA" dirty="0">
              <a:cs typeface="Calibri"/>
            </a:endParaRPr>
          </a:p>
          <a:p>
            <a:r>
              <a:rPr lang="fr-CA" dirty="0"/>
              <a:t>	– relations avec les membres de la famille et les amis; </a:t>
            </a:r>
          </a:p>
          <a:p>
            <a:r>
              <a:rPr lang="fr-CA" dirty="0"/>
              <a:t>	– rendement scolaire;</a:t>
            </a:r>
            <a:endParaRPr lang="fr-CA" dirty="0">
              <a:cs typeface="Calibri"/>
            </a:endParaRPr>
          </a:p>
          <a:p>
            <a:pPr marL="865904" indent="-865904"/>
            <a:r>
              <a:rPr lang="fr-CA" dirty="0"/>
              <a:t>	– activités parascolaires (emploi, sports d’équipe et clubs, entre autres).</a:t>
            </a:r>
          </a:p>
          <a:p>
            <a:endParaRPr lang="en-CA" strike="sngStrike" dirty="0"/>
          </a:p>
          <a:p>
            <a:r>
              <a:rPr lang="fr-CA" dirty="0"/>
              <a:t>Le cannabis était considéré comme une « substance problématique » par 45 % des clients qui voulaient recevoir des services de traitement des dépendances (Services de toxicomanie de Thames Valley, 2020).</a:t>
            </a:r>
          </a:p>
          <a:p>
            <a:endParaRPr lang="fr-CA" sz="1100" dirty="0"/>
          </a:p>
          <a:p>
            <a:r>
              <a:rPr lang="fr-CA" sz="1100" dirty="0"/>
              <a:t>Références </a:t>
            </a:r>
          </a:p>
          <a:p>
            <a:r>
              <a:rPr lang="fr-CA" sz="1100" i="1" dirty="0"/>
              <a:t>Centre canadien sur les dépendances et l’usage de substances</a:t>
            </a:r>
            <a:r>
              <a:rPr lang="fr-CA" sz="1100" dirty="0"/>
              <a:t>. </a:t>
            </a:r>
            <a:r>
              <a:rPr lang="en-US" sz="1100" dirty="0"/>
              <a:t>(2015). Les </a:t>
            </a:r>
            <a:r>
              <a:rPr lang="en-US" sz="1100" dirty="0" err="1"/>
              <a:t>effets</a:t>
            </a:r>
            <a:r>
              <a:rPr lang="en-US" sz="1100" dirty="0"/>
              <a:t> de la </a:t>
            </a:r>
            <a:r>
              <a:rPr lang="en-US" sz="1100" dirty="0" err="1"/>
              <a:t>consommation</a:t>
            </a:r>
            <a:r>
              <a:rPr lang="en-US" sz="1100" dirty="0"/>
              <a:t> de cannabis pendant </a:t>
            </a:r>
            <a:r>
              <a:rPr lang="en-US" sz="1100" dirty="0" err="1"/>
              <a:t>l’adolescence</a:t>
            </a:r>
            <a:r>
              <a:rPr lang="en-US" sz="1100" dirty="0"/>
              <a:t>. </a:t>
            </a:r>
            <a:r>
              <a:rPr lang="fr-CA" sz="1100" dirty="0"/>
              <a:t>Récupéré de </a:t>
            </a:r>
            <a:r>
              <a:rPr lang="en-US" sz="1100" dirty="0"/>
              <a:t>https://www.ccsa.ca/sites/default/files/2019-04/CCSA-Effects-of-Cannabis-Use-during-Adolescence-Report-2015-fr.pdf</a:t>
            </a:r>
            <a:endParaRPr lang="en-CA" sz="1100" dirty="0"/>
          </a:p>
          <a:p>
            <a:endParaRPr lang="en-US" sz="1000" dirty="0">
              <a:cs typeface="Calibri"/>
            </a:endParaRPr>
          </a:p>
          <a:p>
            <a:r>
              <a:rPr lang="fr-CA" sz="1100" dirty="0">
                <a:cs typeface="Calibri"/>
              </a:rPr>
              <a:t>Services de toxicomanie de </a:t>
            </a:r>
            <a:r>
              <a:rPr lang="fr-CA" sz="1100" dirty="0"/>
              <a:t>Thames Valley. Assemblée générale annuelle [présentation PowerPoint]. London, [éditeur inconnu], 2020. Récupéré de </a:t>
            </a:r>
            <a:r>
              <a:rPr lang="en-US" sz="1100" dirty="0">
                <a:hlinkClick r:id="rId3"/>
              </a:rPr>
              <a:t>https://adstv.on.ca/wp-content/uploads/2020/10/2020_AGM_Program.pdf</a:t>
            </a:r>
            <a:r>
              <a:rPr lang="en-US" sz="1100" dirty="0"/>
              <a:t>.</a:t>
            </a:r>
          </a:p>
          <a:p>
            <a:endParaRPr lang="en-US" sz="1100" dirty="0"/>
          </a:p>
          <a:p>
            <a:r>
              <a:rPr lang="en-CA" sz="1100" dirty="0"/>
              <a:t>Pixabay.</a:t>
            </a:r>
            <a:r>
              <a:rPr lang="en-CA" sz="1100" baseline="0" dirty="0"/>
              <a:t> (</a:t>
            </a:r>
            <a:r>
              <a:rPr lang="en-CA" sz="1100" baseline="0" dirty="0" err="1"/>
              <a:t>s.d.</a:t>
            </a:r>
            <a:r>
              <a:rPr lang="en-CA" sz="1100" baseline="0" dirty="0"/>
              <a:t>). Man. </a:t>
            </a:r>
            <a:r>
              <a:rPr lang="fr-CA" sz="1100" dirty="0"/>
              <a:t>Récupéré de </a:t>
            </a:r>
            <a:r>
              <a:rPr lang="en-CA" sz="1100" baseline="0" dirty="0"/>
              <a:t>https://pixabay.com/en/man-boy-male-black-stick-figure-296526/</a:t>
            </a:r>
            <a:endParaRPr lang="en-CA" sz="1100" baseline="0" dirty="0">
              <a:cs typeface="Calibri"/>
            </a:endParaRPr>
          </a:p>
          <a:p>
            <a:endParaRPr lang="en-CA" sz="1100" baseline="0" dirty="0"/>
          </a:p>
          <a:p>
            <a:r>
              <a:rPr lang="en-CA" sz="1100" baseline="0" dirty="0"/>
              <a:t>Pixabay. (</a:t>
            </a:r>
            <a:r>
              <a:rPr lang="en-CA" sz="1100" dirty="0" err="1"/>
              <a:t>s.d.</a:t>
            </a:r>
            <a:r>
              <a:rPr lang="en-CA" sz="1100" baseline="0" dirty="0"/>
              <a:t>). Stick Man. </a:t>
            </a:r>
            <a:r>
              <a:rPr lang="fr-CA" sz="1100" dirty="0"/>
              <a:t>Récupéré de </a:t>
            </a:r>
            <a:r>
              <a:rPr lang="en-CA" sz="1100" baseline="0" dirty="0"/>
              <a:t>https://pixabay.com/en/stick-man-blue-figure-person-297737/</a:t>
            </a:r>
            <a:endParaRPr lang="en-CA" sz="1100" dirty="0">
              <a:cs typeface="Calibri"/>
            </a:endParaRPr>
          </a:p>
          <a:p>
            <a:endParaRPr lang="en-CA" dirty="0"/>
          </a:p>
        </p:txBody>
      </p:sp>
      <p:sp>
        <p:nvSpPr>
          <p:cNvPr id="4" name="Slide Number Placeholder 3"/>
          <p:cNvSpPr>
            <a:spLocks noGrp="1"/>
          </p:cNvSpPr>
          <p:nvPr>
            <p:ph type="sldNum" sz="quarter" idx="10"/>
          </p:nvPr>
        </p:nvSpPr>
        <p:spPr>
          <a:xfrm>
            <a:off x="3740727" y="8512032"/>
            <a:ext cx="2971800" cy="458787"/>
          </a:xfrm>
        </p:spPr>
        <p:txBody>
          <a:bodyPr/>
          <a:lstStyle/>
          <a:p>
            <a:fld id="{62F23420-CD16-4B23-BDFA-34077FE5AC6C}" type="slidenum">
              <a:rPr lang="en-CA" smtClean="0"/>
              <a:t>12</a:t>
            </a:fld>
            <a:endParaRPr lang="en-CA" dirty="0"/>
          </a:p>
        </p:txBody>
      </p:sp>
    </p:spTree>
    <p:extLst>
      <p:ext uri="{BB962C8B-B14F-4D97-AF65-F5344CB8AC3E}">
        <p14:creationId xmlns:p14="http://schemas.microsoft.com/office/powerpoint/2010/main" val="3809602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64443" y="4400549"/>
            <a:ext cx="5802489" cy="5663294"/>
          </a:xfrm>
        </p:spPr>
        <p:txBody>
          <a:bodyPr/>
          <a:lstStyle/>
          <a:p>
            <a:r>
              <a:rPr lang="fr-CA" dirty="0"/>
              <a:t>Même si le cannabis vient d’une plante, c’est une drogue psychotrope qui agit sur le cerveau. </a:t>
            </a:r>
          </a:p>
          <a:p>
            <a:endParaRPr lang="fr-CA" dirty="0">
              <a:cs typeface="Calibri"/>
            </a:endParaRPr>
          </a:p>
          <a:p>
            <a:r>
              <a:rPr lang="fr-CA" dirty="0">
                <a:cs typeface="Calibri"/>
              </a:rPr>
              <a:t>Comme nous en avons déjà parlé, le cannabis peut :</a:t>
            </a:r>
          </a:p>
          <a:p>
            <a:pPr marL="171450" indent="-171450">
              <a:buFont typeface="Arial"/>
              <a:buChar char="•"/>
            </a:pPr>
            <a:r>
              <a:rPr lang="fr-CA" dirty="0">
                <a:cs typeface="Calibri"/>
              </a:rPr>
              <a:t>nuire au développement du cerveau; </a:t>
            </a:r>
          </a:p>
          <a:p>
            <a:pPr marL="171450" indent="-171450">
              <a:buFont typeface="Arial"/>
              <a:buChar char="•"/>
            </a:pPr>
            <a:r>
              <a:rPr lang="fr-CA" dirty="0"/>
              <a:t>réduire la capacité de concentration et d’attention ainsi que nuire à la mémoire et à l’apprentissage; </a:t>
            </a:r>
          </a:p>
          <a:p>
            <a:pPr marL="171450" indent="-171450">
              <a:buFont typeface="Arial"/>
              <a:buChar char="•"/>
            </a:pPr>
            <a:r>
              <a:rPr lang="fr-CA" dirty="0">
                <a:cs typeface="Calibri"/>
              </a:rPr>
              <a:t>augmenter le risque de troubles de l’humeur (y compris l’anxiété et la dépression) et de psychose;</a:t>
            </a:r>
          </a:p>
          <a:p>
            <a:pPr marL="171450" indent="-171450">
              <a:buFont typeface="Arial"/>
              <a:buChar char="•"/>
            </a:pPr>
            <a:r>
              <a:rPr lang="fr-CA" dirty="0">
                <a:cs typeface="Calibri"/>
              </a:rPr>
              <a:t>entraîner une dépendance; </a:t>
            </a:r>
            <a:endParaRPr lang="fr-CA" dirty="0"/>
          </a:p>
          <a:p>
            <a:pPr marL="171450" indent="-171450">
              <a:buFont typeface="Arial"/>
              <a:buChar char="•"/>
            </a:pPr>
            <a:r>
              <a:rPr lang="fr-CA" dirty="0">
                <a:cs typeface="Calibri"/>
              </a:rPr>
              <a:t>nuire au contrôle moteur du corps. </a:t>
            </a:r>
          </a:p>
          <a:p>
            <a:pPr marL="171450" indent="-171450">
              <a:buFont typeface="Arial"/>
              <a:buChar char="•"/>
            </a:pPr>
            <a:endParaRPr lang="fr-CA" dirty="0">
              <a:cs typeface="Calibri"/>
            </a:endParaRPr>
          </a:p>
          <a:p>
            <a:r>
              <a:rPr lang="fr-CA" dirty="0"/>
              <a:t>De plus, si on inhale le cannabis, les toxines cancérigènes qu’il contient peuvent endommager les poumons.  </a:t>
            </a:r>
          </a:p>
          <a:p>
            <a:endParaRPr lang="fr-CA" dirty="0">
              <a:cs typeface="Calibri" panose="020F0502020204030204"/>
            </a:endParaRPr>
          </a:p>
          <a:p>
            <a:r>
              <a:rPr lang="fr-CA" dirty="0">
                <a:cs typeface="Calibri" panose="020F0502020204030204"/>
              </a:rPr>
              <a:t>Rappelez-vous que le fait que le cannabis vient d’une plante ne le rend pas inoffensif –  vous n’avez qu’à penser à l’herbe à puce; c’est une plante et elle n’est pas inoffensive. </a:t>
            </a:r>
          </a:p>
          <a:p>
            <a:endParaRPr lang="fr-CA" i="1" dirty="0"/>
          </a:p>
          <a:p>
            <a:r>
              <a:rPr lang="fr-CA" sz="1100" dirty="0"/>
              <a:t>Références</a:t>
            </a:r>
            <a:endParaRPr lang="fr-CA" sz="1100" dirty="0">
              <a:cs typeface="Calibri"/>
            </a:endParaRPr>
          </a:p>
          <a:p>
            <a:r>
              <a:rPr lang="fr-CA" sz="1100" dirty="0"/>
              <a:t>Bureau de santé de Middlesex-London. (2016). Marijuana- myths and facts. Récupéré de </a:t>
            </a:r>
            <a:r>
              <a:rPr lang="fr-CA" sz="1100" dirty="0">
                <a:hlinkClick r:id="rId3"/>
              </a:rPr>
              <a:t>https://www.healthunit.com/myths-and-facts</a:t>
            </a:r>
            <a:r>
              <a:rPr lang="fr-CA" sz="1100" dirty="0"/>
              <a:t>.</a:t>
            </a:r>
          </a:p>
          <a:p>
            <a:endParaRPr lang="fr-CA" sz="1100" dirty="0">
              <a:cs typeface="Calibri"/>
            </a:endParaRPr>
          </a:p>
          <a:p>
            <a:r>
              <a:rPr lang="fr-CA" sz="1100" dirty="0">
                <a:solidFill>
                  <a:srgbClr val="FF0000"/>
                </a:solidFill>
              </a:rPr>
              <a:t>Gouvernement du Canada. (2017). Health effects of cannabis. Récupéré de https://www.canada.ca/en/health-canada/services/substance-abuse/controlled-illegal-drugs/health-risks-of-marijuana-use.html</a:t>
            </a:r>
            <a:endParaRPr lang="fr-CA" sz="1100" dirty="0">
              <a:solidFill>
                <a:srgbClr val="FF0000"/>
              </a:solidFill>
              <a:cs typeface="Calibri" panose="020F0502020204030204"/>
            </a:endParaRPr>
          </a:p>
          <a:p>
            <a:endParaRPr lang="fr-CA" sz="1100" dirty="0"/>
          </a:p>
          <a:p>
            <a:r>
              <a:rPr lang="fr-CA" sz="1100" dirty="0"/>
              <a:t>Pixabay.</a:t>
            </a:r>
            <a:r>
              <a:rPr lang="fr-CA" sz="1100" baseline="0" dirty="0"/>
              <a:t> (s.d.).</a:t>
            </a:r>
            <a:r>
              <a:rPr lang="fr-CA" sz="1100" dirty="0"/>
              <a:t> https://pixabay.com/illustrations/cannabis-pot-leaf-plant-163564/.</a:t>
            </a:r>
          </a:p>
          <a:p>
            <a:endParaRPr lang="fr-CA" sz="1100" dirty="0"/>
          </a:p>
          <a:p>
            <a:r>
              <a:rPr lang="fr-CA" sz="1100" dirty="0"/>
              <a:t>Centre canadien sur les dépendances et l’usage de substances. (2019). Dissiper la fumée entourant le cannabis : Usage régulier et santé mentale. Récupéré de</a:t>
            </a:r>
            <a:endParaRPr lang="fr-CA" sz="1100" dirty="0">
              <a:cs typeface="Calibri"/>
            </a:endParaRPr>
          </a:p>
          <a:p>
            <a:r>
              <a:rPr lang="fr-CA" sz="1100" dirty="0">
                <a:cs typeface="Calibri"/>
                <a:hlinkClick r:id="rId4"/>
              </a:rPr>
              <a:t>https://www.ccsa.ca/sites/default/files/2019-08/CCSA-Cannabis-Use-Mental-Health-Report-2019-fr_0.pdf</a:t>
            </a:r>
            <a:r>
              <a:rPr lang="fr-CA" sz="1100" dirty="0">
                <a:cs typeface="Calibri"/>
              </a:rPr>
              <a:t>.</a:t>
            </a:r>
          </a:p>
          <a:p>
            <a:endParaRPr lang="fr-CA" dirty="0">
              <a:cs typeface="Calibri"/>
            </a:endParaRPr>
          </a:p>
          <a:p>
            <a:endParaRPr lang="en-CA" dirty="0">
              <a:cs typeface="Calibri"/>
            </a:endParaRPr>
          </a:p>
        </p:txBody>
      </p:sp>
      <p:sp>
        <p:nvSpPr>
          <p:cNvPr id="4" name="Slide Number Placeholder 3"/>
          <p:cNvSpPr>
            <a:spLocks noGrp="1"/>
          </p:cNvSpPr>
          <p:nvPr>
            <p:ph type="sldNum" sz="quarter" idx="10"/>
          </p:nvPr>
        </p:nvSpPr>
        <p:spPr>
          <a:xfrm>
            <a:off x="6040581" y="8685213"/>
            <a:ext cx="815831" cy="458787"/>
          </a:xfrm>
        </p:spPr>
        <p:txBody>
          <a:bodyPr/>
          <a:lstStyle/>
          <a:p>
            <a:fld id="{62F23420-CD16-4B23-BDFA-34077FE5AC6C}" type="slidenum">
              <a:rPr lang="en-CA" smtClean="0"/>
              <a:t>13</a:t>
            </a:fld>
            <a:endParaRPr lang="en-CA" dirty="0"/>
          </a:p>
        </p:txBody>
      </p:sp>
    </p:spTree>
    <p:extLst>
      <p:ext uri="{BB962C8B-B14F-4D97-AF65-F5344CB8AC3E}">
        <p14:creationId xmlns:p14="http://schemas.microsoft.com/office/powerpoint/2010/main" val="395329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75733" y="4400549"/>
            <a:ext cx="5665739" cy="5511095"/>
          </a:xfrm>
        </p:spPr>
        <p:txBody>
          <a:bodyPr/>
          <a:lstStyle/>
          <a:p>
            <a:r>
              <a:rPr lang="fr-CA" dirty="0"/>
              <a:t>La consommation de cannabis affaiblit considérablement le jugement, la capacité de prendre des décisions et la coordination en plus de ralentir le temps de réaction. Conduire sous l’effet du cannabis peut mettre la personne, ses passagers et le public en danger, et c’est illégal.  </a:t>
            </a:r>
          </a:p>
          <a:p>
            <a:endParaRPr lang="fr-CA" baseline="0" dirty="0"/>
          </a:p>
          <a:p>
            <a:r>
              <a:rPr lang="fr-CA" baseline="0" dirty="0"/>
              <a:t>Chez les jeunes conducteurs, le cannabis au volant est plus courant </a:t>
            </a:r>
            <a:r>
              <a:rPr lang="fr-CA" dirty="0"/>
              <a:t>que l’alcool au volant. Bref, après l’alcool, le cannabis est la substance la plus souvent détectée chez les conducteurs qui perdent la vie dans des collisions. </a:t>
            </a:r>
          </a:p>
          <a:p>
            <a:endParaRPr lang="fr-CA" dirty="0">
              <a:cs typeface="Calibri"/>
            </a:endParaRPr>
          </a:p>
          <a:p>
            <a:r>
              <a:rPr lang="fr-CA" b="1" dirty="0"/>
              <a:t>Rappelez-vous que le cannabis ne fait pas de vous de meilleurs conducteurs. Il nuit à la coordination, au temps de réaction et à la capacité de conduire de façon sécuritaire – tout comme le fait l’alcool.</a:t>
            </a:r>
            <a:endParaRPr lang="fr-CA" b="1" dirty="0">
              <a:cs typeface="Calibri"/>
            </a:endParaRPr>
          </a:p>
          <a:p>
            <a:endParaRPr lang="fr-CA" b="1" dirty="0">
              <a:cs typeface="Calibri"/>
            </a:endParaRPr>
          </a:p>
          <a:p>
            <a:r>
              <a:rPr lang="fr-CA" sz="1100" dirty="0"/>
              <a:t>Références</a:t>
            </a:r>
            <a:endParaRPr lang="fr-CA" sz="1100" dirty="0">
              <a:cs typeface="Calibri"/>
            </a:endParaRPr>
          </a:p>
          <a:p>
            <a:r>
              <a:rPr lang="fr-CA" sz="1100" dirty="0"/>
              <a:t>Centre canadien de lutte contre les toxicomanies. (2015). Les effets de la consommation de cannabis durant l’</a:t>
            </a:r>
            <a:r>
              <a:rPr lang="fr-CA" sz="1100" baseline="0" dirty="0"/>
              <a:t>adolescence. Récupéré de </a:t>
            </a:r>
            <a:r>
              <a:rPr lang="fr-CA" sz="1100" baseline="0" dirty="0">
                <a:hlinkClick r:id="rId3"/>
              </a:rPr>
              <a:t>https://www.ccsa.ca/sites/default/files/2019-04/CCSA-Effects-of-Cannabis-Use-during-Adolescence-Report-2015-fr.pdf</a:t>
            </a:r>
            <a:r>
              <a:rPr lang="fr-CA" sz="1100" baseline="0" dirty="0"/>
              <a:t>.</a:t>
            </a:r>
          </a:p>
          <a:p>
            <a:endParaRPr lang="fr-CA" sz="1100" baseline="0" dirty="0"/>
          </a:p>
          <a:p>
            <a:r>
              <a:rPr lang="fr-CA" sz="1100" baseline="0" dirty="0"/>
              <a:t>Beirness, D. J., et Porath-Waller, A. J. (</a:t>
            </a:r>
            <a:r>
              <a:rPr lang="fr-CA" sz="1100" dirty="0"/>
              <a:t>2019</a:t>
            </a:r>
            <a:r>
              <a:rPr lang="fr-CA" sz="1100" baseline="0" dirty="0"/>
              <a:t>). </a:t>
            </a:r>
            <a:r>
              <a:rPr lang="fr-CA" sz="1100" i="1" dirty="0"/>
              <a:t>Dissiper la fumée entourant le cannabis :</a:t>
            </a:r>
            <a:r>
              <a:rPr lang="fr-CA" sz="1100" i="1" baseline="0" dirty="0"/>
              <a:t> Cannabis au volant (version actualisée</a:t>
            </a:r>
            <a:r>
              <a:rPr lang="fr-CA" sz="1100" baseline="0" dirty="0"/>
              <a:t>)</a:t>
            </a:r>
            <a:r>
              <a:rPr lang="fr-CA" sz="1100" dirty="0"/>
              <a:t>. Centre canadien sur les dépendances et l’usage de substances</a:t>
            </a:r>
            <a:r>
              <a:rPr lang="fr-CA" sz="1100" baseline="0" dirty="0"/>
              <a:t>. Récupéré de </a:t>
            </a:r>
            <a:r>
              <a:rPr lang="fr-CA" sz="1100" baseline="0" dirty="0">
                <a:hlinkClick r:id="rId4"/>
              </a:rPr>
              <a:t>https://www.ccsa.ca/sites/default/files/2019-10/CCSA-Cannabis-Use-Driving-Report-2019-fr_0.pdf</a:t>
            </a:r>
            <a:r>
              <a:rPr lang="fr-CA" sz="1100" baseline="0" dirty="0"/>
              <a:t>. </a:t>
            </a:r>
            <a:endParaRPr lang="fr-CA" sz="1100" dirty="0">
              <a:cs typeface="Calibri" panose="020F0502020204030204"/>
            </a:endParaRPr>
          </a:p>
          <a:p>
            <a:endParaRPr lang="fr-CA" sz="1100" dirty="0">
              <a:cs typeface="Calibri" panose="020F0502020204030204"/>
            </a:endParaRPr>
          </a:p>
          <a:p>
            <a:r>
              <a:rPr lang="fr-CA" sz="1100" dirty="0">
                <a:cs typeface="Calibri" panose="020F0502020204030204"/>
              </a:rPr>
              <a:t>Boak et coll. (2020). </a:t>
            </a:r>
            <a:r>
              <a:rPr lang="fr-CA" sz="1100" i="1" dirty="0">
                <a:cs typeface="Calibri" panose="020F0502020204030204"/>
              </a:rPr>
              <a:t>Drug use among Ontario Students, 1977-2019: Detailed findings from the Ontario Student Drug Use and Health Survey (OSDUHS</a:t>
            </a:r>
            <a:r>
              <a:rPr lang="fr-CA" sz="1100" dirty="0">
                <a:cs typeface="Calibri" panose="020F0502020204030204"/>
              </a:rPr>
              <a:t>). Centre de toxicomanie et de santé mentale. Récupéré de </a:t>
            </a:r>
            <a:r>
              <a:rPr lang="fr-CA" sz="1100" dirty="0"/>
              <a:t>https://www.camh.ca/-/media/files/pdf---osduhs/drugusereport_2019osduhs-pdf.</a:t>
            </a:r>
            <a:endParaRPr lang="fr-CA" sz="1100" dirty="0">
              <a:cs typeface="Calibri" panose="020F0502020204030204"/>
            </a:endParaRPr>
          </a:p>
          <a:p>
            <a:endParaRPr lang="fr-CA" sz="1100" dirty="0"/>
          </a:p>
          <a:p>
            <a:r>
              <a:rPr lang="fr-CA" sz="1100" dirty="0"/>
              <a:t>Pixabay. (s.d.).</a:t>
            </a:r>
            <a:r>
              <a:rPr lang="fr-CA" sz="1100" baseline="0" dirty="0"/>
              <a:t> Collision.</a:t>
            </a:r>
            <a:r>
              <a:rPr lang="fr-CA" sz="1100" dirty="0"/>
              <a:t> Récupéré de </a:t>
            </a:r>
            <a:r>
              <a:rPr lang="fr-CA" sz="1100" baseline="0" dirty="0"/>
              <a:t>https://pixabay.com/en/accident-car-collision-crash-151668</a:t>
            </a:r>
            <a:r>
              <a:rPr lang="en-CA" sz="1100" baseline="0" dirty="0"/>
              <a:t>/.</a:t>
            </a:r>
            <a:endParaRPr lang="en-CA" sz="1100" dirty="0">
              <a:cs typeface="Calibri"/>
            </a:endParaRPr>
          </a:p>
        </p:txBody>
      </p:sp>
      <p:sp>
        <p:nvSpPr>
          <p:cNvPr id="4" name="Slide Number Placeholder 3"/>
          <p:cNvSpPr>
            <a:spLocks noGrp="1"/>
          </p:cNvSpPr>
          <p:nvPr>
            <p:ph type="sldNum" sz="quarter" idx="10"/>
          </p:nvPr>
        </p:nvSpPr>
        <p:spPr>
          <a:xfrm>
            <a:off x="6241473" y="8685213"/>
            <a:ext cx="614940" cy="458787"/>
          </a:xfrm>
        </p:spPr>
        <p:txBody>
          <a:bodyPr/>
          <a:lstStyle/>
          <a:p>
            <a:fld id="{62F23420-CD16-4B23-BDFA-34077FE5AC6C}" type="slidenum">
              <a:rPr lang="en-CA" smtClean="0"/>
              <a:t>14</a:t>
            </a:fld>
            <a:endParaRPr lang="en-CA" dirty="0"/>
          </a:p>
        </p:txBody>
      </p:sp>
    </p:spTree>
    <p:extLst>
      <p:ext uri="{BB962C8B-B14F-4D97-AF65-F5344CB8AC3E}">
        <p14:creationId xmlns:p14="http://schemas.microsoft.com/office/powerpoint/2010/main" val="761042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a:p>
            <a:endParaRPr lang="fr-CA" dirty="0"/>
          </a:p>
          <a:p>
            <a:r>
              <a:rPr lang="fr-CA" dirty="0"/>
              <a:t>Référence </a:t>
            </a:r>
            <a:endParaRPr lang="fr-CA" dirty="0">
              <a:cs typeface="Calibri"/>
            </a:endParaRPr>
          </a:p>
          <a:p>
            <a:endParaRPr lang="en-CA" dirty="0"/>
          </a:p>
          <a:p>
            <a:r>
              <a:rPr lang="en-CA" dirty="0"/>
              <a:t>Boak et coll. (2020). </a:t>
            </a:r>
            <a:r>
              <a:rPr lang="en-CA" i="1" dirty="0"/>
              <a:t>Drug use among Ontario Students, 1977-2019: Detailed findings from the Ontario Student Drug Use and Health Survey (OSDUHS</a:t>
            </a:r>
            <a:r>
              <a:rPr lang="en-CA" dirty="0"/>
              <a:t>). Centre de </a:t>
            </a:r>
            <a:r>
              <a:rPr lang="fr-CA" dirty="0"/>
              <a:t>toxicomanie et de santé mentale. Récupéré </a:t>
            </a:r>
            <a:r>
              <a:rPr lang="en-CA" dirty="0"/>
              <a:t>de </a:t>
            </a:r>
            <a:r>
              <a:rPr lang="en-CA" dirty="0">
                <a:hlinkClick r:id="rId3"/>
              </a:rPr>
              <a:t>https://www.camh.ca/-/media/files/pdf---osduhs/drugusereport_2019osduhs-pdf</a:t>
            </a:r>
            <a:r>
              <a:rPr lang="en-CA" dirty="0"/>
              <a:t>. </a:t>
            </a:r>
            <a:endParaRPr lang="en-CA" dirty="0">
              <a:cs typeface="Calibri"/>
            </a:endParaRPr>
          </a:p>
        </p:txBody>
      </p:sp>
      <p:sp>
        <p:nvSpPr>
          <p:cNvPr id="4" name="Slide Number Placeholder 3"/>
          <p:cNvSpPr>
            <a:spLocks noGrp="1"/>
          </p:cNvSpPr>
          <p:nvPr>
            <p:ph type="sldNum" sz="quarter" idx="5"/>
          </p:nvPr>
        </p:nvSpPr>
        <p:spPr/>
        <p:txBody>
          <a:bodyPr/>
          <a:lstStyle/>
          <a:p>
            <a:fld id="{D1EA2B9F-75D1-4750-887B-6D1C4779A7AA}" type="slidenum">
              <a:rPr lang="en-CA" smtClean="0"/>
              <a:t>15</a:t>
            </a:fld>
            <a:endParaRPr lang="en-CA" dirty="0"/>
          </a:p>
        </p:txBody>
      </p:sp>
    </p:spTree>
    <p:extLst>
      <p:ext uri="{BB962C8B-B14F-4D97-AF65-F5344CB8AC3E}">
        <p14:creationId xmlns:p14="http://schemas.microsoft.com/office/powerpoint/2010/main" val="176194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64444" y="4400550"/>
            <a:ext cx="5607756" cy="4427362"/>
          </a:xfrm>
        </p:spPr>
        <p:txBody>
          <a:bodyPr/>
          <a:lstStyle/>
          <a:p>
            <a:r>
              <a:rPr lang="fr-CA" dirty="0"/>
              <a:t>En Ontario, la loi interdit à toute personne de moins de 19 ans d’avoir (de posséder), d’utiliser (de consommer) ou d’essayer de se procurer (d’acheter) du cannabis.</a:t>
            </a:r>
          </a:p>
          <a:p>
            <a:endParaRPr lang="fr-CA" dirty="0"/>
          </a:p>
          <a:p>
            <a:r>
              <a:rPr lang="fr-CA" dirty="0"/>
              <a:t>Les agents de police ont reçu la formation nécessaire pour déterminer si une personne conduit sous l’influence d’une drogue. Ils peuvent avoir recours au test de sobriété normalisé sur le terrain et à l’évaluation d’un expert en reconnaissance de drogues. De plus, les autorités policières peuvent utiliser des dispositifs de dépistage de drogues pour détecter la présence récente de plusieurs drogues, y compris le THC du cannabis. </a:t>
            </a:r>
            <a:endParaRPr lang="fr-CA" dirty="0">
              <a:cs typeface="Calibri" panose="020F0502020204030204"/>
            </a:endParaRPr>
          </a:p>
          <a:p>
            <a:endParaRPr lang="fr-CA" dirty="0"/>
          </a:p>
          <a:p>
            <a:r>
              <a:rPr lang="fr-CA" dirty="0"/>
              <a:t>Lors d’un contrôle routier légal, l’agent de police peut demander un échantillon de salive ou faire un test de sobriété normalisé sur le terrain s’il soupçonne que la personne conduit sous l’influence d’une drogue. </a:t>
            </a:r>
            <a:endParaRPr lang="fr-CA" dirty="0">
              <a:cs typeface="Calibri"/>
            </a:endParaRPr>
          </a:p>
          <a:p>
            <a:endParaRPr lang="fr-CA" dirty="0">
              <a:cs typeface="Calibri"/>
            </a:endParaRPr>
          </a:p>
          <a:p>
            <a:r>
              <a:rPr lang="fr-CA" sz="1100" dirty="0"/>
              <a:t>Références</a:t>
            </a:r>
          </a:p>
          <a:p>
            <a:r>
              <a:rPr lang="fr-CA" sz="1100" dirty="0"/>
              <a:t>Loi de 2017 sur le contrôle du cannabis, L.O. 2017, chap. 26, Annexe 1. Récupéré de </a:t>
            </a:r>
            <a:r>
              <a:rPr lang="fr-CA" sz="1100" dirty="0">
                <a:hlinkClick r:id="rId3"/>
              </a:rPr>
              <a:t>https://www.ontario.ca/fr/lois/loi/17c26#BK12</a:t>
            </a:r>
            <a:r>
              <a:rPr lang="fr-CA" sz="1100" dirty="0"/>
              <a:t>.</a:t>
            </a:r>
          </a:p>
          <a:p>
            <a:endParaRPr lang="fr-CA" sz="1100" dirty="0">
              <a:cs typeface="Calibri"/>
            </a:endParaRPr>
          </a:p>
          <a:p>
            <a:r>
              <a:rPr lang="fr-CA" sz="1100" dirty="0"/>
              <a:t>Gouvernement du Canada. </a:t>
            </a:r>
            <a:r>
              <a:rPr lang="fr-CA" sz="1100" b="1" dirty="0"/>
              <a:t>Conduite avec facultés affaiblies par la drogue</a:t>
            </a:r>
            <a:r>
              <a:rPr lang="fr-CA" sz="1100" dirty="0"/>
              <a:t>.</a:t>
            </a:r>
            <a:r>
              <a:rPr lang="fr-CA" sz="1100" b="1" dirty="0"/>
              <a:t> </a:t>
            </a:r>
            <a:r>
              <a:rPr lang="fr-CA" sz="1100" dirty="0"/>
              <a:t>Récupéré de </a:t>
            </a:r>
            <a:r>
              <a:rPr lang="fr-CA" sz="1100" dirty="0">
                <a:hlinkClick r:id="rId4"/>
              </a:rPr>
              <a:t>https://www.canada.ca/fr/services/police/servicespolice/securite-communautaire-police/conduite-facultes-affaiblies/conduite-facultes-affaiblies-drogue.html</a:t>
            </a:r>
            <a:r>
              <a:rPr lang="fr-CA" sz="1100" dirty="0"/>
              <a:t>.</a:t>
            </a:r>
          </a:p>
          <a:p>
            <a:endParaRPr lang="en-US" sz="1100" dirty="0">
              <a:cs typeface="Calibri"/>
            </a:endParaRPr>
          </a:p>
          <a:p>
            <a:r>
              <a:rPr lang="en-CA" sz="1100" dirty="0"/>
              <a:t>Pixabay. (s.d.). Bouclier. Récupéré de https://pixabay.com/vectors/shield-gold-symbol-crest-304932/.</a:t>
            </a:r>
            <a:endParaRPr lang="en-CA" sz="1100" dirty="0">
              <a:cs typeface="Calibri"/>
            </a:endParaRPr>
          </a:p>
        </p:txBody>
      </p:sp>
      <p:sp>
        <p:nvSpPr>
          <p:cNvPr id="4" name="Slide Number Placeholder 3"/>
          <p:cNvSpPr>
            <a:spLocks noGrp="1"/>
          </p:cNvSpPr>
          <p:nvPr>
            <p:ph type="sldNum" sz="quarter" idx="10"/>
          </p:nvPr>
        </p:nvSpPr>
        <p:spPr/>
        <p:txBody>
          <a:bodyPr/>
          <a:lstStyle/>
          <a:p>
            <a:fld id="{62F23420-CD16-4B23-BDFA-34077FE5AC6C}" type="slidenum">
              <a:rPr lang="en-CA" smtClean="0"/>
              <a:t>16</a:t>
            </a:fld>
            <a:endParaRPr lang="en-CA" dirty="0"/>
          </a:p>
        </p:txBody>
      </p:sp>
    </p:spTree>
    <p:extLst>
      <p:ext uri="{BB962C8B-B14F-4D97-AF65-F5344CB8AC3E}">
        <p14:creationId xmlns:p14="http://schemas.microsoft.com/office/powerpoint/2010/main" val="340527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fr-CA" dirty="0">
                <a:cs typeface="Calibri"/>
              </a:rPr>
              <a:t>Avez-vous pensé à la façon dont le cannabis peut nuire aux activités que vous aimez faire? </a:t>
            </a:r>
          </a:p>
          <a:p>
            <a:endParaRPr lang="en-US" dirty="0"/>
          </a:p>
        </p:txBody>
      </p:sp>
      <p:sp>
        <p:nvSpPr>
          <p:cNvPr id="4" name="Slide Number Placeholder 3"/>
          <p:cNvSpPr>
            <a:spLocks noGrp="1"/>
          </p:cNvSpPr>
          <p:nvPr>
            <p:ph type="sldNum" sz="quarter" idx="5"/>
          </p:nvPr>
        </p:nvSpPr>
        <p:spPr/>
        <p:txBody>
          <a:bodyPr/>
          <a:lstStyle/>
          <a:p>
            <a:fld id="{7F5CDB40-3A37-4FDF-A60F-9B2C1447FBEA}" type="slidenum">
              <a:rPr lang="en-CA" smtClean="0"/>
              <a:t>17</a:t>
            </a:fld>
            <a:endParaRPr lang="en-CA"/>
          </a:p>
        </p:txBody>
      </p:sp>
    </p:spTree>
    <p:extLst>
      <p:ext uri="{BB962C8B-B14F-4D97-AF65-F5344CB8AC3E}">
        <p14:creationId xmlns:p14="http://schemas.microsoft.com/office/powerpoint/2010/main" val="281543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dirty="0"/>
              <a:t>Vous êtes peut-être un artiste ou une athlète? Le cannabis a un effet sur vos activités préférées, car il nuit au temps de réaction, à la coordination, à la capacité d’attention et à la motivation. C’est particulièrement vrai des activités auxquelles vous aimez vous adonner tous les jours, comme jouer d’un instrument, faire de la planche à roulettes ou pratiquer un sport d’équipe.</a:t>
            </a:r>
            <a:endParaRPr lang="fr-CA" dirty="0">
              <a:cs typeface="Calibri"/>
            </a:endParaRPr>
          </a:p>
          <a:p>
            <a:endParaRPr lang="fr-CA" dirty="0"/>
          </a:p>
          <a:p>
            <a:endParaRPr lang="en-CA" dirty="0"/>
          </a:p>
          <a:p>
            <a:pPr>
              <a:defRPr/>
            </a:pPr>
            <a:r>
              <a:rPr lang="en-CA" dirty="0" err="1"/>
              <a:t>Référence</a:t>
            </a:r>
            <a:endParaRPr lang="en-CA" dirty="0">
              <a:cs typeface="Calibri"/>
            </a:endParaRPr>
          </a:p>
          <a:p>
            <a:pPr>
              <a:defRPr/>
            </a:pPr>
            <a:r>
              <a:rPr lang="fr-CA" dirty="0"/>
              <a:t>Colorado </a:t>
            </a:r>
            <a:r>
              <a:rPr lang="fr-CA" dirty="0" err="1"/>
              <a:t>Department</a:t>
            </a:r>
            <a:r>
              <a:rPr lang="fr-CA" dirty="0"/>
              <a:t> of Public </a:t>
            </a:r>
            <a:r>
              <a:rPr lang="fr-CA" dirty="0" err="1"/>
              <a:t>health</a:t>
            </a:r>
            <a:r>
              <a:rPr lang="fr-CA" dirty="0"/>
              <a:t> and </a:t>
            </a:r>
            <a:r>
              <a:rPr lang="fr-CA" dirty="0" err="1"/>
              <a:t>Environment</a:t>
            </a:r>
            <a:r>
              <a:rPr lang="fr-CA" dirty="0"/>
              <a:t>. (s.d.). </a:t>
            </a:r>
            <a:r>
              <a:rPr lang="fr-CA" dirty="0" err="1"/>
              <a:t>Youth</a:t>
            </a:r>
            <a:r>
              <a:rPr lang="fr-CA" dirty="0"/>
              <a:t> and Marijuana. Récupéré de </a:t>
            </a:r>
            <a:r>
              <a:rPr lang="fr-CA" dirty="0">
                <a:hlinkClick r:id="rId3"/>
              </a:rPr>
              <a:t>https://responsibilitygrowshere.com/youth-and-marijuana</a:t>
            </a:r>
            <a:r>
              <a:rPr lang="fr-CA" dirty="0"/>
              <a:t> </a:t>
            </a:r>
            <a:r>
              <a:rPr lang="fr-CA" dirty="0">
                <a:solidFill>
                  <a:srgbClr val="FF0000"/>
                </a:solidFill>
              </a:rPr>
              <a:t>(</a:t>
            </a:r>
            <a:r>
              <a:rPr lang="fr-CA" dirty="0" err="1">
                <a:solidFill>
                  <a:srgbClr val="FF0000"/>
                </a:solidFill>
              </a:rPr>
              <a:t>website</a:t>
            </a:r>
            <a:r>
              <a:rPr lang="fr-CA" dirty="0">
                <a:solidFill>
                  <a:srgbClr val="FF0000"/>
                </a:solidFill>
              </a:rPr>
              <a:t> </a:t>
            </a:r>
            <a:r>
              <a:rPr lang="fr-CA" dirty="0" err="1">
                <a:solidFill>
                  <a:srgbClr val="FF0000"/>
                </a:solidFill>
              </a:rPr>
              <a:t>currently</a:t>
            </a:r>
            <a:r>
              <a:rPr lang="fr-CA" dirty="0">
                <a:solidFill>
                  <a:srgbClr val="FF0000"/>
                </a:solidFill>
              </a:rPr>
              <a:t> </a:t>
            </a:r>
            <a:r>
              <a:rPr lang="fr-CA" dirty="0" err="1">
                <a:solidFill>
                  <a:srgbClr val="FF0000"/>
                </a:solidFill>
              </a:rPr>
              <a:t>unavailable</a:t>
            </a:r>
            <a:r>
              <a:rPr lang="fr-CA" dirty="0">
                <a:solidFill>
                  <a:srgbClr val="FF0000"/>
                </a:solidFill>
              </a:rPr>
              <a:t> – </a:t>
            </a:r>
            <a:r>
              <a:rPr lang="fr-CA" dirty="0" err="1">
                <a:solidFill>
                  <a:srgbClr val="FF0000"/>
                </a:solidFill>
              </a:rPr>
              <a:t>waiting</a:t>
            </a:r>
            <a:r>
              <a:rPr lang="fr-CA" dirty="0">
                <a:solidFill>
                  <a:srgbClr val="FF0000"/>
                </a:solidFill>
              </a:rPr>
              <a:t> to </a:t>
            </a:r>
            <a:r>
              <a:rPr lang="fr-CA" dirty="0" err="1">
                <a:solidFill>
                  <a:srgbClr val="FF0000"/>
                </a:solidFill>
              </a:rPr>
              <a:t>hear</a:t>
            </a:r>
            <a:r>
              <a:rPr lang="fr-CA" dirty="0">
                <a:solidFill>
                  <a:srgbClr val="FF0000"/>
                </a:solidFill>
              </a:rPr>
              <a:t> back </a:t>
            </a:r>
            <a:r>
              <a:rPr lang="fr-CA" dirty="0" err="1">
                <a:solidFill>
                  <a:srgbClr val="FF0000"/>
                </a:solidFill>
              </a:rPr>
              <a:t>from</a:t>
            </a:r>
            <a:r>
              <a:rPr lang="fr-CA" dirty="0">
                <a:solidFill>
                  <a:srgbClr val="FF0000"/>
                </a:solidFill>
              </a:rPr>
              <a:t> Colorado </a:t>
            </a:r>
            <a:r>
              <a:rPr lang="fr-CA" dirty="0" err="1">
                <a:solidFill>
                  <a:srgbClr val="FF0000"/>
                </a:solidFill>
              </a:rPr>
              <a:t>Department</a:t>
            </a:r>
            <a:r>
              <a:rPr lang="fr-CA" dirty="0">
                <a:solidFill>
                  <a:srgbClr val="FF0000"/>
                </a:solidFill>
              </a:rPr>
              <a:t> of Public </a:t>
            </a:r>
            <a:r>
              <a:rPr lang="fr-CA" dirty="0" err="1">
                <a:solidFill>
                  <a:srgbClr val="FF0000"/>
                </a:solidFill>
              </a:rPr>
              <a:t>Health</a:t>
            </a:r>
            <a:r>
              <a:rPr lang="fr-CA" dirty="0">
                <a:solidFill>
                  <a:srgbClr val="FF0000"/>
                </a:solidFill>
              </a:rPr>
              <a:t> and </a:t>
            </a:r>
            <a:r>
              <a:rPr lang="fr-CA" dirty="0" err="1">
                <a:solidFill>
                  <a:srgbClr val="FF0000"/>
                </a:solidFill>
              </a:rPr>
              <a:t>Environment</a:t>
            </a:r>
            <a:r>
              <a:rPr lang="fr-CA" dirty="0">
                <a:solidFill>
                  <a:srgbClr val="FF0000"/>
                </a:solidFill>
              </a:rPr>
              <a:t>)</a:t>
            </a:r>
            <a:endParaRPr lang="fr-CA" dirty="0">
              <a:solidFill>
                <a:srgbClr val="FF0000"/>
              </a:solidFill>
              <a:cs typeface="Calibri"/>
            </a:endParaRPr>
          </a:p>
          <a:p>
            <a:r>
              <a:rPr lang="fr-CA" dirty="0"/>
              <a:t>Source des images </a:t>
            </a:r>
            <a:r>
              <a:rPr lang="en-CA" dirty="0"/>
              <a:t>:  https://pixabay.com/photos/jump-into-the-distance-game-city-2239253/</a:t>
            </a:r>
            <a:endParaRPr lang="en-CA" dirty="0">
              <a:cs typeface="Calibri" panose="020F0502020204030204"/>
            </a:endParaRPr>
          </a:p>
          <a:p>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D1EA2B9F-75D1-4750-887B-6D1C4779A7AA}" type="slidenum">
              <a:rPr lang="en-CA" smtClean="0"/>
              <a:t>18</a:t>
            </a:fld>
            <a:endParaRPr lang="en-CA" dirty="0"/>
          </a:p>
        </p:txBody>
      </p:sp>
    </p:spTree>
    <p:extLst>
      <p:ext uri="{BB962C8B-B14F-4D97-AF65-F5344CB8AC3E}">
        <p14:creationId xmlns:p14="http://schemas.microsoft.com/office/powerpoint/2010/main" val="757465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dirty="0"/>
              <a:t>Les jeunes qui consomment régulièrement du cannabis risquent davantage d’avoir des difficultés d’apprentissage, des problèmes de mémoire et de moins bons résultats en mathématiques et en lecture. </a:t>
            </a:r>
            <a:r>
              <a:rPr lang="fr-CA" u="sng" dirty="0">
                <a:hlinkClick r:id="rId3"/>
              </a:rPr>
              <a:t>Des études montrent</a:t>
            </a:r>
            <a:r>
              <a:rPr lang="fr-CA" dirty="0"/>
              <a:t> que ces effets peuvent durer des semaines après la consommation de cannabis. </a:t>
            </a:r>
          </a:p>
          <a:p>
            <a:endParaRPr lang="fr-CA" dirty="0">
              <a:cs typeface="Calibri"/>
            </a:endParaRPr>
          </a:p>
          <a:p>
            <a:r>
              <a:rPr lang="fr-CA" dirty="0">
                <a:cs typeface="Calibri"/>
              </a:rPr>
              <a:t>Le</a:t>
            </a:r>
            <a:r>
              <a:rPr lang="fr-CA" baseline="0" dirty="0">
                <a:cs typeface="Calibri"/>
              </a:rPr>
              <a:t> cannabis a des effets </a:t>
            </a:r>
            <a:r>
              <a:rPr lang="fr-CA" dirty="0">
                <a:cs typeface="Calibri"/>
              </a:rPr>
              <a:t>sur la mémoire, la fonction exécutive et l’attention.</a:t>
            </a:r>
          </a:p>
          <a:p>
            <a:endParaRPr lang="fr-CA" dirty="0">
              <a:cs typeface="Calibri"/>
            </a:endParaRPr>
          </a:p>
          <a:p>
            <a:r>
              <a:rPr lang="fr-CA" dirty="0"/>
              <a:t>Référence</a:t>
            </a:r>
            <a:endParaRPr lang="fr-CA" dirty="0">
              <a:cs typeface="Calibri"/>
            </a:endParaRPr>
          </a:p>
          <a:p>
            <a:pPr>
              <a:defRPr/>
            </a:pPr>
            <a:r>
              <a:rPr lang="fr-CA" dirty="0"/>
              <a:t>Colorado Department of Public health and Environment. (s.d.). Youth and Marijuana. Récupéré de </a:t>
            </a:r>
            <a:r>
              <a:rPr lang="fr-CA" dirty="0">
                <a:hlinkClick r:id="rId4"/>
              </a:rPr>
              <a:t>https://responsibilitygrowshere.com/youth-and-marijuana</a:t>
            </a:r>
            <a:r>
              <a:rPr lang="fr-CA" dirty="0"/>
              <a:t> </a:t>
            </a:r>
            <a:r>
              <a:rPr lang="fr-CA" dirty="0">
                <a:solidFill>
                  <a:srgbClr val="FF0000"/>
                </a:solidFill>
              </a:rPr>
              <a:t>(website currently unavailable – waiting to hear back from Colorado Department of Public Health and Environment)</a:t>
            </a:r>
            <a:endParaRPr lang="fr-CA" dirty="0">
              <a:solidFill>
                <a:srgbClr val="FF0000"/>
              </a:solidFill>
              <a:cs typeface="Calibri"/>
            </a:endParaRP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Image : https://pixabay.com/photos/education-learning-engineering-4796952/.</a:t>
            </a:r>
            <a:endParaRPr lang="fr-CA" dirty="0">
              <a:cs typeface="Calibri"/>
            </a:endParaRPr>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19</a:t>
            </a:fld>
            <a:endParaRPr lang="en-CA" dirty="0"/>
          </a:p>
        </p:txBody>
      </p:sp>
    </p:spTree>
    <p:extLst>
      <p:ext uri="{BB962C8B-B14F-4D97-AF65-F5344CB8AC3E}">
        <p14:creationId xmlns:p14="http://schemas.microsoft.com/office/powerpoint/2010/main" val="30541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485423" y="4400551"/>
            <a:ext cx="5949244" cy="4404782"/>
          </a:xfrm>
        </p:spPr>
        <p:txBody>
          <a:bodyPr/>
          <a:lstStyle/>
          <a:p>
            <a:r>
              <a:rPr lang="fr-CA" b="1" baseline="0" dirty="0"/>
              <a:t>Pourquoi sommes-nous ici aujourd’hui?</a:t>
            </a:r>
            <a:r>
              <a:rPr lang="fr-CA" b="1" dirty="0"/>
              <a:t> </a:t>
            </a:r>
            <a:endParaRPr lang="fr-CA" b="1" baseline="0" dirty="0"/>
          </a:p>
          <a:p>
            <a:r>
              <a:rPr lang="fr-CA" dirty="0"/>
              <a:t>Le taux élevé de consommation de cannabis chez les jeunes est une source de préoccupation depuis de nombreuses décennies en raison de ses effets négatifs sur le cerveau en développement. Étant donné la légalisation récente du cannabis au Canada, certains jeunes pourraient penser que la consommation de cannabis est moins nocive et croire que le cannabis est rendu plus visible. </a:t>
            </a:r>
          </a:p>
          <a:p>
            <a:endParaRPr lang="fr-CA" dirty="0"/>
          </a:p>
          <a:p>
            <a:r>
              <a:rPr lang="fr-CA" b="0" baseline="0" dirty="0"/>
              <a:t>Nous sommes ici aujourd’hui parce que vos enseignantes et enseignants ainsi que le reste de la communauté scolaire se soucient de vous et parce que nous, au bureau de santé, voulons vous donner les faits sur cannabis – ce que c’est, </a:t>
            </a:r>
            <a:r>
              <a:rPr lang="fr-CA" dirty="0"/>
              <a:t>ses conséquences pour la santé et ses conséquences sur le plan légal</a:t>
            </a:r>
            <a:r>
              <a:rPr lang="fr-CA" b="0" baseline="0" dirty="0"/>
              <a:t> – pour que vous puissiez prendre des décisions éclairées au sujet du </a:t>
            </a:r>
            <a:r>
              <a:rPr lang="fr-CA" dirty="0"/>
              <a:t>cannabis</a:t>
            </a:r>
            <a:r>
              <a:rPr lang="fr-CA" b="0" baseline="0" dirty="0"/>
              <a:t>.</a:t>
            </a:r>
            <a:r>
              <a:rPr lang="fr-CA" dirty="0"/>
              <a:t> </a:t>
            </a:r>
            <a:endParaRPr lang="fr-CA" b="0" baseline="0" dirty="0">
              <a:cs typeface="Calibri"/>
            </a:endParaRPr>
          </a:p>
          <a:p>
            <a:endParaRPr lang="fr-CA" sz="1100" b="1" dirty="0">
              <a:cs typeface="Calibri" panose="020F0502020204030204"/>
            </a:endParaRPr>
          </a:p>
          <a:p>
            <a:r>
              <a:rPr lang="fr-CA" sz="1100" dirty="0"/>
              <a:t>Références</a:t>
            </a:r>
            <a:endParaRPr lang="fr-CA" sz="1100" dirty="0">
              <a:cs typeface="Calibri"/>
            </a:endParaRPr>
          </a:p>
          <a:p>
            <a:r>
              <a:rPr lang="fr-CA" sz="1100" dirty="0"/>
              <a:t>Gouvernement du Canada. (2017). Les effets du cannabis sur la santé. Récupéré de </a:t>
            </a:r>
            <a:r>
              <a:rPr lang="fr-CA" sz="1100" dirty="0">
                <a:hlinkClick r:id="rId3"/>
              </a:rPr>
              <a:t>https://www.canada.ca/fr/sante-canada/services/drogues-medicaments/cannabis/effets-sante/effets</a:t>
            </a:r>
            <a:r>
              <a:rPr lang="fr-CA" sz="1100" dirty="0"/>
              <a:t>.</a:t>
            </a:r>
          </a:p>
          <a:p>
            <a:endParaRPr lang="fr-CA" sz="1100" dirty="0"/>
          </a:p>
          <a:p>
            <a:r>
              <a:rPr lang="fr-CA" sz="1100" dirty="0"/>
              <a:t>PARLER CANNABIS </a:t>
            </a:r>
            <a:r>
              <a:rPr lang="fr-CA" sz="1100" dirty="0">
                <a:hlinkClick r:id="rId4"/>
              </a:rPr>
              <a:t>https://www.jeunessesansdroguecanada.org/wp-content/uploads/pdf/Parler-Cannabis_FR.pdf</a:t>
            </a:r>
            <a:r>
              <a:rPr lang="fr-CA" sz="1100" dirty="0"/>
              <a:t>.</a:t>
            </a:r>
          </a:p>
          <a:p>
            <a:endParaRPr lang="fr-CA" sz="1100" b="1" dirty="0">
              <a:cs typeface="Calibri" panose="020F0502020204030204"/>
            </a:endParaRPr>
          </a:p>
          <a:p>
            <a:r>
              <a:rPr lang="fr-CA" sz="1100" dirty="0"/>
              <a:t>Boak et coll. (2022). </a:t>
            </a:r>
            <a:r>
              <a:rPr lang="fr-CA" sz="1100" i="1" dirty="0"/>
              <a:t>The well-being of Ontario students: Findings from the 2021 Ontario Student Drug Use and Health Survey (OSDUHS).</a:t>
            </a:r>
            <a:r>
              <a:rPr lang="fr-CA" sz="1100" dirty="0"/>
              <a:t> Centre de toxicomanie et de santé mentale. Récupéré de </a:t>
            </a:r>
            <a:r>
              <a:rPr lang="fr-CA" sz="1100" dirty="0">
                <a:hlinkClick r:id="rId5"/>
              </a:rPr>
              <a:t>https://www.camh.ca/-/media/files/pdf---osduhs/2021-osduhs-report-pdf.pdf</a:t>
            </a:r>
            <a:r>
              <a:rPr lang="fr-CA" sz="1100" dirty="0"/>
              <a:t>.</a:t>
            </a:r>
            <a:endParaRPr lang="fr-CA" dirty="0">
              <a:cs typeface="Calibri"/>
            </a:endParaRPr>
          </a:p>
        </p:txBody>
      </p:sp>
      <p:sp>
        <p:nvSpPr>
          <p:cNvPr id="4" name="Slide Number Placeholder 3"/>
          <p:cNvSpPr>
            <a:spLocks noGrp="1"/>
          </p:cNvSpPr>
          <p:nvPr>
            <p:ph type="sldNum" sz="quarter" idx="5"/>
          </p:nvPr>
        </p:nvSpPr>
        <p:spPr/>
        <p:txBody>
          <a:bodyPr/>
          <a:lstStyle/>
          <a:p>
            <a:fld id="{7F5CDB40-3A37-4FDF-A60F-9B2C1447FBEA}" type="slidenum">
              <a:rPr lang="en-CA" smtClean="0"/>
              <a:t>2</a:t>
            </a:fld>
            <a:endParaRPr lang="en-CA" dirty="0"/>
          </a:p>
        </p:txBody>
      </p:sp>
    </p:spTree>
    <p:extLst>
      <p:ext uri="{BB962C8B-B14F-4D97-AF65-F5344CB8AC3E}">
        <p14:creationId xmlns:p14="http://schemas.microsoft.com/office/powerpoint/2010/main" val="1167199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i="1" dirty="0">
                <a:cs typeface="Calibri"/>
              </a:rPr>
              <a:t>Information pour les personnes qui donnent la présentation </a:t>
            </a:r>
            <a:r>
              <a:rPr lang="fr-CA" dirty="0">
                <a:cs typeface="Calibri"/>
              </a:rPr>
              <a:t>– </a:t>
            </a:r>
            <a:r>
              <a:rPr lang="fr-CA" b="1" dirty="0">
                <a:cs typeface="Calibri"/>
              </a:rPr>
              <a:t>DIAPOSITIVE CACHÉE</a:t>
            </a:r>
          </a:p>
          <a:p>
            <a:endParaRPr lang="en-CA" dirty="0"/>
          </a:p>
          <a:p>
            <a:r>
              <a:rPr lang="fr-CA" dirty="0"/>
              <a:t>Référence</a:t>
            </a:r>
            <a:endParaRPr lang="en-US" dirty="0">
              <a:cs typeface="Calibri"/>
            </a:endParaRPr>
          </a:p>
          <a:p>
            <a:endParaRPr lang="en-CA" strike="sngStrike" dirty="0"/>
          </a:p>
          <a:p>
            <a:r>
              <a:rPr lang="en-CA" dirty="0"/>
              <a:t>Centre for Addiction and Mental Health. (2018). Blunt Truth. Retrieved from: </a:t>
            </a:r>
            <a:r>
              <a:rPr lang="en-US" dirty="0"/>
              <a:t>https://www.camh.ca/-/media/images/all-other-images/research-lrcug-for-youth/lrcug_for_youth-fr-pdf.pdf</a:t>
            </a:r>
            <a:endParaRPr lang="en-CA" dirty="0"/>
          </a:p>
          <a:p>
            <a:endParaRPr lang="en-US" dirty="0"/>
          </a:p>
        </p:txBody>
      </p:sp>
      <p:sp>
        <p:nvSpPr>
          <p:cNvPr id="4" name="Slide Number Placeholder 3"/>
          <p:cNvSpPr>
            <a:spLocks noGrp="1"/>
          </p:cNvSpPr>
          <p:nvPr>
            <p:ph type="sldNum" sz="quarter" idx="5"/>
          </p:nvPr>
        </p:nvSpPr>
        <p:spPr/>
        <p:txBody>
          <a:bodyPr/>
          <a:lstStyle/>
          <a:p>
            <a:fld id="{2D25F6FD-A6E7-4C0F-81EE-9EAD14939F91}" type="slidenum">
              <a:rPr lang="en-US" smtClean="0"/>
              <a:t>20</a:t>
            </a:fld>
            <a:endParaRPr lang="en-US" dirty="0"/>
          </a:p>
        </p:txBody>
      </p:sp>
    </p:spTree>
    <p:extLst>
      <p:ext uri="{BB962C8B-B14F-4D97-AF65-F5344CB8AC3E}">
        <p14:creationId xmlns:p14="http://schemas.microsoft.com/office/powerpoint/2010/main" val="700781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dirty="0"/>
              <a:t>Faites jouer la vidéo présentant les 5 raisons pour lesquelles la consommation de cannabis est nocive pour les jeunes. </a:t>
            </a:r>
          </a:p>
          <a:p>
            <a:endParaRPr lang="en-CA" dirty="0"/>
          </a:p>
          <a:p>
            <a:r>
              <a:rPr lang="en-CA" dirty="0"/>
              <a:t>Source : https://www.youtube.com/watch?v=fqe1h3ErQCA.</a:t>
            </a:r>
            <a:endParaRPr lang="en-CA" dirty="0">
              <a:cs typeface="Calibri"/>
            </a:endParaRPr>
          </a:p>
          <a:p>
            <a:endParaRPr lang="en-CA" dirty="0"/>
          </a:p>
        </p:txBody>
      </p:sp>
      <p:sp>
        <p:nvSpPr>
          <p:cNvPr id="4" name="Slide Number Placeholder 3"/>
          <p:cNvSpPr>
            <a:spLocks noGrp="1"/>
          </p:cNvSpPr>
          <p:nvPr>
            <p:ph type="sldNum" sz="quarter" idx="10"/>
          </p:nvPr>
        </p:nvSpPr>
        <p:spPr/>
        <p:txBody>
          <a:bodyPr/>
          <a:lstStyle/>
          <a:p>
            <a:fld id="{62F23420-CD16-4B23-BDFA-34077FE5AC6C}" type="slidenum">
              <a:rPr lang="en-CA" smtClean="0"/>
              <a:t>21</a:t>
            </a:fld>
            <a:endParaRPr lang="en-CA" dirty="0"/>
          </a:p>
        </p:txBody>
      </p:sp>
    </p:spTree>
    <p:extLst>
      <p:ext uri="{BB962C8B-B14F-4D97-AF65-F5344CB8AC3E}">
        <p14:creationId xmlns:p14="http://schemas.microsoft.com/office/powerpoint/2010/main" val="1684929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endParaRPr lang="en-CA" dirty="0">
              <a:cs typeface="Calibri"/>
            </a:endParaRPr>
          </a:p>
          <a:p>
            <a:r>
              <a:rPr lang="en-CA" dirty="0"/>
              <a:t>I</a:t>
            </a:r>
            <a:r>
              <a:rPr lang="en-US" dirty="0"/>
              <a:t>mage : https://pixabay.com/vectors/question-marks-single-help-6385380/</a:t>
            </a:r>
            <a:endParaRPr lang="en-US" dirty="0">
              <a:cs typeface="Calibri"/>
            </a:endParaRPr>
          </a:p>
        </p:txBody>
      </p:sp>
      <p:sp>
        <p:nvSpPr>
          <p:cNvPr id="4" name="Slide Number Placeholder 3"/>
          <p:cNvSpPr>
            <a:spLocks noGrp="1"/>
          </p:cNvSpPr>
          <p:nvPr>
            <p:ph type="sldNum" sz="quarter" idx="5"/>
          </p:nvPr>
        </p:nvSpPr>
        <p:spPr/>
        <p:txBody>
          <a:bodyPr/>
          <a:lstStyle/>
          <a:p>
            <a:fld id="{7F5CDB40-3A37-4FDF-A60F-9B2C1447FBEA}" type="slidenum">
              <a:rPr lang="en-CA" smtClean="0"/>
              <a:t>22</a:t>
            </a:fld>
            <a:endParaRPr lang="en-CA" dirty="0"/>
          </a:p>
        </p:txBody>
      </p:sp>
    </p:spTree>
    <p:extLst>
      <p:ext uri="{BB962C8B-B14F-4D97-AF65-F5344CB8AC3E}">
        <p14:creationId xmlns:p14="http://schemas.microsoft.com/office/powerpoint/2010/main" val="3079185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a:p>
            <a:r>
              <a:rPr lang="fr-CA" dirty="0"/>
              <a:t>Références</a:t>
            </a:r>
          </a:p>
          <a:p>
            <a:endParaRPr lang="en-CA" dirty="0"/>
          </a:p>
          <a:p>
            <a:endParaRPr lang="en-CA" dirty="0"/>
          </a:p>
          <a:p>
            <a:r>
              <a:rPr lang="fr-CA" dirty="0"/>
              <a:t>Pixabay. (s.d.). Bouton « Help ».</a:t>
            </a:r>
            <a:r>
              <a:rPr lang="fr-CA" baseline="0" dirty="0"/>
              <a:t> </a:t>
            </a:r>
            <a:r>
              <a:rPr lang="en-CA" dirty="0"/>
              <a:t>Récupéré de https://pixabay.com/en/help-button-red-emergency-support-153094/.</a:t>
            </a:r>
          </a:p>
        </p:txBody>
      </p:sp>
      <p:sp>
        <p:nvSpPr>
          <p:cNvPr id="4" name="Slide Number Placeholder 3"/>
          <p:cNvSpPr>
            <a:spLocks noGrp="1"/>
          </p:cNvSpPr>
          <p:nvPr>
            <p:ph type="sldNum" sz="quarter" idx="10"/>
          </p:nvPr>
        </p:nvSpPr>
        <p:spPr/>
        <p:txBody>
          <a:bodyPr/>
          <a:lstStyle/>
          <a:p>
            <a:fld id="{62F23420-CD16-4B23-BDFA-34077FE5AC6C}" type="slidenum">
              <a:rPr lang="en-CA" smtClean="0"/>
              <a:t>23</a:t>
            </a:fld>
            <a:endParaRPr lang="en-CA"/>
          </a:p>
        </p:txBody>
      </p:sp>
    </p:spTree>
    <p:extLst>
      <p:ext uri="{BB962C8B-B14F-4D97-AF65-F5344CB8AC3E}">
        <p14:creationId xmlns:p14="http://schemas.microsoft.com/office/powerpoint/2010/main" val="1042908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i="1" dirty="0">
                <a:cs typeface="Calibri"/>
              </a:rPr>
              <a:t>Information pour les personnes qui donnent la présentation </a:t>
            </a:r>
            <a:r>
              <a:rPr lang="fr-CA" dirty="0">
                <a:cs typeface="Calibri"/>
              </a:rPr>
              <a:t>– </a:t>
            </a:r>
            <a:r>
              <a:rPr lang="fr-CA" b="1" dirty="0">
                <a:cs typeface="Calibri"/>
              </a:rPr>
              <a:t>DIAPOSITIVE CACHÉE</a:t>
            </a:r>
          </a:p>
        </p:txBody>
      </p:sp>
      <p:sp>
        <p:nvSpPr>
          <p:cNvPr id="4" name="Slide Number Placeholder 3"/>
          <p:cNvSpPr>
            <a:spLocks noGrp="1"/>
          </p:cNvSpPr>
          <p:nvPr>
            <p:ph type="sldNum" sz="quarter" idx="5"/>
          </p:nvPr>
        </p:nvSpPr>
        <p:spPr/>
        <p:txBody>
          <a:bodyPr/>
          <a:lstStyle/>
          <a:p>
            <a:fld id="{2D25F6FD-A6E7-4C0F-81EE-9EAD14939F91}" type="slidenum">
              <a:rPr lang="en-US" smtClean="0"/>
              <a:t>24</a:t>
            </a:fld>
            <a:endParaRPr lang="en-US"/>
          </a:p>
        </p:txBody>
      </p:sp>
    </p:spTree>
    <p:extLst>
      <p:ext uri="{BB962C8B-B14F-4D97-AF65-F5344CB8AC3E}">
        <p14:creationId xmlns:p14="http://schemas.microsoft.com/office/powerpoint/2010/main" val="3436316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i="1" dirty="0">
                <a:cs typeface="Calibri"/>
              </a:rPr>
              <a:t>Information pour les personnes qui donnent la présentation </a:t>
            </a:r>
            <a:r>
              <a:rPr lang="fr-CA" dirty="0">
                <a:cs typeface="Calibri"/>
              </a:rPr>
              <a:t>– </a:t>
            </a:r>
            <a:r>
              <a:rPr lang="fr-CA" b="1" dirty="0">
                <a:cs typeface="Calibri"/>
              </a:rPr>
              <a:t>DIAPOSITIVE CACHÉE</a:t>
            </a:r>
          </a:p>
          <a:p>
            <a:endParaRPr lang="en-US" strike="sngStrike" dirty="0">
              <a:cs typeface="Calibri"/>
            </a:endParaRPr>
          </a:p>
          <a:p>
            <a:endParaRPr lang="en-US" dirty="0"/>
          </a:p>
        </p:txBody>
      </p:sp>
      <p:sp>
        <p:nvSpPr>
          <p:cNvPr id="4" name="Slide Number Placeholder 3"/>
          <p:cNvSpPr>
            <a:spLocks noGrp="1"/>
          </p:cNvSpPr>
          <p:nvPr>
            <p:ph type="sldNum" sz="quarter" idx="5"/>
          </p:nvPr>
        </p:nvSpPr>
        <p:spPr/>
        <p:txBody>
          <a:bodyPr/>
          <a:lstStyle/>
          <a:p>
            <a:fld id="{2D25F6FD-A6E7-4C0F-81EE-9EAD14939F91}" type="slidenum">
              <a:rPr lang="en-US" smtClean="0"/>
              <a:t>25</a:t>
            </a:fld>
            <a:endParaRPr lang="en-US" dirty="0"/>
          </a:p>
        </p:txBody>
      </p:sp>
    </p:spTree>
    <p:extLst>
      <p:ext uri="{BB962C8B-B14F-4D97-AF65-F5344CB8AC3E}">
        <p14:creationId xmlns:p14="http://schemas.microsoft.com/office/powerpoint/2010/main" val="306533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75733" y="4400550"/>
            <a:ext cx="5779911" cy="4284664"/>
          </a:xfrm>
        </p:spPr>
        <p:txBody>
          <a:bodyPr/>
          <a:lstStyle/>
          <a:p>
            <a:r>
              <a:rPr lang="fr-CA" dirty="0">
                <a:cs typeface="Calibri"/>
              </a:rPr>
              <a:t>Demandez aux élèves ce qu’ils savent au sujet du cannabis.</a:t>
            </a:r>
            <a:endParaRPr lang="fr-CA" dirty="0"/>
          </a:p>
          <a:p>
            <a:pPr marL="171450" indent="-171450">
              <a:buFontTx/>
              <a:buChar char="-"/>
            </a:pPr>
            <a:r>
              <a:rPr lang="fr-CA" b="0" dirty="0"/>
              <a:t>Le cannabis vient des feuilles et des bourgeons de </a:t>
            </a:r>
            <a:r>
              <a:rPr lang="fr-CA" dirty="0"/>
              <a:t>fleur séchés de la plante de cannabis. </a:t>
            </a:r>
          </a:p>
          <a:p>
            <a:pPr marL="171450" indent="-171450">
              <a:buFontTx/>
              <a:buChar char="-"/>
            </a:pPr>
            <a:r>
              <a:rPr lang="fr-CA" dirty="0"/>
              <a:t>Le cannabis produit divers effets : il rend euphorique et détend, change la perception, déforme la notion du temps, entraîne des déficits d’attention, des pertes de la mémoire et des tremblements, augmente la fréquence cardiaque et la pression artérielle et affaiblit les fonctions motrices, entre autres. » </a:t>
            </a:r>
            <a:r>
              <a:rPr lang="fr-CA" b="0" dirty="0"/>
              <a:t>(</a:t>
            </a:r>
            <a:r>
              <a:rPr lang="fr-CA" baseline="0" dirty="0"/>
              <a:t>Beirness et Porath-Waller, 2015).</a:t>
            </a:r>
          </a:p>
          <a:p>
            <a:pPr marL="171450" indent="-171450">
              <a:buFontTx/>
              <a:buChar char="-"/>
            </a:pPr>
            <a:r>
              <a:rPr lang="fr-CA" b="0" dirty="0"/>
              <a:t>THC = </a:t>
            </a:r>
            <a:r>
              <a:rPr lang="fr-CA" dirty="0"/>
              <a:t>delta9-tétrahydrocannabinol (THC). C’est le THC qui provoque l’effet psychoactif, ou d’euphorie (« high ») et l’affaiblissement connexe des facultés. </a:t>
            </a:r>
          </a:p>
          <a:p>
            <a:pPr marL="171450" indent="-171450">
              <a:buFontTx/>
              <a:buChar char="-"/>
            </a:pPr>
            <a:r>
              <a:rPr lang="fr-CA" dirty="0"/>
              <a:t>CBD = Cannabidiol. Contrairement au THC, le CBD n’entraîne normalement pas un état d’euphorie.</a:t>
            </a:r>
          </a:p>
          <a:p>
            <a:endParaRPr lang="fr-CA" b="0" dirty="0">
              <a:cs typeface="Calibri"/>
            </a:endParaRPr>
          </a:p>
          <a:p>
            <a:r>
              <a:rPr lang="fr-CA" b="0" dirty="0"/>
              <a:t>Références</a:t>
            </a:r>
            <a:endParaRPr lang="fr-CA" b="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Beirness, D. J., et Porath-Waller, A. J. (2019). </a:t>
            </a:r>
            <a:r>
              <a:rPr lang="fr-CA" i="1" dirty="0"/>
              <a:t>Dissiper la fumée entourant le cannabis</a:t>
            </a:r>
            <a:r>
              <a:rPr lang="fr-CA" baseline="0" dirty="0"/>
              <a:t>. </a:t>
            </a:r>
            <a:r>
              <a:rPr lang="fr-CA" i="1" baseline="0" dirty="0"/>
              <a:t>Centre canadien sur les dépendances et l’usage de substances (version actualisée)</a:t>
            </a:r>
            <a:r>
              <a:rPr lang="fr-CA" baseline="0" dirty="0"/>
              <a:t>. Récupéré de </a:t>
            </a:r>
            <a:r>
              <a:rPr lang="fr-CA" baseline="0" dirty="0">
                <a:hlinkClick r:id="rId3"/>
              </a:rPr>
              <a:t>https://www.ccsa.ca/sites/default/files/2019-10/CCSA-Cannabis-Use-Driving-Report-2019-fr_0.pdf</a:t>
            </a:r>
            <a:r>
              <a:rPr lang="fr-CA" baseline="0" dirty="0"/>
              <a:t>.</a:t>
            </a:r>
            <a:endParaRPr lang="fr-CA" b="0" dirty="0">
              <a:cs typeface="Calibri"/>
            </a:endParaRPr>
          </a:p>
          <a:p>
            <a:endParaRPr lang="fr-CA" dirty="0"/>
          </a:p>
          <a:p>
            <a:r>
              <a:rPr lang="fr-CA" dirty="0"/>
              <a:t>Association canadienne de santé publique</a:t>
            </a:r>
            <a:r>
              <a:rPr lang="fr-CA" baseline="0" dirty="0"/>
              <a:t>. (</a:t>
            </a:r>
            <a:r>
              <a:rPr lang="fr-CA" dirty="0"/>
              <a:t>2018</a:t>
            </a:r>
            <a:r>
              <a:rPr lang="fr-CA" baseline="0" dirty="0"/>
              <a:t>).</a:t>
            </a:r>
            <a:r>
              <a:rPr lang="fr-CA" dirty="0"/>
              <a:t> Cannabases</a:t>
            </a:r>
            <a:r>
              <a:rPr lang="fr-CA" baseline="0" dirty="0"/>
              <a:t>. Récupéré de </a:t>
            </a:r>
            <a:r>
              <a:rPr lang="fr-CA" baseline="0" dirty="0">
                <a:hlinkClick r:id="rId4"/>
              </a:rPr>
              <a:t>https://www.cpha.ca/fr/cannabases</a:t>
            </a:r>
            <a:r>
              <a:rPr lang="fr-CA" baseline="0" dirty="0"/>
              <a:t>.</a:t>
            </a:r>
            <a:endParaRPr lang="fr-CA" dirty="0"/>
          </a:p>
          <a:p>
            <a:endParaRPr lang="fr-CA" dirty="0"/>
          </a:p>
          <a:p>
            <a:r>
              <a:rPr lang="fr-CA" dirty="0"/>
              <a:t>Pixabay.</a:t>
            </a:r>
            <a:r>
              <a:rPr lang="fr-CA" baseline="0" dirty="0"/>
              <a:t> (s.d.). Feuille de cannabis. Récupéré de https://pixabay.com/en/cannabis-leaf-pot-weed-marijuana-297097/.</a:t>
            </a:r>
          </a:p>
        </p:txBody>
      </p:sp>
      <p:sp>
        <p:nvSpPr>
          <p:cNvPr id="4" name="Slide Number Placeholder 3"/>
          <p:cNvSpPr>
            <a:spLocks noGrp="1"/>
          </p:cNvSpPr>
          <p:nvPr>
            <p:ph type="sldNum" sz="quarter" idx="10"/>
          </p:nvPr>
        </p:nvSpPr>
        <p:spPr/>
        <p:txBody>
          <a:bodyPr/>
          <a:lstStyle/>
          <a:p>
            <a:fld id="{62F23420-CD16-4B23-BDFA-34077FE5AC6C}" type="slidenum">
              <a:rPr lang="en-CA" smtClean="0"/>
              <a:t>3</a:t>
            </a:fld>
            <a:endParaRPr lang="en-CA" dirty="0"/>
          </a:p>
        </p:txBody>
      </p:sp>
    </p:spTree>
    <p:extLst>
      <p:ext uri="{BB962C8B-B14F-4D97-AF65-F5344CB8AC3E}">
        <p14:creationId xmlns:p14="http://schemas.microsoft.com/office/powerpoint/2010/main" val="53618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dirty="0"/>
              <a:t>Les effets du cannabis peuvent varier d’une personne à l’autre, selon la génétique, l’âge, le sexe ainsi que selon la quantité de cannabis consommé et sa force. </a:t>
            </a:r>
          </a:p>
          <a:p>
            <a:endParaRPr lang="fr-CA" dirty="0">
              <a:cs typeface="Calibri"/>
            </a:endParaRPr>
          </a:p>
          <a:p>
            <a:r>
              <a:rPr lang="fr-CA" dirty="0">
                <a:cs typeface="Calibri"/>
              </a:rPr>
              <a:t>Référence </a:t>
            </a:r>
          </a:p>
          <a:p>
            <a:r>
              <a:rPr lang="fr-CA" dirty="0"/>
              <a:t>Gouvernement du Canada. (2017). Effets du cannabis sur la santé. Récupéré en ligne le 4 avril 2019 de </a:t>
            </a:r>
            <a:r>
              <a:rPr lang="fr-CA" dirty="0">
                <a:hlinkClick r:id="rId3"/>
              </a:rPr>
              <a:t>https://www.canada.ca/content/dam/hc-sc/documents/services/campaigns/27-16-1808-Factsheet-Health-Effects-fra-web.pdf</a:t>
            </a:r>
            <a:r>
              <a:rPr lang="fr-CA" dirty="0"/>
              <a:t>.</a:t>
            </a:r>
            <a:endParaRPr lang="fr-CA" dirty="0">
              <a:cs typeface="Calibri"/>
            </a:endParaRPr>
          </a:p>
          <a:p>
            <a:endParaRPr lang="fr-CA" dirty="0">
              <a:cs typeface="Calibri"/>
            </a:endParaRPr>
          </a:p>
          <a:p>
            <a:r>
              <a:rPr lang="fr-CA" dirty="0">
                <a:cs typeface="Calibri"/>
              </a:rPr>
              <a:t>Photo de la Société ontarienne de cannabis. (2021). Cannabis Basics. Récupérée de </a:t>
            </a:r>
            <a:r>
              <a:rPr lang="fr-CA" dirty="0">
                <a:hlinkClick r:id="rId4"/>
              </a:rPr>
              <a:t>https://ocs.ca/blogs/Lanatomie-du-cannabis/le-systeme-endocannabinoide</a:t>
            </a:r>
            <a:r>
              <a:rPr lang="fr-CA" dirty="0"/>
              <a:t>.</a:t>
            </a:r>
            <a:endParaRPr lang="en-US" dirty="0">
              <a:cs typeface="Calibri"/>
            </a:endParaRPr>
          </a:p>
        </p:txBody>
      </p:sp>
      <p:sp>
        <p:nvSpPr>
          <p:cNvPr id="4" name="Slide Number Placeholder 3"/>
          <p:cNvSpPr>
            <a:spLocks noGrp="1"/>
          </p:cNvSpPr>
          <p:nvPr>
            <p:ph type="sldNum" sz="quarter" idx="5"/>
          </p:nvPr>
        </p:nvSpPr>
        <p:spPr/>
        <p:txBody>
          <a:bodyPr/>
          <a:lstStyle/>
          <a:p>
            <a:fld id="{2D25F6FD-A6E7-4C0F-81EE-9EAD14939F91}" type="slidenum">
              <a:rPr lang="en-US" smtClean="0"/>
              <a:t>4</a:t>
            </a:fld>
            <a:endParaRPr lang="en-US" dirty="0"/>
          </a:p>
        </p:txBody>
      </p:sp>
    </p:spTree>
    <p:extLst>
      <p:ext uri="{BB962C8B-B14F-4D97-AF65-F5344CB8AC3E}">
        <p14:creationId xmlns:p14="http://schemas.microsoft.com/office/powerpoint/2010/main" val="425947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75733" y="4400550"/>
            <a:ext cx="5700889" cy="4284663"/>
          </a:xfrm>
        </p:spPr>
        <p:txBody>
          <a:bodyPr/>
          <a:lstStyle/>
          <a:p>
            <a:r>
              <a:rPr lang="fr-CA" dirty="0">
                <a:cs typeface="Calibri"/>
              </a:rPr>
              <a:t>Il existe différentes façons de consommer le cannabis et chaque méthode peut entraîner différents effets (délai d’apparition des effets, durée des effets, etc.). De plus, chacune des méthodes de consommation comporte des risques qui lui sont propres.   </a:t>
            </a:r>
          </a:p>
          <a:p>
            <a:r>
              <a:rPr lang="fr-CA" dirty="0">
                <a:cs typeface="Calibri"/>
              </a:rPr>
              <a:t>--------------</a:t>
            </a:r>
          </a:p>
          <a:p>
            <a:r>
              <a:rPr lang="fr-CA" i="1" dirty="0">
                <a:cs typeface="Calibri"/>
              </a:rPr>
              <a:t>Information pour la personne qui donne la présentation (à lire à l’avance au besoin) : </a:t>
            </a:r>
          </a:p>
          <a:p>
            <a:r>
              <a:rPr lang="fr-CA" i="1" dirty="0"/>
              <a:t>Il existe quatre méthodes de consommation de base : inhalation, muqueuses orales, ingestion et topique. Chacune de ces méthodes utilise du cannabis sous différentes formes ainsi que du matériel ou des outils pour faciliter la consommation, et produira des effets physiologiques variables. Les effets physiologiques dépendront également de la concentration de THC et de CBD dans la plante, peu importe la méthode de consommation.</a:t>
            </a:r>
          </a:p>
          <a:p>
            <a:r>
              <a:rPr lang="fr-CA" dirty="0">
                <a:cs typeface="Calibri" panose="020F0502020204030204"/>
              </a:rPr>
              <a:t>--------</a:t>
            </a:r>
            <a:endParaRPr lang="fr-CA" dirty="0"/>
          </a:p>
          <a:p>
            <a:r>
              <a:rPr lang="fr-CA" dirty="0"/>
              <a:t>Références</a:t>
            </a:r>
            <a:endParaRPr lang="fr-CA" dirty="0">
              <a:cs typeface="Calibri"/>
            </a:endParaRPr>
          </a:p>
          <a:p>
            <a:r>
              <a:rPr lang="fr-CA" dirty="0"/>
              <a:t>Association canadienne de santé publique. (2019). Cannabases. </a:t>
            </a:r>
            <a:r>
              <a:rPr lang="fr-CA" baseline="0" dirty="0"/>
              <a:t>Récupéré de </a:t>
            </a:r>
            <a:r>
              <a:rPr lang="fr-CA" baseline="0" dirty="0">
                <a:hlinkClick r:id="rId3"/>
              </a:rPr>
              <a:t>https://www.cpha.ca/fr/cannabases</a:t>
            </a:r>
            <a:r>
              <a:rPr lang="fr-CA" baseline="0" dirty="0"/>
              <a:t>.</a:t>
            </a:r>
            <a:endParaRPr lang="fr-CA" dirty="0"/>
          </a:p>
          <a:p>
            <a:endParaRPr lang="fr-CA" dirty="0"/>
          </a:p>
          <a:p>
            <a:r>
              <a:rPr lang="fr-CA" dirty="0"/>
              <a:t>Fondation pour un monde sans drogue</a:t>
            </a:r>
            <a:r>
              <a:rPr lang="fr-CA" baseline="0" dirty="0"/>
              <a:t>. (s.d.). Le cannabis, qu’est-ce que c’est? Récupéré de </a:t>
            </a:r>
            <a:r>
              <a:rPr lang="fr-CA" baseline="0" dirty="0">
                <a:hlinkClick r:id="rId4"/>
              </a:rPr>
              <a:t>https://www.nonaladrogue.fr/drugfacts/marijuana.html</a:t>
            </a:r>
            <a:r>
              <a:rPr lang="fr-CA" baseline="0" dirty="0"/>
              <a:t>.</a:t>
            </a:r>
            <a:endParaRPr lang="fr-CA" dirty="0">
              <a:cs typeface="Calibri"/>
            </a:endParaRPr>
          </a:p>
          <a:p>
            <a:endParaRPr lang="fr-CA" baseline="0" dirty="0"/>
          </a:p>
          <a:p>
            <a:r>
              <a:rPr lang="fr-CA" dirty="0"/>
              <a:t>Photo de l’Association canadienne de santé publique. (2019). Cannabases. </a:t>
            </a:r>
            <a:r>
              <a:rPr lang="fr-CA" baseline="0" dirty="0"/>
              <a:t>Récupérée de </a:t>
            </a:r>
            <a:r>
              <a:rPr lang="fr-CA" baseline="0" dirty="0">
                <a:hlinkClick r:id="rId3"/>
              </a:rPr>
              <a:t>https://www.cpha.ca/fr/cannabases</a:t>
            </a:r>
            <a:r>
              <a:rPr lang="fr-CA" baseline="0" dirty="0"/>
              <a:t>.</a:t>
            </a:r>
            <a:endParaRPr lang="fr-CA" dirty="0"/>
          </a:p>
        </p:txBody>
      </p:sp>
      <p:sp>
        <p:nvSpPr>
          <p:cNvPr id="4" name="Slide Number Placeholder 3"/>
          <p:cNvSpPr>
            <a:spLocks noGrp="1"/>
          </p:cNvSpPr>
          <p:nvPr>
            <p:ph type="sldNum" sz="quarter" idx="10"/>
          </p:nvPr>
        </p:nvSpPr>
        <p:spPr/>
        <p:txBody>
          <a:bodyPr/>
          <a:lstStyle/>
          <a:p>
            <a:fld id="{62F23420-CD16-4B23-BDFA-34077FE5AC6C}" type="slidenum">
              <a:rPr lang="en-CA" smtClean="0"/>
              <a:t>5</a:t>
            </a:fld>
            <a:endParaRPr lang="en-CA" dirty="0"/>
          </a:p>
        </p:txBody>
      </p:sp>
    </p:spTree>
    <p:extLst>
      <p:ext uri="{BB962C8B-B14F-4D97-AF65-F5344CB8AC3E}">
        <p14:creationId xmlns:p14="http://schemas.microsoft.com/office/powerpoint/2010/main" val="165932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4506384"/>
          </a:xfrm>
        </p:spPr>
        <p:txBody>
          <a:bodyPr/>
          <a:lstStyle/>
          <a:p>
            <a:r>
              <a:rPr lang="fr-CA" dirty="0">
                <a:solidFill>
                  <a:srgbClr val="FF0000"/>
                </a:solidFill>
                <a:cs typeface="Calibri"/>
              </a:rPr>
              <a:t>COMPRENDRE LES MÉTHODES DE CONSOMMATION</a:t>
            </a:r>
          </a:p>
          <a:p>
            <a:r>
              <a:rPr lang="fr-CA" dirty="0">
                <a:solidFill>
                  <a:srgbClr val="FF0000"/>
                </a:solidFill>
                <a:cs typeface="Calibri"/>
              </a:rPr>
              <a:t>MÉTHODE	APPARITION DES EFFETS	EFFET MAXIMAL	DURÉE</a:t>
            </a:r>
          </a:p>
          <a:p>
            <a:r>
              <a:rPr lang="fr-CA" dirty="0">
                <a:solidFill>
                  <a:srgbClr val="FF0000"/>
                </a:solidFill>
                <a:cs typeface="Calibri"/>
              </a:rPr>
              <a:t>FUMER	5-15 minutes		30 minutes-1,5 heure	2-4 heures</a:t>
            </a:r>
          </a:p>
          <a:p>
            <a:r>
              <a:rPr lang="fr-CA" dirty="0">
                <a:solidFill>
                  <a:srgbClr val="FF0000"/>
                </a:solidFill>
                <a:cs typeface="Calibri"/>
              </a:rPr>
              <a:t>INHALATION</a:t>
            </a:r>
          </a:p>
          <a:p>
            <a:r>
              <a:rPr lang="fr-CA" dirty="0">
                <a:solidFill>
                  <a:srgbClr val="FF0000"/>
                </a:solidFill>
                <a:cs typeface="Calibri"/>
              </a:rPr>
              <a:t>Combustion</a:t>
            </a:r>
          </a:p>
          <a:p>
            <a:pPr marL="171450" indent="-171450">
              <a:buFont typeface="Arial" panose="020B0604020202020204" pitchFamily="34" charset="0"/>
              <a:buChar char="•"/>
            </a:pPr>
            <a:r>
              <a:rPr lang="fr-CA" dirty="0">
                <a:solidFill>
                  <a:srgbClr val="FF0000"/>
                </a:solidFill>
                <a:cs typeface="Calibri"/>
              </a:rPr>
              <a:t>Pourrait être dommageable pour les poumons.</a:t>
            </a:r>
          </a:p>
          <a:p>
            <a:pPr marL="171450" indent="-171450">
              <a:buFont typeface="Arial" panose="020B0604020202020204" pitchFamily="34" charset="0"/>
              <a:buChar char="•"/>
            </a:pPr>
            <a:r>
              <a:rPr lang="fr-CA" dirty="0">
                <a:solidFill>
                  <a:srgbClr val="FF0000"/>
                </a:solidFill>
                <a:cs typeface="Calibri"/>
              </a:rPr>
              <a:t>Les cannabinoïdes et les terpènes sont chauffés à une température élevée, ce qui pourrait en réduire l’effet.</a:t>
            </a:r>
          </a:p>
          <a:p>
            <a:pPr marL="171450" indent="-171450">
              <a:buFont typeface="Arial" panose="020B0604020202020204" pitchFamily="34" charset="0"/>
              <a:buChar char="•"/>
            </a:pPr>
            <a:endParaRPr lang="fr-CA" dirty="0">
              <a:solidFill>
                <a:srgbClr val="FF0000"/>
              </a:solidFill>
              <a:cs typeface="Calibri"/>
            </a:endParaRPr>
          </a:p>
          <a:p>
            <a:r>
              <a:rPr lang="fr-CA" dirty="0">
                <a:solidFill>
                  <a:srgbClr val="FF0000"/>
                </a:solidFill>
                <a:cs typeface="Calibri"/>
              </a:rPr>
              <a:t>VAPOTER	5-15 minutes		30 minutes-1,5 heure	2-4 heures</a:t>
            </a:r>
          </a:p>
          <a:p>
            <a:r>
              <a:rPr lang="fr-CA" dirty="0">
                <a:solidFill>
                  <a:srgbClr val="FF0000"/>
                </a:solidFill>
                <a:cs typeface="Calibri"/>
              </a:rPr>
              <a:t>INHALATION</a:t>
            </a:r>
          </a:p>
          <a:p>
            <a:r>
              <a:rPr lang="fr-CA" dirty="0">
                <a:solidFill>
                  <a:srgbClr val="FF0000"/>
                </a:solidFill>
                <a:cs typeface="Calibri"/>
              </a:rPr>
              <a:t>Vaporisation</a:t>
            </a:r>
          </a:p>
          <a:p>
            <a:endParaRPr lang="fr-CA" dirty="0">
              <a:solidFill>
                <a:srgbClr val="FF0000"/>
              </a:solidFill>
              <a:cs typeface="Calibri"/>
            </a:endParaRPr>
          </a:p>
          <a:p>
            <a:pPr marL="171450" indent="-171450">
              <a:buFont typeface="Arial" panose="020B0604020202020204" pitchFamily="34" charset="0"/>
              <a:buChar char="•"/>
            </a:pPr>
            <a:r>
              <a:rPr lang="fr-CA" dirty="0">
                <a:solidFill>
                  <a:srgbClr val="FF0000"/>
                </a:solidFill>
                <a:cs typeface="Calibri"/>
              </a:rPr>
              <a:t>Permet la libération des composants actifs sans brûler le produit de la plante.</a:t>
            </a:r>
          </a:p>
          <a:p>
            <a:pPr marL="171450" indent="-171450">
              <a:buFont typeface="Arial" panose="020B0604020202020204" pitchFamily="34" charset="0"/>
              <a:buChar char="•"/>
            </a:pPr>
            <a:r>
              <a:rPr lang="fr-CA" dirty="0">
                <a:solidFill>
                  <a:srgbClr val="FF0000"/>
                </a:solidFill>
                <a:cs typeface="Calibri"/>
              </a:rPr>
              <a:t>Habituellement considéré moins nocif que fumer, mais peut aussi nuire à la santé respiratoire.</a:t>
            </a:r>
          </a:p>
          <a:p>
            <a:pPr marL="171450" indent="-171450">
              <a:buFont typeface="Arial" panose="020B0604020202020204" pitchFamily="34" charset="0"/>
              <a:buChar char="•"/>
            </a:pPr>
            <a:endParaRPr lang="fr-CA" dirty="0">
              <a:solidFill>
                <a:srgbClr val="FF0000"/>
              </a:solidFill>
              <a:cs typeface="Calibri"/>
            </a:endParaRPr>
          </a:p>
          <a:p>
            <a:r>
              <a:rPr lang="fr-CA" dirty="0">
                <a:solidFill>
                  <a:srgbClr val="FF0000"/>
                </a:solidFill>
                <a:cs typeface="Calibri"/>
              </a:rPr>
              <a:t>INGESTION	30 minutes-3 heures	2-6 heures		8 heures</a:t>
            </a:r>
          </a:p>
          <a:p>
            <a:endParaRPr lang="fr-CA" dirty="0">
              <a:solidFill>
                <a:srgbClr val="FF0000"/>
              </a:solidFill>
              <a:cs typeface="Calibri"/>
            </a:endParaRPr>
          </a:p>
          <a:p>
            <a:pPr marL="171450" indent="-171450">
              <a:buFont typeface="Arial" panose="020B0604020202020204" pitchFamily="34" charset="0"/>
              <a:buChar char="•"/>
            </a:pPr>
            <a:r>
              <a:rPr lang="fr-CA" dirty="0">
                <a:solidFill>
                  <a:srgbClr val="FF0000"/>
                </a:solidFill>
                <a:cs typeface="Calibri"/>
              </a:rPr>
              <a:t>En général, provoque un effet plus physique que cérébral.</a:t>
            </a:r>
          </a:p>
          <a:p>
            <a:pPr marL="171450" indent="-171450">
              <a:buFont typeface="Arial" panose="020B0604020202020204" pitchFamily="34" charset="0"/>
              <a:buChar char="•"/>
            </a:pPr>
            <a:r>
              <a:rPr lang="fr-CA" dirty="0">
                <a:solidFill>
                  <a:srgbClr val="FF0000"/>
                </a:solidFill>
                <a:cs typeface="Calibri"/>
              </a:rPr>
              <a:t>Il peut être difficile de déterminer la juste dose en raison de l’apparition tardive des effets.</a:t>
            </a:r>
          </a:p>
          <a:p>
            <a:pPr marL="171450" indent="-171450">
              <a:buFont typeface="Arial" panose="020B0604020202020204" pitchFamily="34" charset="0"/>
              <a:buChar char="•"/>
            </a:pPr>
            <a:endParaRPr lang="fr-CA" dirty="0">
              <a:solidFill>
                <a:srgbClr val="FF0000"/>
              </a:solidFill>
              <a:cs typeface="Calibri"/>
            </a:endParaRPr>
          </a:p>
          <a:p>
            <a:r>
              <a:rPr lang="fr-CA" dirty="0">
                <a:solidFill>
                  <a:srgbClr val="FF0000"/>
                </a:solidFill>
                <a:cs typeface="Calibri"/>
              </a:rPr>
              <a:t>MUQUEUSES 	15 minutes-2 heures	1-1,5 heure		2-6 heures</a:t>
            </a:r>
          </a:p>
          <a:p>
            <a:r>
              <a:rPr lang="fr-CA" dirty="0">
                <a:solidFill>
                  <a:srgbClr val="FF0000"/>
                </a:solidFill>
                <a:cs typeface="Calibri"/>
              </a:rPr>
              <a:t>ORALES</a:t>
            </a:r>
          </a:p>
          <a:p>
            <a:r>
              <a:rPr lang="fr-CA" dirty="0">
                <a:solidFill>
                  <a:srgbClr val="FF0000"/>
                </a:solidFill>
                <a:cs typeface="Calibri"/>
              </a:rPr>
              <a:t>Teintures ou vaporisateurs</a:t>
            </a:r>
          </a:p>
          <a:p>
            <a:endParaRPr lang="fr-CA" i="1" dirty="0">
              <a:solidFill>
                <a:srgbClr val="FF0000"/>
              </a:solidFill>
              <a:cs typeface="Calibri"/>
            </a:endParaRPr>
          </a:p>
          <a:p>
            <a:r>
              <a:rPr lang="fr-CA" dirty="0">
                <a:solidFill>
                  <a:srgbClr val="FF0000"/>
                </a:solidFill>
                <a:cs typeface="Calibri"/>
              </a:rPr>
              <a:t>L’apparition, le pic et la durée des effets varieront d’une personne à l’autre. Utilisez le présent guide à titre indicatif seulement.</a:t>
            </a:r>
          </a:p>
          <a:p>
            <a:endParaRPr lang="fr-CA" i="1" dirty="0">
              <a:cs typeface="Calibri"/>
            </a:endParaRPr>
          </a:p>
          <a:p>
            <a:r>
              <a:rPr lang="fr-CA" i="1" dirty="0">
                <a:cs typeface="Calibri"/>
              </a:rPr>
              <a:t>Information sur les méthodes de consommation et les effets pour la personne qui donne la présentation : utiliser au besoin </a:t>
            </a:r>
            <a:r>
              <a:rPr lang="fr-CA" dirty="0">
                <a:cs typeface="Calibri"/>
              </a:rPr>
              <a:t>– </a:t>
            </a:r>
            <a:r>
              <a:rPr lang="fr-CA" b="1" i="1" dirty="0">
                <a:cs typeface="Calibri"/>
              </a:rPr>
              <a:t>Diapositive cachée</a:t>
            </a:r>
          </a:p>
          <a:p>
            <a:endParaRPr lang="fr-CA" dirty="0"/>
          </a:p>
          <a:p>
            <a:r>
              <a:rPr lang="fr-CA" dirty="0"/>
              <a:t>Cannabis fumé – les effets sont habituellement immédiats, c’est-à-dire qu’ils apparaissent en seulement quelques minutes, et ils peuvent durer de 2 à 4 heures. Cannabis ingéré – il peut falloir de 30 minutes à 3 heures avant que les effets se fassent sentir; ceux-ci peuvent durer de 8 à 12 heures. </a:t>
            </a:r>
          </a:p>
          <a:p>
            <a:r>
              <a:rPr lang="fr-CA" dirty="0"/>
              <a:t>Tout dépend de la vitesse à laquelle les substances chimiques du cannabis se rendent au cerveau par le sang – les substances chimiques provenant de la fumée dans les poumons atteignent le cerveau beaucoup plus rapidement que les substances comestibles, qui doivent d’abord être digérées dans les intestins. (Ashton, 2001</a:t>
            </a:r>
            <a:r>
              <a:rPr lang="en-US" dirty="0"/>
              <a:t>)</a:t>
            </a:r>
            <a:endParaRPr lang="en-US" dirty="0">
              <a:cs typeface="Calibri" panose="020F0502020204030204"/>
            </a:endParaRPr>
          </a:p>
          <a:p>
            <a:endParaRPr lang="en-US" b="1" dirty="0"/>
          </a:p>
          <a:p>
            <a:r>
              <a:rPr lang="en-US" b="1" dirty="0"/>
              <a:t>Sources : </a:t>
            </a:r>
            <a:r>
              <a:rPr lang="en-US" dirty="0"/>
              <a:t>Ashton, C. H. (2001). Pharmacology and effects of cannabis: a brief review. </a:t>
            </a:r>
            <a:r>
              <a:rPr lang="en-US" i="1" dirty="0"/>
              <a:t>British Journal of Psychiatry</a:t>
            </a:r>
            <a:r>
              <a:rPr lang="en-US" dirty="0"/>
              <a:t>, 178, 101–106. </a:t>
            </a:r>
            <a:endParaRPr lang="en-US" dirty="0">
              <a:cs typeface="Calibri"/>
            </a:endParaRPr>
          </a:p>
          <a:p>
            <a:r>
              <a:rPr lang="en-US" dirty="0"/>
              <a:t>Dabbing : </a:t>
            </a:r>
            <a:r>
              <a:rPr lang="en-US" dirty="0">
                <a:hlinkClick r:id="rId3"/>
              </a:rPr>
              <a:t>https://www.leafly.com/news/cannabis-101/what-are-cannabis-dabs-and-benefits-of-dabbing-marijuana</a:t>
            </a:r>
            <a:r>
              <a:rPr lang="en-US" dirty="0"/>
              <a:t> et </a:t>
            </a:r>
            <a:r>
              <a:rPr lang="en-US" dirty="0">
                <a:hlinkClick r:id="rId4"/>
              </a:rPr>
              <a:t>https://www.leafly.com/news/cannabis-101/how-to-dab-cannabis-concentrates</a:t>
            </a:r>
            <a:r>
              <a:rPr lang="en-US" dirty="0"/>
              <a:t>.</a:t>
            </a:r>
            <a:endParaRPr lang="en-US" dirty="0">
              <a:cs typeface="Calibri"/>
            </a:endParaRPr>
          </a:p>
          <a:p>
            <a:r>
              <a:rPr lang="en-CA" dirty="0"/>
              <a:t>Tableau : Site Web de l’OCS (https://ocs.ca/blogs/facts-about-cannabis-consumption/methods-of-consumption). </a:t>
            </a:r>
            <a:endParaRPr lang="en-CA" dirty="0">
              <a:cs typeface="Calibri"/>
            </a:endParaRPr>
          </a:p>
        </p:txBody>
      </p:sp>
      <p:sp>
        <p:nvSpPr>
          <p:cNvPr id="4" name="Slide Number Placeholder 3"/>
          <p:cNvSpPr>
            <a:spLocks noGrp="1"/>
          </p:cNvSpPr>
          <p:nvPr>
            <p:ph type="sldNum" sz="quarter" idx="5"/>
          </p:nvPr>
        </p:nvSpPr>
        <p:spPr/>
        <p:txBody>
          <a:bodyPr/>
          <a:lstStyle/>
          <a:p>
            <a:fld id="{01413358-448E-4FFE-8D7A-8A5293F02529}" type="slidenum">
              <a:rPr lang="en-CA" smtClean="0"/>
              <a:t>6</a:t>
            </a:fld>
            <a:endParaRPr lang="en-CA" dirty="0"/>
          </a:p>
        </p:txBody>
      </p:sp>
    </p:spTree>
    <p:extLst>
      <p:ext uri="{BB962C8B-B14F-4D97-AF65-F5344CB8AC3E}">
        <p14:creationId xmlns:p14="http://schemas.microsoft.com/office/powerpoint/2010/main" val="92529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493889" y="4310236"/>
            <a:ext cx="5870222" cy="12351729"/>
          </a:xfrm>
        </p:spPr>
        <p:txBody>
          <a:bodyPr/>
          <a:lstStyle/>
          <a:p>
            <a:r>
              <a:rPr lang="fr-CA" i="1" dirty="0">
                <a:cs typeface="Calibri"/>
              </a:rPr>
              <a:t>Information réservée à la personne qui donne la présentation - </a:t>
            </a:r>
            <a:r>
              <a:rPr lang="fr-CA" b="1" i="1" dirty="0">
                <a:cs typeface="Calibri"/>
              </a:rPr>
              <a:t>DIAPOSITIVE CACHÉE</a:t>
            </a:r>
            <a:endParaRPr lang="fr-CA" i="1" dirty="0">
              <a:cs typeface="Calibri"/>
            </a:endParaRPr>
          </a:p>
          <a:p>
            <a:endParaRPr lang="fr-CA" i="1" dirty="0"/>
          </a:p>
          <a:p>
            <a:r>
              <a:rPr lang="fr-CA" dirty="0"/>
              <a:t>Selon les données disponibles, le cannabis utilisé à des fins médicales serait utile dans les cas suivants :</a:t>
            </a:r>
          </a:p>
          <a:p>
            <a:pPr marL="358775" indent="-358775"/>
            <a:r>
              <a:rPr lang="fr-CA" dirty="0"/>
              <a:t>1.     	la nausée et les vomissements associés à la chimiothérapie (cancer);</a:t>
            </a:r>
          </a:p>
          <a:p>
            <a:r>
              <a:rPr lang="fr-CA" dirty="0"/>
              <a:t>2.       la douleur et les spasmes musculaires associés à la sclérose en plaques; </a:t>
            </a:r>
          </a:p>
          <a:p>
            <a:pPr marL="358775" indent="-358775"/>
            <a:r>
              <a:rPr lang="fr-CA" dirty="0"/>
              <a:t>3.       la douleur chronique non associée au cancer (surtout la douleur neuropathique) chez les </a:t>
            </a:r>
            <a:r>
              <a:rPr lang="fr-CA" u="sng" dirty="0"/>
              <a:t>adultes</a:t>
            </a:r>
            <a:r>
              <a:rPr lang="fr-CA" dirty="0"/>
              <a:t>.  </a:t>
            </a:r>
          </a:p>
          <a:p>
            <a:endParaRPr lang="fr-CA" dirty="0"/>
          </a:p>
          <a:p>
            <a:r>
              <a:rPr lang="fr-CA" dirty="0"/>
              <a:t>Il faudra plus de temps aux chercheurs pour déterminer si le cannabis est efficace pour traiter d’autres types de problèmes de santé. </a:t>
            </a:r>
          </a:p>
          <a:p>
            <a:endParaRPr lang="fr-CA" dirty="0"/>
          </a:p>
          <a:p>
            <a:r>
              <a:rPr lang="fr-CA" dirty="0"/>
              <a:t>**Il n’y a pas de données concluantes pour justifier une utilisation médicale QUELCONQUE du cannabis chez les jeunes, à l’exception de données précoces concernant certains cas de troubles convulsifs graves. En fait, la Société canadienne de pédiatrie a déclaré qu’il n’y a pas suffisamment de données pour appuyer l’utilisation du cannabis à des fins médicales chez les enfants et qu’une telle utilisation ne devrait être envisagée qu’au cas par cas. Rappelez aux élèves que les « preuves » présentées dans Internet peuvent inclure beaucoup de renseignements non factuels. Ils doivent s’assurer de consulter des sources fiables.</a:t>
            </a:r>
          </a:p>
          <a:p>
            <a:endParaRPr lang="en-CA" strike="sngStrike" dirty="0"/>
          </a:p>
          <a:p>
            <a:r>
              <a:rPr lang="fr-CA" b="1" dirty="0"/>
              <a:t>Références</a:t>
            </a:r>
          </a:p>
          <a:p>
            <a:r>
              <a:rPr lang="en-CA" dirty="0"/>
              <a:t>The National Academies of Sciences, Engineering and Medicine (2017) The Health Effects of Cannabis and Cannabinoids: Looking at the Current State of Evidence </a:t>
            </a:r>
            <a:endParaRPr lang="en-US" dirty="0"/>
          </a:p>
          <a:p>
            <a:r>
              <a:rPr lang="en-CA" dirty="0"/>
              <a:t>Chapter Highlights - </a:t>
            </a:r>
            <a:r>
              <a:rPr lang="en-CA" dirty="0">
                <a:hlinkClick r:id="rId3"/>
              </a:rPr>
              <a:t>https://www.nap.edu/resource/24625/Cannabis_chapter_highlights.pdf</a:t>
            </a:r>
            <a:endParaRPr lang="en-US" dirty="0"/>
          </a:p>
          <a:p>
            <a:r>
              <a:rPr lang="en-CA" dirty="0"/>
              <a:t>Full Report - </a:t>
            </a:r>
            <a:r>
              <a:rPr lang="en-CA" dirty="0">
                <a:hlinkClick r:id="rId4"/>
              </a:rPr>
              <a:t>http://nationalacademies.org/hmd/reports/2017/health-effects-of-cannabis-and-cannabinoids.aspx</a:t>
            </a:r>
            <a:endParaRPr lang="en-US" dirty="0"/>
          </a:p>
          <a:p>
            <a:endParaRPr lang="en-CA" strike="sngStrike" dirty="0"/>
          </a:p>
          <a:p>
            <a:r>
              <a:rPr lang="fr-CA" b="1" dirty="0"/>
              <a:t>Des preuves concluantes ou substantielles montrent que le cannabis ou les cannabinoïdes peuvent servir :</a:t>
            </a:r>
          </a:p>
          <a:p>
            <a:r>
              <a:rPr lang="fr-CA" dirty="0"/>
              <a:t>• à traiter la douleur chronique chez les adultes (cannabis);</a:t>
            </a:r>
          </a:p>
          <a:p>
            <a:r>
              <a:rPr lang="fr-CA" dirty="0"/>
              <a:t>• d’antiémétiques pour traiter les nausées et les vomissements associés à la chimiothérapie (cannabinoïdes oraux);</a:t>
            </a:r>
          </a:p>
          <a:p>
            <a:r>
              <a:rPr lang="fr-CA" dirty="0"/>
              <a:t>• à atténuer les symptômes de spasticité signalés par les personnes atteintes de sclérose en plaques (cannabinoïdes oraux).</a:t>
            </a:r>
          </a:p>
          <a:p>
            <a:endParaRPr lang="en-US" strike="sngStrike" dirty="0"/>
          </a:p>
          <a:p>
            <a:r>
              <a:rPr lang="fr-CA" b="1" dirty="0"/>
              <a:t>Il y a des preuves modérées qui montrent que le cannabis ou les cannabinoïdes peuvent servir :</a:t>
            </a:r>
          </a:p>
          <a:p>
            <a:r>
              <a:rPr lang="fr-CA" dirty="0"/>
              <a:t>• à améliorer, à court terme, les troubles du sommeil associés au syndrome d’apnée obstructive du sommeil, à la fibromyalgie, à la douleur chronique et à la sclérose en plaques (cannabinoïdes, surtout le </a:t>
            </a:r>
            <a:r>
              <a:rPr lang="fr-CA" dirty="0" err="1"/>
              <a:t>nabiximols</a:t>
            </a:r>
            <a:r>
              <a:rPr lang="fr-CA" dirty="0"/>
              <a:t>). </a:t>
            </a:r>
            <a:endParaRPr lang="en-CA" strike="sngStrike" dirty="0"/>
          </a:p>
          <a:p>
            <a:r>
              <a:rPr lang="fr-CA" b="1" dirty="0"/>
              <a:t>Il y a peu de preuves qui montrent que le cannabis ou les cannabinoïdes peuvent servir :</a:t>
            </a:r>
          </a:p>
          <a:p>
            <a:r>
              <a:rPr lang="fr-CA" dirty="0"/>
              <a:t>• à améliorer l’appétit et à réduire la perte de poids associée au VIH/sida (cannabis et cannabinoïdes oraux);</a:t>
            </a:r>
          </a:p>
          <a:p>
            <a:r>
              <a:rPr lang="fr-CA" dirty="0"/>
              <a:t>• à atténuer les symptômes de spasticité mesurés par un clinicien chez les personnes atteintes de sclérose en plaques (cannabinoïdes oraux);</a:t>
            </a:r>
          </a:p>
          <a:p>
            <a:r>
              <a:rPr lang="fr-CA" dirty="0"/>
              <a:t>• à atténuer les symptômes du syndrome de Tourette (capsules de </a:t>
            </a:r>
            <a:r>
              <a:rPr lang="fr-CA" dirty="0" err="1"/>
              <a:t>THC</a:t>
            </a:r>
            <a:r>
              <a:rPr lang="fr-CA" dirty="0"/>
              <a:t>);</a:t>
            </a:r>
          </a:p>
          <a:p>
            <a:r>
              <a:rPr lang="fr-CA" dirty="0"/>
              <a:t>• à alléger les symptômes d’anxiété dépistés au moyen d’un test de prise de parole en public chez les personnes atteintes de troubles d’anxiété sociale (</a:t>
            </a:r>
            <a:r>
              <a:rPr lang="fr-CA" dirty="0" err="1"/>
              <a:t>cannabidiol</a:t>
            </a:r>
            <a:r>
              <a:rPr lang="fr-CA" dirty="0"/>
              <a:t>);</a:t>
            </a:r>
          </a:p>
          <a:p>
            <a:r>
              <a:rPr lang="fr-CA" dirty="0"/>
              <a:t>• à apaiser les symptômes du syndrome de stress post-traumatique (</a:t>
            </a:r>
            <a:r>
              <a:rPr lang="fr-CA" dirty="0" err="1"/>
              <a:t>nabilone</a:t>
            </a:r>
            <a:r>
              <a:rPr lang="fr-CA" dirty="0"/>
              <a:t>; un seul petit essai de qualité passable).</a:t>
            </a:r>
            <a:endParaRPr lang="fr-CA" dirty="0">
              <a:highlight>
                <a:srgbClr val="FFFF00"/>
              </a:highlight>
            </a:endParaRPr>
          </a:p>
          <a:p>
            <a:endParaRPr lang="en-US" strike="sngStrike" dirty="0"/>
          </a:p>
          <a:p>
            <a:r>
              <a:rPr lang="fr-CA" b="1" dirty="0"/>
              <a:t>Il y a peu de preuves qui montrent l’existence d’une association statistique entre les cannabinoïdes et :</a:t>
            </a:r>
          </a:p>
          <a:p>
            <a:r>
              <a:rPr lang="fr-CA" dirty="0"/>
              <a:t>• l’obtention de meilleurs résultats (p. ex. en ce qui a trait à la mortalité ou à l’invalidité) après une lésion cérébrale traumatique ou une hémorragie intracrânienne.</a:t>
            </a:r>
            <a:endParaRPr lang="fr-CA" b="1" dirty="0"/>
          </a:p>
          <a:p>
            <a:endParaRPr lang="en-US" strike="sngStrike" dirty="0"/>
          </a:p>
          <a:p>
            <a:r>
              <a:rPr lang="fr-CA" b="1" dirty="0"/>
              <a:t>Il y a peu de preuves qui montrent que le cannabis ou les cannabinoïdes </a:t>
            </a:r>
            <a:r>
              <a:rPr lang="fr-CA" b="1" i="1" dirty="0"/>
              <a:t>ne peuvent pas servir </a:t>
            </a:r>
            <a:r>
              <a:rPr lang="fr-CA" b="1" dirty="0"/>
              <a:t>:</a:t>
            </a:r>
          </a:p>
          <a:p>
            <a:r>
              <a:rPr lang="fr-CA" dirty="0"/>
              <a:t>• à atténuer les symptômes associés aux troubles cognitifs (cannabinoïdes);</a:t>
            </a:r>
          </a:p>
          <a:p>
            <a:r>
              <a:rPr lang="fr-CA" dirty="0"/>
              <a:t>• à réduire la pression intraoculaire associée au glaucome (cannabinoïdes);</a:t>
            </a:r>
          </a:p>
          <a:p>
            <a:r>
              <a:rPr lang="fr-CA" dirty="0"/>
              <a:t>• à réduire les symptômes de dépression chez les personnes qui souffrent d’une douleur chronique ou de sclérose en plaques (</a:t>
            </a:r>
            <a:r>
              <a:rPr lang="fr-CA" dirty="0" err="1"/>
              <a:t>nabiximols</a:t>
            </a:r>
            <a:r>
              <a:rPr lang="fr-CA" dirty="0"/>
              <a:t>, dronabinol et </a:t>
            </a:r>
            <a:r>
              <a:rPr lang="fr-CA" dirty="0" err="1"/>
              <a:t>nabilone</a:t>
            </a:r>
            <a:r>
              <a:rPr lang="fr-CA" dirty="0"/>
              <a:t>)</a:t>
            </a:r>
          </a:p>
          <a:p>
            <a:endParaRPr lang="en-CA" dirty="0"/>
          </a:p>
          <a:p>
            <a:r>
              <a:rPr lang="fr-CA" dirty="0"/>
              <a:t>Références</a:t>
            </a:r>
          </a:p>
          <a:p>
            <a:r>
              <a:rPr lang="fr-CA" dirty="0"/>
              <a:t>The National </a:t>
            </a:r>
            <a:r>
              <a:rPr lang="fr-CA" dirty="0" err="1"/>
              <a:t>Academies</a:t>
            </a:r>
            <a:r>
              <a:rPr lang="fr-CA" dirty="0"/>
              <a:t> of Sciences, Engineering and </a:t>
            </a:r>
            <a:r>
              <a:rPr lang="fr-CA" dirty="0" err="1"/>
              <a:t>Medicine</a:t>
            </a:r>
            <a:r>
              <a:rPr lang="fr-CA" dirty="0"/>
              <a:t>. (2017). </a:t>
            </a:r>
            <a:r>
              <a:rPr lang="fr-CA" i="1" dirty="0"/>
              <a:t>The Health </a:t>
            </a:r>
            <a:r>
              <a:rPr lang="fr-CA" i="1" dirty="0" err="1"/>
              <a:t>Effects</a:t>
            </a:r>
            <a:r>
              <a:rPr lang="fr-CA" i="1" dirty="0"/>
              <a:t> of Cannabis and </a:t>
            </a:r>
            <a:r>
              <a:rPr lang="fr-CA" i="1" dirty="0" err="1"/>
              <a:t>Cannabinoids</a:t>
            </a:r>
            <a:r>
              <a:rPr lang="fr-CA" i="1" dirty="0"/>
              <a:t>: </a:t>
            </a:r>
            <a:r>
              <a:rPr lang="fr-CA" i="1" dirty="0" err="1"/>
              <a:t>Looking</a:t>
            </a:r>
            <a:r>
              <a:rPr lang="fr-CA" i="1" dirty="0"/>
              <a:t> at the </a:t>
            </a:r>
            <a:r>
              <a:rPr lang="fr-CA" i="1" dirty="0" err="1"/>
              <a:t>Current</a:t>
            </a:r>
            <a:r>
              <a:rPr lang="fr-CA" i="1" dirty="0"/>
              <a:t> State of </a:t>
            </a:r>
            <a:r>
              <a:rPr lang="fr-CA" i="1" dirty="0" err="1"/>
              <a:t>Evidence</a:t>
            </a:r>
            <a:r>
              <a:rPr lang="fr-CA" i="1" dirty="0"/>
              <a:t> </a:t>
            </a:r>
          </a:p>
          <a:p>
            <a:r>
              <a:rPr lang="fr-CA" dirty="0"/>
              <a:t>Points saillants du chapitre - </a:t>
            </a:r>
            <a:r>
              <a:rPr lang="fr-CA" dirty="0">
                <a:hlinkClick r:id="rId3"/>
              </a:rPr>
              <a:t>https://www.nap.edu/resource/24625/Cannabis_chapter_highlights.pdf</a:t>
            </a:r>
            <a:r>
              <a:rPr lang="fr-CA" dirty="0"/>
              <a:t>.</a:t>
            </a:r>
          </a:p>
          <a:p>
            <a:r>
              <a:rPr lang="fr-CA" dirty="0"/>
              <a:t>Rapport intégral : </a:t>
            </a:r>
            <a:r>
              <a:rPr lang="fr-CA" dirty="0">
                <a:hlinkClick r:id="rId4"/>
              </a:rPr>
              <a:t>http://nationalacademies.org/hmd/reports/2017/health-effects-of-cannabis-and-cannabinoids.aspx</a:t>
            </a:r>
            <a:r>
              <a:rPr lang="fr-CA" dirty="0"/>
              <a:t>.</a:t>
            </a:r>
          </a:p>
        </p:txBody>
      </p:sp>
      <p:sp>
        <p:nvSpPr>
          <p:cNvPr id="4" name="Slide Number Placeholder 3"/>
          <p:cNvSpPr>
            <a:spLocks noGrp="1"/>
          </p:cNvSpPr>
          <p:nvPr>
            <p:ph type="sldNum" sz="quarter" idx="5"/>
          </p:nvPr>
        </p:nvSpPr>
        <p:spPr/>
        <p:txBody>
          <a:bodyPr/>
          <a:lstStyle/>
          <a:p>
            <a:fld id="{2D25F6FD-A6E7-4C0F-81EE-9EAD14939F91}" type="slidenum">
              <a:rPr lang="en-US" smtClean="0"/>
              <a:t>7</a:t>
            </a:fld>
            <a:endParaRPr lang="en-US"/>
          </a:p>
        </p:txBody>
      </p:sp>
    </p:spTree>
    <p:extLst>
      <p:ext uri="{BB962C8B-B14F-4D97-AF65-F5344CB8AC3E}">
        <p14:creationId xmlns:p14="http://schemas.microsoft.com/office/powerpoint/2010/main" val="377657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fr-CA" dirty="0">
                <a:cs typeface="Calibri"/>
              </a:rPr>
              <a:t>Il pourrait vous arriver d’entendre des choses au sujet du cannabis qui ne sont pas vraies. Nous allons passer en revue quelques-unes des choses qu’on dit et vous donner les faits.</a:t>
            </a:r>
          </a:p>
          <a:p>
            <a:pPr>
              <a:defRPr/>
            </a:pPr>
            <a:endParaRPr lang="fr-CA" dirty="0">
              <a:cs typeface="Calibri"/>
            </a:endParaRPr>
          </a:p>
          <a:p>
            <a:r>
              <a:rPr lang="fr-CA" dirty="0">
                <a:cs typeface="Calibri"/>
              </a:rPr>
              <a:t>La personne qui présente peut poser les questions « Avez-vous entendu dire que… » et laisser les élèves dire ce qu’ils pensent de l’énoncé et leur demander de lever la main s’ils ont déjà entendu une chose de la sorte OU elle peut tout simplement passer d’une diapositive à l’autre sans interaction.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F5CDB40-3A37-4FDF-A60F-9B2C1447FBEA}" type="slidenum">
              <a:rPr lang="en-CA" smtClean="0"/>
              <a:t>8</a:t>
            </a:fld>
            <a:endParaRPr lang="en-CA"/>
          </a:p>
        </p:txBody>
      </p:sp>
    </p:spTree>
    <p:extLst>
      <p:ext uri="{BB962C8B-B14F-4D97-AF65-F5344CB8AC3E}">
        <p14:creationId xmlns:p14="http://schemas.microsoft.com/office/powerpoint/2010/main" val="215388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428978" y="4400549"/>
            <a:ext cx="5949244" cy="4528961"/>
          </a:xfrm>
        </p:spPr>
        <p:txBody>
          <a:bodyPr/>
          <a:lstStyle/>
          <a:p>
            <a:r>
              <a:rPr lang="fr-CA" sz="1100" dirty="0"/>
              <a:t>Même si le cannabis a des effets négatifs sur la santé chez les gens de tous les âges, le risque est plus élevé chez les jeunes en raison de leur âge. En effet, le cerveau poursuit son développement jusqu’à environ 25 ans. Durant son développement, le cerveau élimine naturellement les connexions qui sont peu utilisées et renforcent celles qu’on utilise souvent.</a:t>
            </a:r>
          </a:p>
          <a:p>
            <a:endParaRPr lang="en-CA" sz="1100" strike="sngStrike" dirty="0"/>
          </a:p>
          <a:p>
            <a:r>
              <a:rPr lang="fr-CA" sz="1100" dirty="0"/>
              <a:t>Quand l’initiation au cannabis et à d’autres drogues a lieu pendant cette période critique du développement du cerveau, elle peut perturber la façon dont les connexions sont établies.  </a:t>
            </a:r>
          </a:p>
          <a:p>
            <a:endParaRPr lang="en-CA" sz="1100" strike="sngStrike" dirty="0"/>
          </a:p>
          <a:p>
            <a:r>
              <a:rPr lang="fr-CA" sz="1100" i="1" dirty="0">
                <a:cs typeface="Calibri"/>
              </a:rPr>
              <a:t>Si vous voulez en dire davantage</a:t>
            </a:r>
            <a:endParaRPr lang="fr-CA" sz="1100" i="1" dirty="0"/>
          </a:p>
          <a:p>
            <a:r>
              <a:rPr lang="fr-CA" sz="1100" b="1" dirty="0"/>
              <a:t>Chez les jeunes, le cerveau en développement est plus sensible au cannabis </a:t>
            </a:r>
            <a:r>
              <a:rPr lang="fr-CA" sz="1100" dirty="0"/>
              <a:t>que ne l’est le cerveau adulte. Le cannabis peut changer le cerveau et le « reprogrammer ».   </a:t>
            </a:r>
          </a:p>
          <a:p>
            <a:r>
              <a:rPr lang="fr-CA" sz="1100" dirty="0"/>
              <a:t>Les jeunes deviennent alors :</a:t>
            </a:r>
          </a:p>
          <a:p>
            <a:pPr marL="165518" indent="-165518">
              <a:buFont typeface="Arial,Sans-Serif"/>
              <a:buChar char="•"/>
            </a:pPr>
            <a:r>
              <a:rPr lang="fr-CA" sz="1100" dirty="0"/>
              <a:t>plus à risque de finir par avoir une </a:t>
            </a:r>
            <a:r>
              <a:rPr lang="fr-CA" sz="1100" b="1" dirty="0"/>
              <a:t>dépendance </a:t>
            </a:r>
            <a:r>
              <a:rPr lang="fr-CA" sz="1100" dirty="0"/>
              <a:t>au cannabis;</a:t>
            </a:r>
          </a:p>
          <a:p>
            <a:pPr marL="165518" indent="-165518">
              <a:buFont typeface="Arial,Sans-Serif"/>
              <a:buChar char="•"/>
            </a:pPr>
            <a:r>
              <a:rPr lang="fr-CA" sz="1100" dirty="0"/>
              <a:t>à risque d’avoir un </a:t>
            </a:r>
            <a:r>
              <a:rPr lang="fr-CA" sz="1100" b="1" dirty="0"/>
              <a:t>trouble de l’humeur </a:t>
            </a:r>
            <a:r>
              <a:rPr lang="fr-CA" sz="1100" dirty="0"/>
              <a:t>comme la dépression et l’anxiété;</a:t>
            </a:r>
          </a:p>
          <a:p>
            <a:pPr marL="165518" indent="-165518">
              <a:buFont typeface="Arial,Sans-Serif"/>
              <a:buChar char="•"/>
            </a:pPr>
            <a:r>
              <a:rPr lang="fr-CA" sz="1100" dirty="0"/>
              <a:t>à risque de subir les effets négatifs du cannabis sur la partie du cerveau responsable de</a:t>
            </a:r>
            <a:r>
              <a:rPr lang="fr-CA" sz="1100" b="1" dirty="0"/>
              <a:t> l’attention et de l’apprentissage</a:t>
            </a:r>
            <a:r>
              <a:rPr lang="fr-CA" sz="1100" dirty="0"/>
              <a:t>.  </a:t>
            </a:r>
          </a:p>
          <a:p>
            <a:pPr marL="165518" indent="-165518">
              <a:buFont typeface="Arial,Sans-Serif"/>
              <a:buChar char="•"/>
            </a:pPr>
            <a:r>
              <a:rPr lang="fr-CA" sz="1100" dirty="0"/>
              <a:t>à risque de subir une </a:t>
            </a:r>
            <a:r>
              <a:rPr lang="fr-CA" sz="1100" b="1" dirty="0"/>
              <a:t>diminution du contrôle des impulsions</a:t>
            </a:r>
            <a:r>
              <a:rPr lang="fr-CA" sz="1100" dirty="0"/>
              <a:t>.</a:t>
            </a:r>
          </a:p>
          <a:p>
            <a:endParaRPr lang="en-US" sz="1100" strike="sngStrike" dirty="0"/>
          </a:p>
          <a:p>
            <a:r>
              <a:rPr lang="fr-CA" sz="1100" b="1" i="1" dirty="0">
                <a:cs typeface="Calibri" panose="020F0502020204030204"/>
              </a:rPr>
              <a:t>Analogie des cornichons </a:t>
            </a:r>
            <a:r>
              <a:rPr lang="fr-CA" sz="1100" i="1" dirty="0">
                <a:cs typeface="Calibri" panose="020F0502020204030204"/>
              </a:rPr>
              <a:t>– Demandez aux élèves comment on fait des cornichons. Discutez brièvement du fait que le cornichon est, au départ, un concombre auquel on ajoute des substances comme du vinaigre et du sel, entre autres. On finit par avoir un cornichon.</a:t>
            </a:r>
            <a:endParaRPr lang="fr-CA" sz="1100" i="1" dirty="0">
              <a:ea typeface="Calibri"/>
              <a:cs typeface="Calibri" panose="020F0502020204030204"/>
            </a:endParaRPr>
          </a:p>
          <a:p>
            <a:r>
              <a:rPr lang="fr-CA" sz="1100" i="1" dirty="0">
                <a:cs typeface="Calibri" panose="020F0502020204030204"/>
              </a:rPr>
              <a:t>Demandez aux élèves s’il est possible de ramener le cornichon à l’état de concombre. La réponse est « non »! </a:t>
            </a:r>
          </a:p>
          <a:p>
            <a:r>
              <a:rPr lang="fr-CA" sz="1100" i="1" dirty="0">
                <a:cs typeface="Calibri" panose="020F0502020204030204"/>
              </a:rPr>
              <a:t>Il en est de même quand on consomme du cannabis. Les effets négatifs sur le cerveau et sa programmation sont irréversibles. Les changements sont permanents, comme dans le cas du cornichon.</a:t>
            </a:r>
            <a:endParaRPr lang="fr-CA" sz="1100" i="1" dirty="0">
              <a:ea typeface="Calibri"/>
              <a:cs typeface="Calibri" panose="020F0502020204030204"/>
            </a:endParaRPr>
          </a:p>
          <a:p>
            <a:endParaRPr lang="en-US" strike="sngStrike" dirty="0"/>
          </a:p>
          <a:p>
            <a:r>
              <a:rPr lang="fr-CA" b="1" dirty="0"/>
              <a:t>Références </a:t>
            </a:r>
          </a:p>
          <a:p>
            <a:r>
              <a:rPr lang="fr-CA" dirty="0">
                <a:solidFill>
                  <a:srgbClr val="FF0000"/>
                </a:solidFill>
              </a:rPr>
              <a:t>Gouvernement du Canada. (2017). Les effets du cannabis sur la santé. Récupéré de </a:t>
            </a:r>
            <a:r>
              <a:rPr lang="fr-CA" dirty="0">
                <a:solidFill>
                  <a:srgbClr val="FF0000"/>
                </a:solidFill>
                <a:hlinkClick r:id="rId3"/>
              </a:rPr>
              <a:t>https://www.canada.ca/en/health-canada/services/substance-abuse/controlled-illegal-drugs/health-risks-of-marijuana-use.html</a:t>
            </a:r>
            <a:r>
              <a:rPr lang="fr-CA" dirty="0">
                <a:solidFill>
                  <a:srgbClr val="FF0000"/>
                </a:solidFill>
              </a:rPr>
              <a:t>. (</a:t>
            </a:r>
            <a:r>
              <a:rPr lang="fr-CA" dirty="0" err="1">
                <a:solidFill>
                  <a:srgbClr val="FF0000"/>
                </a:solidFill>
              </a:rPr>
              <a:t>we</a:t>
            </a:r>
            <a:r>
              <a:rPr lang="fr-CA" dirty="0">
                <a:solidFill>
                  <a:srgbClr val="FF0000"/>
                </a:solidFill>
              </a:rPr>
              <a:t> </a:t>
            </a:r>
            <a:r>
              <a:rPr lang="fr-CA" dirty="0" err="1">
                <a:solidFill>
                  <a:srgbClr val="FF0000"/>
                </a:solidFill>
              </a:rPr>
              <a:t>could</a:t>
            </a:r>
            <a:r>
              <a:rPr lang="fr-CA" dirty="0">
                <a:solidFill>
                  <a:srgbClr val="FF0000"/>
                </a:solidFill>
              </a:rPr>
              <a:t> not </a:t>
            </a:r>
            <a:r>
              <a:rPr lang="fr-CA" dirty="0" err="1">
                <a:solidFill>
                  <a:srgbClr val="FF0000"/>
                </a:solidFill>
              </a:rPr>
              <a:t>find</a:t>
            </a:r>
            <a:r>
              <a:rPr lang="fr-CA" dirty="0">
                <a:solidFill>
                  <a:srgbClr val="FF0000"/>
                </a:solidFill>
              </a:rPr>
              <a:t> </a:t>
            </a:r>
            <a:r>
              <a:rPr lang="fr-CA" dirty="0" err="1">
                <a:solidFill>
                  <a:srgbClr val="FF0000"/>
                </a:solidFill>
              </a:rPr>
              <a:t>that</a:t>
            </a:r>
            <a:r>
              <a:rPr lang="fr-CA" dirty="0">
                <a:solidFill>
                  <a:srgbClr val="FF0000"/>
                </a:solidFill>
              </a:rPr>
              <a:t> Web page)</a:t>
            </a:r>
            <a:endParaRPr lang="fr-CA" dirty="0">
              <a:solidFill>
                <a:srgbClr val="FF0000"/>
              </a:solidFill>
              <a:cs typeface="Calibri"/>
            </a:endParaRPr>
          </a:p>
          <a:p>
            <a:endParaRPr lang="en-CA" dirty="0"/>
          </a:p>
          <a:p>
            <a:r>
              <a:rPr lang="en-CA" dirty="0" err="1"/>
              <a:t>PARLER</a:t>
            </a:r>
            <a:r>
              <a:rPr lang="en-CA" dirty="0"/>
              <a:t> CANNABIS https://www.jeunessesans droguecanada.org/Parler-Cannabis_FR.pdf</a:t>
            </a:r>
          </a:p>
          <a:p>
            <a:endParaRPr lang="en-CA" dirty="0">
              <a:cs typeface="Calibri"/>
            </a:endParaRPr>
          </a:p>
        </p:txBody>
      </p:sp>
      <p:sp>
        <p:nvSpPr>
          <p:cNvPr id="4" name="Slide Number Placeholder 3"/>
          <p:cNvSpPr>
            <a:spLocks noGrp="1"/>
          </p:cNvSpPr>
          <p:nvPr>
            <p:ph type="sldNum" sz="quarter" idx="10"/>
          </p:nvPr>
        </p:nvSpPr>
        <p:spPr/>
        <p:txBody>
          <a:bodyPr/>
          <a:lstStyle/>
          <a:p>
            <a:fld id="{62F23420-CD16-4B23-BDFA-34077FE5AC6C}" type="slidenum">
              <a:rPr lang="en-CA" smtClean="0"/>
              <a:t>9</a:t>
            </a:fld>
            <a:endParaRPr lang="en-CA" dirty="0"/>
          </a:p>
        </p:txBody>
      </p:sp>
    </p:spTree>
    <p:extLst>
      <p:ext uri="{BB962C8B-B14F-4D97-AF65-F5344CB8AC3E}">
        <p14:creationId xmlns:p14="http://schemas.microsoft.com/office/powerpoint/2010/main" val="611807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C7EC56-2CC6-41C9-BA01-D335D742237D}"/>
              </a:ext>
            </a:extLst>
          </p:cNvPr>
          <p:cNvSpPr/>
          <p:nvPr/>
        </p:nvSpPr>
        <p:spPr>
          <a:xfrm>
            <a:off x="287" y="2063004"/>
            <a:ext cx="6508767"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15" name="Picture 14">
            <a:extLst>
              <a:ext uri="{FF2B5EF4-FFF2-40B4-BE49-F238E27FC236}">
                <a16:creationId xmlns:a16="http://schemas.microsoft.com/office/drawing/2014/main" id="{74DA65F1-CCE4-4B89-8916-1864EB887EC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3001"/>
            <a:ext cx="2358000" cy="2359361"/>
          </a:xfrm>
          <a:prstGeom prst="rect">
            <a:avLst/>
          </a:prstGeom>
        </p:spPr>
      </p:pic>
      <p:sp>
        <p:nvSpPr>
          <p:cNvPr id="2" name="Title 1"/>
          <p:cNvSpPr>
            <a:spLocks noGrp="1"/>
          </p:cNvSpPr>
          <p:nvPr>
            <p:ph type="ctrTitle" hasCustomPrompt="1"/>
          </p:nvPr>
        </p:nvSpPr>
        <p:spPr>
          <a:xfrm>
            <a:off x="356349" y="2196353"/>
            <a:ext cx="5837420" cy="1313610"/>
          </a:xfrm>
        </p:spPr>
        <p:txBody>
          <a:bodyPr anchor="ctr">
            <a:normAutofit/>
          </a:bodyPr>
          <a:lstStyle>
            <a:lvl1pPr algn="l">
              <a:defRPr sz="24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56349" y="3602038"/>
            <a:ext cx="5837420" cy="760600"/>
          </a:xfrm>
        </p:spPr>
        <p:txBody>
          <a:bodyPr>
            <a:noAutofit/>
          </a:bodyPr>
          <a:lstStyle>
            <a:lvl1pPr marL="0" indent="0" algn="l">
              <a:buNone/>
              <a:defRPr lang="en-US" sz="1800" b="0" kern="1200" dirty="0">
                <a:solidFill>
                  <a:schemeClr val="bg1"/>
                </a:solidFill>
                <a:latin typeface="Arial" panose="020B0604020202020204" pitchFamily="34" charset="0"/>
                <a:ea typeface="+mj-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48" y="609436"/>
            <a:ext cx="2035161" cy="1162949"/>
          </a:xfrm>
          <a:prstGeom prst="rect">
            <a:avLst/>
          </a:prstGeom>
        </p:spPr>
      </p:pic>
      <p:sp>
        <p:nvSpPr>
          <p:cNvPr id="16" name="Text Placeholder 15"/>
          <p:cNvSpPr>
            <a:spLocks noGrp="1"/>
          </p:cNvSpPr>
          <p:nvPr>
            <p:ph type="body" sz="quarter" idx="10" hasCustomPrompt="1"/>
          </p:nvPr>
        </p:nvSpPr>
        <p:spPr>
          <a:xfrm>
            <a:off x="356347" y="4608515"/>
            <a:ext cx="5837420" cy="708025"/>
          </a:xfrm>
        </p:spPr>
        <p:txBody>
          <a:bodyPr>
            <a:normAutofit/>
          </a:bodyPr>
          <a:lstStyle>
            <a:lvl1pPr marL="0" indent="0">
              <a:buNone/>
              <a:defRPr sz="1350" b="0" baseline="0">
                <a:latin typeface="Arial" panose="020B0604020202020204" pitchFamily="34" charset="0"/>
                <a:cs typeface="Arial" panose="020B0604020202020204" pitchFamily="34" charset="0"/>
              </a:defRPr>
            </a:lvl1pPr>
          </a:lstStyle>
          <a:p>
            <a:pPr lvl="0"/>
            <a:r>
              <a:rPr lang="en-US" dirty="0"/>
              <a:t>Click to add speaker, event, date</a:t>
            </a:r>
            <a:endParaRPr lang="en-CA" dirty="0"/>
          </a:p>
        </p:txBody>
      </p:sp>
      <p:pic>
        <p:nvPicPr>
          <p:cNvPr id="5" name="Picture 4">
            <a:extLst>
              <a:ext uri="{FF2B5EF4-FFF2-40B4-BE49-F238E27FC236}">
                <a16:creationId xmlns:a16="http://schemas.microsoft.com/office/drawing/2014/main" id="{FF03B25A-C4D7-4619-9785-4F05442C3C16}"/>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6785162" y="4499164"/>
            <a:ext cx="2358839" cy="2357747"/>
          </a:xfrm>
          <a:prstGeom prst="rect">
            <a:avLst/>
          </a:prstGeom>
        </p:spPr>
      </p:pic>
      <p:pic>
        <p:nvPicPr>
          <p:cNvPr id="18" name="Picture 17">
            <a:extLst>
              <a:ext uri="{FF2B5EF4-FFF2-40B4-BE49-F238E27FC236}">
                <a16:creationId xmlns:a16="http://schemas.microsoft.com/office/drawing/2014/main" id="{5B76E720-6AED-4DC3-9AE1-708CF40C0AF3}"/>
              </a:ext>
            </a:extLst>
          </p:cNvPr>
          <p:cNvPicPr>
            <a:picLocks noChangeAspect="1"/>
          </p:cNvPicPr>
          <p:nvPr/>
        </p:nvPicPr>
        <p:blipFill>
          <a:blip r:embed="rId5"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21" name="Rectangle 20">
            <a:extLst>
              <a:ext uri="{FF2B5EF4-FFF2-40B4-BE49-F238E27FC236}">
                <a16:creationId xmlns:a16="http://schemas.microsoft.com/office/drawing/2014/main" id="{CE972FBC-2ECC-42D7-8B57-9AAF29A63F49}"/>
              </a:ext>
            </a:extLst>
          </p:cNvPr>
          <p:cNvSpPr/>
          <p:nvPr/>
        </p:nvSpPr>
        <p:spPr>
          <a:xfrm>
            <a:off x="6590188" y="2063002"/>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baseline="-25000" dirty="0"/>
          </a:p>
        </p:txBody>
      </p:sp>
      <p:sp>
        <p:nvSpPr>
          <p:cNvPr id="22" name="Rectangle 21">
            <a:extLst>
              <a:ext uri="{FF2B5EF4-FFF2-40B4-BE49-F238E27FC236}">
                <a16:creationId xmlns:a16="http://schemas.microsoft.com/office/drawing/2014/main" id="{DFCBEE9F-6EB4-4DAE-AEB7-D8AE50E5E45E}"/>
              </a:ext>
            </a:extLst>
          </p:cNvPr>
          <p:cNvSpPr/>
          <p:nvPr/>
        </p:nvSpPr>
        <p:spPr>
          <a:xfrm>
            <a:off x="6592761"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06698A"/>
              </a:solidFill>
            </a:endParaRPr>
          </a:p>
        </p:txBody>
      </p:sp>
      <p:pic>
        <p:nvPicPr>
          <p:cNvPr id="6" name="Picture 5" descr="Text&#10;&#10;Description automatically generated">
            <a:extLst>
              <a:ext uri="{FF2B5EF4-FFF2-40B4-BE49-F238E27FC236}">
                <a16:creationId xmlns:a16="http://schemas.microsoft.com/office/drawing/2014/main" id="{EADFE29D-7ED0-FB98-481C-CA1B4EA82F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0434" y="1064459"/>
            <a:ext cx="2431864" cy="590841"/>
          </a:xfrm>
          <a:prstGeom prst="rect">
            <a:avLst/>
          </a:prstGeom>
        </p:spPr>
      </p:pic>
      <p:sp>
        <p:nvSpPr>
          <p:cNvPr id="4" name="Rectangle 3">
            <a:extLst>
              <a:ext uri="{FF2B5EF4-FFF2-40B4-BE49-F238E27FC236}">
                <a16:creationId xmlns:a16="http://schemas.microsoft.com/office/drawing/2014/main" id="{6A689410-E12D-BB40-B494-0281CAF0CB75}"/>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06698A"/>
              </a:solidFill>
            </a:endParaRPr>
          </a:p>
        </p:txBody>
      </p:sp>
    </p:spTree>
    <p:extLst>
      <p:ext uri="{BB962C8B-B14F-4D97-AF65-F5344CB8AC3E}">
        <p14:creationId xmlns:p14="http://schemas.microsoft.com/office/powerpoint/2010/main" val="301687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130" y="365126"/>
            <a:ext cx="8271782" cy="1028245"/>
          </a:xfrm>
        </p:spPr>
        <p:txBody>
          <a:bodyPr>
            <a:noAutofit/>
          </a:bodyPr>
          <a:lstStyle>
            <a:lvl1pPr>
              <a:defRPr sz="3200" b="1" cap="none" baseline="0">
                <a:solidFill>
                  <a:srgbClr val="6ABF4B"/>
                </a:solidFill>
                <a:latin typeface="Arial  "/>
              </a:defRPr>
            </a:lvl1pPr>
          </a:lstStyle>
          <a:p>
            <a:r>
              <a:rPr lang="en-US"/>
              <a:t>Click to edit master title style</a:t>
            </a:r>
          </a:p>
        </p:txBody>
      </p:sp>
      <p:sp>
        <p:nvSpPr>
          <p:cNvPr id="3" name="Content Placeholder 2"/>
          <p:cNvSpPr>
            <a:spLocks noGrp="1"/>
          </p:cNvSpPr>
          <p:nvPr>
            <p:ph idx="1"/>
          </p:nvPr>
        </p:nvSpPr>
        <p:spPr>
          <a:xfrm>
            <a:off x="475130" y="1584961"/>
            <a:ext cx="8271782" cy="4215204"/>
          </a:xfrm>
        </p:spPr>
        <p:txBody>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248650" y="6320491"/>
            <a:ext cx="500902" cy="400984"/>
          </a:xfrm>
        </p:spPr>
        <p:txBody>
          <a:bodyPr/>
          <a:lstStyle>
            <a:lvl1pPr>
              <a:defRPr>
                <a:solidFill>
                  <a:srgbClr val="0E3D51"/>
                </a:solidFill>
                <a:latin typeface="Arial  "/>
              </a:defRPr>
            </a:lvl1pPr>
          </a:lstStyle>
          <a:p>
            <a:fld id="{13E8F12C-355B-4FD9-86BE-1B20E9F37E0F}" type="slidenum">
              <a:rPr lang="en-CA" smtClean="0"/>
              <a:t>‹#›</a:t>
            </a:fld>
            <a:endParaRPr lang="en-CA" dirty="0"/>
          </a:p>
        </p:txBody>
      </p:sp>
      <p:sp>
        <p:nvSpPr>
          <p:cNvPr id="4" name="Rectangle 3">
            <a:extLst>
              <a:ext uri="{FF2B5EF4-FFF2-40B4-BE49-F238E27FC236}">
                <a16:creationId xmlns:a16="http://schemas.microsoft.com/office/drawing/2014/main" id="{04E623AA-C0AA-532A-2270-352D6075E1D5}"/>
              </a:ext>
            </a:extLst>
          </p:cNvPr>
          <p:cNvSpPr/>
          <p:nvPr/>
        </p:nvSpPr>
        <p:spPr>
          <a:xfrm>
            <a:off x="9021762"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3BF08F95-8FAD-2B77-6EC0-00EF00F92B37}"/>
              </a:ext>
            </a:extLst>
          </p:cNvPr>
          <p:cNvSpPr/>
          <p:nvPr/>
        </p:nvSpPr>
        <p:spPr>
          <a:xfrm>
            <a:off x="9019189"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DCF444EE-F956-1984-E0E4-A8F5471B3678}"/>
              </a:ext>
            </a:extLst>
          </p:cNvPr>
          <p:cNvSpPr/>
          <p:nvPr/>
        </p:nvSpPr>
        <p:spPr>
          <a:xfrm>
            <a:off x="9021762"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E9D92C31-2011-387D-9211-2607A9E3B9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5130" y="5777791"/>
            <a:ext cx="1590769" cy="909011"/>
          </a:xfrm>
          <a:prstGeom prst="rect">
            <a:avLst/>
          </a:prstGeom>
        </p:spPr>
      </p:pic>
      <p:pic>
        <p:nvPicPr>
          <p:cNvPr id="11" name="Picture 10" descr="Text&#10;&#10;Description automatically generated">
            <a:extLst>
              <a:ext uri="{FF2B5EF4-FFF2-40B4-BE49-F238E27FC236}">
                <a16:creationId xmlns:a16="http://schemas.microsoft.com/office/drawing/2014/main" id="{478ADA94-58B5-28AB-2896-24D7B6614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250" y="6104945"/>
            <a:ext cx="2007071" cy="487635"/>
          </a:xfrm>
          <a:prstGeom prst="rect">
            <a:avLst/>
          </a:prstGeom>
        </p:spPr>
      </p:pic>
    </p:spTree>
    <p:extLst>
      <p:ext uri="{BB962C8B-B14F-4D97-AF65-F5344CB8AC3E}">
        <p14:creationId xmlns:p14="http://schemas.microsoft.com/office/powerpoint/2010/main" val="378300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130" y="1497875"/>
            <a:ext cx="3917578" cy="4091688"/>
          </a:xfrm>
        </p:spPr>
        <p:txBody>
          <a:bodyPr/>
          <a:lstStyle>
            <a:lvl1pPr marL="0" indent="0">
              <a:buNone/>
              <a:defRPr/>
            </a:lvl1pPr>
            <a:lvl2pPr marL="461963" indent="-234950">
              <a:buClr>
                <a:schemeClr val="bg1">
                  <a:lumMod val="75000"/>
                </a:schemeClr>
              </a:buClr>
              <a:buFont typeface="Arial" panose="020B0604020202020204" pitchFamily="34" charset="0"/>
              <a:buChar char="•"/>
              <a:defRPr sz="1800">
                <a:solidFill>
                  <a:srgbClr val="0E3D51"/>
                </a:solidFill>
              </a:defRPr>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829334" y="1497876"/>
            <a:ext cx="3917578" cy="4091688"/>
          </a:xfrm>
        </p:spPr>
        <p:txBody>
          <a:bodyPr/>
          <a:lstStyle>
            <a:lvl1pPr marL="60325" marR="0" indent="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None/>
              <a:tabLst/>
              <a:defRPr/>
            </a:lvl1pPr>
            <a:lvl2pPr>
              <a:defRPr lang="en-US" sz="1800" kern="1200" dirty="0" smtClean="0">
                <a:solidFill>
                  <a:srgbClr val="0E3D51"/>
                </a:solidFill>
                <a:latin typeface="Arial" panose="020B0604020202020204" pitchFamily="34" charset="0"/>
                <a:ea typeface="+mn-ea"/>
                <a:cs typeface="Arial" panose="020B0604020202020204" pitchFamily="34" charset="0"/>
              </a:defRPr>
            </a:lvl2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lvl1pPr>
              <a:defRPr>
                <a:solidFill>
                  <a:srgbClr val="0E3D51"/>
                </a:solidFill>
                <a:latin typeface="Arial  "/>
              </a:defRPr>
            </a:lvl1pPr>
          </a:lstStyle>
          <a:p>
            <a:fld id="{13E8F12C-355B-4FD9-86BE-1B20E9F37E0F}" type="slidenum">
              <a:rPr lang="en-CA" smtClean="0"/>
              <a:t>‹#›</a:t>
            </a:fld>
            <a:endParaRPr lang="en-CA" dirty="0"/>
          </a:p>
        </p:txBody>
      </p:sp>
      <p:sp>
        <p:nvSpPr>
          <p:cNvPr id="11" name="Title 1"/>
          <p:cNvSpPr>
            <a:spLocks noGrp="1"/>
          </p:cNvSpPr>
          <p:nvPr>
            <p:ph type="title" hasCustomPrompt="1"/>
          </p:nvPr>
        </p:nvSpPr>
        <p:spPr>
          <a:xfrm>
            <a:off x="475129" y="365126"/>
            <a:ext cx="8271783"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Click to edit master title style</a:t>
            </a:r>
          </a:p>
        </p:txBody>
      </p:sp>
      <p:sp>
        <p:nvSpPr>
          <p:cNvPr id="6" name="Rectangle 5">
            <a:extLst>
              <a:ext uri="{FF2B5EF4-FFF2-40B4-BE49-F238E27FC236}">
                <a16:creationId xmlns:a16="http://schemas.microsoft.com/office/drawing/2014/main" id="{B075DF81-3D61-5352-801B-99A1FEAEC993}"/>
              </a:ext>
            </a:extLst>
          </p:cNvPr>
          <p:cNvSpPr/>
          <p:nvPr/>
        </p:nvSpPr>
        <p:spPr>
          <a:xfrm>
            <a:off x="9021762"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A87F5F37-B26B-A81F-9A10-DED6485628A8}"/>
              </a:ext>
            </a:extLst>
          </p:cNvPr>
          <p:cNvSpPr/>
          <p:nvPr/>
        </p:nvSpPr>
        <p:spPr>
          <a:xfrm>
            <a:off x="9019189"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9" name="Rectangle 8">
            <a:extLst>
              <a:ext uri="{FF2B5EF4-FFF2-40B4-BE49-F238E27FC236}">
                <a16:creationId xmlns:a16="http://schemas.microsoft.com/office/drawing/2014/main" id="{E4BC44F4-2472-1A11-3DBC-FF0A9139EA01}"/>
              </a:ext>
            </a:extLst>
          </p:cNvPr>
          <p:cNvSpPr/>
          <p:nvPr/>
        </p:nvSpPr>
        <p:spPr>
          <a:xfrm>
            <a:off x="9021762"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E27FA27C-100D-9B5A-B07E-C3FB8004FA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5130" y="5777791"/>
            <a:ext cx="1590769" cy="909011"/>
          </a:xfrm>
          <a:prstGeom prst="rect">
            <a:avLst/>
          </a:prstGeom>
        </p:spPr>
      </p:pic>
      <p:pic>
        <p:nvPicPr>
          <p:cNvPr id="12" name="Picture 11" descr="Text&#10;&#10;Description automatically generated">
            <a:extLst>
              <a:ext uri="{FF2B5EF4-FFF2-40B4-BE49-F238E27FC236}">
                <a16:creationId xmlns:a16="http://schemas.microsoft.com/office/drawing/2014/main" id="{5F861FFF-2443-35FF-61BA-C1B27C33F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561" y="6109634"/>
            <a:ext cx="2007071" cy="487635"/>
          </a:xfrm>
          <a:prstGeom prst="rect">
            <a:avLst/>
          </a:prstGeom>
        </p:spPr>
      </p:pic>
    </p:spTree>
    <p:extLst>
      <p:ext uri="{BB962C8B-B14F-4D97-AF65-F5344CB8AC3E}">
        <p14:creationId xmlns:p14="http://schemas.microsoft.com/office/powerpoint/2010/main" val="3810378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E6F70-F463-B17B-E7AF-8DA1F0928447}"/>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 Placeholder 2"/>
          <p:cNvSpPr>
            <a:spLocks noGrp="1"/>
          </p:cNvSpPr>
          <p:nvPr>
            <p:ph type="body" idx="1"/>
          </p:nvPr>
        </p:nvSpPr>
        <p:spPr>
          <a:xfrm>
            <a:off x="533353" y="1538800"/>
            <a:ext cx="3873871" cy="823912"/>
          </a:xfrm>
        </p:spPr>
        <p:txBody>
          <a:bodyPr anchor="b">
            <a:noAutofit/>
          </a:bodyPr>
          <a:lstStyle>
            <a:lvl1pPr marL="0" indent="0">
              <a:buNone/>
              <a:defRPr sz="2400" b="1">
                <a:latin typeface="Arial  "/>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53" y="2508142"/>
            <a:ext cx="3873871" cy="2978258"/>
          </a:xfrm>
        </p:spPr>
        <p:txBody>
          <a:bodyPr>
            <a:normAutofit/>
          </a:bodyPr>
          <a:lstStyle>
            <a:lvl1pPr>
              <a:defRPr sz="1800" b="0">
                <a:solidFill>
                  <a:srgbClr val="0E3D51"/>
                </a:solidFill>
              </a:defRPr>
            </a:lvl1pPr>
          </a:lstStyle>
          <a:p>
            <a:pPr lvl="0"/>
            <a:r>
              <a:rPr lang="en-US"/>
              <a:t>Click to edit Master text styles</a:t>
            </a:r>
          </a:p>
        </p:txBody>
      </p:sp>
      <p:sp>
        <p:nvSpPr>
          <p:cNvPr id="5" name="Text Placeholder 4"/>
          <p:cNvSpPr>
            <a:spLocks noGrp="1"/>
          </p:cNvSpPr>
          <p:nvPr>
            <p:ph type="body" sz="quarter" idx="3"/>
          </p:nvPr>
        </p:nvSpPr>
        <p:spPr>
          <a:xfrm>
            <a:off x="4718276" y="1538800"/>
            <a:ext cx="3611659" cy="823912"/>
          </a:xfrm>
        </p:spPr>
        <p:txBody>
          <a:bodyPr anchor="b">
            <a:noAutofit/>
          </a:bodyPr>
          <a:lstStyle>
            <a:lvl1pPr marL="0" indent="0">
              <a:buNone/>
              <a:defRPr lang="en-US" sz="2400" b="1" kern="1200" dirty="0" smtClean="0">
                <a:solidFill>
                  <a:srgbClr val="06698A"/>
                </a:solidFill>
                <a:latin typeface="Arial  "/>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bg1">
                  <a:lumMod val="75000"/>
                </a:schemeClr>
              </a:buClr>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4718276" y="2508142"/>
            <a:ext cx="3611659" cy="2978258"/>
          </a:xfrm>
        </p:spPr>
        <p:txBody>
          <a:bodyPr>
            <a:normAutofit/>
          </a:bodyPr>
          <a:lstStyle>
            <a:lvl1pPr marL="227013" indent="-227013">
              <a:defRPr lang="en-US" sz="1800" b="0" kern="1200" dirty="0" smtClean="0">
                <a:solidFill>
                  <a:srgbClr val="0E3D51"/>
                </a:solidFill>
                <a:latin typeface="Arial" panose="020B0604020202020204" pitchFamily="34" charset="0"/>
                <a:ea typeface="+mn-ea"/>
                <a:cs typeface="Arial" panose="020B0604020202020204" pitchFamily="34" charset="0"/>
              </a:defRPr>
            </a:lvl1pPr>
          </a:lstStyle>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a:t>Click to edit Master text styles</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13E8F12C-355B-4FD9-86BE-1B20E9F37E0F}" type="slidenum">
              <a:rPr lang="en-CA" smtClean="0"/>
              <a:t>‹#›</a:t>
            </a:fld>
            <a:endParaRPr lang="en-CA" dirty="0"/>
          </a:p>
        </p:txBody>
      </p:sp>
      <p:sp>
        <p:nvSpPr>
          <p:cNvPr id="12" name="Title 1"/>
          <p:cNvSpPr>
            <a:spLocks noGrp="1"/>
          </p:cNvSpPr>
          <p:nvPr>
            <p:ph type="title" hasCustomPrompt="1"/>
          </p:nvPr>
        </p:nvSpPr>
        <p:spPr>
          <a:xfrm>
            <a:off x="533353" y="365126"/>
            <a:ext cx="748553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Click to edit master title style</a:t>
            </a:r>
          </a:p>
        </p:txBody>
      </p:sp>
      <p:pic>
        <p:nvPicPr>
          <p:cNvPr id="8" name="Picture 7">
            <a:extLst>
              <a:ext uri="{FF2B5EF4-FFF2-40B4-BE49-F238E27FC236}">
                <a16:creationId xmlns:a16="http://schemas.microsoft.com/office/drawing/2014/main" id="{7B595066-40D7-480D-A547-79808C02E34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0" name="Picture 9">
            <a:extLst>
              <a:ext uri="{FF2B5EF4-FFF2-40B4-BE49-F238E27FC236}">
                <a16:creationId xmlns:a16="http://schemas.microsoft.com/office/drawing/2014/main" id="{04A8B580-0AC4-6996-3E9E-C848B7A868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Tree>
    <p:extLst>
      <p:ext uri="{BB962C8B-B14F-4D97-AF65-F5344CB8AC3E}">
        <p14:creationId xmlns:p14="http://schemas.microsoft.com/office/powerpoint/2010/main" val="1942577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dirty="0"/>
          </a:p>
        </p:txBody>
      </p:sp>
      <p:sp>
        <p:nvSpPr>
          <p:cNvPr id="13" name="Content Placeholder 2">
            <a:extLst>
              <a:ext uri="{FF2B5EF4-FFF2-40B4-BE49-F238E27FC236}">
                <a16:creationId xmlns:a16="http://schemas.microsoft.com/office/drawing/2014/main" id="{40EE964F-52DD-46A8-AFE4-676858E5F438}"/>
              </a:ext>
            </a:extLst>
          </p:cNvPr>
          <p:cNvSpPr>
            <a:spLocks noGrp="1"/>
          </p:cNvSpPr>
          <p:nvPr>
            <p:ph idx="1"/>
          </p:nvPr>
        </p:nvSpPr>
        <p:spPr>
          <a:xfrm>
            <a:off x="475130" y="1584961"/>
            <a:ext cx="7485530" cy="3930990"/>
          </a:xfrm>
        </p:spPr>
        <p:txBody>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277C6EAE-194D-497D-5CA1-6422DCA3B991}"/>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extLst>
              <a:ext uri="{FF2B5EF4-FFF2-40B4-BE49-F238E27FC236}">
                <a16:creationId xmlns:a16="http://schemas.microsoft.com/office/drawing/2014/main" id="{0F235CD9-6044-EBEB-E14C-15F002385F4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9" name="Picture 8">
            <a:extLst>
              <a:ext uri="{FF2B5EF4-FFF2-40B4-BE49-F238E27FC236}">
                <a16:creationId xmlns:a16="http://schemas.microsoft.com/office/drawing/2014/main" id="{082E68D0-54AA-AD54-C3D7-4F30C9316F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6" name="Title 1">
            <a:extLst>
              <a:ext uri="{FF2B5EF4-FFF2-40B4-BE49-F238E27FC236}">
                <a16:creationId xmlns:a16="http://schemas.microsoft.com/office/drawing/2014/main" id="{159CE2B9-0A27-DC95-9EFF-31E70FC4A4AD}"/>
              </a:ext>
            </a:extLst>
          </p:cNvPr>
          <p:cNvSpPr>
            <a:spLocks noGrp="1"/>
          </p:cNvSpPr>
          <p:nvPr>
            <p:ph type="title" hasCustomPrompt="1"/>
          </p:nvPr>
        </p:nvSpPr>
        <p:spPr>
          <a:xfrm>
            <a:off x="475130" y="365126"/>
            <a:ext cx="748553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Click to edit master title style</a:t>
            </a:r>
          </a:p>
        </p:txBody>
      </p:sp>
    </p:spTree>
    <p:extLst>
      <p:ext uri="{BB962C8B-B14F-4D97-AF65-F5344CB8AC3E}">
        <p14:creationId xmlns:p14="http://schemas.microsoft.com/office/powerpoint/2010/main" val="108082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3E8F12C-355B-4FD9-86BE-1B20E9F37E0F}" type="slidenum">
              <a:rPr lang="en-CA" smtClean="0"/>
              <a:t>‹#›</a:t>
            </a:fld>
            <a:endParaRPr lang="en-CA" dirty="0"/>
          </a:p>
        </p:txBody>
      </p:sp>
      <p:sp>
        <p:nvSpPr>
          <p:cNvPr id="2" name="Rectangle 1">
            <a:extLst>
              <a:ext uri="{FF2B5EF4-FFF2-40B4-BE49-F238E27FC236}">
                <a16:creationId xmlns:a16="http://schemas.microsoft.com/office/drawing/2014/main" id="{71AFC1EB-1FFE-5A0B-F268-6E11639C14ED}"/>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extLst>
              <a:ext uri="{FF2B5EF4-FFF2-40B4-BE49-F238E27FC236}">
                <a16:creationId xmlns:a16="http://schemas.microsoft.com/office/drawing/2014/main" id="{B8060B55-8E87-4656-C5D4-CEDC6861238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7" name="Picture 6">
            <a:extLst>
              <a:ext uri="{FF2B5EF4-FFF2-40B4-BE49-F238E27FC236}">
                <a16:creationId xmlns:a16="http://schemas.microsoft.com/office/drawing/2014/main" id="{5A94BCD6-B218-36D8-1107-E13883C4AB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Tree>
    <p:extLst>
      <p:ext uri="{BB962C8B-B14F-4D97-AF65-F5344CB8AC3E}">
        <p14:creationId xmlns:p14="http://schemas.microsoft.com/office/powerpoint/2010/main" val="236533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s">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1FE731A9-9B61-4257-8851-414D15920FB2}"/>
              </a:ext>
            </a:extLst>
          </p:cNvPr>
          <p:cNvSpPr>
            <a:spLocks noGrp="1"/>
          </p:cNvSpPr>
          <p:nvPr>
            <p:ph type="ctrTitle" hasCustomPrompt="1"/>
          </p:nvPr>
        </p:nvSpPr>
        <p:spPr>
          <a:xfrm>
            <a:off x="356349" y="2196353"/>
            <a:ext cx="5820166" cy="1313610"/>
          </a:xfrm>
        </p:spPr>
        <p:txBody>
          <a:bodyPr anchor="ctr">
            <a:normAutofit/>
          </a:bodyPr>
          <a:lstStyle>
            <a:lvl1pPr algn="l">
              <a:defRPr sz="2400" b="1" cap="none" baseline="0">
                <a:solidFill>
                  <a:srgbClr val="6ABF4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2" name="Subtitle 2">
            <a:extLst>
              <a:ext uri="{FF2B5EF4-FFF2-40B4-BE49-F238E27FC236}">
                <a16:creationId xmlns:a16="http://schemas.microsoft.com/office/drawing/2014/main" id="{5BBAED26-C1DE-48AD-8745-489BBC6572A6}"/>
              </a:ext>
            </a:extLst>
          </p:cNvPr>
          <p:cNvSpPr>
            <a:spLocks noGrp="1"/>
          </p:cNvSpPr>
          <p:nvPr>
            <p:ph type="subTitle" idx="1" hasCustomPrompt="1"/>
          </p:nvPr>
        </p:nvSpPr>
        <p:spPr>
          <a:xfrm>
            <a:off x="356349" y="3602038"/>
            <a:ext cx="5820166" cy="760600"/>
          </a:xfrm>
        </p:spPr>
        <p:txBody>
          <a:bodyPr>
            <a:noAutofit/>
          </a:bodyPr>
          <a:lstStyle>
            <a:lvl1pPr marL="0" indent="0" algn="l">
              <a:buNone/>
              <a:defRPr lang="en-US" sz="1800" b="0" kern="1200" dirty="0">
                <a:solidFill>
                  <a:srgbClr val="06698A"/>
                </a:solidFill>
                <a:latin typeface="Arial" panose="020B0604020202020204" pitchFamily="34" charset="0"/>
                <a:ea typeface="+mj-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3" name="Picture 2">
            <a:extLst>
              <a:ext uri="{FF2B5EF4-FFF2-40B4-BE49-F238E27FC236}">
                <a16:creationId xmlns:a16="http://schemas.microsoft.com/office/drawing/2014/main" id="{F464E689-BD3B-A03F-8F0F-1DCBFDAF557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3001"/>
            <a:ext cx="2358000" cy="2359361"/>
          </a:xfrm>
          <a:prstGeom prst="rect">
            <a:avLst/>
          </a:prstGeom>
        </p:spPr>
      </p:pic>
      <p:pic>
        <p:nvPicPr>
          <p:cNvPr id="10" name="Picture 9">
            <a:extLst>
              <a:ext uri="{FF2B5EF4-FFF2-40B4-BE49-F238E27FC236}">
                <a16:creationId xmlns:a16="http://schemas.microsoft.com/office/drawing/2014/main" id="{1F547BC7-41BD-D007-4316-FD495D25D607}"/>
              </a:ext>
            </a:extLst>
          </p:cNvPr>
          <p:cNvPicPr>
            <a:picLocks noChangeAspect="1"/>
          </p:cNvPicPr>
          <p:nvPr/>
        </p:nvPicPr>
        <p:blipFill>
          <a:blip r:embed="rId3" cstate="print">
            <a:extLst>
              <a:ext uri="{28A0092B-C50C-407E-A947-70E740481C1C}">
                <a14:useLocalDpi xmlns:a14="http://schemas.microsoft.com/office/drawing/2010/main" val="0"/>
              </a:ext>
            </a:extLst>
          </a:blip>
          <a:srcRect l="16647" r="16647"/>
          <a:stretch/>
        </p:blipFill>
        <p:spPr>
          <a:xfrm>
            <a:off x="6785162" y="4499164"/>
            <a:ext cx="2358839" cy="2357747"/>
          </a:xfrm>
          <a:prstGeom prst="rect">
            <a:avLst/>
          </a:prstGeom>
        </p:spPr>
      </p:pic>
      <p:pic>
        <p:nvPicPr>
          <p:cNvPr id="12" name="Picture 11">
            <a:extLst>
              <a:ext uri="{FF2B5EF4-FFF2-40B4-BE49-F238E27FC236}">
                <a16:creationId xmlns:a16="http://schemas.microsoft.com/office/drawing/2014/main" id="{FD0F97BF-956A-49DF-DA8F-63C5ECDFB5C5}"/>
              </a:ext>
            </a:extLst>
          </p:cNvPr>
          <p:cNvPicPr>
            <a:picLocks noChangeAspect="1"/>
          </p:cNvPicPr>
          <p:nvPr/>
        </p:nvPicPr>
        <p:blipFill>
          <a:blip r:embed="rId4"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13" name="Rectangle 12">
            <a:extLst>
              <a:ext uri="{FF2B5EF4-FFF2-40B4-BE49-F238E27FC236}">
                <a16:creationId xmlns:a16="http://schemas.microsoft.com/office/drawing/2014/main" id="{2DB0115D-27C8-5848-B9C2-A629FF974332}"/>
              </a:ext>
            </a:extLst>
          </p:cNvPr>
          <p:cNvSpPr/>
          <p:nvPr/>
        </p:nvSpPr>
        <p:spPr>
          <a:xfrm>
            <a:off x="6590188" y="2063002"/>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baseline="-25000" dirty="0"/>
          </a:p>
        </p:txBody>
      </p:sp>
      <p:sp>
        <p:nvSpPr>
          <p:cNvPr id="14" name="Rectangle 13">
            <a:extLst>
              <a:ext uri="{FF2B5EF4-FFF2-40B4-BE49-F238E27FC236}">
                <a16:creationId xmlns:a16="http://schemas.microsoft.com/office/drawing/2014/main" id="{4F1C6ADB-F92A-CD92-0955-07D5828726C2}"/>
              </a:ext>
            </a:extLst>
          </p:cNvPr>
          <p:cNvSpPr/>
          <p:nvPr/>
        </p:nvSpPr>
        <p:spPr>
          <a:xfrm>
            <a:off x="6592761"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06698A"/>
              </a:solidFill>
            </a:endParaRPr>
          </a:p>
        </p:txBody>
      </p:sp>
      <p:sp>
        <p:nvSpPr>
          <p:cNvPr id="15" name="Rectangle 14">
            <a:extLst>
              <a:ext uri="{FF2B5EF4-FFF2-40B4-BE49-F238E27FC236}">
                <a16:creationId xmlns:a16="http://schemas.microsoft.com/office/drawing/2014/main" id="{7BBCC5E5-EE94-ADC9-09F8-05F99C7D82A8}"/>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06698A"/>
              </a:solidFill>
            </a:endParaRPr>
          </a:p>
        </p:txBody>
      </p:sp>
    </p:spTree>
    <p:extLst>
      <p:ext uri="{BB962C8B-B14F-4D97-AF65-F5344CB8AC3E}">
        <p14:creationId xmlns:p14="http://schemas.microsoft.com/office/powerpoint/2010/main" val="125470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131" y="365128"/>
            <a:ext cx="8271782" cy="1028245"/>
          </a:xfrm>
        </p:spPr>
        <p:txBody>
          <a:bodyPr>
            <a:noAutofit/>
          </a:bodyPr>
          <a:lstStyle>
            <a:lvl1pPr>
              <a:defRPr sz="2400" b="1" cap="none" baseline="0">
                <a:solidFill>
                  <a:srgbClr val="6ABF4B"/>
                </a:solidFill>
                <a:latin typeface="Arial  "/>
              </a:defRPr>
            </a:lvl1pPr>
          </a:lstStyle>
          <a:p>
            <a:r>
              <a:rPr lang="en-US" dirty="0"/>
              <a:t>Click to edit master title style</a:t>
            </a:r>
          </a:p>
        </p:txBody>
      </p:sp>
      <p:sp>
        <p:nvSpPr>
          <p:cNvPr id="3" name="Content Placeholder 2"/>
          <p:cNvSpPr>
            <a:spLocks noGrp="1"/>
          </p:cNvSpPr>
          <p:nvPr>
            <p:ph idx="1"/>
          </p:nvPr>
        </p:nvSpPr>
        <p:spPr>
          <a:xfrm>
            <a:off x="475131" y="1584961"/>
            <a:ext cx="8271782" cy="4215204"/>
          </a:xfrm>
        </p:spPr>
        <p:txBody>
          <a:bodyPr/>
          <a:lstStyle>
            <a:lvl1pPr>
              <a:defRPr sz="1800"/>
            </a:lvl1pPr>
            <a:lvl2pPr marL="385763" indent="-171450">
              <a:buClr>
                <a:schemeClr val="bg1">
                  <a:lumMod val="75000"/>
                </a:schemeClr>
              </a:buClr>
              <a:buSzPct val="50000"/>
              <a:buFont typeface="Arial" panose="020B0604020202020204" pitchFamily="34" charset="0"/>
              <a:buChar char="►"/>
              <a:defRPr sz="1350">
                <a:solidFill>
                  <a:srgbClr val="0E3D51"/>
                </a:solidFill>
              </a:defRPr>
            </a:lvl2pPr>
            <a:lvl3pPr marL="554831" indent="-169069">
              <a:buClr>
                <a:schemeClr val="bg1">
                  <a:lumMod val="75000"/>
                </a:schemeClr>
              </a:buClr>
              <a:buFont typeface="Arial" panose="020B0604020202020204" pitchFamily="34" charset="0"/>
              <a:buChar char="─"/>
              <a:defRPr sz="135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248650" y="6320491"/>
            <a:ext cx="500902" cy="400984"/>
          </a:xfrm>
        </p:spPr>
        <p:txBody>
          <a:bodyPr/>
          <a:lstStyle>
            <a:lvl1pPr>
              <a:defRPr>
                <a:solidFill>
                  <a:srgbClr val="0E3D51"/>
                </a:solidFill>
                <a:latin typeface="Arial  "/>
              </a:defRPr>
            </a:lvl1pPr>
          </a:lstStyle>
          <a:p>
            <a:fld id="{13E8F12C-355B-4FD9-86BE-1B20E9F37E0F}" type="slidenum">
              <a:rPr lang="en-CA" smtClean="0"/>
              <a:t>‹#›</a:t>
            </a:fld>
            <a:endParaRPr lang="en-CA" dirty="0"/>
          </a:p>
        </p:txBody>
      </p:sp>
      <p:sp>
        <p:nvSpPr>
          <p:cNvPr id="4" name="Rectangle 3">
            <a:extLst>
              <a:ext uri="{FF2B5EF4-FFF2-40B4-BE49-F238E27FC236}">
                <a16:creationId xmlns:a16="http://schemas.microsoft.com/office/drawing/2014/main" id="{04E623AA-C0AA-532A-2270-352D6075E1D5}"/>
              </a:ext>
            </a:extLst>
          </p:cNvPr>
          <p:cNvSpPr/>
          <p:nvPr/>
        </p:nvSpPr>
        <p:spPr>
          <a:xfrm>
            <a:off x="9021763" y="4499162"/>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a:extLst>
              <a:ext uri="{FF2B5EF4-FFF2-40B4-BE49-F238E27FC236}">
                <a16:creationId xmlns:a16="http://schemas.microsoft.com/office/drawing/2014/main" id="{3BF08F95-8FAD-2B77-6EC0-00EF00F92B37}"/>
              </a:ext>
            </a:extLst>
          </p:cNvPr>
          <p:cNvSpPr/>
          <p:nvPr/>
        </p:nvSpPr>
        <p:spPr>
          <a:xfrm>
            <a:off x="9019190" y="2063002"/>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baseline="-25000" dirty="0"/>
          </a:p>
        </p:txBody>
      </p:sp>
      <p:sp>
        <p:nvSpPr>
          <p:cNvPr id="8" name="Rectangle 7">
            <a:extLst>
              <a:ext uri="{FF2B5EF4-FFF2-40B4-BE49-F238E27FC236}">
                <a16:creationId xmlns:a16="http://schemas.microsoft.com/office/drawing/2014/main" id="{DCF444EE-F956-1984-E0E4-A8F5471B3678}"/>
              </a:ext>
            </a:extLst>
          </p:cNvPr>
          <p:cNvSpPr/>
          <p:nvPr/>
        </p:nvSpPr>
        <p:spPr>
          <a:xfrm>
            <a:off x="902176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10" name="Picture 9">
            <a:extLst>
              <a:ext uri="{FF2B5EF4-FFF2-40B4-BE49-F238E27FC236}">
                <a16:creationId xmlns:a16="http://schemas.microsoft.com/office/drawing/2014/main" id="{E9D92C31-2011-387D-9211-2607A9E3B9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5131" y="5777793"/>
            <a:ext cx="1590769" cy="909011"/>
          </a:xfrm>
          <a:prstGeom prst="rect">
            <a:avLst/>
          </a:prstGeom>
        </p:spPr>
      </p:pic>
      <p:pic>
        <p:nvPicPr>
          <p:cNvPr id="11" name="Picture 10" descr="Text&#10;&#10;Description automatically generated">
            <a:extLst>
              <a:ext uri="{FF2B5EF4-FFF2-40B4-BE49-F238E27FC236}">
                <a16:creationId xmlns:a16="http://schemas.microsoft.com/office/drawing/2014/main" id="{478ADA94-58B5-28AB-2896-24D7B6614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251" y="6104947"/>
            <a:ext cx="2007071" cy="487635"/>
          </a:xfrm>
          <a:prstGeom prst="rect">
            <a:avLst/>
          </a:prstGeom>
        </p:spPr>
      </p:pic>
    </p:spTree>
    <p:extLst>
      <p:ext uri="{BB962C8B-B14F-4D97-AF65-F5344CB8AC3E}">
        <p14:creationId xmlns:p14="http://schemas.microsoft.com/office/powerpoint/2010/main" val="177009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131" y="1497875"/>
            <a:ext cx="3917578" cy="4091688"/>
          </a:xfrm>
        </p:spPr>
        <p:txBody>
          <a:bodyPr/>
          <a:lstStyle>
            <a:lvl1pPr marL="0" indent="0">
              <a:buNone/>
              <a:defRPr/>
            </a:lvl1pPr>
            <a:lvl2pPr marL="346472" indent="-176213">
              <a:buClr>
                <a:schemeClr val="bg1">
                  <a:lumMod val="75000"/>
                </a:schemeClr>
              </a:buClr>
              <a:buFont typeface="Arial" panose="020B0604020202020204" pitchFamily="34" charset="0"/>
              <a:buChar char="•"/>
              <a:defRPr sz="1350">
                <a:solidFill>
                  <a:srgbClr val="0E3D51"/>
                </a:solidFill>
              </a:defRPr>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829334" y="1497876"/>
            <a:ext cx="3917578" cy="4091688"/>
          </a:xfrm>
        </p:spPr>
        <p:txBody>
          <a:bodyPr/>
          <a:lstStyle>
            <a:lvl1pPr marL="45244" marR="0" indent="0" algn="l" defTabSz="685800" rtl="0" eaLnBrk="1" fontAlgn="auto" latinLnBrk="0" hangingPunct="1">
              <a:lnSpc>
                <a:spcPct val="90000"/>
              </a:lnSpc>
              <a:spcBef>
                <a:spcPts val="750"/>
              </a:spcBef>
              <a:spcAft>
                <a:spcPts val="0"/>
              </a:spcAft>
              <a:buClr>
                <a:schemeClr val="bg1">
                  <a:lumMod val="75000"/>
                </a:schemeClr>
              </a:buClr>
              <a:buSzTx/>
              <a:buFont typeface="Arial" panose="020B0604020202020204" pitchFamily="34" charset="0"/>
              <a:buNone/>
              <a:tabLst/>
              <a:defRPr/>
            </a:lvl1pPr>
            <a:lvl2pPr>
              <a:defRPr lang="en-US" sz="1350" kern="1200" dirty="0" smtClean="0">
                <a:solidFill>
                  <a:srgbClr val="0E3D51"/>
                </a:solidFill>
                <a:latin typeface="Arial" panose="020B0604020202020204" pitchFamily="34" charset="0"/>
                <a:ea typeface="+mn-ea"/>
                <a:cs typeface="Arial" panose="020B0604020202020204" pitchFamily="34" charset="0"/>
              </a:defRPr>
            </a:lvl2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lvl1pPr>
              <a:defRPr>
                <a:solidFill>
                  <a:srgbClr val="0E3D51"/>
                </a:solidFill>
                <a:latin typeface="Arial  "/>
              </a:defRPr>
            </a:lvl1pPr>
          </a:lstStyle>
          <a:p>
            <a:fld id="{13E8F12C-355B-4FD9-86BE-1B20E9F37E0F}" type="slidenum">
              <a:rPr lang="en-CA" smtClean="0"/>
              <a:t>‹#›</a:t>
            </a:fld>
            <a:endParaRPr lang="en-CA" dirty="0"/>
          </a:p>
        </p:txBody>
      </p:sp>
      <p:sp>
        <p:nvSpPr>
          <p:cNvPr id="11" name="Title 1"/>
          <p:cNvSpPr>
            <a:spLocks noGrp="1"/>
          </p:cNvSpPr>
          <p:nvPr>
            <p:ph type="title" hasCustomPrompt="1"/>
          </p:nvPr>
        </p:nvSpPr>
        <p:spPr>
          <a:xfrm>
            <a:off x="475130" y="365128"/>
            <a:ext cx="8271783" cy="1028245"/>
          </a:xfrm>
        </p:spPr>
        <p:txBody>
          <a:bodyPr>
            <a:normAutofit/>
          </a:bodyPr>
          <a:lstStyle>
            <a:lvl1pPr>
              <a:defRPr lang="en-US" sz="2400" b="1" kern="1200" cap="none" baseline="0" dirty="0">
                <a:solidFill>
                  <a:srgbClr val="6ABF4B"/>
                </a:solidFill>
                <a:latin typeface="Arial  "/>
                <a:ea typeface="+mj-ea"/>
                <a:cs typeface="+mj-cs"/>
              </a:defRPr>
            </a:lvl1pPr>
          </a:lstStyle>
          <a:p>
            <a:r>
              <a:rPr lang="en-US" dirty="0"/>
              <a:t>Click to edit master title style</a:t>
            </a:r>
          </a:p>
        </p:txBody>
      </p:sp>
      <p:sp>
        <p:nvSpPr>
          <p:cNvPr id="6" name="Rectangle 5">
            <a:extLst>
              <a:ext uri="{FF2B5EF4-FFF2-40B4-BE49-F238E27FC236}">
                <a16:creationId xmlns:a16="http://schemas.microsoft.com/office/drawing/2014/main" id="{B075DF81-3D61-5352-801B-99A1FEAEC993}"/>
              </a:ext>
            </a:extLst>
          </p:cNvPr>
          <p:cNvSpPr/>
          <p:nvPr/>
        </p:nvSpPr>
        <p:spPr>
          <a:xfrm>
            <a:off x="9021763" y="4499162"/>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8" name="Rectangle 7">
            <a:extLst>
              <a:ext uri="{FF2B5EF4-FFF2-40B4-BE49-F238E27FC236}">
                <a16:creationId xmlns:a16="http://schemas.microsoft.com/office/drawing/2014/main" id="{A87F5F37-B26B-A81F-9A10-DED6485628A8}"/>
              </a:ext>
            </a:extLst>
          </p:cNvPr>
          <p:cNvSpPr/>
          <p:nvPr/>
        </p:nvSpPr>
        <p:spPr>
          <a:xfrm>
            <a:off x="9019190" y="2063002"/>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baseline="-25000" dirty="0"/>
          </a:p>
        </p:txBody>
      </p:sp>
      <p:sp>
        <p:nvSpPr>
          <p:cNvPr id="9" name="Rectangle 8">
            <a:extLst>
              <a:ext uri="{FF2B5EF4-FFF2-40B4-BE49-F238E27FC236}">
                <a16:creationId xmlns:a16="http://schemas.microsoft.com/office/drawing/2014/main" id="{E4BC44F4-2472-1A11-3DBC-FF0A9139EA01}"/>
              </a:ext>
            </a:extLst>
          </p:cNvPr>
          <p:cNvSpPr/>
          <p:nvPr/>
        </p:nvSpPr>
        <p:spPr>
          <a:xfrm>
            <a:off x="902176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10" name="Picture 9">
            <a:extLst>
              <a:ext uri="{FF2B5EF4-FFF2-40B4-BE49-F238E27FC236}">
                <a16:creationId xmlns:a16="http://schemas.microsoft.com/office/drawing/2014/main" id="{E27FA27C-100D-9B5A-B07E-C3FB8004FA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5131" y="5777793"/>
            <a:ext cx="1590769" cy="909011"/>
          </a:xfrm>
          <a:prstGeom prst="rect">
            <a:avLst/>
          </a:prstGeom>
        </p:spPr>
      </p:pic>
      <p:pic>
        <p:nvPicPr>
          <p:cNvPr id="12" name="Picture 11" descr="Text&#10;&#10;Description automatically generated">
            <a:extLst>
              <a:ext uri="{FF2B5EF4-FFF2-40B4-BE49-F238E27FC236}">
                <a16:creationId xmlns:a16="http://schemas.microsoft.com/office/drawing/2014/main" id="{5F861FFF-2443-35FF-61BA-C1B27C33F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562" y="6109636"/>
            <a:ext cx="2007071" cy="487635"/>
          </a:xfrm>
          <a:prstGeom prst="rect">
            <a:avLst/>
          </a:prstGeom>
        </p:spPr>
      </p:pic>
    </p:spTree>
    <p:extLst>
      <p:ext uri="{BB962C8B-B14F-4D97-AF65-F5344CB8AC3E}">
        <p14:creationId xmlns:p14="http://schemas.microsoft.com/office/powerpoint/2010/main" val="420894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E6F70-F463-B17B-E7AF-8DA1F0928447}"/>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 name="Text Placeholder 2"/>
          <p:cNvSpPr>
            <a:spLocks noGrp="1"/>
          </p:cNvSpPr>
          <p:nvPr>
            <p:ph type="body" idx="1"/>
          </p:nvPr>
        </p:nvSpPr>
        <p:spPr>
          <a:xfrm>
            <a:off x="533354" y="1538800"/>
            <a:ext cx="3873871" cy="823912"/>
          </a:xfrm>
        </p:spPr>
        <p:txBody>
          <a:bodyPr anchor="b">
            <a:noAutofit/>
          </a:bodyPr>
          <a:lstStyle>
            <a:lvl1pPr marL="0" indent="0">
              <a:buNone/>
              <a:defRPr sz="1800" b="1">
                <a:latin typeface="Arial  "/>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33354" y="2508142"/>
            <a:ext cx="3873871" cy="2978258"/>
          </a:xfrm>
        </p:spPr>
        <p:txBody>
          <a:bodyPr>
            <a:normAutofit/>
          </a:bodyPr>
          <a:lstStyle>
            <a:lvl1pPr>
              <a:defRPr sz="1350" b="0">
                <a:solidFill>
                  <a:srgbClr val="0E3D51"/>
                </a:solidFill>
              </a:defRPr>
            </a:lvl1pPr>
          </a:lstStyle>
          <a:p>
            <a:pPr lvl="0"/>
            <a:r>
              <a:rPr lang="en-US"/>
              <a:t>Click to edit Master text styles</a:t>
            </a:r>
          </a:p>
        </p:txBody>
      </p:sp>
      <p:sp>
        <p:nvSpPr>
          <p:cNvPr id="5" name="Text Placeholder 4"/>
          <p:cNvSpPr>
            <a:spLocks noGrp="1"/>
          </p:cNvSpPr>
          <p:nvPr>
            <p:ph type="body" sz="quarter" idx="3"/>
          </p:nvPr>
        </p:nvSpPr>
        <p:spPr>
          <a:xfrm>
            <a:off x="4718277" y="1538800"/>
            <a:ext cx="3611659" cy="823912"/>
          </a:xfrm>
        </p:spPr>
        <p:txBody>
          <a:bodyPr anchor="b">
            <a:noAutofit/>
          </a:bodyPr>
          <a:lstStyle>
            <a:lvl1pPr marL="0" indent="0">
              <a:buNone/>
              <a:defRPr lang="en-US" sz="1800" b="1" kern="1200" dirty="0" smtClean="0">
                <a:solidFill>
                  <a:srgbClr val="06698A"/>
                </a:solidFill>
                <a:latin typeface="Arial  "/>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750"/>
              </a:spcBef>
              <a:buClr>
                <a:schemeClr val="bg1">
                  <a:lumMod val="75000"/>
                </a:schemeClr>
              </a:buClr>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4718277" y="2508142"/>
            <a:ext cx="3611659" cy="2978258"/>
          </a:xfrm>
        </p:spPr>
        <p:txBody>
          <a:bodyPr>
            <a:normAutofit/>
          </a:bodyPr>
          <a:lstStyle>
            <a:lvl1pPr marL="170260" indent="-170260">
              <a:defRPr lang="en-US" sz="1350" b="0" kern="1200" dirty="0" smtClean="0">
                <a:solidFill>
                  <a:srgbClr val="0E3D51"/>
                </a:solidFill>
                <a:latin typeface="Arial" panose="020B0604020202020204" pitchFamily="34" charset="0"/>
                <a:ea typeface="+mn-ea"/>
                <a:cs typeface="Arial" panose="020B0604020202020204" pitchFamily="34" charset="0"/>
              </a:defRPr>
            </a:lvl1pPr>
          </a:lstStyle>
          <a:p>
            <a:pPr marL="170260" lvl="0" indent="-170260" algn="l" defTabSz="685800" rtl="0" eaLnBrk="1" latinLnBrk="0" hangingPunct="1">
              <a:lnSpc>
                <a:spcPct val="90000"/>
              </a:lnSpc>
              <a:spcBef>
                <a:spcPts val="750"/>
              </a:spcBef>
              <a:buClr>
                <a:schemeClr val="bg1">
                  <a:lumMod val="75000"/>
                </a:schemeClr>
              </a:buClr>
              <a:buFont typeface="Arial" panose="020B0604020202020204" pitchFamily="34" charset="0"/>
              <a:buChar char="•"/>
            </a:pPr>
            <a:r>
              <a:rPr lang="en-US"/>
              <a:t>Click to edit Master text styles</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13E8F12C-355B-4FD9-86BE-1B20E9F37E0F}" type="slidenum">
              <a:rPr lang="en-CA" smtClean="0"/>
              <a:t>‹#›</a:t>
            </a:fld>
            <a:endParaRPr lang="en-CA" dirty="0"/>
          </a:p>
        </p:txBody>
      </p:sp>
      <p:sp>
        <p:nvSpPr>
          <p:cNvPr id="12" name="Title 1"/>
          <p:cNvSpPr>
            <a:spLocks noGrp="1"/>
          </p:cNvSpPr>
          <p:nvPr>
            <p:ph type="title" hasCustomPrompt="1"/>
          </p:nvPr>
        </p:nvSpPr>
        <p:spPr>
          <a:xfrm>
            <a:off x="533353" y="365128"/>
            <a:ext cx="7485530" cy="1028245"/>
          </a:xfrm>
        </p:spPr>
        <p:txBody>
          <a:bodyPr>
            <a:normAutofit/>
          </a:bodyPr>
          <a:lstStyle>
            <a:lvl1pPr>
              <a:defRPr lang="en-US" sz="2400" b="1" kern="1200" cap="none" baseline="0" dirty="0">
                <a:solidFill>
                  <a:srgbClr val="6ABF4B"/>
                </a:solidFill>
                <a:latin typeface="Arial  "/>
                <a:ea typeface="+mj-ea"/>
                <a:cs typeface="+mj-cs"/>
              </a:defRPr>
            </a:lvl1pPr>
          </a:lstStyle>
          <a:p>
            <a:r>
              <a:rPr lang="en-US" dirty="0"/>
              <a:t>Click to edit master title style</a:t>
            </a:r>
          </a:p>
        </p:txBody>
      </p:sp>
      <p:pic>
        <p:nvPicPr>
          <p:cNvPr id="8" name="Picture 7">
            <a:extLst>
              <a:ext uri="{FF2B5EF4-FFF2-40B4-BE49-F238E27FC236}">
                <a16:creationId xmlns:a16="http://schemas.microsoft.com/office/drawing/2014/main" id="{7B595066-40D7-480D-A547-79808C02E34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75131" y="5846371"/>
            <a:ext cx="1590769" cy="909010"/>
          </a:xfrm>
          <a:prstGeom prst="rect">
            <a:avLst/>
          </a:prstGeom>
        </p:spPr>
      </p:pic>
      <p:pic>
        <p:nvPicPr>
          <p:cNvPr id="10" name="Picture 9">
            <a:extLst>
              <a:ext uri="{FF2B5EF4-FFF2-40B4-BE49-F238E27FC236}">
                <a16:creationId xmlns:a16="http://schemas.microsoft.com/office/drawing/2014/main" id="{04A8B580-0AC4-6996-3E9E-C848B7A868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2" y="6179322"/>
            <a:ext cx="2007071" cy="348258"/>
          </a:xfrm>
          <a:prstGeom prst="rect">
            <a:avLst/>
          </a:prstGeom>
        </p:spPr>
      </p:pic>
    </p:spTree>
    <p:extLst>
      <p:ext uri="{BB962C8B-B14F-4D97-AF65-F5344CB8AC3E}">
        <p14:creationId xmlns:p14="http://schemas.microsoft.com/office/powerpoint/2010/main" val="278079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dirty="0"/>
          </a:p>
        </p:txBody>
      </p:sp>
      <p:sp>
        <p:nvSpPr>
          <p:cNvPr id="13" name="Content Placeholder 2">
            <a:extLst>
              <a:ext uri="{FF2B5EF4-FFF2-40B4-BE49-F238E27FC236}">
                <a16:creationId xmlns:a16="http://schemas.microsoft.com/office/drawing/2014/main" id="{40EE964F-52DD-46A8-AFE4-676858E5F438}"/>
              </a:ext>
            </a:extLst>
          </p:cNvPr>
          <p:cNvSpPr>
            <a:spLocks noGrp="1"/>
          </p:cNvSpPr>
          <p:nvPr>
            <p:ph idx="1"/>
          </p:nvPr>
        </p:nvSpPr>
        <p:spPr>
          <a:xfrm>
            <a:off x="475131" y="1584961"/>
            <a:ext cx="7485530" cy="3930990"/>
          </a:xfrm>
        </p:spPr>
        <p:txBody>
          <a:bodyPr/>
          <a:lstStyle>
            <a:lvl1pPr>
              <a:defRPr sz="1800"/>
            </a:lvl1pPr>
            <a:lvl2pPr marL="385763" indent="-171450">
              <a:buClr>
                <a:schemeClr val="bg1">
                  <a:lumMod val="75000"/>
                </a:schemeClr>
              </a:buClr>
              <a:buSzPct val="50000"/>
              <a:buFont typeface="Arial" panose="020B0604020202020204" pitchFamily="34" charset="0"/>
              <a:buChar char="►"/>
              <a:defRPr sz="1350">
                <a:solidFill>
                  <a:srgbClr val="0E3D51"/>
                </a:solidFill>
              </a:defRPr>
            </a:lvl2pPr>
            <a:lvl3pPr marL="554831" indent="-169069">
              <a:buClr>
                <a:schemeClr val="bg1">
                  <a:lumMod val="75000"/>
                </a:schemeClr>
              </a:buClr>
              <a:buFont typeface="Arial" panose="020B0604020202020204" pitchFamily="34" charset="0"/>
              <a:buChar char="─"/>
              <a:defRPr sz="135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277C6EAE-194D-497D-5CA1-6422DCA3B991}"/>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2">
            <a:extLst>
              <a:ext uri="{FF2B5EF4-FFF2-40B4-BE49-F238E27FC236}">
                <a16:creationId xmlns:a16="http://schemas.microsoft.com/office/drawing/2014/main" id="{0F235CD9-6044-EBEB-E14C-15F002385F4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75131" y="5846371"/>
            <a:ext cx="1590769" cy="909010"/>
          </a:xfrm>
          <a:prstGeom prst="rect">
            <a:avLst/>
          </a:prstGeom>
        </p:spPr>
      </p:pic>
      <p:pic>
        <p:nvPicPr>
          <p:cNvPr id="9" name="Picture 8">
            <a:extLst>
              <a:ext uri="{FF2B5EF4-FFF2-40B4-BE49-F238E27FC236}">
                <a16:creationId xmlns:a16="http://schemas.microsoft.com/office/drawing/2014/main" id="{082E68D0-54AA-AD54-C3D7-4F30C9316F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2" y="6179322"/>
            <a:ext cx="2007071" cy="348258"/>
          </a:xfrm>
          <a:prstGeom prst="rect">
            <a:avLst/>
          </a:prstGeom>
        </p:spPr>
      </p:pic>
      <p:sp>
        <p:nvSpPr>
          <p:cNvPr id="16" name="Title 1">
            <a:extLst>
              <a:ext uri="{FF2B5EF4-FFF2-40B4-BE49-F238E27FC236}">
                <a16:creationId xmlns:a16="http://schemas.microsoft.com/office/drawing/2014/main" id="{159CE2B9-0A27-DC95-9EFF-31E70FC4A4AD}"/>
              </a:ext>
            </a:extLst>
          </p:cNvPr>
          <p:cNvSpPr>
            <a:spLocks noGrp="1"/>
          </p:cNvSpPr>
          <p:nvPr>
            <p:ph type="title" hasCustomPrompt="1"/>
          </p:nvPr>
        </p:nvSpPr>
        <p:spPr>
          <a:xfrm>
            <a:off x="475131" y="365128"/>
            <a:ext cx="7485530" cy="1028245"/>
          </a:xfrm>
        </p:spPr>
        <p:txBody>
          <a:bodyPr>
            <a:normAutofit/>
          </a:bodyPr>
          <a:lstStyle>
            <a:lvl1pPr>
              <a:defRPr lang="en-US" sz="2400" b="1" kern="1200" cap="none" baseline="0" dirty="0">
                <a:solidFill>
                  <a:srgbClr val="6ABF4B"/>
                </a:solidFill>
                <a:latin typeface="Arial  "/>
                <a:ea typeface="+mj-ea"/>
                <a:cs typeface="+mj-cs"/>
              </a:defRPr>
            </a:lvl1pPr>
          </a:lstStyle>
          <a:p>
            <a:r>
              <a:rPr lang="en-US" dirty="0"/>
              <a:t>Click to edit master title style</a:t>
            </a:r>
          </a:p>
        </p:txBody>
      </p:sp>
    </p:spTree>
    <p:extLst>
      <p:ext uri="{BB962C8B-B14F-4D97-AF65-F5344CB8AC3E}">
        <p14:creationId xmlns:p14="http://schemas.microsoft.com/office/powerpoint/2010/main" val="344990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3E8F12C-355B-4FD9-86BE-1B20E9F37E0F}" type="slidenum">
              <a:rPr lang="en-CA" smtClean="0"/>
              <a:t>‹#›</a:t>
            </a:fld>
            <a:endParaRPr lang="en-CA" dirty="0"/>
          </a:p>
        </p:txBody>
      </p:sp>
      <p:sp>
        <p:nvSpPr>
          <p:cNvPr id="2" name="Rectangle 1">
            <a:extLst>
              <a:ext uri="{FF2B5EF4-FFF2-40B4-BE49-F238E27FC236}">
                <a16:creationId xmlns:a16="http://schemas.microsoft.com/office/drawing/2014/main" id="{71AFC1EB-1FFE-5A0B-F268-6E11639C14ED}"/>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2">
            <a:extLst>
              <a:ext uri="{FF2B5EF4-FFF2-40B4-BE49-F238E27FC236}">
                <a16:creationId xmlns:a16="http://schemas.microsoft.com/office/drawing/2014/main" id="{B8060B55-8E87-4656-C5D4-CEDC6861238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75131" y="5846371"/>
            <a:ext cx="1590769" cy="909010"/>
          </a:xfrm>
          <a:prstGeom prst="rect">
            <a:avLst/>
          </a:prstGeom>
        </p:spPr>
      </p:pic>
      <p:pic>
        <p:nvPicPr>
          <p:cNvPr id="7" name="Picture 6">
            <a:extLst>
              <a:ext uri="{FF2B5EF4-FFF2-40B4-BE49-F238E27FC236}">
                <a16:creationId xmlns:a16="http://schemas.microsoft.com/office/drawing/2014/main" id="{5A94BCD6-B218-36D8-1107-E13883C4AB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2" y="6179322"/>
            <a:ext cx="2007071" cy="348258"/>
          </a:xfrm>
          <a:prstGeom prst="rect">
            <a:avLst/>
          </a:prstGeom>
        </p:spPr>
      </p:pic>
    </p:spTree>
    <p:extLst>
      <p:ext uri="{BB962C8B-B14F-4D97-AF65-F5344CB8AC3E}">
        <p14:creationId xmlns:p14="http://schemas.microsoft.com/office/powerpoint/2010/main" val="109164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C7EC56-2CC6-41C9-BA01-D335D742237D}"/>
              </a:ext>
            </a:extLst>
          </p:cNvPr>
          <p:cNvSpPr/>
          <p:nvPr/>
        </p:nvSpPr>
        <p:spPr>
          <a:xfrm>
            <a:off x="287" y="2063002"/>
            <a:ext cx="6508767"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5" name="Picture 14">
            <a:extLst>
              <a:ext uri="{FF2B5EF4-FFF2-40B4-BE49-F238E27FC236}">
                <a16:creationId xmlns:a16="http://schemas.microsoft.com/office/drawing/2014/main" id="{74DA65F1-CCE4-4B89-8916-1864EB887EC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2999"/>
            <a:ext cx="2358000" cy="2359361"/>
          </a:xfrm>
          <a:prstGeom prst="rect">
            <a:avLst/>
          </a:prstGeom>
        </p:spPr>
      </p:pic>
      <p:sp>
        <p:nvSpPr>
          <p:cNvPr id="2" name="Title 1"/>
          <p:cNvSpPr>
            <a:spLocks noGrp="1"/>
          </p:cNvSpPr>
          <p:nvPr>
            <p:ph type="ctrTitle" hasCustomPrompt="1"/>
          </p:nvPr>
        </p:nvSpPr>
        <p:spPr>
          <a:xfrm>
            <a:off x="356348" y="2196353"/>
            <a:ext cx="5837420" cy="1313610"/>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56348" y="3602038"/>
            <a:ext cx="5837420" cy="760600"/>
          </a:xfrm>
        </p:spPr>
        <p:txBody>
          <a:bodyPr>
            <a:noAutofit/>
          </a:bodyPr>
          <a:lstStyle>
            <a:lvl1pPr marL="0" indent="0" algn="l">
              <a:buNone/>
              <a:defRPr lang="en-US" sz="2400" b="0" kern="1200" dirty="0">
                <a:solidFill>
                  <a:schemeClr val="bg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47" y="609434"/>
            <a:ext cx="2035161" cy="1162949"/>
          </a:xfrm>
          <a:prstGeom prst="rect">
            <a:avLst/>
          </a:prstGeom>
        </p:spPr>
      </p:pic>
      <p:sp>
        <p:nvSpPr>
          <p:cNvPr id="16" name="Text Placeholder 15"/>
          <p:cNvSpPr>
            <a:spLocks noGrp="1"/>
          </p:cNvSpPr>
          <p:nvPr>
            <p:ph type="body" sz="quarter" idx="10" hasCustomPrompt="1"/>
          </p:nvPr>
        </p:nvSpPr>
        <p:spPr>
          <a:xfrm>
            <a:off x="356347" y="4608513"/>
            <a:ext cx="5837420" cy="708025"/>
          </a:xfrm>
        </p:spPr>
        <p:txBody>
          <a:bodyPr>
            <a:normAutofit/>
          </a:bodyPr>
          <a:lstStyle>
            <a:lvl1pPr marL="0" indent="0">
              <a:buNone/>
              <a:defRPr sz="1800" b="0" baseline="0">
                <a:latin typeface="Arial" panose="020B0604020202020204" pitchFamily="34" charset="0"/>
                <a:cs typeface="Arial" panose="020B0604020202020204" pitchFamily="34" charset="0"/>
              </a:defRPr>
            </a:lvl1pPr>
          </a:lstStyle>
          <a:p>
            <a:pPr lvl="0"/>
            <a:r>
              <a:rPr lang="en-US"/>
              <a:t>Click to add speaker, event, date</a:t>
            </a:r>
            <a:endParaRPr lang="en-CA"/>
          </a:p>
        </p:txBody>
      </p:sp>
      <p:pic>
        <p:nvPicPr>
          <p:cNvPr id="5" name="Picture 4">
            <a:extLst>
              <a:ext uri="{FF2B5EF4-FFF2-40B4-BE49-F238E27FC236}">
                <a16:creationId xmlns:a16="http://schemas.microsoft.com/office/drawing/2014/main" id="{FF03B25A-C4D7-4619-9785-4F05442C3C16}"/>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6785161" y="4499162"/>
            <a:ext cx="2358839" cy="2357747"/>
          </a:xfrm>
          <a:prstGeom prst="rect">
            <a:avLst/>
          </a:prstGeom>
        </p:spPr>
      </p:pic>
      <p:pic>
        <p:nvPicPr>
          <p:cNvPr id="18" name="Picture 17">
            <a:extLst>
              <a:ext uri="{FF2B5EF4-FFF2-40B4-BE49-F238E27FC236}">
                <a16:creationId xmlns:a16="http://schemas.microsoft.com/office/drawing/2014/main" id="{5B76E720-6AED-4DC3-9AE1-708CF40C0AF3}"/>
              </a:ext>
            </a:extLst>
          </p:cNvPr>
          <p:cNvPicPr>
            <a:picLocks noChangeAspect="1"/>
          </p:cNvPicPr>
          <p:nvPr/>
        </p:nvPicPr>
        <p:blipFill>
          <a:blip r:embed="rId5"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21" name="Rectangle 20">
            <a:extLst>
              <a:ext uri="{FF2B5EF4-FFF2-40B4-BE49-F238E27FC236}">
                <a16:creationId xmlns:a16="http://schemas.microsoft.com/office/drawing/2014/main" id="{CE972FBC-2ECC-42D7-8B57-9AAF29A63F49}"/>
              </a:ext>
            </a:extLst>
          </p:cNvPr>
          <p:cNvSpPr/>
          <p:nvPr/>
        </p:nvSpPr>
        <p:spPr>
          <a:xfrm>
            <a:off x="6590187"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22" name="Rectangle 21">
            <a:extLst>
              <a:ext uri="{FF2B5EF4-FFF2-40B4-BE49-F238E27FC236}">
                <a16:creationId xmlns:a16="http://schemas.microsoft.com/office/drawing/2014/main" id="{DFCBEE9F-6EB4-4DAE-AEB7-D8AE50E5E45E}"/>
              </a:ext>
            </a:extLst>
          </p:cNvPr>
          <p:cNvSpPr/>
          <p:nvPr/>
        </p:nvSpPr>
        <p:spPr>
          <a:xfrm>
            <a:off x="6592760"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6698A"/>
              </a:solidFill>
            </a:endParaRPr>
          </a:p>
        </p:txBody>
      </p:sp>
      <p:pic>
        <p:nvPicPr>
          <p:cNvPr id="6" name="Picture 5" descr="Text&#10;&#10;Description automatically generated">
            <a:extLst>
              <a:ext uri="{FF2B5EF4-FFF2-40B4-BE49-F238E27FC236}">
                <a16:creationId xmlns:a16="http://schemas.microsoft.com/office/drawing/2014/main" id="{EADFE29D-7ED0-FB98-481C-CA1B4EA82F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0433" y="1064457"/>
            <a:ext cx="2431864" cy="590841"/>
          </a:xfrm>
          <a:prstGeom prst="rect">
            <a:avLst/>
          </a:prstGeom>
        </p:spPr>
      </p:pic>
      <p:sp>
        <p:nvSpPr>
          <p:cNvPr id="4" name="Rectangle 3">
            <a:extLst>
              <a:ext uri="{FF2B5EF4-FFF2-40B4-BE49-F238E27FC236}">
                <a16:creationId xmlns:a16="http://schemas.microsoft.com/office/drawing/2014/main" id="{6A689410-E12D-BB40-B494-0281CAF0CB75}"/>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6698A"/>
              </a:solidFill>
            </a:endParaRPr>
          </a:p>
        </p:txBody>
      </p:sp>
    </p:spTree>
    <p:extLst>
      <p:ext uri="{BB962C8B-B14F-4D97-AF65-F5344CB8AC3E}">
        <p14:creationId xmlns:p14="http://schemas.microsoft.com/office/powerpoint/2010/main" val="206303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No Images">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1FE731A9-9B61-4257-8851-414D15920FB2}"/>
              </a:ext>
            </a:extLst>
          </p:cNvPr>
          <p:cNvSpPr>
            <a:spLocks noGrp="1"/>
          </p:cNvSpPr>
          <p:nvPr>
            <p:ph type="ctrTitle" hasCustomPrompt="1"/>
          </p:nvPr>
        </p:nvSpPr>
        <p:spPr>
          <a:xfrm>
            <a:off x="356348" y="2196353"/>
            <a:ext cx="5820166" cy="1313610"/>
          </a:xfrm>
        </p:spPr>
        <p:txBody>
          <a:bodyPr anchor="ctr">
            <a:normAutofit/>
          </a:bodyPr>
          <a:lstStyle>
            <a:lvl1pPr algn="l">
              <a:defRPr sz="3200" b="1" cap="none" baseline="0">
                <a:solidFill>
                  <a:srgbClr val="6ABF4B"/>
                </a:solidFill>
                <a:latin typeface="Arial" panose="020B0604020202020204" pitchFamily="34" charset="0"/>
                <a:cs typeface="Arial" panose="020B0604020202020204" pitchFamily="34" charset="0"/>
              </a:defRPr>
            </a:lvl1pPr>
          </a:lstStyle>
          <a:p>
            <a:r>
              <a:rPr lang="en-US"/>
              <a:t>Click to edit master title style</a:t>
            </a:r>
          </a:p>
        </p:txBody>
      </p:sp>
      <p:sp>
        <p:nvSpPr>
          <p:cNvPr id="52" name="Subtitle 2">
            <a:extLst>
              <a:ext uri="{FF2B5EF4-FFF2-40B4-BE49-F238E27FC236}">
                <a16:creationId xmlns:a16="http://schemas.microsoft.com/office/drawing/2014/main" id="{5BBAED26-C1DE-48AD-8745-489BBC6572A6}"/>
              </a:ext>
            </a:extLst>
          </p:cNvPr>
          <p:cNvSpPr>
            <a:spLocks noGrp="1"/>
          </p:cNvSpPr>
          <p:nvPr>
            <p:ph type="subTitle" idx="1" hasCustomPrompt="1"/>
          </p:nvPr>
        </p:nvSpPr>
        <p:spPr>
          <a:xfrm>
            <a:off x="356348" y="3602038"/>
            <a:ext cx="5820166" cy="760600"/>
          </a:xfrm>
        </p:spPr>
        <p:txBody>
          <a:bodyPr>
            <a:noAutofit/>
          </a:bodyPr>
          <a:lstStyle>
            <a:lvl1pPr marL="0" indent="0" algn="l">
              <a:buNone/>
              <a:defRPr lang="en-US" sz="2400" b="0" kern="1200" dirty="0">
                <a:solidFill>
                  <a:srgbClr val="06698A"/>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F464E689-BD3B-A03F-8F0F-1DCBFDAF557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2999"/>
            <a:ext cx="2358000" cy="2359361"/>
          </a:xfrm>
          <a:prstGeom prst="rect">
            <a:avLst/>
          </a:prstGeom>
        </p:spPr>
      </p:pic>
      <p:pic>
        <p:nvPicPr>
          <p:cNvPr id="10" name="Picture 9">
            <a:extLst>
              <a:ext uri="{FF2B5EF4-FFF2-40B4-BE49-F238E27FC236}">
                <a16:creationId xmlns:a16="http://schemas.microsoft.com/office/drawing/2014/main" id="{1F547BC7-41BD-D007-4316-FD495D25D607}"/>
              </a:ext>
            </a:extLst>
          </p:cNvPr>
          <p:cNvPicPr>
            <a:picLocks noChangeAspect="1"/>
          </p:cNvPicPr>
          <p:nvPr/>
        </p:nvPicPr>
        <p:blipFill>
          <a:blip r:embed="rId3" cstate="print">
            <a:extLst>
              <a:ext uri="{28A0092B-C50C-407E-A947-70E740481C1C}">
                <a14:useLocalDpi xmlns:a14="http://schemas.microsoft.com/office/drawing/2010/main" val="0"/>
              </a:ext>
            </a:extLst>
          </a:blip>
          <a:srcRect l="16647" r="16647"/>
          <a:stretch/>
        </p:blipFill>
        <p:spPr>
          <a:xfrm>
            <a:off x="6785161" y="4499162"/>
            <a:ext cx="2358839" cy="2357747"/>
          </a:xfrm>
          <a:prstGeom prst="rect">
            <a:avLst/>
          </a:prstGeom>
        </p:spPr>
      </p:pic>
      <p:pic>
        <p:nvPicPr>
          <p:cNvPr id="12" name="Picture 11">
            <a:extLst>
              <a:ext uri="{FF2B5EF4-FFF2-40B4-BE49-F238E27FC236}">
                <a16:creationId xmlns:a16="http://schemas.microsoft.com/office/drawing/2014/main" id="{FD0F97BF-956A-49DF-DA8F-63C5ECDFB5C5}"/>
              </a:ext>
            </a:extLst>
          </p:cNvPr>
          <p:cNvPicPr>
            <a:picLocks noChangeAspect="1"/>
          </p:cNvPicPr>
          <p:nvPr/>
        </p:nvPicPr>
        <p:blipFill>
          <a:blip r:embed="rId4"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13" name="Rectangle 12">
            <a:extLst>
              <a:ext uri="{FF2B5EF4-FFF2-40B4-BE49-F238E27FC236}">
                <a16:creationId xmlns:a16="http://schemas.microsoft.com/office/drawing/2014/main" id="{2DB0115D-27C8-5848-B9C2-A629FF974332}"/>
              </a:ext>
            </a:extLst>
          </p:cNvPr>
          <p:cNvSpPr/>
          <p:nvPr/>
        </p:nvSpPr>
        <p:spPr>
          <a:xfrm>
            <a:off x="6590187"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14" name="Rectangle 13">
            <a:extLst>
              <a:ext uri="{FF2B5EF4-FFF2-40B4-BE49-F238E27FC236}">
                <a16:creationId xmlns:a16="http://schemas.microsoft.com/office/drawing/2014/main" id="{4F1C6ADB-F92A-CD92-0955-07D5828726C2}"/>
              </a:ext>
            </a:extLst>
          </p:cNvPr>
          <p:cNvSpPr/>
          <p:nvPr/>
        </p:nvSpPr>
        <p:spPr>
          <a:xfrm>
            <a:off x="6592760"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6698A"/>
              </a:solidFill>
            </a:endParaRPr>
          </a:p>
        </p:txBody>
      </p:sp>
      <p:sp>
        <p:nvSpPr>
          <p:cNvPr id="15" name="Rectangle 14">
            <a:extLst>
              <a:ext uri="{FF2B5EF4-FFF2-40B4-BE49-F238E27FC236}">
                <a16:creationId xmlns:a16="http://schemas.microsoft.com/office/drawing/2014/main" id="{7BBCC5E5-EE94-ADC9-09F8-05F99C7D82A8}"/>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6698A"/>
              </a:solidFill>
            </a:endParaRPr>
          </a:p>
        </p:txBody>
      </p:sp>
    </p:spTree>
    <p:extLst>
      <p:ext uri="{BB962C8B-B14F-4D97-AF65-F5344CB8AC3E}">
        <p14:creationId xmlns:p14="http://schemas.microsoft.com/office/powerpoint/2010/main" val="206701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31" y="365128"/>
            <a:ext cx="8040220" cy="9324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5131" y="1576251"/>
            <a:ext cx="8040220" cy="4645164"/>
          </a:xfrm>
          <a:prstGeom prst="rect">
            <a:avLst/>
          </a:prstGeom>
        </p:spPr>
        <p:txBody>
          <a:bodyPr vert="horz" lIns="91440" tIns="45720" rIns="91440" bIns="45720" rtlCol="0">
            <a:normAutofit/>
          </a:bodyPr>
          <a:lstStyle/>
          <a:p>
            <a:pPr lvl="0"/>
            <a:r>
              <a:rPr lang="en-US" dirty="0"/>
              <a:t>Click to edit Master text styles</a:t>
            </a:r>
          </a:p>
          <a:p>
            <a:pPr marL="385763" lvl="1" indent="-171450" algn="l" defTabSz="685800" rtl="0" eaLnBrk="1" latinLnBrk="0" hangingPunct="1">
              <a:lnSpc>
                <a:spcPct val="90000"/>
              </a:lnSpc>
              <a:spcBef>
                <a:spcPts val="375"/>
              </a:spcBef>
              <a:buClr>
                <a:schemeClr val="bg1">
                  <a:lumMod val="75000"/>
                </a:schemeClr>
              </a:buClr>
              <a:buSzPct val="50000"/>
              <a:buFont typeface="Arial" panose="020B0604020202020204" pitchFamily="34" charset="0"/>
              <a:buChar char="►"/>
            </a:pPr>
            <a:r>
              <a:rPr lang="en-US" dirty="0"/>
              <a:t>Second level</a:t>
            </a:r>
          </a:p>
          <a:p>
            <a:pPr marL="554831" marR="0" lvl="2" indent="-169069" algn="l" defTabSz="685800" rtl="0" eaLnBrk="1" fontAlgn="auto" latinLnBrk="0" hangingPunct="1">
              <a:lnSpc>
                <a:spcPct val="90000"/>
              </a:lnSpc>
              <a:spcBef>
                <a:spcPts val="750"/>
              </a:spcBef>
              <a:spcAft>
                <a:spcPts val="0"/>
              </a:spcAft>
              <a:buClr>
                <a:schemeClr val="bg1">
                  <a:lumMod val="75000"/>
                </a:schemeClr>
              </a:buClr>
              <a:buSzTx/>
              <a:buFont typeface="Arial" panose="020B0604020202020204" pitchFamily="34" charset="0"/>
              <a:buChar char="─"/>
              <a:tabLst/>
              <a:defRPr/>
            </a:pPr>
            <a:r>
              <a:rPr lang="en-US" dirty="0"/>
              <a:t>Third level</a:t>
            </a:r>
          </a:p>
          <a:p>
            <a:pPr marL="644128" lvl="2" indent="-171450" algn="l" defTabSz="685800" rtl="0" eaLnBrk="1" latinLnBrk="0" hangingPunct="1">
              <a:lnSpc>
                <a:spcPct val="90000"/>
              </a:lnSpc>
              <a:spcBef>
                <a:spcPts val="750"/>
              </a:spcBef>
              <a:buClr>
                <a:schemeClr val="bg1">
                  <a:lumMod val="75000"/>
                </a:schemeClr>
              </a:buClr>
              <a:buFont typeface="Arial" panose="020B0604020202020204" pitchFamily="34" charset="0"/>
              <a:buChar char="•"/>
            </a:pPr>
            <a:endParaRPr lang="en-US" dirty="0"/>
          </a:p>
        </p:txBody>
      </p:sp>
      <p:sp>
        <p:nvSpPr>
          <p:cNvPr id="6" name="Slide Number Placeholder 5"/>
          <p:cNvSpPr>
            <a:spLocks noGrp="1"/>
          </p:cNvSpPr>
          <p:nvPr>
            <p:ph type="sldNum" sz="quarter" idx="4"/>
          </p:nvPr>
        </p:nvSpPr>
        <p:spPr>
          <a:xfrm>
            <a:off x="8248650" y="6356353"/>
            <a:ext cx="500902" cy="365125"/>
          </a:xfrm>
          <a:prstGeom prst="rect">
            <a:avLst/>
          </a:prstGeom>
        </p:spPr>
        <p:txBody>
          <a:bodyPr vert="horz" lIns="91440" tIns="45720" rIns="91440" bIns="45720" rtlCol="0" anchor="ctr"/>
          <a:lstStyle>
            <a:lvl1pPr algn="r">
              <a:defRPr sz="900" b="0">
                <a:solidFill>
                  <a:srgbClr val="06698A"/>
                </a:solidFill>
                <a:latin typeface="Avenir LT Std 65 Medium" panose="020B0803020203020204" pitchFamily="34" charset="0"/>
              </a:defRPr>
            </a:lvl1pPr>
          </a:lstStyle>
          <a:p>
            <a:fld id="{4B0789BF-F082-4B6E-9D11-95C9D409B9AD}" type="slidenum">
              <a:rPr lang="en-CA" smtClean="0"/>
              <a:pPr/>
              <a:t>‹#›</a:t>
            </a:fld>
            <a:endParaRPr lang="en-CA" dirty="0"/>
          </a:p>
        </p:txBody>
      </p:sp>
    </p:spTree>
    <p:extLst>
      <p:ext uri="{BB962C8B-B14F-4D97-AF65-F5344CB8AC3E}">
        <p14:creationId xmlns:p14="http://schemas.microsoft.com/office/powerpoint/2010/main" val="18893216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xStyles>
    <p:titleStyle>
      <a:lvl1pPr algn="l" defTabSz="914400" rtl="0" eaLnBrk="1" latinLnBrk="0" hangingPunct="1">
        <a:lnSpc>
          <a:spcPct val="90000"/>
        </a:lnSpc>
        <a:spcBef>
          <a:spcPct val="0"/>
        </a:spcBef>
        <a:buNone/>
        <a:defRPr sz="4400" kern="1200">
          <a:solidFill>
            <a:srgbClr val="0E3D51"/>
          </a:solidFill>
          <a:latin typeface="Avenir LT Std 65 Medium" panose="020B0803020203020204" pitchFamily="34" charset="0"/>
          <a:ea typeface="+mj-ea"/>
          <a:cs typeface="+mj-cs"/>
        </a:defRPr>
      </a:lvl1pPr>
    </p:titleStyle>
    <p:body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dirty="0" smtClean="0">
          <a:solidFill>
            <a:srgbClr val="06698A"/>
          </a:solidFill>
          <a:latin typeface="Arial" panose="020B0604020202020204" pitchFamily="34" charset="0"/>
          <a:ea typeface="+mn-ea"/>
          <a:cs typeface="Arial" panose="020B0604020202020204" pitchFamily="34" charset="0"/>
        </a:defRPr>
      </a:lvl1pPr>
      <a:lvl2pPr marL="857250" indent="-342900" algn="l" defTabSz="914400" rtl="0" eaLnBrk="1" latinLnBrk="0" hangingPunct="1">
        <a:lnSpc>
          <a:spcPct val="90000"/>
        </a:lnSpc>
        <a:spcBef>
          <a:spcPts val="500"/>
        </a:spcBef>
        <a:buSzPct val="9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858837" marR="0" indent="-22860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30" y="365126"/>
            <a:ext cx="8040220" cy="9324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5130" y="1576251"/>
            <a:ext cx="8040220" cy="4645164"/>
          </a:xfrm>
          <a:prstGeom prst="rect">
            <a:avLst/>
          </a:prstGeom>
        </p:spPr>
        <p:txBody>
          <a:bodyPr vert="horz" lIns="91440" tIns="45720" rIns="91440" bIns="45720" rtlCol="0">
            <a:normAutofit/>
          </a:bodyPr>
          <a:lstStyle/>
          <a:p>
            <a:pPr lvl="0"/>
            <a:r>
              <a:rPr lang="en-US"/>
              <a:t>Click to edit Master text styles</a:t>
            </a:r>
          </a:p>
          <a:p>
            <a:pPr marL="514350" lvl="1" indent="-228600" algn="l" defTabSz="914400" rtl="0" eaLnBrk="1" latinLnBrk="0" hangingPunct="1">
              <a:lnSpc>
                <a:spcPct val="90000"/>
              </a:lnSpc>
              <a:spcBef>
                <a:spcPts val="500"/>
              </a:spcBef>
              <a:buClr>
                <a:schemeClr val="bg1">
                  <a:lumMod val="75000"/>
                </a:schemeClr>
              </a:buClr>
              <a:buSzPct val="50000"/>
              <a:buFont typeface="Arial" panose="020B0604020202020204" pitchFamily="34" charset="0"/>
              <a:buChar char="►"/>
            </a:pPr>
            <a:r>
              <a:rPr lang="en-US"/>
              <a:t>Second level</a:t>
            </a:r>
          </a:p>
          <a:p>
            <a:pPr marL="739775" marR="0" lvl="2" indent="-225425"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a:pPr>
            <a:r>
              <a:rPr lang="en-US"/>
              <a:t>Third level</a:t>
            </a:r>
          </a:p>
          <a:p>
            <a:pPr marL="858837" lvl="2"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pPr>
            <a:endParaRPr lang="en-US"/>
          </a:p>
        </p:txBody>
      </p:sp>
      <p:sp>
        <p:nvSpPr>
          <p:cNvPr id="6" name="Slide Number Placeholder 5"/>
          <p:cNvSpPr>
            <a:spLocks noGrp="1"/>
          </p:cNvSpPr>
          <p:nvPr>
            <p:ph type="sldNum" sz="quarter" idx="4"/>
          </p:nvPr>
        </p:nvSpPr>
        <p:spPr>
          <a:xfrm>
            <a:off x="8248650" y="6356351"/>
            <a:ext cx="500902" cy="365125"/>
          </a:xfrm>
          <a:prstGeom prst="rect">
            <a:avLst/>
          </a:prstGeom>
        </p:spPr>
        <p:txBody>
          <a:bodyPr vert="horz" lIns="91440" tIns="45720" rIns="91440" bIns="45720" rtlCol="0" anchor="ctr"/>
          <a:lstStyle>
            <a:lvl1pPr algn="r">
              <a:defRPr sz="1200" b="0">
                <a:solidFill>
                  <a:srgbClr val="06698A"/>
                </a:solidFill>
                <a:latin typeface="Avenir LT Std 65 Medium" panose="020B0803020203020204" pitchFamily="34" charset="0"/>
              </a:defRPr>
            </a:lvl1pPr>
          </a:lstStyle>
          <a:p>
            <a:fld id="{4B0789BF-F082-4B6E-9D11-95C9D409B9AD}" type="slidenum">
              <a:rPr lang="en-CA" smtClean="0"/>
              <a:pPr/>
              <a:t>‹#›</a:t>
            </a:fld>
            <a:endParaRPr lang="en-CA" dirty="0"/>
          </a:p>
        </p:txBody>
      </p:sp>
    </p:spTree>
    <p:extLst>
      <p:ext uri="{BB962C8B-B14F-4D97-AF65-F5344CB8AC3E}">
        <p14:creationId xmlns:p14="http://schemas.microsoft.com/office/powerpoint/2010/main" val="27173275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914400" rtl="0" eaLnBrk="1" latinLnBrk="0" hangingPunct="1">
        <a:lnSpc>
          <a:spcPct val="90000"/>
        </a:lnSpc>
        <a:spcBef>
          <a:spcPct val="0"/>
        </a:spcBef>
        <a:buNone/>
        <a:defRPr sz="4400" kern="1200">
          <a:solidFill>
            <a:srgbClr val="0E3D51"/>
          </a:solidFill>
          <a:latin typeface="Avenir LT Std 65 Medium" panose="020B0803020203020204" pitchFamily="34" charset="0"/>
          <a:ea typeface="+mj-ea"/>
          <a:cs typeface="+mj-cs"/>
        </a:defRPr>
      </a:lvl1pPr>
    </p:titleStyle>
    <p:body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dirty="0" smtClean="0">
          <a:solidFill>
            <a:srgbClr val="06698A"/>
          </a:solidFill>
          <a:latin typeface="Arial" panose="020B0604020202020204" pitchFamily="34" charset="0"/>
          <a:ea typeface="+mn-ea"/>
          <a:cs typeface="Arial" panose="020B0604020202020204" pitchFamily="34" charset="0"/>
        </a:defRPr>
      </a:lvl1pPr>
      <a:lvl2pPr marL="857250" indent="-342900" algn="l" defTabSz="914400" rtl="0" eaLnBrk="1" latinLnBrk="0" hangingPunct="1">
        <a:lnSpc>
          <a:spcPct val="90000"/>
        </a:lnSpc>
        <a:spcBef>
          <a:spcPts val="500"/>
        </a:spcBef>
        <a:buSzPct val="9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858837" marR="0" indent="-22860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5" Type="http://schemas.openxmlformats.org/officeDocument/2006/relationships/tags" Target="../tags/tag5.xml"/><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2.xml"/><Relationship Id="rId7" Type="http://schemas.openxmlformats.org/officeDocument/2006/relationships/notesSlide" Target="../notesSlides/notesSlide10.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3.xml"/><Relationship Id="rId5" Type="http://schemas.openxmlformats.org/officeDocument/2006/relationships/tags" Target="../tags/tag34.xml"/><Relationship Id="rId4" Type="http://schemas.openxmlformats.org/officeDocument/2006/relationships/tags" Target="../tags/tag3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7.xml"/><Relationship Id="rId7" Type="http://schemas.openxmlformats.org/officeDocument/2006/relationships/notesSlide" Target="../notesSlides/notesSlide1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3.xml"/><Relationship Id="rId5" Type="http://schemas.openxmlformats.org/officeDocument/2006/relationships/tags" Target="../tags/tag39.xml"/><Relationship Id="rId4" Type="http://schemas.openxmlformats.org/officeDocument/2006/relationships/tags" Target="../tags/tag38.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2.xml"/><Relationship Id="rId7" Type="http://schemas.openxmlformats.org/officeDocument/2006/relationships/notesSlide" Target="../notesSlides/notesSlide1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3.xml"/><Relationship Id="rId5" Type="http://schemas.openxmlformats.org/officeDocument/2006/relationships/tags" Target="../tags/tag44.xml"/><Relationship Id="rId10" Type="http://schemas.openxmlformats.org/officeDocument/2006/relationships/image" Target="../media/image22.png"/><Relationship Id="rId4" Type="http://schemas.openxmlformats.org/officeDocument/2006/relationships/tags" Target="../tags/tag43.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23.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48.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51.xml"/><Relationship Id="rId7" Type="http://schemas.openxmlformats.org/officeDocument/2006/relationships/notesSlide" Target="../notesSlides/notesSlide14.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3.xml"/><Relationship Id="rId5" Type="http://schemas.openxmlformats.org/officeDocument/2006/relationships/tags" Target="../tags/tag53.xml"/><Relationship Id="rId4" Type="http://schemas.openxmlformats.org/officeDocument/2006/relationships/tags" Target="../tags/tag52.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1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3.xml"/><Relationship Id="rId5" Type="http://schemas.openxmlformats.org/officeDocument/2006/relationships/tags" Target="../tags/tag58.xml"/><Relationship Id="rId4" Type="http://schemas.openxmlformats.org/officeDocument/2006/relationships/tags" Target="../tags/tag57.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61.xml"/><Relationship Id="rId7" Type="http://schemas.openxmlformats.org/officeDocument/2006/relationships/notesSlide" Target="../notesSlides/notesSlide16.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3.xml"/><Relationship Id="rId5" Type="http://schemas.openxmlformats.org/officeDocument/2006/relationships/tags" Target="../tags/tag63.xml"/><Relationship Id="rId4" Type="http://schemas.openxmlformats.org/officeDocument/2006/relationships/tags" Target="../tags/tag6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1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6.pn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7.pn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8.png"/><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29.jpeg"/><Relationship Id="rId2" Type="http://schemas.openxmlformats.org/officeDocument/2006/relationships/video" Target="https://www.youtube.com/embed/fqe1h3ErQCA" TargetMode="External"/><Relationship Id="rId1" Type="http://schemas.openxmlformats.org/officeDocument/2006/relationships/tags" Target="../tags/tag74.xml"/><Relationship Id="rId6" Type="http://schemas.openxmlformats.org/officeDocument/2006/relationships/hyperlink" Target="https://www.youtube.com/watch?v=fqe1h3ErQCA" TargetMode="Externa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30.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1.jpg"/><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4.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33.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hyperlink" Target="https://www.tandemhelps.ca/" TargetMode="External"/><Relationship Id="rId5" Type="http://schemas.openxmlformats.org/officeDocument/2006/relationships/tags" Target="../tags/tag85.xml"/><Relationship Id="rId10" Type="http://schemas.openxmlformats.org/officeDocument/2006/relationships/image" Target="../media/image32.png"/><Relationship Id="rId4" Type="http://schemas.openxmlformats.org/officeDocument/2006/relationships/tags" Target="../tags/tag84.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hyperlink" Target="http://www.camh.ca/fr" TargetMode="External"/><Relationship Id="rId5" Type="http://schemas.openxmlformats.org/officeDocument/2006/relationships/hyperlink" Target="http://www.connexontario.ca/" TargetMode="External"/><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3.jpe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8.xml"/><Relationship Id="rId7" Type="http://schemas.openxmlformats.org/officeDocument/2006/relationships/notesSlide" Target="../notesSlides/notesSlide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3.xml"/><Relationship Id="rId5" Type="http://schemas.openxmlformats.org/officeDocument/2006/relationships/tags" Target="../tags/tag20.xml"/><Relationship Id="rId10" Type="http://schemas.openxmlformats.org/officeDocument/2006/relationships/image" Target="../media/image16.jpeg"/><Relationship Id="rId4" Type="http://schemas.openxmlformats.org/officeDocument/2006/relationships/tags" Target="../tags/tag19.xm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notesSlide" Target="../notesSlides/notesSlide9.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3.xml"/><Relationship Id="rId5" Type="http://schemas.openxmlformats.org/officeDocument/2006/relationships/tags" Target="../tags/tag29.xml"/><Relationship Id="rId4"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79BDD4-F80E-4026-8737-DC18709B37E8}"/>
              </a:ext>
            </a:extLst>
          </p:cNvPr>
          <p:cNvSpPr txBox="1"/>
          <p:nvPr>
            <p:custDataLst>
              <p:tags r:id="rId1"/>
            </p:custDataLst>
          </p:nvPr>
        </p:nvSpPr>
        <p:spPr>
          <a:xfrm>
            <a:off x="249989" y="2931194"/>
            <a:ext cx="5950705" cy="623248"/>
          </a:xfrm>
          <a:prstGeom prst="rect">
            <a:avLst/>
          </a:prstGeom>
          <a:noFill/>
        </p:spPr>
        <p:txBody>
          <a:bodyPr wrap="square" lIns="68580" tIns="34290" rIns="68580" bIns="34290" rtlCol="0" anchor="t">
            <a:spAutoFit/>
          </a:bodyPr>
          <a:lstStyle/>
          <a:p>
            <a:r>
              <a:rPr lang="fr-CA" altLang="en-US" sz="3600" b="1" dirty="0">
                <a:solidFill>
                  <a:schemeClr val="bg1"/>
                </a:solidFill>
                <a:latin typeface="Arial  "/>
              </a:rPr>
              <a:t>Le cannabis, c’est quoi?</a:t>
            </a:r>
            <a:endParaRPr lang="fr-CA" sz="3600" b="1" dirty="0">
              <a:solidFill>
                <a:schemeClr val="bg1"/>
              </a:solidFill>
              <a:latin typeface="Arial  "/>
              <a:cs typeface="Arial" panose="020B0604020202020204" pitchFamily="34" charset="0"/>
            </a:endParaRPr>
          </a:p>
        </p:txBody>
      </p:sp>
      <p:sp>
        <p:nvSpPr>
          <p:cNvPr id="6" name="Text Placeholder 5">
            <a:extLst>
              <a:ext uri="{FF2B5EF4-FFF2-40B4-BE49-F238E27FC236}">
                <a16:creationId xmlns:a16="http://schemas.microsoft.com/office/drawing/2014/main" id="{2F03598A-8DBE-FE28-2D2D-C2661FCF5AAB}"/>
              </a:ext>
            </a:extLst>
          </p:cNvPr>
          <p:cNvSpPr>
            <a:spLocks noGrp="1"/>
          </p:cNvSpPr>
          <p:nvPr>
            <p:ph type="body" sz="quarter" idx="10"/>
            <p:custDataLst>
              <p:tags r:id="rId2"/>
            </p:custDataLst>
          </p:nvPr>
        </p:nvSpPr>
        <p:spPr>
          <a:xfrm>
            <a:off x="363274" y="4636224"/>
            <a:ext cx="5837420" cy="708025"/>
          </a:xfrm>
        </p:spPr>
        <p:txBody>
          <a:bodyPr vert="horz" lIns="91440" tIns="45720" rIns="91440" bIns="45720" rtlCol="0" anchor="t">
            <a:normAutofit/>
          </a:bodyPr>
          <a:lstStyle/>
          <a:p>
            <a:r>
              <a:rPr lang="fr-CA" noProof="0" dirty="0">
                <a:latin typeface="Arial"/>
                <a:cs typeface="Arial"/>
              </a:rPr>
              <a:t>Créée en août 2022</a:t>
            </a:r>
          </a:p>
          <a:p>
            <a:r>
              <a:rPr lang="fr-CA" noProof="0" dirty="0">
                <a:latin typeface="Arial"/>
                <a:cs typeface="Arial"/>
              </a:rPr>
              <a:t>Révisée en avril 2023</a:t>
            </a:r>
            <a:endParaRPr lang="fr-CA" noProof="0" dirty="0"/>
          </a:p>
        </p:txBody>
      </p:sp>
      <p:sp>
        <p:nvSpPr>
          <p:cNvPr id="3" name="TextBox 2">
            <a:extLst>
              <a:ext uri="{FF2B5EF4-FFF2-40B4-BE49-F238E27FC236}">
                <a16:creationId xmlns:a16="http://schemas.microsoft.com/office/drawing/2014/main" id="{67180BBB-ED0A-4ED5-AD19-A6C3BDF09D36}"/>
              </a:ext>
            </a:extLst>
          </p:cNvPr>
          <p:cNvSpPr txBox="1"/>
          <p:nvPr>
            <p:custDataLst>
              <p:tags r:id="rId3"/>
            </p:custDataLst>
          </p:nvPr>
        </p:nvSpPr>
        <p:spPr>
          <a:xfrm>
            <a:off x="6787299" y="2073896"/>
            <a:ext cx="2356701" cy="2347274"/>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0FC793F4-D1F1-4E08-B15A-C84F96B851B3}"/>
              </a:ext>
            </a:extLst>
          </p:cNvPr>
          <p:cNvPicPr>
            <a:picLocks noChangeAspect="1"/>
          </p:cNvPicPr>
          <p:nvPr>
            <p:custDataLst>
              <p:tags r:id="rId4"/>
            </p:custDataLst>
          </p:nvPr>
        </p:nvPicPr>
        <p:blipFill rotWithShape="1">
          <a:blip r:embed="rId9"/>
          <a:srcRect l="13254" r="4807"/>
          <a:stretch/>
        </p:blipFill>
        <p:spPr>
          <a:xfrm>
            <a:off x="6787299" y="2064468"/>
            <a:ext cx="2361402" cy="2356701"/>
          </a:xfrm>
          <a:prstGeom prst="rect">
            <a:avLst/>
          </a:prstGeom>
        </p:spPr>
      </p:pic>
      <p:pic>
        <p:nvPicPr>
          <p:cNvPr id="9" name="Picture 8">
            <a:extLst>
              <a:ext uri="{FF2B5EF4-FFF2-40B4-BE49-F238E27FC236}">
                <a16:creationId xmlns:a16="http://schemas.microsoft.com/office/drawing/2014/main" id="{2F02F375-1CF0-4384-9174-FF2A4F9D70F1}"/>
              </a:ext>
            </a:extLst>
          </p:cNvPr>
          <p:cNvPicPr>
            <a:picLocks noChangeAspect="1"/>
          </p:cNvPicPr>
          <p:nvPr>
            <p:custDataLst>
              <p:tags r:id="rId5"/>
            </p:custDataLst>
          </p:nvPr>
        </p:nvPicPr>
        <p:blipFill rotWithShape="1">
          <a:blip r:embed="rId10"/>
          <a:srcRect l="18735" t="2985" r="8185" b="2857"/>
          <a:stretch/>
        </p:blipFill>
        <p:spPr>
          <a:xfrm>
            <a:off x="6787301" y="4496585"/>
            <a:ext cx="2356701" cy="2379021"/>
          </a:xfrm>
          <a:prstGeom prst="rect">
            <a:avLst/>
          </a:prstGeom>
        </p:spPr>
      </p:pic>
      <p:pic>
        <p:nvPicPr>
          <p:cNvPr id="10" name="Picture 9">
            <a:extLst>
              <a:ext uri="{FF2B5EF4-FFF2-40B4-BE49-F238E27FC236}">
                <a16:creationId xmlns:a16="http://schemas.microsoft.com/office/drawing/2014/main" id="{DAD786A6-A4FB-4264-9B82-F2F4232596F7}"/>
              </a:ext>
            </a:extLst>
          </p:cNvPr>
          <p:cNvPicPr>
            <a:picLocks noChangeAspect="1"/>
          </p:cNvPicPr>
          <p:nvPr>
            <p:custDataLst>
              <p:tags r:id="rId6"/>
            </p:custDataLst>
          </p:nvPr>
        </p:nvPicPr>
        <p:blipFill rotWithShape="1">
          <a:blip r:embed="rId11"/>
          <a:srcRect l="20853" r="1"/>
          <a:stretch/>
        </p:blipFill>
        <p:spPr>
          <a:xfrm>
            <a:off x="6782597" y="0"/>
            <a:ext cx="2361402" cy="1989052"/>
          </a:xfrm>
          <a:prstGeom prst="rect">
            <a:avLst/>
          </a:prstGeom>
        </p:spPr>
      </p:pic>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A5C07E-3D93-88F3-F42D-1FFD8577AA1B}"/>
              </a:ext>
            </a:extLst>
          </p:cNvPr>
          <p:cNvSpPr>
            <a:spLocks noGrp="1"/>
          </p:cNvSpPr>
          <p:nvPr>
            <p:ph type="title"/>
            <p:custDataLst>
              <p:tags r:id="rId1"/>
            </p:custDataLst>
          </p:nvPr>
        </p:nvSpPr>
        <p:spPr>
          <a:xfrm>
            <a:off x="764900" y="1243674"/>
            <a:ext cx="7886700" cy="994172"/>
          </a:xfrm>
        </p:spPr>
        <p:txBody>
          <a:bodyPr>
            <a:normAutofit/>
          </a:bodyPr>
          <a:lstStyle/>
          <a:p>
            <a:r>
              <a:rPr lang="fr-CA" dirty="0">
                <a:latin typeface="Arial"/>
                <a:cs typeface="Arial"/>
              </a:rPr>
              <a:t>Avez-vous déjà entendu dire que…</a:t>
            </a:r>
            <a:endParaRPr lang="fr-CA" noProof="0" dirty="0">
              <a:latin typeface="Arial"/>
              <a:cs typeface="Arial"/>
            </a:endParaRPr>
          </a:p>
        </p:txBody>
      </p:sp>
      <p:sp>
        <p:nvSpPr>
          <p:cNvPr id="4" name="Text Placeholder 3"/>
          <p:cNvSpPr>
            <a:spLocks noGrp="1"/>
          </p:cNvSpPr>
          <p:nvPr>
            <p:ph idx="1"/>
            <p:custDataLst>
              <p:tags r:id="rId2"/>
            </p:custDataLst>
          </p:nvPr>
        </p:nvSpPr>
        <p:spPr>
          <a:xfrm>
            <a:off x="4708250" y="3003977"/>
            <a:ext cx="4105275" cy="3263504"/>
          </a:xfrm>
        </p:spPr>
        <p:txBody>
          <a:bodyPr vert="horz" lIns="91440" tIns="45720" rIns="91440" bIns="45720" rtlCol="0" anchor="t">
            <a:normAutofit/>
          </a:bodyPr>
          <a:lstStyle/>
          <a:p>
            <a:pPr marL="0" indent="0">
              <a:buNone/>
            </a:pPr>
            <a:r>
              <a:rPr lang="fr-CA" sz="2400" noProof="0" dirty="0">
                <a:solidFill>
                  <a:srgbClr val="006345"/>
                </a:solidFill>
                <a:latin typeface="Arial"/>
                <a:cs typeface="Arial"/>
              </a:rPr>
              <a:t>La consommation de cannabis peut nuire à la concentration, à l’attention, à la mémoire et à l’apprentissage.  </a:t>
            </a:r>
          </a:p>
        </p:txBody>
      </p:sp>
      <p:sp>
        <p:nvSpPr>
          <p:cNvPr id="6" name="TextBox 5"/>
          <p:cNvSpPr txBox="1"/>
          <p:nvPr>
            <p:custDataLst>
              <p:tags r:id="rId3"/>
            </p:custDataLst>
          </p:nvPr>
        </p:nvSpPr>
        <p:spPr>
          <a:xfrm>
            <a:off x="1209777" y="2288398"/>
            <a:ext cx="2804736" cy="1546577"/>
          </a:xfrm>
          <a:prstGeom prst="rect">
            <a:avLst/>
          </a:prstGeom>
          <a:noFill/>
        </p:spPr>
        <p:txBody>
          <a:bodyPr wrap="square" lIns="68580" tIns="34290" rIns="68580" bIns="34290" rtlCol="0" anchor="t">
            <a:spAutoFit/>
          </a:bodyPr>
          <a:lstStyle/>
          <a:p>
            <a:r>
              <a:rPr lang="fr-CA" sz="2400" dirty="0">
                <a:latin typeface="Arial"/>
                <a:cs typeface="Arial"/>
              </a:rPr>
              <a:t>Le cannabis m’aidera à me concentrer à l’école.</a:t>
            </a:r>
          </a:p>
        </p:txBody>
      </p:sp>
      <p:pic>
        <p:nvPicPr>
          <p:cNvPr id="7" name="Picture 6"/>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850796" y="3885527"/>
            <a:ext cx="1522697" cy="1681507"/>
          </a:xfrm>
          <a:prstGeom prst="rect">
            <a:avLst/>
          </a:prstGeom>
        </p:spPr>
      </p:pic>
      <p:sp>
        <p:nvSpPr>
          <p:cNvPr id="8" name="TextBox 7"/>
          <p:cNvSpPr txBox="1"/>
          <p:nvPr>
            <p:custDataLst>
              <p:tags r:id="rId5"/>
            </p:custDataLst>
          </p:nvPr>
        </p:nvSpPr>
        <p:spPr>
          <a:xfrm>
            <a:off x="4878267" y="2033108"/>
            <a:ext cx="3672408" cy="577081"/>
          </a:xfrm>
          <a:prstGeom prst="rect">
            <a:avLst/>
          </a:prstGeom>
          <a:noFill/>
        </p:spPr>
        <p:txBody>
          <a:bodyPr wrap="square" lIns="68580" tIns="34290" rIns="68580" bIns="34290" rtlCol="0" anchor="t">
            <a:spAutoFit/>
          </a:bodyPr>
          <a:lstStyle/>
          <a:p>
            <a:pPr algn="ctr"/>
            <a:r>
              <a:rPr lang="fr-CA" sz="3300" b="1" dirty="0">
                <a:solidFill>
                  <a:srgbClr val="006345"/>
                </a:solidFill>
                <a:latin typeface="Arial" panose="020B0604020202020204" pitchFamily="34" charset="0"/>
              </a:rPr>
              <a:t>  EN FAIT…</a:t>
            </a:r>
            <a:endParaRPr lang="en-CA" sz="1350" dirty="0">
              <a:latin typeface="Arial"/>
              <a:cs typeface="Arial"/>
            </a:endParaRPr>
          </a:p>
        </p:txBody>
      </p:sp>
    </p:spTree>
    <p:extLst>
      <p:ext uri="{BB962C8B-B14F-4D97-AF65-F5344CB8AC3E}">
        <p14:creationId xmlns:p14="http://schemas.microsoft.com/office/powerpoint/2010/main" val="27924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752235" y="1144562"/>
            <a:ext cx="7886700" cy="994172"/>
          </a:xfrm>
        </p:spPr>
        <p:txBody>
          <a:bodyPr>
            <a:normAutofit/>
          </a:bodyPr>
          <a:lstStyle/>
          <a:p>
            <a:r>
              <a:rPr lang="fr-CA" dirty="0">
                <a:latin typeface="Arial"/>
                <a:cs typeface="Arial"/>
              </a:rPr>
              <a:t>Avez-vous déjà entendu dire que…</a:t>
            </a:r>
            <a:endParaRPr lang="fr-CA" noProof="0" dirty="0"/>
          </a:p>
        </p:txBody>
      </p:sp>
      <p:sp>
        <p:nvSpPr>
          <p:cNvPr id="4" name="Text Placeholder 3"/>
          <p:cNvSpPr>
            <a:spLocks noGrp="1"/>
          </p:cNvSpPr>
          <p:nvPr>
            <p:ph idx="1"/>
            <p:custDataLst>
              <p:tags r:id="rId2"/>
            </p:custDataLst>
          </p:nvPr>
        </p:nvSpPr>
        <p:spPr>
          <a:xfrm>
            <a:off x="4695585" y="3063279"/>
            <a:ext cx="3815174" cy="3283276"/>
          </a:xfrm>
        </p:spPr>
        <p:txBody>
          <a:bodyPr vert="horz" lIns="91440" tIns="45720" rIns="91440" bIns="45720" rtlCol="0" anchor="t">
            <a:normAutofit/>
          </a:bodyPr>
          <a:lstStyle/>
          <a:p>
            <a:pPr marL="0" indent="0">
              <a:buNone/>
            </a:pPr>
            <a:r>
              <a:rPr lang="fr-CA" sz="2400" dirty="0">
                <a:solidFill>
                  <a:srgbClr val="006345"/>
                </a:solidFill>
                <a:latin typeface="Arial"/>
                <a:cs typeface="Arial"/>
              </a:rPr>
              <a:t>Le risque de psychose, de dépression et d’anxiété augmente chez les jeunes qui consomment du cannabis. </a:t>
            </a:r>
          </a:p>
        </p:txBody>
      </p:sp>
      <p:sp>
        <p:nvSpPr>
          <p:cNvPr id="6" name="TextBox 5"/>
          <p:cNvSpPr txBox="1"/>
          <p:nvPr>
            <p:custDataLst>
              <p:tags r:id="rId3"/>
            </p:custDataLst>
          </p:nvPr>
        </p:nvSpPr>
        <p:spPr>
          <a:xfrm>
            <a:off x="1310235" y="2163658"/>
            <a:ext cx="2816779" cy="1200329"/>
          </a:xfrm>
          <a:prstGeom prst="rect">
            <a:avLst/>
          </a:prstGeom>
          <a:noFill/>
        </p:spPr>
        <p:txBody>
          <a:bodyPr wrap="square" lIns="91440" tIns="45720" rIns="91440" bIns="45720" rtlCol="0" anchor="t">
            <a:spAutoFit/>
          </a:bodyPr>
          <a:lstStyle/>
          <a:p>
            <a:r>
              <a:rPr lang="fr-CA" sz="2400" dirty="0">
                <a:latin typeface="Arial"/>
                <a:cs typeface="Arial"/>
              </a:rPr>
              <a:t>Le cannabis favorise la santé mentale</a:t>
            </a:r>
            <a:r>
              <a:rPr lang="fr-CA" sz="2100" dirty="0">
                <a:latin typeface="Arial"/>
                <a:cs typeface="Arial"/>
              </a:rPr>
              <a:t>.</a:t>
            </a:r>
          </a:p>
        </p:txBody>
      </p:sp>
      <p:pic>
        <p:nvPicPr>
          <p:cNvPr id="7" name="Picture 6"/>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786249" y="3429973"/>
            <a:ext cx="1586255" cy="1892375"/>
          </a:xfrm>
          <a:prstGeom prst="rect">
            <a:avLst/>
          </a:prstGeom>
        </p:spPr>
      </p:pic>
      <p:sp>
        <p:nvSpPr>
          <p:cNvPr id="10" name="TextBox 9"/>
          <p:cNvSpPr txBox="1"/>
          <p:nvPr>
            <p:custDataLst>
              <p:tags r:id="rId5"/>
            </p:custDataLst>
          </p:nvPr>
        </p:nvSpPr>
        <p:spPr>
          <a:xfrm>
            <a:off x="4834517" y="2036013"/>
            <a:ext cx="3672408" cy="577081"/>
          </a:xfrm>
          <a:prstGeom prst="rect">
            <a:avLst/>
          </a:prstGeom>
          <a:noFill/>
        </p:spPr>
        <p:txBody>
          <a:bodyPr wrap="square" lIns="68580" tIns="34290" rIns="68580" bIns="34290" rtlCol="0" anchor="t">
            <a:spAutoFit/>
          </a:bodyPr>
          <a:lstStyle/>
          <a:p>
            <a:pPr algn="ctr"/>
            <a:r>
              <a:rPr lang="fr-CA" sz="3300" b="1" dirty="0">
                <a:solidFill>
                  <a:srgbClr val="006345"/>
                </a:solidFill>
                <a:latin typeface="Arial" panose="020B0604020202020204" pitchFamily="34" charset="0"/>
              </a:rPr>
              <a:t>EN FAIT…</a:t>
            </a:r>
            <a:endParaRPr lang="en-CA" sz="1350" dirty="0">
              <a:latin typeface="Arial"/>
              <a:cs typeface="Arial"/>
            </a:endParaRPr>
          </a:p>
        </p:txBody>
      </p:sp>
    </p:spTree>
    <p:extLst>
      <p:ext uri="{BB962C8B-B14F-4D97-AF65-F5344CB8AC3E}">
        <p14:creationId xmlns:p14="http://schemas.microsoft.com/office/powerpoint/2010/main" val="164476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custDataLst>
              <p:tags r:id="rId1"/>
            </p:custDataLst>
          </p:nvPr>
        </p:nvSpPr>
        <p:spPr>
          <a:xfrm>
            <a:off x="698224" y="1560957"/>
            <a:ext cx="7886700" cy="994172"/>
          </a:xfrm>
        </p:spPr>
        <p:txBody>
          <a:bodyPr>
            <a:normAutofit/>
          </a:bodyPr>
          <a:lstStyle/>
          <a:p>
            <a:r>
              <a:rPr lang="fr-CA" dirty="0">
                <a:latin typeface="Arial"/>
                <a:cs typeface="Arial"/>
              </a:rPr>
              <a:t>Avez-vous déjà entendu dire que…</a:t>
            </a:r>
            <a:br>
              <a:rPr lang="fr-CA" noProof="0" dirty="0">
                <a:latin typeface="Arial"/>
                <a:cs typeface="Arial"/>
              </a:rPr>
            </a:br>
            <a:r>
              <a:rPr lang="fr-CA" b="1" noProof="0" dirty="0">
                <a:solidFill>
                  <a:srgbClr val="006345"/>
                </a:solidFill>
                <a:latin typeface="Arial"/>
                <a:cs typeface="Arial"/>
              </a:rPr>
              <a:t>				</a:t>
            </a:r>
            <a:endParaRPr lang="fr-CA" noProof="0" dirty="0">
              <a:latin typeface="Arial"/>
              <a:cs typeface="Arial"/>
            </a:endParaRPr>
          </a:p>
        </p:txBody>
      </p:sp>
      <p:sp>
        <p:nvSpPr>
          <p:cNvPr id="4" name="Text Placeholder 3"/>
          <p:cNvSpPr>
            <a:spLocks noGrp="1"/>
          </p:cNvSpPr>
          <p:nvPr>
            <p:ph idx="1"/>
            <p:custDataLst>
              <p:tags r:id="rId2"/>
            </p:custDataLst>
          </p:nvPr>
        </p:nvSpPr>
        <p:spPr>
          <a:xfrm>
            <a:off x="4863999" y="2957681"/>
            <a:ext cx="3720440" cy="3263504"/>
          </a:xfrm>
        </p:spPr>
        <p:txBody>
          <a:bodyPr vert="horz" lIns="91440" tIns="45720" rIns="91440" bIns="45720" rtlCol="0" anchor="t">
            <a:normAutofit/>
          </a:bodyPr>
          <a:lstStyle/>
          <a:p>
            <a:pPr marL="0" indent="0">
              <a:buNone/>
            </a:pPr>
            <a:r>
              <a:rPr lang="fr-CA" sz="2400" dirty="0">
                <a:solidFill>
                  <a:srgbClr val="006345"/>
                </a:solidFill>
                <a:latin typeface="Arial"/>
                <a:cs typeface="Arial"/>
              </a:rPr>
              <a:t>1 personne sur 6 qui consomment du cannabis durant l’adolescence finira par avoir un trouble de l’usage du cannabis.</a:t>
            </a:r>
          </a:p>
        </p:txBody>
      </p:sp>
      <p:sp>
        <p:nvSpPr>
          <p:cNvPr id="6" name="TextBox 5"/>
          <p:cNvSpPr txBox="1"/>
          <p:nvPr>
            <p:custDataLst>
              <p:tags r:id="rId3"/>
            </p:custDataLst>
          </p:nvPr>
        </p:nvSpPr>
        <p:spPr>
          <a:xfrm>
            <a:off x="1143000" y="2250457"/>
            <a:ext cx="3168476" cy="1200329"/>
          </a:xfrm>
          <a:prstGeom prst="rect">
            <a:avLst/>
          </a:prstGeom>
          <a:noFill/>
        </p:spPr>
        <p:txBody>
          <a:bodyPr wrap="square" lIns="91440" tIns="45720" rIns="91440" bIns="45720" rtlCol="0" anchor="t">
            <a:spAutoFit/>
          </a:bodyPr>
          <a:lstStyle/>
          <a:p>
            <a:r>
              <a:rPr lang="fr-CA" sz="2400" dirty="0">
                <a:latin typeface="Arial"/>
                <a:cs typeface="Arial"/>
              </a:rPr>
              <a:t>On ne peut pas devenir dépendant du cannabis.</a:t>
            </a:r>
          </a:p>
        </p:txBody>
      </p:sp>
      <p:grpSp>
        <p:nvGrpSpPr>
          <p:cNvPr id="3" name="Group 2"/>
          <p:cNvGrpSpPr/>
          <p:nvPr>
            <p:custDataLst>
              <p:tags r:id="rId4"/>
            </p:custDataLst>
          </p:nvPr>
        </p:nvGrpSpPr>
        <p:grpSpPr>
          <a:xfrm>
            <a:off x="1281669" y="4239089"/>
            <a:ext cx="2932504" cy="1047036"/>
            <a:chOff x="184890" y="4509119"/>
            <a:chExt cx="7125221" cy="2369018"/>
          </a:xfrm>
        </p:grpSpPr>
        <p:pic>
          <p:nvPicPr>
            <p:cNvPr id="7" name="Picture 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572980" y="4509120"/>
              <a:ext cx="1177702" cy="2348880"/>
            </a:xfrm>
            <a:prstGeom prst="rect">
              <a:avLst/>
            </a:prstGeom>
          </p:spPr>
        </p:pic>
        <p:pic>
          <p:nvPicPr>
            <p:cNvPr id="8" name="Picture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761249" y="4509119"/>
              <a:ext cx="1177703" cy="2348881"/>
            </a:xfrm>
            <a:prstGeom prst="rect">
              <a:avLst/>
            </a:prstGeom>
          </p:spPr>
        </p:pic>
        <p:pic>
          <p:nvPicPr>
            <p:cNvPr id="9" name="Picture 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377304" y="4529257"/>
              <a:ext cx="1177702" cy="2348880"/>
            </a:xfrm>
            <a:prstGeom prst="rect">
              <a:avLst/>
            </a:prstGeom>
          </p:spPr>
        </p:pic>
        <p:pic>
          <p:nvPicPr>
            <p:cNvPr id="10" name="Picture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152602" y="4569531"/>
              <a:ext cx="1157509" cy="2308606"/>
            </a:xfrm>
            <a:prstGeom prst="rect">
              <a:avLst/>
            </a:prstGeom>
          </p:spPr>
        </p:pic>
        <p:pic>
          <p:nvPicPr>
            <p:cNvPr id="11" name="Picture 1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964332" y="4529257"/>
              <a:ext cx="1177702" cy="2348880"/>
            </a:xfrm>
            <a:prstGeom prst="rect">
              <a:avLst/>
            </a:prstGeom>
          </p:spPr>
        </p:pic>
        <p:pic>
          <p:nvPicPr>
            <p:cNvPr id="12" name="Picture 1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84890" y="4529257"/>
              <a:ext cx="1174440" cy="2348880"/>
            </a:xfrm>
            <a:prstGeom prst="rect">
              <a:avLst/>
            </a:prstGeom>
          </p:spPr>
        </p:pic>
      </p:grpSp>
      <p:sp>
        <p:nvSpPr>
          <p:cNvPr id="15" name="TextBox 14"/>
          <p:cNvSpPr txBox="1"/>
          <p:nvPr>
            <p:custDataLst>
              <p:tags r:id="rId5"/>
            </p:custDataLst>
          </p:nvPr>
        </p:nvSpPr>
        <p:spPr>
          <a:xfrm>
            <a:off x="4773368" y="2058042"/>
            <a:ext cx="3672408" cy="577081"/>
          </a:xfrm>
          <a:prstGeom prst="rect">
            <a:avLst/>
          </a:prstGeom>
          <a:noFill/>
        </p:spPr>
        <p:txBody>
          <a:bodyPr wrap="square" lIns="68580" tIns="34290" rIns="68580" bIns="34290" rtlCol="0" anchor="t">
            <a:spAutoFit/>
          </a:bodyPr>
          <a:lstStyle/>
          <a:p>
            <a:pPr algn="ctr"/>
            <a:r>
              <a:rPr lang="fr-CA" sz="3300" b="1" dirty="0">
                <a:solidFill>
                  <a:srgbClr val="006345"/>
                </a:solidFill>
                <a:latin typeface="Arial" panose="020B0604020202020204" pitchFamily="34" charset="0"/>
              </a:rPr>
              <a:t> EN FAIT…</a:t>
            </a:r>
            <a:endParaRPr lang="en-CA" sz="1350" dirty="0">
              <a:latin typeface="Arial"/>
              <a:cs typeface="Arial"/>
            </a:endParaRPr>
          </a:p>
        </p:txBody>
      </p:sp>
    </p:spTree>
    <p:extLst>
      <p:ext uri="{BB962C8B-B14F-4D97-AF65-F5344CB8AC3E}">
        <p14:creationId xmlns:p14="http://schemas.microsoft.com/office/powerpoint/2010/main" val="214995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37"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8041" y="1609331"/>
            <a:ext cx="7886700" cy="994172"/>
          </a:xfrm>
        </p:spPr>
        <p:txBody>
          <a:bodyPr/>
          <a:lstStyle/>
          <a:p>
            <a:r>
              <a:rPr lang="fr-CA" dirty="0">
                <a:latin typeface="Arial"/>
                <a:cs typeface="Arial"/>
              </a:rPr>
              <a:t>Avez-vous déjà entendu dire que…</a:t>
            </a:r>
            <a:br>
              <a:rPr lang="fr-CA" b="1" noProof="0" dirty="0">
                <a:latin typeface="Arial" panose="020B0604020202020204" pitchFamily="34" charset="0"/>
              </a:rPr>
            </a:br>
            <a:r>
              <a:rPr lang="fr-CA" b="1" noProof="0" dirty="0">
                <a:solidFill>
                  <a:srgbClr val="006345"/>
                </a:solidFill>
                <a:latin typeface="Arial"/>
                <a:cs typeface="Arial"/>
              </a:rPr>
              <a:t>				</a:t>
            </a:r>
            <a:endParaRPr lang="fr-CA" noProof="0" dirty="0">
              <a:latin typeface="Arial"/>
              <a:cs typeface="Arial"/>
            </a:endParaRPr>
          </a:p>
        </p:txBody>
      </p:sp>
      <p:sp>
        <p:nvSpPr>
          <p:cNvPr id="4" name="Text Placeholder 3"/>
          <p:cNvSpPr>
            <a:spLocks noGrp="1"/>
          </p:cNvSpPr>
          <p:nvPr>
            <p:ph idx="1"/>
            <p:custDataLst>
              <p:tags r:id="rId2"/>
            </p:custDataLst>
          </p:nvPr>
        </p:nvSpPr>
        <p:spPr>
          <a:xfrm>
            <a:off x="4752619" y="2931423"/>
            <a:ext cx="3849102" cy="2388722"/>
          </a:xfrm>
        </p:spPr>
        <p:txBody>
          <a:bodyPr vert="horz" lIns="91440" tIns="45720" rIns="91440" bIns="45720" rtlCol="0" anchor="t">
            <a:normAutofit/>
          </a:bodyPr>
          <a:lstStyle/>
          <a:p>
            <a:pPr marL="0" indent="0">
              <a:buNone/>
            </a:pPr>
            <a:r>
              <a:rPr lang="fr-CA" sz="2400" noProof="0" dirty="0">
                <a:solidFill>
                  <a:srgbClr val="006345"/>
                </a:solidFill>
                <a:latin typeface="Arial"/>
                <a:cs typeface="Arial"/>
              </a:rPr>
              <a:t>Le cannabis est une drogue psychotrope qui a un effet sur le cerveau et qui peut entraîner des conséquences négatives. </a:t>
            </a:r>
          </a:p>
        </p:txBody>
      </p:sp>
      <p:sp>
        <p:nvSpPr>
          <p:cNvPr id="6" name="TextBox 5"/>
          <p:cNvSpPr txBox="1"/>
          <p:nvPr>
            <p:custDataLst>
              <p:tags r:id="rId3"/>
            </p:custDataLst>
          </p:nvPr>
        </p:nvSpPr>
        <p:spPr>
          <a:xfrm>
            <a:off x="4752619" y="2190382"/>
            <a:ext cx="3672408" cy="577081"/>
          </a:xfrm>
          <a:prstGeom prst="rect">
            <a:avLst/>
          </a:prstGeom>
          <a:noFill/>
        </p:spPr>
        <p:txBody>
          <a:bodyPr wrap="square" lIns="68580" tIns="34290" rIns="68580" bIns="34290" rtlCol="0" anchor="t">
            <a:spAutoFit/>
          </a:bodyPr>
          <a:lstStyle/>
          <a:p>
            <a:pPr algn="ctr"/>
            <a:r>
              <a:rPr lang="fr-CA" sz="3300" b="1" dirty="0">
                <a:solidFill>
                  <a:srgbClr val="006345"/>
                </a:solidFill>
                <a:latin typeface="Arial" panose="020B0604020202020204" pitchFamily="34" charset="0"/>
              </a:rPr>
              <a:t> EN FAIT…</a:t>
            </a:r>
            <a:endParaRPr lang="en-CA" sz="1350" dirty="0">
              <a:latin typeface="Arial"/>
              <a:cs typeface="Arial"/>
            </a:endParaRPr>
          </a:p>
        </p:txBody>
      </p:sp>
      <p:grpSp>
        <p:nvGrpSpPr>
          <p:cNvPr id="3" name="Group 2">
            <a:extLst>
              <a:ext uri="{FF2B5EF4-FFF2-40B4-BE49-F238E27FC236}">
                <a16:creationId xmlns:a16="http://schemas.microsoft.com/office/drawing/2014/main" id="{64798D28-EAEA-D950-71FE-CF3A75D89C1C}"/>
              </a:ext>
            </a:extLst>
          </p:cNvPr>
          <p:cNvGrpSpPr/>
          <p:nvPr>
            <p:custDataLst>
              <p:tags r:id="rId4"/>
            </p:custDataLst>
          </p:nvPr>
        </p:nvGrpSpPr>
        <p:grpSpPr>
          <a:xfrm>
            <a:off x="1134417" y="2285393"/>
            <a:ext cx="2971207" cy="3698623"/>
            <a:chOff x="-12194" y="2044005"/>
            <a:chExt cx="3961609" cy="4931497"/>
          </a:xfrm>
        </p:grpSpPr>
        <p:sp>
          <p:nvSpPr>
            <p:cNvPr id="5" name="TextBox 4"/>
            <p:cNvSpPr txBox="1"/>
            <p:nvPr/>
          </p:nvSpPr>
          <p:spPr>
            <a:xfrm>
              <a:off x="-12194" y="2044005"/>
              <a:ext cx="3961609" cy="2092880"/>
            </a:xfrm>
            <a:prstGeom prst="rect">
              <a:avLst/>
            </a:prstGeom>
            <a:noFill/>
          </p:spPr>
          <p:txBody>
            <a:bodyPr wrap="square" lIns="91440" tIns="45720" rIns="91440" bIns="45720" rtlCol="0" anchor="t">
              <a:spAutoFit/>
            </a:bodyPr>
            <a:lstStyle/>
            <a:p>
              <a:r>
                <a:rPr lang="fr-CA" sz="2400" dirty="0">
                  <a:latin typeface="Arial"/>
                  <a:cs typeface="Arial"/>
                </a:rPr>
                <a:t>C’est naturel. Si ça vient d’une plante, ça ne doit pas être dangereux.</a:t>
              </a:r>
            </a:p>
          </p:txBody>
        </p:sp>
        <p:pic>
          <p:nvPicPr>
            <p:cNvPr id="8" name="Picture 8" descr="A picture containing sky&#10;&#10;Description automatically generated">
              <a:extLst>
                <a:ext uri="{FF2B5EF4-FFF2-40B4-BE49-F238E27FC236}">
                  <a16:creationId xmlns:a16="http://schemas.microsoft.com/office/drawing/2014/main" id="{56B3979B-4AD9-07BF-B3CE-E47D08788D4C}"/>
                </a:ext>
              </a:extLst>
            </p:cNvPr>
            <p:cNvPicPr>
              <a:picLocks noChangeAspect="1"/>
            </p:cNvPicPr>
            <p:nvPr/>
          </p:nvPicPr>
          <p:blipFill>
            <a:blip r:embed="rId7"/>
            <a:stretch>
              <a:fillRect/>
            </a:stretch>
          </p:blipFill>
          <p:spPr>
            <a:xfrm>
              <a:off x="334219" y="4232302"/>
              <a:ext cx="2743200" cy="2743200"/>
            </a:xfrm>
            <a:prstGeom prst="rect">
              <a:avLst/>
            </a:prstGeom>
          </p:spPr>
        </p:pic>
      </p:grpSp>
    </p:spTree>
    <p:extLst>
      <p:ext uri="{BB962C8B-B14F-4D97-AF65-F5344CB8AC3E}">
        <p14:creationId xmlns:p14="http://schemas.microsoft.com/office/powerpoint/2010/main" val="294756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custDataLst>
              <p:tags r:id="rId1"/>
            </p:custDataLst>
          </p:nvPr>
        </p:nvSpPr>
        <p:spPr>
          <a:xfrm>
            <a:off x="4653110" y="2724158"/>
            <a:ext cx="3888425" cy="3263504"/>
          </a:xfrm>
        </p:spPr>
        <p:txBody>
          <a:bodyPr vert="horz" lIns="68580" tIns="34290" rIns="68580" bIns="34290" rtlCol="0" anchor="t">
            <a:normAutofit/>
          </a:bodyPr>
          <a:lstStyle/>
          <a:p>
            <a:pPr marL="0" indent="0">
              <a:lnSpc>
                <a:spcPct val="100000"/>
              </a:lnSpc>
              <a:buNone/>
            </a:pPr>
            <a:r>
              <a:rPr lang="fr-CA" sz="2400" noProof="0" dirty="0">
                <a:solidFill>
                  <a:srgbClr val="006345"/>
                </a:solidFill>
                <a:latin typeface="Arial"/>
                <a:cs typeface="Arial"/>
              </a:rPr>
              <a:t>Le cannabis ne fait de personne un meilleur conducteur. </a:t>
            </a:r>
            <a:endParaRPr lang="fr-CA" sz="2400" noProof="0" dirty="0">
              <a:solidFill>
                <a:srgbClr val="00744E"/>
              </a:solidFill>
            </a:endParaRPr>
          </a:p>
          <a:p>
            <a:pPr marL="0" indent="0">
              <a:lnSpc>
                <a:spcPct val="100000"/>
              </a:lnSpc>
              <a:buNone/>
            </a:pPr>
            <a:r>
              <a:rPr lang="fr-CA" sz="2400" dirty="0">
                <a:solidFill>
                  <a:srgbClr val="00744E"/>
                </a:solidFill>
                <a:latin typeface="Arial"/>
                <a:cs typeface="Arial"/>
              </a:rPr>
              <a:t>Tout comme l’alcool, il</a:t>
            </a:r>
            <a:r>
              <a:rPr lang="fr-CA" sz="2400" noProof="0" dirty="0">
                <a:solidFill>
                  <a:srgbClr val="00744E"/>
                </a:solidFill>
                <a:latin typeface="Arial"/>
                <a:cs typeface="Arial"/>
              </a:rPr>
              <a:t> nuit à la coordination, au temps de réaction et à la capacité de conduire </a:t>
            </a:r>
            <a:r>
              <a:rPr lang="fr-CA" sz="2400" dirty="0">
                <a:solidFill>
                  <a:srgbClr val="00744E"/>
                </a:solidFill>
                <a:latin typeface="Arial"/>
                <a:cs typeface="Arial"/>
              </a:rPr>
              <a:t>de façon sécuritaire. </a:t>
            </a:r>
            <a:endParaRPr lang="fr-CA" sz="2400" noProof="0" dirty="0">
              <a:solidFill>
                <a:srgbClr val="00744E"/>
              </a:solidFill>
            </a:endParaRPr>
          </a:p>
        </p:txBody>
      </p:sp>
      <p:sp>
        <p:nvSpPr>
          <p:cNvPr id="6" name="TextBox 5"/>
          <p:cNvSpPr txBox="1"/>
          <p:nvPr>
            <p:custDataLst>
              <p:tags r:id="rId2"/>
            </p:custDataLst>
          </p:nvPr>
        </p:nvSpPr>
        <p:spPr>
          <a:xfrm>
            <a:off x="1046643" y="1917492"/>
            <a:ext cx="2657445" cy="1938992"/>
          </a:xfrm>
          <a:prstGeom prst="rect">
            <a:avLst/>
          </a:prstGeom>
          <a:noFill/>
        </p:spPr>
        <p:txBody>
          <a:bodyPr wrap="square" lIns="91440" tIns="45720" rIns="91440" bIns="45720" rtlCol="0" anchor="t">
            <a:spAutoFit/>
          </a:bodyPr>
          <a:lstStyle/>
          <a:p>
            <a:r>
              <a:rPr lang="fr-CA" sz="2400" dirty="0">
                <a:latin typeface="Arial"/>
                <a:cs typeface="Arial"/>
              </a:rPr>
              <a:t>Conduire après avoir consommé du cannabis ne pose aucun danger.</a:t>
            </a:r>
          </a:p>
        </p:txBody>
      </p:sp>
      <p:pic>
        <p:nvPicPr>
          <p:cNvPr id="7" name="Picture 6"/>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606815" y="3644486"/>
            <a:ext cx="3753036" cy="1876518"/>
          </a:xfrm>
          <a:prstGeom prst="rect">
            <a:avLst/>
          </a:prstGeom>
        </p:spPr>
      </p:pic>
      <p:sp>
        <p:nvSpPr>
          <p:cNvPr id="10" name="TextBox 9"/>
          <p:cNvSpPr txBox="1"/>
          <p:nvPr>
            <p:custDataLst>
              <p:tags r:id="rId4"/>
            </p:custDataLst>
          </p:nvPr>
        </p:nvSpPr>
        <p:spPr>
          <a:xfrm>
            <a:off x="4870999" y="1917477"/>
            <a:ext cx="3672408" cy="577081"/>
          </a:xfrm>
          <a:prstGeom prst="rect">
            <a:avLst/>
          </a:prstGeom>
          <a:noFill/>
        </p:spPr>
        <p:txBody>
          <a:bodyPr wrap="square" lIns="68580" tIns="34290" rIns="68580" bIns="34290" rtlCol="0" anchor="t">
            <a:spAutoFit/>
          </a:bodyPr>
          <a:lstStyle/>
          <a:p>
            <a:pPr algn="ctr"/>
            <a:r>
              <a:rPr lang="fr-CA" sz="3300" b="1" dirty="0">
                <a:solidFill>
                  <a:srgbClr val="006345"/>
                </a:solidFill>
                <a:latin typeface="Arial" panose="020B0604020202020204" pitchFamily="34" charset="0"/>
              </a:rPr>
              <a:t> EN FAIT…</a:t>
            </a:r>
            <a:endParaRPr lang="en-CA" sz="1350" dirty="0">
              <a:latin typeface="Arial"/>
              <a:cs typeface="Arial"/>
            </a:endParaRPr>
          </a:p>
        </p:txBody>
      </p:sp>
      <p:sp>
        <p:nvSpPr>
          <p:cNvPr id="5" name="TextBox 4">
            <a:extLst>
              <a:ext uri="{FF2B5EF4-FFF2-40B4-BE49-F238E27FC236}">
                <a16:creationId xmlns:a16="http://schemas.microsoft.com/office/drawing/2014/main" id="{BD283AEF-62D1-BBCF-6CF6-14544FF38C14}"/>
              </a:ext>
            </a:extLst>
          </p:cNvPr>
          <p:cNvSpPr txBox="1"/>
          <p:nvPr>
            <p:custDataLst>
              <p:tags r:id="rId5"/>
            </p:custDataLst>
          </p:nvPr>
        </p:nvSpPr>
        <p:spPr>
          <a:xfrm>
            <a:off x="656369" y="1279457"/>
            <a:ext cx="60987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800" b="1" dirty="0">
                <a:solidFill>
                  <a:srgbClr val="6ABF4B"/>
                </a:solidFill>
                <a:latin typeface="Arial"/>
                <a:cs typeface="Arial"/>
              </a:rPr>
              <a:t>Avez-vous déjà entendu dire que…</a:t>
            </a:r>
            <a:endParaRPr lang="en-US" sz="2800" b="1" dirty="0">
              <a:solidFill>
                <a:srgbClr val="6ABF4B"/>
              </a:solidFill>
              <a:latin typeface="Arial"/>
              <a:cs typeface="Arial"/>
            </a:endParaRPr>
          </a:p>
        </p:txBody>
      </p:sp>
    </p:spTree>
    <p:extLst>
      <p:ext uri="{BB962C8B-B14F-4D97-AF65-F5344CB8AC3E}">
        <p14:creationId xmlns:p14="http://schemas.microsoft.com/office/powerpoint/2010/main" val="40663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75CF2B-4E46-4979-87C0-ADFF3640F9DE}"/>
              </a:ext>
            </a:extLst>
          </p:cNvPr>
          <p:cNvSpPr txBox="1"/>
          <p:nvPr>
            <p:custDataLst>
              <p:tags r:id="rId1"/>
            </p:custDataLst>
          </p:nvPr>
        </p:nvSpPr>
        <p:spPr>
          <a:xfrm>
            <a:off x="4745418" y="1963510"/>
            <a:ext cx="3769932" cy="623248"/>
          </a:xfrm>
          <a:prstGeom prst="rect">
            <a:avLst/>
          </a:prstGeom>
          <a:noFill/>
        </p:spPr>
        <p:txBody>
          <a:bodyPr wrap="square" lIns="68580" tIns="34290" rIns="68580" bIns="34290" rtlCol="0" anchor="t">
            <a:spAutoFit/>
          </a:bodyPr>
          <a:lstStyle/>
          <a:p>
            <a:pPr algn="ctr"/>
            <a:r>
              <a:rPr lang="fr-CA" sz="3600" b="1" dirty="0">
                <a:solidFill>
                  <a:srgbClr val="006345"/>
                </a:solidFill>
                <a:latin typeface="Arial" panose="020B0604020202020204" pitchFamily="34" charset="0"/>
              </a:rPr>
              <a:t> EN FAIT…</a:t>
            </a:r>
            <a:endParaRPr lang="en-CA" sz="1400" dirty="0">
              <a:latin typeface="Arial"/>
              <a:cs typeface="Arial"/>
            </a:endParaRPr>
          </a:p>
        </p:txBody>
      </p:sp>
      <p:sp>
        <p:nvSpPr>
          <p:cNvPr id="5" name="TextBox 4">
            <a:extLst>
              <a:ext uri="{FF2B5EF4-FFF2-40B4-BE49-F238E27FC236}">
                <a16:creationId xmlns:a16="http://schemas.microsoft.com/office/drawing/2014/main" id="{E92A1DA3-CD29-4F56-B049-5F82A4DADBEA}"/>
              </a:ext>
            </a:extLst>
          </p:cNvPr>
          <p:cNvSpPr txBox="1"/>
          <p:nvPr>
            <p:custDataLst>
              <p:tags r:id="rId2"/>
            </p:custDataLst>
          </p:nvPr>
        </p:nvSpPr>
        <p:spPr>
          <a:xfrm>
            <a:off x="4738666" y="2586758"/>
            <a:ext cx="3826542" cy="3608680"/>
          </a:xfrm>
          <a:prstGeom prst="rect">
            <a:avLst/>
          </a:prstGeom>
          <a:noFill/>
        </p:spPr>
        <p:txBody>
          <a:bodyPr wrap="square" lIns="68580" tIns="34290" rIns="68580" bIns="34290" rtlCol="0" anchor="t">
            <a:spAutoFit/>
          </a:bodyPr>
          <a:lstStyle/>
          <a:p>
            <a:r>
              <a:rPr lang="fr-CA" sz="2300" b="1" dirty="0">
                <a:solidFill>
                  <a:srgbClr val="00744E"/>
                </a:solidFill>
                <a:latin typeface="Arial"/>
                <a:cs typeface="Arial"/>
              </a:rPr>
              <a:t>99 % des élèves de 7</a:t>
            </a:r>
            <a:r>
              <a:rPr lang="fr-CA" sz="2300" b="1" baseline="30000" dirty="0">
                <a:solidFill>
                  <a:srgbClr val="00744E"/>
                </a:solidFill>
                <a:latin typeface="Arial"/>
                <a:cs typeface="Arial"/>
              </a:rPr>
              <a:t>e</a:t>
            </a:r>
            <a:r>
              <a:rPr lang="fr-CA" sz="2300" b="1" dirty="0">
                <a:solidFill>
                  <a:srgbClr val="00744E"/>
                </a:solidFill>
                <a:latin typeface="Arial"/>
                <a:cs typeface="Arial"/>
              </a:rPr>
              <a:t> année et 95 % des élèves de 8</a:t>
            </a:r>
            <a:r>
              <a:rPr lang="fr-CA" sz="2300" b="1" baseline="30000" dirty="0">
                <a:solidFill>
                  <a:srgbClr val="00744E"/>
                </a:solidFill>
                <a:latin typeface="Arial"/>
                <a:cs typeface="Arial"/>
              </a:rPr>
              <a:t>e</a:t>
            </a:r>
            <a:r>
              <a:rPr lang="fr-CA" sz="2300" b="1" dirty="0">
                <a:solidFill>
                  <a:srgbClr val="00744E"/>
                </a:solidFill>
                <a:latin typeface="Arial"/>
                <a:cs typeface="Arial"/>
              </a:rPr>
              <a:t> année ont dit ne </a:t>
            </a:r>
            <a:r>
              <a:rPr lang="fr-CA" sz="2300" b="1" u="sng" dirty="0">
                <a:solidFill>
                  <a:srgbClr val="00744E"/>
                </a:solidFill>
                <a:latin typeface="Arial"/>
                <a:cs typeface="Arial"/>
              </a:rPr>
              <a:t>PAS</a:t>
            </a:r>
            <a:r>
              <a:rPr lang="fr-CA" sz="2300" b="1" dirty="0">
                <a:solidFill>
                  <a:srgbClr val="00744E"/>
                </a:solidFill>
                <a:latin typeface="Arial"/>
                <a:cs typeface="Arial"/>
              </a:rPr>
              <a:t> avoir consommé de cannabis au cours de la dernière année. Même au secondaire, la plupart des élèves ne consomment PAS de cannabis. </a:t>
            </a:r>
            <a:endParaRPr lang="fr-CA" sz="2300" b="1" dirty="0">
              <a:solidFill>
                <a:srgbClr val="00744E"/>
              </a:solidFill>
              <a:latin typeface="Arial" panose="020B0604020202020204" pitchFamily="34" charset="0"/>
              <a:cs typeface="Arial" panose="020B0604020202020204" pitchFamily="34" charset="0"/>
            </a:endParaRPr>
          </a:p>
        </p:txBody>
      </p:sp>
      <p:sp>
        <p:nvSpPr>
          <p:cNvPr id="7" name="Rectangle 6"/>
          <p:cNvSpPr/>
          <p:nvPr>
            <p:custDataLst>
              <p:tags r:id="rId3"/>
            </p:custDataLst>
          </p:nvPr>
        </p:nvSpPr>
        <p:spPr>
          <a:xfrm>
            <a:off x="1058692" y="2011472"/>
            <a:ext cx="2334518" cy="1408078"/>
          </a:xfrm>
          <a:prstGeom prst="rect">
            <a:avLst/>
          </a:prstGeom>
        </p:spPr>
        <p:txBody>
          <a:bodyPr wrap="square" lIns="91440" tIns="45720" rIns="91440" bIns="45720" anchor="t">
            <a:spAutoFit/>
          </a:bodyPr>
          <a:lstStyle/>
          <a:p>
            <a:r>
              <a:rPr lang="fr-CA" sz="2400" dirty="0">
                <a:latin typeface="Arial"/>
                <a:cs typeface="Arial"/>
              </a:rPr>
              <a:t>Tout le monde consomme du cannabis.</a:t>
            </a:r>
          </a:p>
          <a:p>
            <a:endParaRPr lang="en-CA" sz="1350" dirty="0">
              <a:latin typeface="Arial" panose="020B0604020202020204" pitchFamily="34" charset="0"/>
              <a:cs typeface="Arial" panose="020B0604020202020204" pitchFamily="34" charset="0"/>
            </a:endParaRPr>
          </a:p>
        </p:txBody>
      </p:sp>
      <p:sp>
        <p:nvSpPr>
          <p:cNvPr id="13" name="TextBox 12"/>
          <p:cNvSpPr txBox="1"/>
          <p:nvPr>
            <p:custDataLst>
              <p:tags r:id="rId4"/>
            </p:custDataLst>
          </p:nvPr>
        </p:nvSpPr>
        <p:spPr>
          <a:xfrm>
            <a:off x="1058692" y="3248113"/>
            <a:ext cx="2640472" cy="2100575"/>
          </a:xfrm>
          <a:prstGeom prst="rect">
            <a:avLst/>
          </a:prstGeom>
          <a:noFill/>
        </p:spPr>
        <p:txBody>
          <a:bodyPr wrap="square" lIns="68580" tIns="34290" rIns="68580" bIns="34290" rtlCol="0" anchor="t">
            <a:spAutoFit/>
          </a:bodyPr>
          <a:lstStyle/>
          <a:p>
            <a:r>
              <a:rPr lang="en-CA" sz="6600" b="1" dirty="0">
                <a:latin typeface="Arial"/>
                <a:cs typeface="Arial"/>
              </a:rPr>
              <a:t>99 %</a:t>
            </a:r>
          </a:p>
          <a:p>
            <a:r>
              <a:rPr lang="en-CA" sz="6600" b="1" dirty="0">
                <a:latin typeface="Arial"/>
                <a:cs typeface="Arial"/>
              </a:rPr>
              <a:t>95 %</a:t>
            </a:r>
          </a:p>
        </p:txBody>
      </p:sp>
      <p:sp>
        <p:nvSpPr>
          <p:cNvPr id="9" name="Title 1">
            <a:extLst>
              <a:ext uri="{FF2B5EF4-FFF2-40B4-BE49-F238E27FC236}">
                <a16:creationId xmlns:a16="http://schemas.microsoft.com/office/drawing/2014/main" id="{AF544603-9174-E9F9-F94B-80542D4EBDAD}"/>
              </a:ext>
            </a:extLst>
          </p:cNvPr>
          <p:cNvSpPr>
            <a:spLocks noGrp="1"/>
          </p:cNvSpPr>
          <p:nvPr>
            <p:ph type="title"/>
            <p:custDataLst>
              <p:tags r:id="rId5"/>
            </p:custDataLst>
          </p:nvPr>
        </p:nvSpPr>
        <p:spPr>
          <a:xfrm>
            <a:off x="602775" y="1223829"/>
            <a:ext cx="8271782" cy="1028245"/>
          </a:xfrm>
        </p:spPr>
        <p:txBody>
          <a:bodyPr/>
          <a:lstStyle/>
          <a:p>
            <a:r>
              <a:rPr lang="fr-CA" sz="2800" dirty="0">
                <a:latin typeface="Arial"/>
                <a:cs typeface="Arial"/>
              </a:rPr>
              <a:t>Avez-vous déjà entendu dire que…</a:t>
            </a:r>
            <a:br>
              <a:rPr lang="fr-CA" b="1" noProof="0" dirty="0">
                <a:latin typeface="Arial" panose="020B0604020202020204" pitchFamily="34" charset="0"/>
              </a:rPr>
            </a:br>
            <a:r>
              <a:rPr lang="fr-CA" b="1" noProof="0" dirty="0">
                <a:solidFill>
                  <a:srgbClr val="006345"/>
                </a:solidFill>
                <a:latin typeface="Arial"/>
                <a:cs typeface="Arial"/>
              </a:rPr>
              <a:t>				</a:t>
            </a:r>
            <a:endParaRPr lang="fr-CA" noProof="0" dirty="0">
              <a:latin typeface="Arial"/>
              <a:cs typeface="Arial"/>
            </a:endParaRPr>
          </a:p>
        </p:txBody>
      </p:sp>
    </p:spTree>
    <p:extLst>
      <p:ext uri="{BB962C8B-B14F-4D97-AF65-F5344CB8AC3E}">
        <p14:creationId xmlns:p14="http://schemas.microsoft.com/office/powerpoint/2010/main" val="252322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436109" y="1213125"/>
            <a:ext cx="8271782" cy="1028245"/>
          </a:xfrm>
        </p:spPr>
        <p:txBody>
          <a:bodyPr/>
          <a:lstStyle/>
          <a:p>
            <a:r>
              <a:rPr lang="fr-CA" dirty="0">
                <a:latin typeface="Arial"/>
                <a:cs typeface="Arial"/>
              </a:rPr>
              <a:t>Avez-vous déjà entendu dire que… </a:t>
            </a:r>
            <a:r>
              <a:rPr lang="fr-CA" b="1" noProof="0" dirty="0">
                <a:solidFill>
                  <a:srgbClr val="006345"/>
                </a:solidFill>
                <a:latin typeface="Arial"/>
                <a:cs typeface="Arial"/>
              </a:rPr>
              <a:t>				</a:t>
            </a:r>
            <a:endParaRPr lang="fr-CA" noProof="0" dirty="0"/>
          </a:p>
        </p:txBody>
      </p:sp>
      <p:sp>
        <p:nvSpPr>
          <p:cNvPr id="4" name="Text Placeholder 3"/>
          <p:cNvSpPr>
            <a:spLocks noGrp="1"/>
          </p:cNvSpPr>
          <p:nvPr>
            <p:ph idx="1"/>
            <p:custDataLst>
              <p:tags r:id="rId2"/>
            </p:custDataLst>
          </p:nvPr>
        </p:nvSpPr>
        <p:spPr>
          <a:xfrm>
            <a:off x="4845427" y="2924212"/>
            <a:ext cx="3676180" cy="3240296"/>
          </a:xfrm>
        </p:spPr>
        <p:txBody>
          <a:bodyPr vert="horz" lIns="91440" tIns="45720" rIns="91440" bIns="45720" rtlCol="0" anchor="t">
            <a:normAutofit/>
          </a:bodyPr>
          <a:lstStyle/>
          <a:p>
            <a:pPr marL="0" indent="0">
              <a:buNone/>
            </a:pPr>
            <a:r>
              <a:rPr lang="fr-CA" sz="2400" noProof="0" dirty="0">
                <a:solidFill>
                  <a:srgbClr val="006345"/>
                </a:solidFill>
                <a:latin typeface="Arial"/>
                <a:cs typeface="Arial"/>
              </a:rPr>
              <a:t>Les agents de police ont le pouvoir, la capacité et les outils </a:t>
            </a:r>
            <a:r>
              <a:rPr lang="fr-CA" sz="2400" dirty="0">
                <a:solidFill>
                  <a:srgbClr val="006345"/>
                </a:solidFill>
                <a:latin typeface="Arial"/>
                <a:cs typeface="Arial"/>
              </a:rPr>
              <a:t>nécessaires pour déterminer si une personne a les facultés affaiblies par des drogues.</a:t>
            </a:r>
            <a:r>
              <a:rPr lang="fr-CA" sz="2400" noProof="0" dirty="0">
                <a:solidFill>
                  <a:srgbClr val="006345"/>
                </a:solidFill>
                <a:latin typeface="Arial"/>
                <a:cs typeface="Arial"/>
              </a:rPr>
              <a:t>  </a:t>
            </a:r>
            <a:endParaRPr lang="fr-CA" noProof="0" dirty="0">
              <a:solidFill>
                <a:srgbClr val="006345"/>
              </a:solidFill>
            </a:endParaRPr>
          </a:p>
        </p:txBody>
      </p:sp>
      <p:sp>
        <p:nvSpPr>
          <p:cNvPr id="6" name="TextBox 5"/>
          <p:cNvSpPr txBox="1"/>
          <p:nvPr>
            <p:custDataLst>
              <p:tags r:id="rId3"/>
            </p:custDataLst>
          </p:nvPr>
        </p:nvSpPr>
        <p:spPr>
          <a:xfrm>
            <a:off x="1064110" y="2241370"/>
            <a:ext cx="2771410" cy="2285241"/>
          </a:xfrm>
          <a:prstGeom prst="rect">
            <a:avLst/>
          </a:prstGeom>
          <a:noFill/>
        </p:spPr>
        <p:txBody>
          <a:bodyPr wrap="square" lIns="68580" tIns="34290" rIns="68580" bIns="34290" rtlCol="0" anchor="t">
            <a:spAutoFit/>
          </a:bodyPr>
          <a:lstStyle/>
          <a:p>
            <a:r>
              <a:rPr lang="fr-CA" sz="2400" dirty="0">
                <a:latin typeface="Arial"/>
                <a:cs typeface="Arial"/>
              </a:rPr>
              <a:t>Les agents de police ne peuvent pas le savoir si une personne a consommé du cannabis.</a:t>
            </a:r>
          </a:p>
        </p:txBody>
      </p:sp>
      <p:sp>
        <p:nvSpPr>
          <p:cNvPr id="10" name="TextBox 9"/>
          <p:cNvSpPr txBox="1"/>
          <p:nvPr>
            <p:custDataLst>
              <p:tags r:id="rId4"/>
            </p:custDataLst>
          </p:nvPr>
        </p:nvSpPr>
        <p:spPr>
          <a:xfrm>
            <a:off x="4847313" y="2083174"/>
            <a:ext cx="3672408" cy="577081"/>
          </a:xfrm>
          <a:prstGeom prst="rect">
            <a:avLst/>
          </a:prstGeom>
          <a:noFill/>
        </p:spPr>
        <p:txBody>
          <a:bodyPr wrap="square" lIns="68580" tIns="34290" rIns="68580" bIns="34290" rtlCol="0" anchor="t">
            <a:spAutoFit/>
          </a:bodyPr>
          <a:lstStyle/>
          <a:p>
            <a:pPr algn="ctr"/>
            <a:r>
              <a:rPr lang="fr-CA" sz="3300" b="1" dirty="0">
                <a:solidFill>
                  <a:srgbClr val="006345"/>
                </a:solidFill>
                <a:latin typeface="Arial" panose="020B0604020202020204" pitchFamily="34" charset="0"/>
              </a:rPr>
              <a:t> EN FAIT…</a:t>
            </a:r>
            <a:endParaRPr lang="en-CA" sz="1350" dirty="0">
              <a:latin typeface="Arial"/>
              <a:cs typeface="Arial"/>
            </a:endParaRPr>
          </a:p>
        </p:txBody>
      </p:sp>
      <p:pic>
        <p:nvPicPr>
          <p:cNvPr id="3" name="Picture 4">
            <a:extLst>
              <a:ext uri="{FF2B5EF4-FFF2-40B4-BE49-F238E27FC236}">
                <a16:creationId xmlns:a16="http://schemas.microsoft.com/office/drawing/2014/main" id="{E492CFE3-7749-31CC-36A4-55F75A59D137}"/>
              </a:ext>
            </a:extLst>
          </p:cNvPr>
          <p:cNvPicPr>
            <a:picLocks noChangeAspect="1"/>
          </p:cNvPicPr>
          <p:nvPr>
            <p:custDataLst>
              <p:tags r:id="rId5"/>
            </p:custDataLst>
          </p:nvPr>
        </p:nvPicPr>
        <p:blipFill>
          <a:blip r:embed="rId8"/>
          <a:stretch>
            <a:fillRect/>
          </a:stretch>
        </p:blipFill>
        <p:spPr>
          <a:xfrm>
            <a:off x="2640695" y="4121642"/>
            <a:ext cx="1543050" cy="1885950"/>
          </a:xfrm>
          <a:prstGeom prst="rect">
            <a:avLst/>
          </a:prstGeom>
        </p:spPr>
      </p:pic>
    </p:spTree>
    <p:extLst>
      <p:ext uri="{BB962C8B-B14F-4D97-AF65-F5344CB8AC3E}">
        <p14:creationId xmlns:p14="http://schemas.microsoft.com/office/powerpoint/2010/main" val="190731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E09B4E-7107-4BB6-ADA4-A0D130C36916}"/>
              </a:ext>
            </a:extLst>
          </p:cNvPr>
          <p:cNvSpPr>
            <a:spLocks noGrp="1"/>
          </p:cNvSpPr>
          <p:nvPr>
            <p:ph type="title"/>
            <p:custDataLst>
              <p:tags r:id="rId1"/>
            </p:custDataLst>
          </p:nvPr>
        </p:nvSpPr>
        <p:spPr>
          <a:xfrm>
            <a:off x="628650" y="2729536"/>
            <a:ext cx="7886700" cy="994172"/>
          </a:xfrm>
        </p:spPr>
        <p:txBody>
          <a:bodyPr/>
          <a:lstStyle/>
          <a:p>
            <a:r>
              <a:rPr lang="fr-CA" sz="4500" dirty="0">
                <a:solidFill>
                  <a:srgbClr val="006345"/>
                </a:solidFill>
                <a:latin typeface="Arial"/>
                <a:cs typeface="Arial"/>
              </a:rPr>
              <a:t>Y avez-vous pensé?</a:t>
            </a:r>
          </a:p>
        </p:txBody>
      </p:sp>
    </p:spTree>
    <p:extLst>
      <p:ext uri="{BB962C8B-B14F-4D97-AF65-F5344CB8AC3E}">
        <p14:creationId xmlns:p14="http://schemas.microsoft.com/office/powerpoint/2010/main" val="372999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F6EF-9E93-4293-8628-A5A687041FF2}"/>
              </a:ext>
            </a:extLst>
          </p:cNvPr>
          <p:cNvSpPr>
            <a:spLocks noGrp="1"/>
          </p:cNvSpPr>
          <p:nvPr>
            <p:ph type="title"/>
            <p:custDataLst>
              <p:tags r:id="rId1"/>
            </p:custDataLst>
          </p:nvPr>
        </p:nvSpPr>
        <p:spPr>
          <a:xfrm>
            <a:off x="440319" y="434752"/>
            <a:ext cx="8271782" cy="1028245"/>
          </a:xfrm>
        </p:spPr>
        <p:txBody>
          <a:bodyPr>
            <a:normAutofit/>
          </a:bodyPr>
          <a:lstStyle/>
          <a:p>
            <a:r>
              <a:rPr lang="fr-CA" sz="3450" b="1" noProof="0" dirty="0">
                <a:solidFill>
                  <a:srgbClr val="00744E"/>
                </a:solidFill>
                <a:latin typeface="Arial"/>
                <a:cs typeface="Arial"/>
              </a:rPr>
              <a:t>Le cannabis peut vou</a:t>
            </a:r>
            <a:r>
              <a:rPr lang="fr-CA" sz="3450" dirty="0">
                <a:solidFill>
                  <a:srgbClr val="00744E"/>
                </a:solidFill>
                <a:latin typeface="Arial"/>
                <a:cs typeface="Arial"/>
              </a:rPr>
              <a:t>s ralentir</a:t>
            </a:r>
            <a:r>
              <a:rPr lang="fr-CA" sz="3450" noProof="0" dirty="0">
                <a:solidFill>
                  <a:srgbClr val="3D7352"/>
                </a:solidFill>
                <a:latin typeface="Arial"/>
                <a:cs typeface="Arial"/>
              </a:rPr>
              <a:t> </a:t>
            </a:r>
            <a:endParaRPr lang="fr-CA" sz="3450" b="1" noProof="0" dirty="0">
              <a:solidFill>
                <a:srgbClr val="3D735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8C693E6A-A8A3-4AB3-B28D-29A7ECA751A6}"/>
              </a:ext>
            </a:extLst>
          </p:cNvPr>
          <p:cNvSpPr>
            <a:spLocks noGrp="1"/>
          </p:cNvSpPr>
          <p:nvPr>
            <p:ph idx="1"/>
            <p:custDataLst>
              <p:tags r:id="rId2"/>
            </p:custDataLst>
          </p:nvPr>
        </p:nvSpPr>
        <p:spPr>
          <a:xfrm>
            <a:off x="628650" y="2251649"/>
            <a:ext cx="7886700" cy="2087324"/>
          </a:xfrm>
        </p:spPr>
        <p:txBody>
          <a:bodyPr vert="horz" lIns="91440" tIns="45720" rIns="91440" bIns="45720" rtlCol="0" anchor="t">
            <a:noAutofit/>
          </a:bodyPr>
          <a:lstStyle/>
          <a:p>
            <a:pPr marL="0" indent="0">
              <a:buNone/>
            </a:pPr>
            <a:r>
              <a:rPr lang="fr-CA" sz="2400" noProof="0" dirty="0">
                <a:latin typeface="Arial"/>
                <a:cs typeface="Arial"/>
              </a:rPr>
              <a:t>En ne consommant pas de cannabis, vous pouvez vous concentrer sur vos activités préférées.</a:t>
            </a:r>
            <a:endParaRPr lang="fr-CA" sz="2400" noProof="0" dirty="0"/>
          </a:p>
        </p:txBody>
      </p:sp>
      <p:pic>
        <p:nvPicPr>
          <p:cNvPr id="5" name="Picture 4">
            <a:extLst>
              <a:ext uri="{FF2B5EF4-FFF2-40B4-BE49-F238E27FC236}">
                <a16:creationId xmlns:a16="http://schemas.microsoft.com/office/drawing/2014/main" id="{CE93889D-8546-4F7F-8D56-4737BA7E2B4D}"/>
              </a:ext>
            </a:extLst>
          </p:cNvPr>
          <p:cNvPicPr>
            <a:picLocks noChangeAspect="1"/>
          </p:cNvPicPr>
          <p:nvPr>
            <p:custDataLst>
              <p:tags r:id="rId3"/>
            </p:custDataLst>
          </p:nvPr>
        </p:nvPicPr>
        <p:blipFill>
          <a:blip r:embed="rId6"/>
          <a:stretch>
            <a:fillRect/>
          </a:stretch>
        </p:blipFill>
        <p:spPr>
          <a:xfrm>
            <a:off x="4736345" y="3298962"/>
            <a:ext cx="3639628" cy="2427943"/>
          </a:xfrm>
          <a:prstGeom prst="rect">
            <a:avLst/>
          </a:prstGeom>
        </p:spPr>
      </p:pic>
    </p:spTree>
    <p:extLst>
      <p:ext uri="{BB962C8B-B14F-4D97-AF65-F5344CB8AC3E}">
        <p14:creationId xmlns:p14="http://schemas.microsoft.com/office/powerpoint/2010/main" val="294701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8467-2059-41CC-A04C-277405EC038F}"/>
              </a:ext>
            </a:extLst>
          </p:cNvPr>
          <p:cNvSpPr>
            <a:spLocks noGrp="1"/>
          </p:cNvSpPr>
          <p:nvPr>
            <p:ph type="title"/>
            <p:custDataLst>
              <p:tags r:id="rId1"/>
            </p:custDataLst>
          </p:nvPr>
        </p:nvSpPr>
        <p:spPr>
          <a:xfrm>
            <a:off x="440319" y="585605"/>
            <a:ext cx="8271782" cy="1194704"/>
          </a:xfrm>
        </p:spPr>
        <p:txBody>
          <a:bodyPr>
            <a:noAutofit/>
          </a:bodyPr>
          <a:lstStyle/>
          <a:p>
            <a:r>
              <a:rPr lang="fr-CA" sz="3450" dirty="0">
                <a:solidFill>
                  <a:srgbClr val="3D7352"/>
                </a:solidFill>
                <a:latin typeface="Arial" panose="020B0604020202020204" pitchFamily="34" charset="0"/>
                <a:cs typeface="Arial" panose="020B0604020202020204" pitchFamily="34" charset="0"/>
              </a:rPr>
              <a:t>Le c</a:t>
            </a:r>
            <a:r>
              <a:rPr lang="fr-CA" sz="3450" b="1" dirty="0">
                <a:solidFill>
                  <a:srgbClr val="3D7352"/>
                </a:solidFill>
                <a:latin typeface="Arial" panose="020B0604020202020204" pitchFamily="34" charset="0"/>
                <a:cs typeface="Arial" panose="020B0604020202020204" pitchFamily="34" charset="0"/>
              </a:rPr>
              <a:t>annabis peut nuire au rendement scolaire et aux résultats aux examens</a:t>
            </a:r>
          </a:p>
        </p:txBody>
      </p:sp>
      <p:sp>
        <p:nvSpPr>
          <p:cNvPr id="4" name="Text Placeholder 3">
            <a:extLst>
              <a:ext uri="{FF2B5EF4-FFF2-40B4-BE49-F238E27FC236}">
                <a16:creationId xmlns:a16="http://schemas.microsoft.com/office/drawing/2014/main" id="{1F19385C-A406-41B6-98F2-D4B1B16AD4FB}"/>
              </a:ext>
            </a:extLst>
          </p:cNvPr>
          <p:cNvSpPr>
            <a:spLocks noGrp="1"/>
          </p:cNvSpPr>
          <p:nvPr>
            <p:ph idx="1"/>
            <p:custDataLst>
              <p:tags r:id="rId2"/>
            </p:custDataLst>
          </p:nvPr>
        </p:nvSpPr>
        <p:spPr>
          <a:xfrm>
            <a:off x="475131" y="2281204"/>
            <a:ext cx="8271782" cy="3518961"/>
          </a:xfrm>
        </p:spPr>
        <p:txBody>
          <a:bodyPr vert="horz" lIns="68580" tIns="34290" rIns="68580" bIns="34290" rtlCol="0" anchor="t">
            <a:normAutofit/>
          </a:bodyPr>
          <a:lstStyle/>
          <a:p>
            <a:pPr marL="0" indent="0">
              <a:buNone/>
            </a:pPr>
            <a:r>
              <a:rPr lang="fr-CA" sz="2400" noProof="0" dirty="0">
                <a:latin typeface="Arial"/>
                <a:cs typeface="Arial"/>
              </a:rPr>
              <a:t>Vous avez besoin de votre cer</a:t>
            </a:r>
            <a:r>
              <a:rPr lang="fr-CA" sz="2400" dirty="0">
                <a:latin typeface="Arial"/>
                <a:cs typeface="Arial"/>
              </a:rPr>
              <a:t>veau pour tout ce que vous faites – tant pour apprendre à l’école que pour vous adonner à toutes les activités que vous aimez faire. </a:t>
            </a:r>
            <a:r>
              <a:rPr lang="fr-CA" sz="2400" noProof="0" dirty="0">
                <a:latin typeface="Arial"/>
                <a:cs typeface="Arial"/>
              </a:rPr>
              <a:t> </a:t>
            </a:r>
            <a:endParaRPr lang="fr-CA" sz="2400" noProof="0" dirty="0"/>
          </a:p>
        </p:txBody>
      </p:sp>
      <p:pic>
        <p:nvPicPr>
          <p:cNvPr id="6" name="Picture 5">
            <a:extLst>
              <a:ext uri="{FF2B5EF4-FFF2-40B4-BE49-F238E27FC236}">
                <a16:creationId xmlns:a16="http://schemas.microsoft.com/office/drawing/2014/main" id="{16CE7C24-1DA7-4974-BC0E-1DFD8A1A7102}"/>
              </a:ext>
            </a:extLst>
          </p:cNvPr>
          <p:cNvPicPr>
            <a:picLocks noChangeAspect="1"/>
          </p:cNvPicPr>
          <p:nvPr>
            <p:custDataLst>
              <p:tags r:id="rId3"/>
            </p:custDataLst>
          </p:nvPr>
        </p:nvPicPr>
        <p:blipFill>
          <a:blip r:embed="rId6"/>
          <a:stretch>
            <a:fillRect/>
          </a:stretch>
        </p:blipFill>
        <p:spPr>
          <a:xfrm>
            <a:off x="4851639" y="3433168"/>
            <a:ext cx="3580187" cy="2267909"/>
          </a:xfrm>
          <a:prstGeom prst="rect">
            <a:avLst/>
          </a:prstGeom>
        </p:spPr>
      </p:pic>
    </p:spTree>
    <p:extLst>
      <p:ext uri="{BB962C8B-B14F-4D97-AF65-F5344CB8AC3E}">
        <p14:creationId xmlns:p14="http://schemas.microsoft.com/office/powerpoint/2010/main" val="240438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C6C9D8-CF3F-4AC3-8FC3-5E1B1657D4FD}"/>
              </a:ext>
            </a:extLst>
          </p:cNvPr>
          <p:cNvSpPr txBox="1">
            <a:spLocks/>
          </p:cNvSpPr>
          <p:nvPr>
            <p:custDataLst>
              <p:tags r:id="rId1"/>
            </p:custDataLst>
          </p:nvPr>
        </p:nvSpPr>
        <p:spPr>
          <a:xfrm>
            <a:off x="1657350" y="1787834"/>
            <a:ext cx="5829300" cy="857250"/>
          </a:xfrm>
          <a:prstGeom prst="rect">
            <a:avLst/>
          </a:prstGeom>
        </p:spPr>
        <p:txBody>
          <a:bodyPr vert="horz" lIns="68580" tIns="34290" rIns="68580" bIns="34290" rtlCol="0" anchor="ctr">
            <a:normAutofit fontScale="85000" lnSpcReduction="20000"/>
          </a:bodyPr>
          <a:lst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fr-CA" sz="4050" dirty="0">
                <a:solidFill>
                  <a:srgbClr val="006345"/>
                </a:solidFill>
                <a:latin typeface="Arial"/>
                <a:cs typeface="Arial"/>
              </a:rPr>
              <a:t>Pourquoi parler du cannabis?</a:t>
            </a:r>
            <a:endParaRPr lang="fr-CA" sz="4050" dirty="0">
              <a:latin typeface="Arial"/>
              <a:cs typeface="Arial"/>
            </a:endParaRPr>
          </a:p>
        </p:txBody>
      </p:sp>
      <p:sp>
        <p:nvSpPr>
          <p:cNvPr id="5" name="Content Placeholder 2">
            <a:extLst>
              <a:ext uri="{FF2B5EF4-FFF2-40B4-BE49-F238E27FC236}">
                <a16:creationId xmlns:a16="http://schemas.microsoft.com/office/drawing/2014/main" id="{C384E6F2-01C8-444E-91F2-BDA6AC38B563}"/>
              </a:ext>
            </a:extLst>
          </p:cNvPr>
          <p:cNvSpPr txBox="1">
            <a:spLocks/>
          </p:cNvSpPr>
          <p:nvPr>
            <p:custDataLst>
              <p:tags r:id="rId2"/>
            </p:custDataLst>
          </p:nvPr>
        </p:nvSpPr>
        <p:spPr>
          <a:xfrm>
            <a:off x="596347" y="2726921"/>
            <a:ext cx="7104653" cy="2940633"/>
          </a:xfrm>
          <a:prstGeom prst="rect">
            <a:avLst/>
          </a:prstGeom>
        </p:spPr>
        <p:txBody>
          <a:bodyPr vert="horz" lIns="68580" tIns="34290" rIns="68580" bIns="34290" rtlCol="0" anchor="t">
            <a:normAutofit fontScale="92500" lnSpcReduction="10000"/>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spcBef>
                <a:spcPct val="0"/>
              </a:spcBef>
              <a:spcAft>
                <a:spcPts val="600"/>
              </a:spcAft>
              <a:buClr>
                <a:schemeClr val="bg1">
                  <a:lumMod val="75000"/>
                </a:schemeClr>
              </a:buClr>
            </a:pPr>
            <a:r>
              <a:rPr lang="fr-CA" sz="2300" dirty="0">
                <a:latin typeface="Arial"/>
                <a:cs typeface="Arial"/>
              </a:rPr>
              <a:t>C’est chez les jeunes que le risque d’effets négatifs du cannabis sur la santé est le plus élevé.</a:t>
            </a:r>
          </a:p>
          <a:p>
            <a:pPr algn="l">
              <a:lnSpc>
                <a:spcPct val="120000"/>
              </a:lnSpc>
              <a:spcBef>
                <a:spcPct val="0"/>
              </a:spcBef>
              <a:spcAft>
                <a:spcPts val="600"/>
              </a:spcAft>
            </a:pPr>
            <a:r>
              <a:rPr lang="fr-CA" sz="2300" dirty="0">
                <a:latin typeface="Arial"/>
                <a:cs typeface="Arial"/>
              </a:rPr>
              <a:t>La consommation de cannabis est maintenant légale. </a:t>
            </a:r>
          </a:p>
          <a:p>
            <a:pPr algn="l">
              <a:lnSpc>
                <a:spcPct val="120000"/>
              </a:lnSpc>
              <a:spcBef>
                <a:spcPct val="0"/>
              </a:spcBef>
              <a:spcAft>
                <a:spcPts val="600"/>
              </a:spcAft>
            </a:pPr>
            <a:r>
              <a:rPr lang="fr-CA" sz="2300" dirty="0">
                <a:latin typeface="Arial"/>
                <a:cs typeface="Arial"/>
              </a:rPr>
              <a:t>Nous voulons que vous connaissiez la vérité concernant la consommation de cannabis. </a:t>
            </a:r>
          </a:p>
          <a:p>
            <a:pPr algn="l">
              <a:lnSpc>
                <a:spcPct val="120000"/>
              </a:lnSpc>
              <a:spcBef>
                <a:spcPct val="0"/>
              </a:spcBef>
            </a:pPr>
            <a:r>
              <a:rPr lang="fr-CA" sz="2300" dirty="0">
                <a:latin typeface="Arial"/>
                <a:cs typeface="Arial"/>
              </a:rPr>
              <a:t>Nous voulons que vous puissiez prendre des décisions éclairées concernant la consommation de cannabis.</a:t>
            </a:r>
            <a:endParaRPr lang="en-CA" sz="2300" dirty="0"/>
          </a:p>
          <a:p>
            <a:pPr marL="0" indent="0">
              <a:lnSpc>
                <a:spcPct val="150000"/>
              </a:lnSpc>
              <a:spcBef>
                <a:spcPct val="0"/>
              </a:spcBef>
            </a:pPr>
            <a:endParaRPr lang="en-CA" sz="1800" dirty="0"/>
          </a:p>
        </p:txBody>
      </p:sp>
    </p:spTree>
    <p:extLst>
      <p:ext uri="{BB962C8B-B14F-4D97-AF65-F5344CB8AC3E}">
        <p14:creationId xmlns:p14="http://schemas.microsoft.com/office/powerpoint/2010/main" val="296982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E1BD-57EE-55FA-C589-478C1230AD9E}"/>
              </a:ext>
            </a:extLst>
          </p:cNvPr>
          <p:cNvSpPr>
            <a:spLocks noGrp="1"/>
          </p:cNvSpPr>
          <p:nvPr>
            <p:ph type="title"/>
            <p:custDataLst>
              <p:tags r:id="rId1"/>
            </p:custDataLst>
          </p:nvPr>
        </p:nvSpPr>
        <p:spPr>
          <a:xfrm>
            <a:off x="1503218" y="573195"/>
            <a:ext cx="5728855" cy="994172"/>
          </a:xfrm>
        </p:spPr>
        <p:txBody>
          <a:bodyPr/>
          <a:lstStyle/>
          <a:p>
            <a:r>
              <a:rPr lang="fr-CA" sz="3450" noProof="0" dirty="0">
                <a:solidFill>
                  <a:srgbClr val="00744E"/>
                </a:solidFill>
                <a:latin typeface="Arial"/>
                <a:cs typeface="Arial"/>
              </a:rPr>
              <a:t>La réduction des méfaits</a:t>
            </a:r>
            <a:endParaRPr lang="fr-CA" sz="3450" noProof="0" dirty="0"/>
          </a:p>
        </p:txBody>
      </p:sp>
      <p:sp>
        <p:nvSpPr>
          <p:cNvPr id="3" name="Content Placeholder 2">
            <a:extLst>
              <a:ext uri="{FF2B5EF4-FFF2-40B4-BE49-F238E27FC236}">
                <a16:creationId xmlns:a16="http://schemas.microsoft.com/office/drawing/2014/main" id="{EAFBB095-5E3B-C344-2D9B-DE5D9780E9F1}"/>
              </a:ext>
            </a:extLst>
          </p:cNvPr>
          <p:cNvSpPr>
            <a:spLocks noGrp="1"/>
          </p:cNvSpPr>
          <p:nvPr>
            <p:ph idx="1"/>
            <p:custDataLst>
              <p:tags r:id="rId2"/>
            </p:custDataLst>
          </p:nvPr>
        </p:nvSpPr>
        <p:spPr>
          <a:xfrm>
            <a:off x="628650" y="1924055"/>
            <a:ext cx="5378562" cy="3985636"/>
          </a:xfrm>
        </p:spPr>
        <p:txBody>
          <a:bodyPr vert="horz" lIns="68580" tIns="34290" rIns="68580" bIns="34290" rtlCol="0" anchor="t">
            <a:normAutofit lnSpcReduction="10000"/>
          </a:bodyPr>
          <a:lstStyle/>
          <a:p>
            <a:pPr marL="0" indent="0" algn="l">
              <a:spcAft>
                <a:spcPts val="400"/>
              </a:spcAft>
              <a:buNone/>
            </a:pPr>
            <a:r>
              <a:rPr lang="fr-CA" sz="2400" noProof="0" dirty="0">
                <a:latin typeface="Arial"/>
                <a:cs typeface="Arial"/>
              </a:rPr>
              <a:t>La seule façon d’éviter complètement tous les risques, c’est de ne pas consommer de cannabis.</a:t>
            </a:r>
            <a:endParaRPr lang="fr-CA" sz="2400" b="1" noProof="0" dirty="0">
              <a:latin typeface="Arial"/>
              <a:cs typeface="Arial"/>
            </a:endParaRPr>
          </a:p>
          <a:p>
            <a:pPr marL="226695" indent="-226695" algn="l"/>
            <a:r>
              <a:rPr lang="fr-CA" sz="2000" noProof="0" dirty="0">
                <a:latin typeface="Arial"/>
                <a:cs typeface="Arial"/>
              </a:rPr>
              <a:t>Si on choisit de consommer du cannabis</a:t>
            </a:r>
          </a:p>
          <a:p>
            <a:pPr marL="385445" lvl="1">
              <a:lnSpc>
                <a:spcPct val="100000"/>
              </a:lnSpc>
            </a:pPr>
            <a:r>
              <a:rPr lang="fr-CA" sz="1600" noProof="0" dirty="0">
                <a:solidFill>
                  <a:srgbClr val="000000"/>
                </a:solidFill>
                <a:latin typeface="Arial"/>
                <a:cs typeface="Arial"/>
              </a:rPr>
              <a:t>Utiliser des produits de cannabis à faible risque et en limiter la consommation</a:t>
            </a:r>
            <a:r>
              <a:rPr lang="fr-CA" sz="1600" dirty="0">
                <a:solidFill>
                  <a:srgbClr val="000000"/>
                </a:solidFill>
                <a:latin typeface="Arial"/>
                <a:cs typeface="Arial"/>
              </a:rPr>
              <a:t>.</a:t>
            </a:r>
            <a:endParaRPr lang="fr-CA" sz="1600" noProof="0" dirty="0">
              <a:solidFill>
                <a:srgbClr val="000000"/>
              </a:solidFill>
              <a:latin typeface="Arial"/>
              <a:cs typeface="Arial"/>
            </a:endParaRPr>
          </a:p>
          <a:p>
            <a:pPr marL="385445" lvl="1">
              <a:lnSpc>
                <a:spcPct val="100000"/>
              </a:lnSpc>
            </a:pPr>
            <a:r>
              <a:rPr lang="fr-CA" sz="1600" noProof="0" dirty="0">
                <a:solidFill>
                  <a:srgbClr val="000000"/>
                </a:solidFill>
                <a:latin typeface="Arial"/>
                <a:cs typeface="Arial"/>
              </a:rPr>
              <a:t>Limiter la consommation (avoir des journées sans cannabis).</a:t>
            </a:r>
          </a:p>
          <a:p>
            <a:pPr marL="385445" lvl="1">
              <a:lnSpc>
                <a:spcPct val="100000"/>
              </a:lnSpc>
            </a:pPr>
            <a:r>
              <a:rPr lang="fr-CA" sz="1600" noProof="0" dirty="0">
                <a:solidFill>
                  <a:srgbClr val="000000"/>
                </a:solidFill>
                <a:latin typeface="Arial"/>
                <a:cs typeface="Arial"/>
              </a:rPr>
              <a:t>Ne pas conduire après avoir consommé du cannabis.</a:t>
            </a:r>
          </a:p>
          <a:p>
            <a:pPr marL="385445" lvl="1">
              <a:lnSpc>
                <a:spcPct val="100000"/>
              </a:lnSpc>
            </a:pPr>
            <a:r>
              <a:rPr lang="fr-CA" sz="1600" noProof="0" dirty="0">
                <a:solidFill>
                  <a:srgbClr val="000000"/>
                </a:solidFill>
                <a:latin typeface="Arial"/>
                <a:cs typeface="Arial"/>
              </a:rPr>
              <a:t>Choisir les façons les plus sécuritaires </a:t>
            </a:r>
            <a:r>
              <a:rPr lang="fr-CA" sz="1600" dirty="0">
                <a:solidFill>
                  <a:srgbClr val="000000"/>
                </a:solidFill>
                <a:latin typeface="Arial"/>
                <a:cs typeface="Arial"/>
              </a:rPr>
              <a:t>de consommer </a:t>
            </a:r>
            <a:r>
              <a:rPr lang="fr-CA" sz="1600" noProof="0" dirty="0">
                <a:solidFill>
                  <a:srgbClr val="000000"/>
                </a:solidFill>
                <a:latin typeface="Arial"/>
                <a:cs typeface="Arial"/>
              </a:rPr>
              <a:t>– éviter de fumer le cannabis.</a:t>
            </a:r>
          </a:p>
          <a:p>
            <a:pPr marL="385445" lvl="1">
              <a:lnSpc>
                <a:spcPct val="100000"/>
              </a:lnSpc>
            </a:pPr>
            <a:r>
              <a:rPr lang="fr-CA" sz="1600" dirty="0">
                <a:solidFill>
                  <a:srgbClr val="000000"/>
                </a:solidFill>
                <a:latin typeface="Arial"/>
                <a:cs typeface="Arial"/>
              </a:rPr>
              <a:t>Éviter le </a:t>
            </a:r>
            <a:r>
              <a:rPr lang="fr-CA" sz="1600" noProof="0" dirty="0">
                <a:solidFill>
                  <a:srgbClr val="000000"/>
                </a:solidFill>
                <a:latin typeface="Arial"/>
                <a:cs typeface="Arial"/>
              </a:rPr>
              <a:t>cannabis si on est à risque de problèmes de santé mentale.</a:t>
            </a:r>
            <a:endParaRPr lang="fr-CA" sz="1600" noProof="0" dirty="0">
              <a:solidFill>
                <a:srgbClr val="066C90"/>
              </a:solidFill>
              <a:latin typeface="Calibri"/>
              <a:cs typeface="Calibri"/>
            </a:endParaRPr>
          </a:p>
        </p:txBody>
      </p:sp>
      <p:pic>
        <p:nvPicPr>
          <p:cNvPr id="6" name="Picture 5">
            <a:extLst>
              <a:ext uri="{FF2B5EF4-FFF2-40B4-BE49-F238E27FC236}">
                <a16:creationId xmlns:a16="http://schemas.microsoft.com/office/drawing/2014/main" id="{E00CE1B9-542D-43DA-E5FD-3C793ECCF0D9}"/>
              </a:ext>
            </a:extLst>
          </p:cNvPr>
          <p:cNvPicPr>
            <a:picLocks noChangeAspect="1"/>
          </p:cNvPicPr>
          <p:nvPr>
            <p:custDataLst>
              <p:tags r:id="rId3"/>
            </p:custDataLst>
          </p:nvPr>
        </p:nvPicPr>
        <p:blipFill>
          <a:blip r:embed="rId6"/>
          <a:stretch>
            <a:fillRect/>
          </a:stretch>
        </p:blipFill>
        <p:spPr>
          <a:xfrm>
            <a:off x="6231648" y="2375555"/>
            <a:ext cx="2283702" cy="1766954"/>
          </a:xfrm>
          <a:prstGeom prst="rect">
            <a:avLst/>
          </a:prstGeom>
        </p:spPr>
      </p:pic>
    </p:spTree>
    <p:extLst>
      <p:ext uri="{BB962C8B-B14F-4D97-AF65-F5344CB8AC3E}">
        <p14:creationId xmlns:p14="http://schemas.microsoft.com/office/powerpoint/2010/main" val="2304614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331D-FF2E-4889-89A9-14A679358F7D}"/>
              </a:ext>
            </a:extLst>
          </p:cNvPr>
          <p:cNvSpPr>
            <a:spLocks noGrp="1"/>
          </p:cNvSpPr>
          <p:nvPr>
            <p:ph type="title"/>
            <p:custDataLst>
              <p:tags r:id="rId1"/>
            </p:custDataLst>
          </p:nvPr>
        </p:nvSpPr>
        <p:spPr>
          <a:xfrm>
            <a:off x="440319" y="550793"/>
            <a:ext cx="8271782" cy="1028245"/>
          </a:xfrm>
        </p:spPr>
        <p:txBody>
          <a:bodyPr>
            <a:noAutofit/>
          </a:bodyPr>
          <a:lstStyle/>
          <a:p>
            <a:r>
              <a:rPr lang="fr-CA" sz="3450" noProof="0" dirty="0">
                <a:solidFill>
                  <a:srgbClr val="00744E"/>
                </a:solidFill>
              </a:rPr>
              <a:t>Points à retenir</a:t>
            </a:r>
            <a:br>
              <a:rPr lang="fr-CA" sz="3450" noProof="0" dirty="0"/>
            </a:br>
            <a:endParaRPr lang="fr-CA" sz="3450" noProof="0" dirty="0"/>
          </a:p>
        </p:txBody>
      </p:sp>
      <p:pic>
        <p:nvPicPr>
          <p:cNvPr id="4" name="fqe1h3ErQCA">
            <a:hlinkClick r:id="rId6"/>
          </p:cNvPr>
          <p:cNvPicPr>
            <a:picLocks noRot="1" noChangeAspect="1"/>
          </p:cNvPicPr>
          <p:nvPr>
            <a:videoFile r:link="rId2"/>
            <p:custDataLst>
              <p:tags r:id="rId3"/>
            </p:custDataLst>
          </p:nvPr>
        </p:nvPicPr>
        <p:blipFill>
          <a:blip r:embed="rId7"/>
          <a:stretch>
            <a:fillRect/>
          </a:stretch>
        </p:blipFill>
        <p:spPr>
          <a:xfrm>
            <a:off x="1639530" y="1767355"/>
            <a:ext cx="5589457" cy="3493169"/>
          </a:xfrm>
          <a:prstGeom prst="rect">
            <a:avLst/>
          </a:prstGeom>
        </p:spPr>
      </p:pic>
    </p:spTree>
    <p:extLst>
      <p:ext uri="{BB962C8B-B14F-4D97-AF65-F5344CB8AC3E}">
        <p14:creationId xmlns:p14="http://schemas.microsoft.com/office/powerpoint/2010/main" val="243853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E09B4E-7107-4BB6-ADA4-A0D130C36916}"/>
              </a:ext>
            </a:extLst>
          </p:cNvPr>
          <p:cNvSpPr>
            <a:spLocks noGrp="1"/>
          </p:cNvSpPr>
          <p:nvPr>
            <p:ph type="title"/>
            <p:custDataLst>
              <p:tags r:id="rId1"/>
            </p:custDataLst>
          </p:nvPr>
        </p:nvSpPr>
        <p:spPr>
          <a:xfrm>
            <a:off x="440319" y="539289"/>
            <a:ext cx="8271782" cy="771184"/>
          </a:xfrm>
        </p:spPr>
        <p:txBody>
          <a:bodyPr anchor="ctr">
            <a:normAutofit/>
          </a:bodyPr>
          <a:lstStyle/>
          <a:p>
            <a:r>
              <a:rPr lang="fr-CA" sz="2800" noProof="0" dirty="0"/>
              <a:t>Questions?</a:t>
            </a:r>
          </a:p>
        </p:txBody>
      </p:sp>
      <p:pic>
        <p:nvPicPr>
          <p:cNvPr id="2" name="Picture 2" descr="Background pattern&#10;&#10;Description automatically generated">
            <a:extLst>
              <a:ext uri="{FF2B5EF4-FFF2-40B4-BE49-F238E27FC236}">
                <a16:creationId xmlns:a16="http://schemas.microsoft.com/office/drawing/2014/main" id="{73CFA957-6B6F-DE48-EDC2-DFF0933C1712}"/>
              </a:ext>
            </a:extLst>
          </p:cNvPr>
          <p:cNvPicPr>
            <a:picLocks noChangeAspect="1"/>
          </p:cNvPicPr>
          <p:nvPr>
            <p:custDataLst>
              <p:tags r:id="rId2"/>
            </p:custDataLst>
          </p:nvPr>
        </p:nvPicPr>
        <p:blipFill>
          <a:blip r:embed="rId5"/>
          <a:stretch>
            <a:fillRect/>
          </a:stretch>
        </p:blipFill>
        <p:spPr>
          <a:xfrm>
            <a:off x="1800885" y="2045971"/>
            <a:ext cx="5620274" cy="3161403"/>
          </a:xfrm>
          <a:prstGeom prst="rect">
            <a:avLst/>
          </a:prstGeom>
          <a:noFill/>
        </p:spPr>
      </p:pic>
    </p:spTree>
    <p:extLst>
      <p:ext uri="{BB962C8B-B14F-4D97-AF65-F5344CB8AC3E}">
        <p14:creationId xmlns:p14="http://schemas.microsoft.com/office/powerpoint/2010/main" val="3823516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450" dirty="0">
                <a:solidFill>
                  <a:srgbClr val="006345"/>
                </a:solidFill>
                <a:latin typeface="Arial Black"/>
                <a:cs typeface="Arial"/>
              </a:rPr>
              <a:t>Vous avez besoin d’aide?</a:t>
            </a:r>
          </a:p>
        </p:txBody>
      </p:sp>
      <p:sp>
        <p:nvSpPr>
          <p:cNvPr id="4" name="Text Placeholder 3"/>
          <p:cNvSpPr>
            <a:spLocks noGrp="1"/>
          </p:cNvSpPr>
          <p:nvPr>
            <p:ph idx="1"/>
            <p:custDataLst>
              <p:tags r:id="rId2"/>
            </p:custDataLst>
          </p:nvPr>
        </p:nvSpPr>
        <p:spPr/>
        <p:txBody>
          <a:bodyPr vert="horz" lIns="68580" tIns="34290" rIns="68580" bIns="34290" rtlCol="0" anchor="t">
            <a:normAutofit/>
          </a:bodyPr>
          <a:lstStyle/>
          <a:p>
            <a:pPr marL="0" indent="0" algn="ctr">
              <a:buNone/>
            </a:pPr>
            <a:r>
              <a:rPr lang="fr-CA" sz="3200" dirty="0">
                <a:cs typeface="Arial"/>
              </a:rPr>
              <a:t>Est-ce que la consommation de cannabis d’une autre personne vous préoccupe?</a:t>
            </a:r>
            <a:endParaRPr lang="fr-CA" sz="1100" dirty="0">
              <a:latin typeface="Calibri"/>
              <a:ea typeface="Calibri"/>
              <a:cs typeface="Arial"/>
            </a:endParaRPr>
          </a:p>
          <a:p>
            <a:pPr lvl="1">
              <a:buFont typeface="Arial" panose="02070309020205020404" pitchFamily="49" charset="0"/>
              <a:buChar char="•"/>
            </a:pPr>
            <a:r>
              <a:rPr lang="fr-CA" sz="2400" dirty="0">
                <a:solidFill>
                  <a:schemeClr val="tx1"/>
                </a:solidFill>
                <a:latin typeface="Arial"/>
                <a:cs typeface="Arial"/>
              </a:rPr>
              <a:t>Parlez à un adulte en qui vous avez confiance (parents, membres du personnel enseignant, entraîneurs, équipe de travail social à l’école, etc.).</a:t>
            </a:r>
          </a:p>
          <a:p>
            <a:pPr lvl="1">
              <a:buFont typeface="Arial" panose="02070309020205020404" pitchFamily="49" charset="0"/>
              <a:buChar char="•"/>
            </a:pPr>
            <a:r>
              <a:rPr lang="fr-CA" sz="2400" dirty="0">
                <a:solidFill>
                  <a:schemeClr val="tx1"/>
                </a:solidFill>
                <a:latin typeface="Arial"/>
                <a:cs typeface="Arial"/>
              </a:rPr>
              <a:t>Parlez à votre fournisseur de soins de santé.</a:t>
            </a:r>
            <a:endParaRPr lang="fr-CA" sz="2400" dirty="0">
              <a:solidFill>
                <a:schemeClr val="tx1"/>
              </a:solidFill>
            </a:endParaRPr>
          </a:p>
          <a:p>
            <a:pPr lvl="1">
              <a:buFont typeface="Arial" panose="02070309020205020404" pitchFamily="49" charset="0"/>
              <a:buChar char="•"/>
            </a:pPr>
            <a:r>
              <a:rPr lang="fr-CA" sz="2400" dirty="0">
                <a:solidFill>
                  <a:schemeClr val="tx1"/>
                </a:solidFill>
              </a:rPr>
              <a:t>www.jeunessejecoute.ca </a:t>
            </a:r>
          </a:p>
        </p:txBody>
      </p:sp>
      <p:pic>
        <p:nvPicPr>
          <p:cNvPr id="5" name="Picture 4">
            <a:extLst>
              <a:ext uri="{FF2B5EF4-FFF2-40B4-BE49-F238E27FC236}">
                <a16:creationId xmlns:a16="http://schemas.microsoft.com/office/drawing/2014/main" id="{C9EA98CE-6EA9-4573-AF5D-D7692912E05C}"/>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6754453" y="3913457"/>
            <a:ext cx="2078296" cy="2078296"/>
          </a:xfrm>
          <a:prstGeom prst="rect">
            <a:avLst/>
          </a:prstGeom>
        </p:spPr>
      </p:pic>
    </p:spTree>
    <p:extLst>
      <p:ext uri="{BB962C8B-B14F-4D97-AF65-F5344CB8AC3E}">
        <p14:creationId xmlns:p14="http://schemas.microsoft.com/office/powerpoint/2010/main" val="40896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32F2-06ED-21B5-C74B-56135ACF9D24}"/>
              </a:ext>
            </a:extLst>
          </p:cNvPr>
          <p:cNvSpPr>
            <a:spLocks noGrp="1"/>
          </p:cNvSpPr>
          <p:nvPr>
            <p:ph type="title"/>
            <p:custDataLst>
              <p:tags r:id="rId1"/>
            </p:custDataLst>
          </p:nvPr>
        </p:nvSpPr>
        <p:spPr>
          <a:xfrm>
            <a:off x="436109" y="939940"/>
            <a:ext cx="8271782" cy="1028245"/>
          </a:xfrm>
        </p:spPr>
        <p:txBody>
          <a:bodyPr/>
          <a:lstStyle/>
          <a:p>
            <a:r>
              <a:rPr lang="fr-CA" dirty="0">
                <a:solidFill>
                  <a:srgbClr val="006345"/>
                </a:solidFill>
                <a:latin typeface="Arial Black"/>
                <a:cs typeface="Arial"/>
              </a:rPr>
              <a:t>Soutien communautaire</a:t>
            </a:r>
            <a:endParaRPr lang="fr-CA" noProof="0" dirty="0">
              <a:cs typeface="Arial"/>
            </a:endParaRPr>
          </a:p>
        </p:txBody>
      </p:sp>
      <p:pic>
        <p:nvPicPr>
          <p:cNvPr id="1028" name="Picture 4" descr="CMHA Middlesex - Middlesex">
            <a:extLst>
              <a:ext uri="{FF2B5EF4-FFF2-40B4-BE49-F238E27FC236}">
                <a16:creationId xmlns:a16="http://schemas.microsoft.com/office/drawing/2014/main" id="{B9A7B6D0-E78D-479E-BC3B-3801D7062462}"/>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863256" y="3343576"/>
            <a:ext cx="3440390" cy="10321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extLst>
              <a:ext uri="{FF2B5EF4-FFF2-40B4-BE49-F238E27FC236}">
                <a16:creationId xmlns:a16="http://schemas.microsoft.com/office/drawing/2014/main" id="{7E3036AC-8483-4F8A-A053-1C6AAD97AA74}"/>
              </a:ext>
            </a:extLst>
          </p:cNvPr>
          <p:cNvPicPr>
            <a:picLocks noChangeAspect="1"/>
          </p:cNvPicPr>
          <p:nvPr>
            <p:custDataLst>
              <p:tags r:id="rId3"/>
            </p:custDataLst>
          </p:nvPr>
        </p:nvPicPr>
        <p:blipFill>
          <a:blip r:embed="rId12"/>
          <a:stretch>
            <a:fillRect/>
          </a:stretch>
        </p:blipFill>
        <p:spPr>
          <a:xfrm>
            <a:off x="938421" y="2024248"/>
            <a:ext cx="4289563" cy="1115287"/>
          </a:xfrm>
          <a:prstGeom prst="rect">
            <a:avLst/>
          </a:prstGeom>
          <a:solidFill>
            <a:srgbClr val="00A270"/>
          </a:solidFill>
        </p:spPr>
      </p:pic>
      <p:sp>
        <p:nvSpPr>
          <p:cNvPr id="11" name="Rectangle 10">
            <a:extLst>
              <a:ext uri="{FF2B5EF4-FFF2-40B4-BE49-F238E27FC236}">
                <a16:creationId xmlns:a16="http://schemas.microsoft.com/office/drawing/2014/main" id="{B2A25DAF-83EF-4EBC-A935-4FED7EE19A42}"/>
              </a:ext>
            </a:extLst>
          </p:cNvPr>
          <p:cNvSpPr/>
          <p:nvPr>
            <p:custDataLst>
              <p:tags r:id="rId4"/>
            </p:custDataLst>
          </p:nvPr>
        </p:nvSpPr>
        <p:spPr>
          <a:xfrm>
            <a:off x="5102577" y="3347249"/>
            <a:ext cx="3731469" cy="840230"/>
          </a:xfrm>
          <a:prstGeom prst="rect">
            <a:avLst/>
          </a:prstGeom>
        </p:spPr>
        <p:txBody>
          <a:bodyPr wrap="square">
            <a:spAutoFit/>
          </a:bodyPr>
          <a:lstStyle/>
          <a:p>
            <a:pPr marL="285750" lvl="1" fontAlgn="auto">
              <a:lnSpc>
                <a:spcPct val="90000"/>
              </a:lnSpc>
              <a:spcBef>
                <a:spcPts val="500"/>
              </a:spcBef>
              <a:spcAft>
                <a:spcPts val="0"/>
              </a:spcAft>
              <a:buClr>
                <a:srgbClr val="BFBFBF"/>
              </a:buClr>
              <a:buSzPct val="50000"/>
            </a:pPr>
            <a:r>
              <a:rPr lang="fr-CA" sz="1800" dirty="0">
                <a:latin typeface="Arial" panose="020B0604020202020204" pitchFamily="34" charset="0"/>
                <a:cs typeface="Arial" panose="020B0604020202020204" pitchFamily="34" charset="0"/>
              </a:rPr>
              <a:t>ACSM Thames Valley - Services de santé mentale et de traitement des dépendances</a:t>
            </a:r>
            <a:endParaRPr lang="en-US" sz="1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F8462B5-ADA1-4A03-98E7-CDDD4EE432B5}"/>
              </a:ext>
            </a:extLst>
          </p:cNvPr>
          <p:cNvSpPr txBox="1"/>
          <p:nvPr>
            <p:custDataLst>
              <p:tags r:id="rId5"/>
            </p:custDataLst>
          </p:nvPr>
        </p:nvSpPr>
        <p:spPr>
          <a:xfrm>
            <a:off x="5227984" y="1968185"/>
            <a:ext cx="3419060" cy="923330"/>
          </a:xfrm>
          <a:prstGeom prst="rect">
            <a:avLst/>
          </a:prstGeom>
          <a:noFill/>
        </p:spPr>
        <p:txBody>
          <a:bodyPr wrap="square" rtlCol="0">
            <a:spAutoFit/>
          </a:bodyPr>
          <a:lstStyle/>
          <a:p>
            <a:r>
              <a:rPr lang="fr-CA" sz="1800" dirty="0">
                <a:latin typeface="Arial" panose="020B0604020202020204" pitchFamily="34" charset="0"/>
                <a:cs typeface="Arial" panose="020B0604020202020204" pitchFamily="34" charset="0"/>
              </a:rPr>
              <a:t>Programme regroupant Vanier, Humana et Craigwood </a:t>
            </a:r>
          </a:p>
          <a:p>
            <a:r>
              <a:rPr lang="en-US" sz="1800" b="1" dirty="0">
                <a:latin typeface="Arial" panose="020B0604020202020204" pitchFamily="34" charset="0"/>
                <a:cs typeface="Arial" panose="020B0604020202020204" pitchFamily="34" charset="0"/>
              </a:rPr>
              <a:t>519 433-0334</a:t>
            </a:r>
            <a:endParaRPr lang="en-US" sz="1800" dirty="0">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BB7D271D-E36D-4338-B08F-5AE5C032B682}"/>
              </a:ext>
            </a:extLst>
          </p:cNvPr>
          <p:cNvGraphicFramePr>
            <a:graphicFrameLocks noGrp="1"/>
          </p:cNvGraphicFramePr>
          <p:nvPr>
            <p:custDataLst>
              <p:tags r:id="rId6"/>
            </p:custDataLst>
            <p:extLst>
              <p:ext uri="{D42A27DB-BD31-4B8C-83A1-F6EECF244321}">
                <p14:modId xmlns:p14="http://schemas.microsoft.com/office/powerpoint/2010/main" val="1442097910"/>
              </p:ext>
            </p:extLst>
          </p:nvPr>
        </p:nvGraphicFramePr>
        <p:xfrm>
          <a:off x="4971014" y="4522833"/>
          <a:ext cx="3676030" cy="1188720"/>
        </p:xfrm>
        <a:graphic>
          <a:graphicData uri="http://schemas.openxmlformats.org/drawingml/2006/table">
            <a:tbl>
              <a:tblPr/>
              <a:tblGrid>
                <a:gridCol w="3676030">
                  <a:extLst>
                    <a:ext uri="{9D8B030D-6E8A-4147-A177-3AD203B41FA5}">
                      <a16:colId xmlns:a16="http://schemas.microsoft.com/office/drawing/2014/main" val="1175202304"/>
                    </a:ext>
                  </a:extLst>
                </a:gridCol>
              </a:tblGrid>
              <a:tr h="989561">
                <a:tc>
                  <a:txBody>
                    <a:bodyPr/>
                    <a:lstStyle/>
                    <a:p>
                      <a:pPr algn="l"/>
                      <a:r>
                        <a:rPr lang="en-US" dirty="0">
                          <a:effectLst/>
                          <a:latin typeface="Arial" panose="020B0604020202020204" pitchFamily="34" charset="0"/>
                          <a:cs typeface="Arial" panose="020B0604020202020204" pitchFamily="34" charset="0"/>
                        </a:rPr>
                        <a:t>reachout247.ca/fr/ca</a:t>
                      </a:r>
                    </a:p>
                    <a:p>
                      <a:pPr algn="l"/>
                      <a:r>
                        <a:rPr lang="fr-CA" noProof="0" dirty="0">
                          <a:effectLst/>
                          <a:latin typeface="Arial" panose="020B0604020202020204" pitchFamily="34" charset="0"/>
                          <a:cs typeface="Arial" panose="020B0604020202020204" pitchFamily="34" charset="0"/>
                        </a:rPr>
                        <a:t>Appelez ou envoyez un texto au 519 433-2023</a:t>
                      </a:r>
                      <a:br>
                        <a:rPr lang="fr-CA" noProof="0" dirty="0">
                          <a:effectLst/>
                          <a:latin typeface="Arial" panose="020B0604020202020204" pitchFamily="34" charset="0"/>
                          <a:cs typeface="Arial" panose="020B0604020202020204" pitchFamily="34" charset="0"/>
                        </a:rPr>
                      </a:br>
                      <a:r>
                        <a:rPr lang="fr-CA" noProof="0" dirty="0">
                          <a:effectLst/>
                          <a:latin typeface="Arial" panose="020B0604020202020204" pitchFamily="34" charset="0"/>
                          <a:cs typeface="Arial" panose="020B0604020202020204" pitchFamily="34" charset="0"/>
                        </a:rPr>
                        <a:t>ou composez le </a:t>
                      </a:r>
                      <a:r>
                        <a:rPr lang="en-US" b="1" dirty="0">
                          <a:effectLst/>
                          <a:latin typeface="Arial" panose="020B0604020202020204" pitchFamily="34" charset="0"/>
                          <a:cs typeface="Arial" panose="020B0604020202020204" pitchFamily="34" charset="0"/>
                        </a:rPr>
                        <a:t>1 866 933-2023</a:t>
                      </a:r>
                      <a:endParaRPr lang="en-US" dirty="0">
                        <a:effectLst/>
                        <a:latin typeface="Arial" panose="020B0604020202020204" pitchFamily="34" charset="0"/>
                        <a:cs typeface="Arial" panose="020B0604020202020204" pitchFamily="34" charset="0"/>
                      </a:endParaRPr>
                    </a:p>
                  </a:txBody>
                  <a:tcPr anchor="ctr">
                    <a:lnL>
                      <a:noFill/>
                    </a:lnL>
                    <a:lnR>
                      <a:noFill/>
                    </a:lnR>
                    <a:lnT w="762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10430350"/>
                  </a:ext>
                </a:extLst>
              </a:tr>
            </a:tbl>
          </a:graphicData>
        </a:graphic>
      </p:graphicFrame>
      <p:pic>
        <p:nvPicPr>
          <p:cNvPr id="14" name="Picture 13">
            <a:extLst>
              <a:ext uri="{FF2B5EF4-FFF2-40B4-BE49-F238E27FC236}">
                <a16:creationId xmlns:a16="http://schemas.microsoft.com/office/drawing/2014/main" id="{33D3B59B-5893-4AB1-A627-FD6AC9971F82}"/>
              </a:ext>
            </a:extLst>
          </p:cNvPr>
          <p:cNvPicPr>
            <a:picLocks noChangeAspect="1"/>
          </p:cNvPicPr>
          <p:nvPr>
            <p:custDataLst>
              <p:tags r:id="rId7"/>
            </p:custDataLst>
          </p:nvPr>
        </p:nvPicPr>
        <p:blipFill>
          <a:blip r:embed="rId13"/>
          <a:stretch>
            <a:fillRect/>
          </a:stretch>
        </p:blipFill>
        <p:spPr>
          <a:xfrm>
            <a:off x="938421" y="4702874"/>
            <a:ext cx="3957753" cy="828638"/>
          </a:xfrm>
          <a:prstGeom prst="rect">
            <a:avLst/>
          </a:prstGeom>
        </p:spPr>
      </p:pic>
    </p:spTree>
    <p:extLst>
      <p:ext uri="{BB962C8B-B14F-4D97-AF65-F5344CB8AC3E}">
        <p14:creationId xmlns:p14="http://schemas.microsoft.com/office/powerpoint/2010/main" val="1713789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6965-63AB-D572-3893-6DE5943541B9}"/>
              </a:ext>
            </a:extLst>
          </p:cNvPr>
          <p:cNvSpPr>
            <a:spLocks noGrp="1"/>
          </p:cNvSpPr>
          <p:nvPr>
            <p:ph type="title"/>
            <p:custDataLst>
              <p:tags r:id="rId1"/>
            </p:custDataLst>
          </p:nvPr>
        </p:nvSpPr>
        <p:spPr>
          <a:xfrm>
            <a:off x="630405" y="1099740"/>
            <a:ext cx="8271782" cy="1028245"/>
          </a:xfrm>
        </p:spPr>
        <p:txBody>
          <a:bodyPr/>
          <a:lstStyle/>
          <a:p>
            <a:r>
              <a:rPr lang="fr-CA" dirty="0">
                <a:solidFill>
                  <a:srgbClr val="006345"/>
                </a:solidFill>
                <a:latin typeface="Arial Black"/>
                <a:cs typeface="Arial"/>
              </a:rPr>
              <a:t>Soutien communautaire</a:t>
            </a:r>
            <a:endParaRPr lang="fr-CA" noProof="0" dirty="0">
              <a:solidFill>
                <a:srgbClr val="006345"/>
              </a:solidFill>
              <a:latin typeface="Arial Black"/>
            </a:endParaRPr>
          </a:p>
        </p:txBody>
      </p:sp>
      <p:sp>
        <p:nvSpPr>
          <p:cNvPr id="5" name="TextBox 4">
            <a:extLst>
              <a:ext uri="{FF2B5EF4-FFF2-40B4-BE49-F238E27FC236}">
                <a16:creationId xmlns:a16="http://schemas.microsoft.com/office/drawing/2014/main" id="{4655AD0B-C0EA-40EC-9720-7D090E8DE294}"/>
              </a:ext>
            </a:extLst>
          </p:cNvPr>
          <p:cNvSpPr txBox="1"/>
          <p:nvPr>
            <p:custDataLst>
              <p:tags r:id="rId2"/>
            </p:custDataLst>
          </p:nvPr>
        </p:nvSpPr>
        <p:spPr>
          <a:xfrm>
            <a:off x="903109" y="2587438"/>
            <a:ext cx="6829778" cy="2492990"/>
          </a:xfrm>
          <a:prstGeom prst="rect">
            <a:avLst/>
          </a:prstGeom>
          <a:noFill/>
        </p:spPr>
        <p:txBody>
          <a:bodyPr wrap="square" rtlCol="0">
            <a:spAutoFit/>
          </a:bodyPr>
          <a:lstStyle/>
          <a:p>
            <a:r>
              <a:rPr lang="fr-CA" sz="2000" i="1" dirty="0" err="1"/>
              <a:t>ConnexOntario</a:t>
            </a:r>
            <a:r>
              <a:rPr lang="fr-CA" sz="2000" i="1" dirty="0"/>
              <a:t> (toxicomanie, santé mentale et jeu compulsif)</a:t>
            </a:r>
          </a:p>
          <a:p>
            <a:r>
              <a:rPr lang="fr-CA" sz="2000" dirty="0">
                <a:hlinkClick r:id="rId5"/>
              </a:rPr>
              <a:t>www.connexontario.ca</a:t>
            </a:r>
            <a:r>
              <a:rPr lang="fr-CA" sz="2000" dirty="0"/>
              <a:t> </a:t>
            </a:r>
          </a:p>
          <a:p>
            <a:r>
              <a:rPr lang="fr-CA" sz="2000" dirty="0"/>
              <a:t>1 866 531-2600</a:t>
            </a:r>
          </a:p>
          <a:p>
            <a:endParaRPr lang="fr-CA" sz="1800" dirty="0"/>
          </a:p>
          <a:p>
            <a:endParaRPr lang="fr-CA" sz="1800" dirty="0"/>
          </a:p>
          <a:p>
            <a:r>
              <a:rPr lang="fr-CA" sz="2000" i="1" dirty="0"/>
              <a:t>CAMH (Centre de toxicomanie et de santé mentale)</a:t>
            </a:r>
          </a:p>
          <a:p>
            <a:r>
              <a:rPr lang="fr-CA" sz="2000" dirty="0">
                <a:hlinkClick r:id="rId6"/>
              </a:rPr>
              <a:t>www.camh.ca/fr</a:t>
            </a:r>
            <a:r>
              <a:rPr lang="fr-CA" sz="2000" dirty="0"/>
              <a:t> </a:t>
            </a:r>
          </a:p>
          <a:p>
            <a:r>
              <a:rPr lang="en-US" sz="2000" dirty="0"/>
              <a:t>1 888 495-2261 </a:t>
            </a:r>
            <a:r>
              <a:rPr lang="en-US" sz="2000" dirty="0" err="1"/>
              <a:t>ou</a:t>
            </a:r>
            <a:r>
              <a:rPr lang="en-US" sz="2000" dirty="0"/>
              <a:t> 519 858-5000</a:t>
            </a:r>
          </a:p>
        </p:txBody>
      </p:sp>
    </p:spTree>
    <p:extLst>
      <p:ext uri="{BB962C8B-B14F-4D97-AF65-F5344CB8AC3E}">
        <p14:creationId xmlns:p14="http://schemas.microsoft.com/office/powerpoint/2010/main" val="257519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p:txBody>
          <a:bodyPr>
            <a:normAutofit/>
          </a:bodyPr>
          <a:lstStyle/>
          <a:p>
            <a:r>
              <a:rPr lang="fr-CA" altLang="en-US" sz="3450" b="1" noProof="0" dirty="0">
                <a:solidFill>
                  <a:srgbClr val="006345"/>
                </a:solidFill>
                <a:latin typeface="Arial" panose="020B0604020202020204" pitchFamily="34" charset="0"/>
              </a:rPr>
              <a:t>Qu’est-ce que le cannabis?</a:t>
            </a:r>
            <a:endParaRPr lang="fr-CA" altLang="en-US" sz="3450" b="1" noProof="0" dirty="0">
              <a:solidFill>
                <a:srgbClr val="006345"/>
              </a:solidFill>
              <a:latin typeface="Arial Black" panose="020B0A04020102020204" pitchFamily="34" charset="0"/>
            </a:endParaRPr>
          </a:p>
        </p:txBody>
      </p:sp>
      <p:sp>
        <p:nvSpPr>
          <p:cNvPr id="7171" name="Rectangle 3"/>
          <p:cNvSpPr>
            <a:spLocks noGrp="1" noChangeArrowheads="1"/>
          </p:cNvSpPr>
          <p:nvPr>
            <p:ph idx="1"/>
            <p:custDataLst>
              <p:tags r:id="rId2"/>
            </p:custDataLst>
          </p:nvPr>
        </p:nvSpPr>
        <p:spPr>
          <a:xfrm>
            <a:off x="628651" y="2552133"/>
            <a:ext cx="7896905" cy="581702"/>
          </a:xfrm>
        </p:spPr>
        <p:txBody>
          <a:bodyPr vert="horz" lIns="68580" tIns="34290" rIns="68580" bIns="34290" rtlCol="0" anchor="t">
            <a:normAutofit/>
          </a:bodyPr>
          <a:lstStyle/>
          <a:p>
            <a:pPr algn="l">
              <a:lnSpc>
                <a:spcPct val="150000"/>
              </a:lnSpc>
              <a:spcBef>
                <a:spcPts val="0"/>
              </a:spcBef>
            </a:pPr>
            <a:r>
              <a:rPr lang="fr-CA" altLang="en-US" noProof="0" dirty="0">
                <a:latin typeface="Arial"/>
                <a:cs typeface="Arial"/>
              </a:rPr>
              <a:t>Que connaissez-vous au sujet du cannabis?</a:t>
            </a:r>
          </a:p>
          <a:p>
            <a:pPr>
              <a:lnSpc>
                <a:spcPct val="150000"/>
              </a:lnSpc>
              <a:spcBef>
                <a:spcPts val="0"/>
              </a:spcBef>
            </a:pPr>
            <a:endParaRPr lang="fr-CA" altLang="en-US" noProof="0" dirty="0"/>
          </a:p>
        </p:txBody>
      </p:sp>
      <p:pic>
        <p:nvPicPr>
          <p:cNvPr id="3" name="Online Image Placeholder 2"/>
          <p:cNvPicPr>
            <a:picLocks noGrp="1" noChangeAspect="1"/>
          </p:cNvPicPr>
          <p:nvPr>
            <p:ph type="clipArt" sz="half" idx="4294967295"/>
            <p:custDataLst>
              <p:tags r:id="rId3"/>
            </p:custDataLst>
          </p:nvPr>
        </p:nvPicPr>
        <p:blipFill>
          <a:blip r:embed="rId7"/>
          <a:stretch>
            <a:fillRect/>
          </a:stretch>
        </p:blipFill>
        <p:spPr>
          <a:xfrm rot="1680000">
            <a:off x="6598439" y="1973233"/>
            <a:ext cx="1600200" cy="1739504"/>
          </a:xfrm>
          <a:prstGeom prst="rect">
            <a:avLst/>
          </a:prstGeom>
        </p:spPr>
      </p:pic>
      <p:sp>
        <p:nvSpPr>
          <p:cNvPr id="2" name="Rectangle 3">
            <a:extLst>
              <a:ext uri="{FF2B5EF4-FFF2-40B4-BE49-F238E27FC236}">
                <a16:creationId xmlns:a16="http://schemas.microsoft.com/office/drawing/2014/main" id="{A70CCB63-D7C6-6115-7442-7C5930D6A0F0}"/>
              </a:ext>
            </a:extLst>
          </p:cNvPr>
          <p:cNvSpPr txBox="1">
            <a:spLocks noChangeArrowheads="1"/>
          </p:cNvSpPr>
          <p:nvPr>
            <p:custDataLst>
              <p:tags r:id="rId4"/>
            </p:custDataLst>
          </p:nvPr>
        </p:nvSpPr>
        <p:spPr>
          <a:xfrm>
            <a:off x="638856" y="2552133"/>
            <a:ext cx="7886700" cy="3357558"/>
          </a:xfrm>
          <a:prstGeom prst="rect">
            <a:avLst/>
          </a:prstGeom>
        </p:spPr>
        <p:txBody>
          <a:bodyPr vert="horz" lIns="68580" tIns="34290" rIns="68580" bIns="34290" rtlCol="0" anchor="t">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spcBef>
                <a:spcPts val="0"/>
              </a:spcBef>
            </a:pPr>
            <a:endParaRPr lang="en-CA" altLang="en-US" sz="2100" dirty="0">
              <a:latin typeface="Arial"/>
              <a:cs typeface="Arial"/>
            </a:endParaRPr>
          </a:p>
          <a:p>
            <a:pPr algn="l">
              <a:lnSpc>
                <a:spcPct val="150000"/>
              </a:lnSpc>
              <a:spcBef>
                <a:spcPts val="0"/>
              </a:spcBef>
            </a:pPr>
            <a:r>
              <a:rPr lang="fr-CA" altLang="en-US" sz="2100" dirty="0">
                <a:latin typeface="Arial"/>
                <a:cs typeface="Arial"/>
              </a:rPr>
              <a:t>Le cannabis vient de la plante de cannabis.</a:t>
            </a:r>
            <a:endParaRPr lang="fr-CA" sz="2100" dirty="0">
              <a:latin typeface="Arial"/>
              <a:cs typeface="Arial"/>
            </a:endParaRPr>
          </a:p>
          <a:p>
            <a:pPr algn="l">
              <a:lnSpc>
                <a:spcPct val="150000"/>
              </a:lnSpc>
              <a:spcBef>
                <a:spcPts val="0"/>
              </a:spcBef>
            </a:pPr>
            <a:r>
              <a:rPr lang="fr-CA" altLang="en-US" sz="2100" dirty="0">
                <a:latin typeface="Arial"/>
                <a:cs typeface="Arial"/>
              </a:rPr>
              <a:t>Il est habituellement vert, brun ou gris. </a:t>
            </a:r>
          </a:p>
          <a:p>
            <a:pPr algn="l">
              <a:lnSpc>
                <a:spcPct val="150000"/>
              </a:lnSpc>
              <a:spcBef>
                <a:spcPct val="0"/>
              </a:spcBef>
            </a:pPr>
            <a:r>
              <a:rPr lang="fr-CA" altLang="en-US" sz="2100" dirty="0">
                <a:latin typeface="Arial"/>
                <a:cs typeface="Arial"/>
              </a:rPr>
              <a:t>Le THC est l’ingrédient qui provoque ce qu’on appelle l’état d’euphorie (« high ») et qui est responsable des effets du cannabis sur l’état mental de la personne qui en consomme.</a:t>
            </a:r>
            <a:endParaRPr lang="en-CA" altLang="en-US" sz="2100" dirty="0"/>
          </a:p>
        </p:txBody>
      </p:sp>
    </p:spTree>
    <p:extLst>
      <p:ext uri="{BB962C8B-B14F-4D97-AF65-F5344CB8AC3E}">
        <p14:creationId xmlns:p14="http://schemas.microsoft.com/office/powerpoint/2010/main" val="14387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AE4E-8E92-E788-7AAB-E4A1C23B6751}"/>
              </a:ext>
            </a:extLst>
          </p:cNvPr>
          <p:cNvSpPr>
            <a:spLocks noGrp="1"/>
          </p:cNvSpPr>
          <p:nvPr>
            <p:ph type="title"/>
            <p:custDataLst>
              <p:tags r:id="rId1"/>
            </p:custDataLst>
          </p:nvPr>
        </p:nvSpPr>
        <p:spPr/>
        <p:txBody>
          <a:bodyPr>
            <a:normAutofit fontScale="90000"/>
          </a:bodyPr>
          <a:lstStyle/>
          <a:p>
            <a:r>
              <a:rPr lang="fr-CA" sz="3450" noProof="0" dirty="0">
                <a:solidFill>
                  <a:srgbClr val="00744E"/>
                </a:solidFill>
                <a:latin typeface="Arial"/>
                <a:cs typeface="Arial"/>
              </a:rPr>
              <a:t>Les effets du cannabis sur la personne qui en consomme</a:t>
            </a:r>
            <a:endParaRPr lang="fr-CA" sz="3450" noProof="0" dirty="0">
              <a:solidFill>
                <a:srgbClr val="00744E"/>
              </a:solidFill>
            </a:endParaRPr>
          </a:p>
        </p:txBody>
      </p:sp>
      <p:sp>
        <p:nvSpPr>
          <p:cNvPr id="3" name="Content Placeholder 2">
            <a:extLst>
              <a:ext uri="{FF2B5EF4-FFF2-40B4-BE49-F238E27FC236}">
                <a16:creationId xmlns:a16="http://schemas.microsoft.com/office/drawing/2014/main" id="{4CE39573-AAB6-4C0F-E900-83E969CE9865}"/>
              </a:ext>
            </a:extLst>
          </p:cNvPr>
          <p:cNvSpPr>
            <a:spLocks noGrp="1"/>
          </p:cNvSpPr>
          <p:nvPr>
            <p:ph idx="1"/>
            <p:custDataLst>
              <p:tags r:id="rId2"/>
            </p:custDataLst>
          </p:nvPr>
        </p:nvSpPr>
        <p:spPr>
          <a:xfrm>
            <a:off x="619597" y="2193514"/>
            <a:ext cx="4144240" cy="3263504"/>
          </a:xfrm>
        </p:spPr>
        <p:txBody>
          <a:bodyPr vert="horz" lIns="68580" tIns="34290" rIns="68580" bIns="34290" rtlCol="0" anchor="t">
            <a:normAutofit/>
          </a:bodyPr>
          <a:lstStyle/>
          <a:p>
            <a:pPr marL="0" indent="0" algn="l">
              <a:lnSpc>
                <a:spcPct val="100000"/>
              </a:lnSpc>
              <a:spcBef>
                <a:spcPts val="0"/>
              </a:spcBef>
              <a:buNone/>
            </a:pPr>
            <a:r>
              <a:rPr lang="fr-CA" noProof="0" dirty="0">
                <a:solidFill>
                  <a:srgbClr val="0E3D51"/>
                </a:solidFill>
                <a:latin typeface="Arial"/>
                <a:cs typeface="Arial"/>
              </a:rPr>
              <a:t>Ses effets varient selon les facteurs suivants :  </a:t>
            </a:r>
            <a:endParaRPr lang="fr-CA" noProof="0" dirty="0">
              <a:latin typeface="Arial"/>
              <a:cs typeface="Arial"/>
            </a:endParaRPr>
          </a:p>
          <a:p>
            <a:pPr marL="557213" lvl="1" indent="-214313">
              <a:lnSpc>
                <a:spcPct val="100000"/>
              </a:lnSpc>
              <a:spcBef>
                <a:spcPts val="0"/>
              </a:spcBef>
              <a:buFont typeface="Arial,Sans-Serif" panose="020B0604020202020204" pitchFamily="34" charset="0"/>
            </a:pPr>
            <a:r>
              <a:rPr lang="fr-CA" sz="2100" noProof="0" dirty="0">
                <a:solidFill>
                  <a:srgbClr val="0E3D51"/>
                </a:solidFill>
                <a:latin typeface="Arial"/>
                <a:cs typeface="Arial"/>
              </a:rPr>
              <a:t>La physiologie de la personne (p. ex. genre, sexe et âge) </a:t>
            </a:r>
          </a:p>
          <a:p>
            <a:pPr marL="557213" lvl="1" indent="-214313" algn="l">
              <a:lnSpc>
                <a:spcPct val="100000"/>
              </a:lnSpc>
              <a:spcBef>
                <a:spcPts val="0"/>
              </a:spcBef>
              <a:buFont typeface="Arial,Sans-Serif" panose="020B0604020202020204" pitchFamily="34" charset="0"/>
            </a:pPr>
            <a:r>
              <a:rPr lang="fr-CA" sz="2100" noProof="0" dirty="0">
                <a:solidFill>
                  <a:srgbClr val="0E3D51"/>
                </a:solidFill>
                <a:latin typeface="Arial"/>
                <a:cs typeface="Arial"/>
              </a:rPr>
              <a:t>Le type et la </a:t>
            </a:r>
            <a:r>
              <a:rPr lang="fr-CA" sz="2100" dirty="0">
                <a:latin typeface="Arial"/>
                <a:cs typeface="Arial"/>
              </a:rPr>
              <a:t>souche du produit (THC ou CBD</a:t>
            </a:r>
            <a:r>
              <a:rPr lang="fr-CA" sz="2100" noProof="0" dirty="0">
                <a:solidFill>
                  <a:srgbClr val="0E3D51"/>
                </a:solidFill>
                <a:latin typeface="Arial"/>
                <a:cs typeface="Arial"/>
              </a:rPr>
              <a:t>)</a:t>
            </a:r>
            <a:endParaRPr lang="fr-CA" sz="2100" noProof="0" dirty="0">
              <a:latin typeface="Arial"/>
              <a:cs typeface="Arial"/>
            </a:endParaRPr>
          </a:p>
          <a:p>
            <a:pPr marL="557213" lvl="1" indent="-214313" algn="l">
              <a:lnSpc>
                <a:spcPct val="100000"/>
              </a:lnSpc>
              <a:spcBef>
                <a:spcPts val="0"/>
              </a:spcBef>
              <a:buFont typeface="Arial,Sans-Serif" panose="020B0604020202020204" pitchFamily="34" charset="0"/>
            </a:pPr>
            <a:r>
              <a:rPr lang="fr-CA" sz="2100" noProof="0" dirty="0">
                <a:solidFill>
                  <a:srgbClr val="0E3D51"/>
                </a:solidFill>
                <a:latin typeface="Arial"/>
                <a:cs typeface="Arial"/>
              </a:rPr>
              <a:t>La fréquence de consommation et la quantité consommée</a:t>
            </a:r>
          </a:p>
        </p:txBody>
      </p:sp>
      <p:pic>
        <p:nvPicPr>
          <p:cNvPr id="4" name="Picture 4" descr="A picture containing diagram&#10;&#10;Description automatically generated">
            <a:extLst>
              <a:ext uri="{FF2B5EF4-FFF2-40B4-BE49-F238E27FC236}">
                <a16:creationId xmlns:a16="http://schemas.microsoft.com/office/drawing/2014/main" id="{04B420F3-2E74-8F35-BF08-8BFDF40D617C}"/>
              </a:ext>
            </a:extLst>
          </p:cNvPr>
          <p:cNvPicPr>
            <a:picLocks noChangeAspect="1"/>
          </p:cNvPicPr>
          <p:nvPr>
            <p:custDataLst>
              <p:tags r:id="rId3"/>
            </p:custDataLst>
          </p:nvPr>
        </p:nvPicPr>
        <p:blipFill>
          <a:blip r:embed="rId6"/>
          <a:stretch>
            <a:fillRect/>
          </a:stretch>
        </p:blipFill>
        <p:spPr>
          <a:xfrm>
            <a:off x="5257800" y="2886508"/>
            <a:ext cx="3275881" cy="2012325"/>
          </a:xfrm>
          <a:prstGeom prst="rect">
            <a:avLst/>
          </a:prstGeom>
        </p:spPr>
      </p:pic>
    </p:spTree>
    <p:extLst>
      <p:ext uri="{BB962C8B-B14F-4D97-AF65-F5344CB8AC3E}">
        <p14:creationId xmlns:p14="http://schemas.microsoft.com/office/powerpoint/2010/main" val="350580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normAutofit/>
          </a:bodyPr>
          <a:lstStyle/>
          <a:p>
            <a:r>
              <a:rPr lang="fr-CA" altLang="en-US" sz="3450" b="1" noProof="0" dirty="0">
                <a:solidFill>
                  <a:srgbClr val="006345"/>
                </a:solidFill>
                <a:latin typeface="Arial" panose="020B0604020202020204" pitchFamily="34" charset="0"/>
              </a:rPr>
              <a:t>Comment le consomme-t-on?</a:t>
            </a:r>
            <a:endParaRPr lang="fr-CA" altLang="en-US" sz="3450" b="1" noProof="0" dirty="0">
              <a:solidFill>
                <a:srgbClr val="006345"/>
              </a:solidFill>
              <a:latin typeface="Arial Black" panose="020B0A04020102020204" pitchFamily="34" charset="0"/>
            </a:endParaRPr>
          </a:p>
        </p:txBody>
      </p:sp>
      <p:sp>
        <p:nvSpPr>
          <p:cNvPr id="9219" name="Rectangle 3"/>
          <p:cNvSpPr>
            <a:spLocks noGrp="1" noChangeArrowheads="1"/>
          </p:cNvSpPr>
          <p:nvPr>
            <p:ph idx="1"/>
            <p:custDataLst>
              <p:tags r:id="rId2"/>
            </p:custDataLst>
          </p:nvPr>
        </p:nvSpPr>
        <p:spPr>
          <a:xfrm>
            <a:off x="628650" y="2470417"/>
            <a:ext cx="7886700" cy="3670902"/>
          </a:xfrm>
        </p:spPr>
        <p:txBody>
          <a:bodyPr/>
          <a:lstStyle/>
          <a:p>
            <a:pPr algn="l"/>
            <a:r>
              <a:rPr lang="fr-CA" altLang="en-US" noProof="0" dirty="0"/>
              <a:t>Le cannabis peut être :</a:t>
            </a:r>
          </a:p>
          <a:p>
            <a:pPr lvl="1">
              <a:lnSpc>
                <a:spcPct val="150000"/>
              </a:lnSpc>
              <a:spcBef>
                <a:spcPts val="0"/>
              </a:spcBef>
              <a:buFont typeface="Courier New" panose="02070309020205020404" pitchFamily="49" charset="0"/>
              <a:buChar char="o"/>
            </a:pPr>
            <a:r>
              <a:rPr lang="fr-CA" altLang="en-US" noProof="0" dirty="0">
                <a:latin typeface="Arial" panose="020B0604020202020204" pitchFamily="34" charset="0"/>
              </a:rPr>
              <a:t>Fumé </a:t>
            </a:r>
          </a:p>
          <a:p>
            <a:pPr lvl="1">
              <a:lnSpc>
                <a:spcPct val="150000"/>
              </a:lnSpc>
              <a:spcBef>
                <a:spcPts val="0"/>
              </a:spcBef>
              <a:buFont typeface="Courier New" panose="02070309020205020404" pitchFamily="49" charset="0"/>
              <a:buChar char="o"/>
            </a:pPr>
            <a:r>
              <a:rPr lang="fr-CA" altLang="en-US" noProof="0" dirty="0">
                <a:latin typeface="Arial" panose="020B0604020202020204" pitchFamily="34" charset="0"/>
              </a:rPr>
              <a:t>Vapoté </a:t>
            </a:r>
          </a:p>
          <a:p>
            <a:pPr lvl="1">
              <a:lnSpc>
                <a:spcPct val="150000"/>
              </a:lnSpc>
              <a:spcBef>
                <a:spcPts val="0"/>
              </a:spcBef>
              <a:buFont typeface="Courier New" panose="02070309020205020404" pitchFamily="49" charset="0"/>
              <a:buChar char="o"/>
            </a:pPr>
            <a:r>
              <a:rPr lang="fr-CA" altLang="en-US" noProof="0" dirty="0">
                <a:latin typeface="Arial" panose="020B0604020202020204" pitchFamily="34" charset="0"/>
              </a:rPr>
              <a:t>Ajouté à un aliment ou à une boisson </a:t>
            </a:r>
          </a:p>
          <a:p>
            <a:pPr lvl="1">
              <a:lnSpc>
                <a:spcPct val="150000"/>
              </a:lnSpc>
              <a:spcBef>
                <a:spcPts val="0"/>
              </a:spcBef>
              <a:buFont typeface="Courier New" panose="02070309020205020404" pitchFamily="49" charset="0"/>
              <a:buChar char="o"/>
            </a:pPr>
            <a:r>
              <a:rPr lang="fr-CA" altLang="en-US" noProof="0" dirty="0">
                <a:latin typeface="Arial" panose="020B0604020202020204" pitchFamily="34" charset="0"/>
              </a:rPr>
              <a:t>Utilisé comme crème ou lotion </a:t>
            </a:r>
          </a:p>
          <a:p>
            <a:pPr lvl="1"/>
            <a:endParaRPr lang="fr-CA" altLang="en-US" noProof="0" dirty="0">
              <a:latin typeface="Arial" panose="020B0604020202020204" pitchFamily="34" charset="0"/>
            </a:endParaRPr>
          </a:p>
        </p:txBody>
      </p:sp>
      <p:pic>
        <p:nvPicPr>
          <p:cNvPr id="7" name="Picture 7" descr="A picture containing text, clipart&#10;&#10;Description automatically generated">
            <a:extLst>
              <a:ext uri="{FF2B5EF4-FFF2-40B4-BE49-F238E27FC236}">
                <a16:creationId xmlns:a16="http://schemas.microsoft.com/office/drawing/2014/main" id="{F84673F2-577D-C064-5424-EF071C1B863E}"/>
              </a:ext>
            </a:extLst>
          </p:cNvPr>
          <p:cNvPicPr>
            <a:picLocks noChangeAspect="1"/>
          </p:cNvPicPr>
          <p:nvPr>
            <p:custDataLst>
              <p:tags r:id="rId3"/>
            </p:custDataLst>
          </p:nvPr>
        </p:nvPicPr>
        <p:blipFill>
          <a:blip r:embed="rId8"/>
          <a:stretch>
            <a:fillRect/>
          </a:stretch>
        </p:blipFill>
        <p:spPr>
          <a:xfrm>
            <a:off x="4572001" y="2470417"/>
            <a:ext cx="1746545" cy="1376703"/>
          </a:xfrm>
          <a:prstGeom prst="rect">
            <a:avLst/>
          </a:prstGeom>
        </p:spPr>
      </p:pic>
      <p:pic>
        <p:nvPicPr>
          <p:cNvPr id="8" name="Picture 8" descr="A picture containing diagram&#10;&#10;Description automatically generated">
            <a:extLst>
              <a:ext uri="{FF2B5EF4-FFF2-40B4-BE49-F238E27FC236}">
                <a16:creationId xmlns:a16="http://schemas.microsoft.com/office/drawing/2014/main" id="{747801DF-D8F5-C932-3105-FAE56B72886E}"/>
              </a:ext>
            </a:extLst>
          </p:cNvPr>
          <p:cNvPicPr>
            <a:picLocks noChangeAspect="1"/>
          </p:cNvPicPr>
          <p:nvPr>
            <p:custDataLst>
              <p:tags r:id="rId4"/>
            </p:custDataLst>
          </p:nvPr>
        </p:nvPicPr>
        <p:blipFill>
          <a:blip r:embed="rId9"/>
          <a:stretch>
            <a:fillRect/>
          </a:stretch>
        </p:blipFill>
        <p:spPr>
          <a:xfrm>
            <a:off x="4446883" y="3988561"/>
            <a:ext cx="1871663" cy="1535906"/>
          </a:xfrm>
          <a:prstGeom prst="rect">
            <a:avLst/>
          </a:prstGeom>
        </p:spPr>
      </p:pic>
      <p:pic>
        <p:nvPicPr>
          <p:cNvPr id="9" name="Picture 9">
            <a:extLst>
              <a:ext uri="{FF2B5EF4-FFF2-40B4-BE49-F238E27FC236}">
                <a16:creationId xmlns:a16="http://schemas.microsoft.com/office/drawing/2014/main" id="{0662857E-D680-DDCD-9ACD-DD1A3BE917FB}"/>
              </a:ext>
            </a:extLst>
          </p:cNvPr>
          <p:cNvPicPr>
            <a:picLocks noChangeAspect="1"/>
          </p:cNvPicPr>
          <p:nvPr>
            <p:custDataLst>
              <p:tags r:id="rId5"/>
            </p:custDataLst>
          </p:nvPr>
        </p:nvPicPr>
        <p:blipFill>
          <a:blip r:embed="rId10"/>
          <a:stretch>
            <a:fillRect/>
          </a:stretch>
        </p:blipFill>
        <p:spPr>
          <a:xfrm>
            <a:off x="6717065" y="2860766"/>
            <a:ext cx="1878806" cy="1714500"/>
          </a:xfrm>
          <a:prstGeom prst="rect">
            <a:avLst/>
          </a:prstGeom>
        </p:spPr>
      </p:pic>
    </p:spTree>
    <p:extLst>
      <p:ext uri="{BB962C8B-B14F-4D97-AF65-F5344CB8AC3E}">
        <p14:creationId xmlns:p14="http://schemas.microsoft.com/office/powerpoint/2010/main" val="232698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FE9E21-CDD8-4510-B945-21251B268EB3}"/>
              </a:ext>
            </a:extLst>
          </p:cNvPr>
          <p:cNvPicPr>
            <a:picLocks noGrp="1" noChangeAspect="1"/>
          </p:cNvPicPr>
          <p:nvPr>
            <p:ph idx="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230515" y="857250"/>
            <a:ext cx="4514180" cy="4547587"/>
          </a:xfrm>
          <a:prstGeom prst="rect">
            <a:avLst/>
          </a:prstGeom>
        </p:spPr>
      </p:pic>
    </p:spTree>
    <p:extLst>
      <p:ext uri="{BB962C8B-B14F-4D97-AF65-F5344CB8AC3E}">
        <p14:creationId xmlns:p14="http://schemas.microsoft.com/office/powerpoint/2010/main" val="159665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BF7E8-E524-E6E8-E009-AAA0CAEC9F61}"/>
              </a:ext>
            </a:extLst>
          </p:cNvPr>
          <p:cNvSpPr>
            <a:spLocks noGrp="1"/>
          </p:cNvSpPr>
          <p:nvPr>
            <p:ph type="title"/>
            <p:custDataLst>
              <p:tags r:id="rId1"/>
            </p:custDataLst>
          </p:nvPr>
        </p:nvSpPr>
        <p:spPr/>
        <p:txBody>
          <a:bodyPr/>
          <a:lstStyle/>
          <a:p>
            <a:r>
              <a:rPr lang="fr-CA" sz="2800" cap="all" dirty="0">
                <a:solidFill>
                  <a:srgbClr val="00744E"/>
                </a:solidFill>
                <a:latin typeface="Arial"/>
                <a:cs typeface="Arial"/>
              </a:rPr>
              <a:t>Le cannabis thérapeutique (à usage médical)</a:t>
            </a:r>
          </a:p>
        </p:txBody>
      </p:sp>
      <p:sp>
        <p:nvSpPr>
          <p:cNvPr id="3" name="Content Placeholder 2">
            <a:extLst>
              <a:ext uri="{FF2B5EF4-FFF2-40B4-BE49-F238E27FC236}">
                <a16:creationId xmlns:a16="http://schemas.microsoft.com/office/drawing/2014/main" id="{BF65E0A3-390E-A58D-8EEF-9AA6E597ECFD}"/>
              </a:ext>
            </a:extLst>
          </p:cNvPr>
          <p:cNvSpPr>
            <a:spLocks noGrp="1"/>
          </p:cNvSpPr>
          <p:nvPr>
            <p:ph idx="1"/>
            <p:custDataLst>
              <p:tags r:id="rId2"/>
            </p:custDataLst>
          </p:nvPr>
        </p:nvSpPr>
        <p:spPr>
          <a:xfrm>
            <a:off x="628650" y="2135609"/>
            <a:ext cx="7886700" cy="2390080"/>
          </a:xfrm>
        </p:spPr>
        <p:txBody>
          <a:bodyPr vert="horz" lIns="68580" tIns="34290" rIns="68580" bIns="34290" rtlCol="0" anchor="t">
            <a:noAutofit/>
          </a:bodyPr>
          <a:lstStyle/>
          <a:p>
            <a:pPr marL="0" indent="0">
              <a:buNone/>
            </a:pPr>
            <a:r>
              <a:rPr lang="fr-CA" sz="2400" dirty="0"/>
              <a:t>Il sert :</a:t>
            </a:r>
          </a:p>
          <a:p>
            <a:r>
              <a:rPr lang="fr-CA" sz="2400" dirty="0"/>
              <a:t>à traiter la douleur chronique chez les adultes (cannabis);</a:t>
            </a:r>
          </a:p>
          <a:p>
            <a:r>
              <a:rPr lang="fr-CA" sz="2400" dirty="0"/>
              <a:t>d’antiémétique pour traiter les nausées et les vomissements provoqués par la chimiothérapie (cannabinoïdes oraux); </a:t>
            </a:r>
          </a:p>
          <a:p>
            <a:r>
              <a:rPr lang="fr-CA" sz="2400" dirty="0"/>
              <a:t>soulager les symptômes de spasticité chez les personnes atteintes de sclérose en plaques (cannabinoïdes oraux). </a:t>
            </a:r>
          </a:p>
          <a:p>
            <a:pPr marL="226695" indent="-226695"/>
            <a:endParaRPr lang="fr-CA" noProof="0" dirty="0"/>
          </a:p>
        </p:txBody>
      </p:sp>
    </p:spTree>
    <p:extLst>
      <p:ext uri="{BB962C8B-B14F-4D97-AF65-F5344CB8AC3E}">
        <p14:creationId xmlns:p14="http://schemas.microsoft.com/office/powerpoint/2010/main" val="210705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E09B4E-7107-4BB6-ADA4-A0D130C36916}"/>
              </a:ext>
            </a:extLst>
          </p:cNvPr>
          <p:cNvSpPr>
            <a:spLocks noGrp="1"/>
          </p:cNvSpPr>
          <p:nvPr>
            <p:ph type="title"/>
            <p:custDataLst>
              <p:tags r:id="rId1"/>
            </p:custDataLst>
          </p:nvPr>
        </p:nvSpPr>
        <p:spPr>
          <a:xfrm>
            <a:off x="628650" y="2931914"/>
            <a:ext cx="7886700" cy="994172"/>
          </a:xfrm>
        </p:spPr>
        <p:txBody>
          <a:bodyPr/>
          <a:lstStyle/>
          <a:p>
            <a:r>
              <a:rPr lang="fr-CA" sz="4500" noProof="0" dirty="0">
                <a:solidFill>
                  <a:srgbClr val="006345"/>
                </a:solidFill>
              </a:rPr>
              <a:t>Connaissez-vous les faits?</a:t>
            </a:r>
          </a:p>
        </p:txBody>
      </p:sp>
    </p:spTree>
    <p:extLst>
      <p:ext uri="{BB962C8B-B14F-4D97-AF65-F5344CB8AC3E}">
        <p14:creationId xmlns:p14="http://schemas.microsoft.com/office/powerpoint/2010/main" val="385157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4809ADA-A845-72D8-135B-2F7FBBE4D947}"/>
              </a:ext>
            </a:extLst>
          </p:cNvPr>
          <p:cNvSpPr>
            <a:spLocks noGrp="1"/>
          </p:cNvSpPr>
          <p:nvPr>
            <p:ph type="title"/>
            <p:custDataLst>
              <p:tags r:id="rId1"/>
            </p:custDataLst>
          </p:nvPr>
        </p:nvSpPr>
        <p:spPr>
          <a:xfrm>
            <a:off x="817494" y="1535653"/>
            <a:ext cx="7886700" cy="994172"/>
          </a:xfrm>
        </p:spPr>
        <p:txBody>
          <a:bodyPr/>
          <a:lstStyle/>
          <a:p>
            <a:r>
              <a:rPr lang="fr-CA" dirty="0">
                <a:latin typeface="Arial"/>
                <a:cs typeface="Arial"/>
              </a:rPr>
              <a:t>Avez-vous déjà entendu dire que…</a:t>
            </a:r>
            <a:br>
              <a:rPr lang="fr-CA" b="1" noProof="0" dirty="0">
                <a:latin typeface="Arial" panose="020B0604020202020204" pitchFamily="34" charset="0"/>
              </a:rPr>
            </a:br>
            <a:r>
              <a:rPr lang="fr-CA" b="1" noProof="0" dirty="0">
                <a:solidFill>
                  <a:srgbClr val="006345"/>
                </a:solidFill>
                <a:latin typeface="Arial"/>
                <a:cs typeface="Arial"/>
              </a:rPr>
              <a:t>				</a:t>
            </a:r>
          </a:p>
        </p:txBody>
      </p:sp>
      <p:sp>
        <p:nvSpPr>
          <p:cNvPr id="4" name="Text Placeholder 3"/>
          <p:cNvSpPr>
            <a:spLocks noGrp="1"/>
          </p:cNvSpPr>
          <p:nvPr>
            <p:ph idx="1"/>
            <p:custDataLst>
              <p:tags r:id="rId2"/>
            </p:custDataLst>
          </p:nvPr>
        </p:nvSpPr>
        <p:spPr>
          <a:xfrm>
            <a:off x="4682836" y="2942464"/>
            <a:ext cx="3860756" cy="3578209"/>
          </a:xfrm>
        </p:spPr>
        <p:txBody>
          <a:bodyPr vert="horz" lIns="68580" tIns="34290" rIns="68580" bIns="34290" rtlCol="0" anchor="t">
            <a:noAutofit/>
          </a:bodyPr>
          <a:lstStyle/>
          <a:p>
            <a:pPr marL="0" indent="0">
              <a:buNone/>
            </a:pPr>
            <a:r>
              <a:rPr lang="fr-CA" sz="2300" dirty="0">
                <a:solidFill>
                  <a:srgbClr val="006345"/>
                </a:solidFill>
                <a:latin typeface="Arial"/>
                <a:cs typeface="Arial"/>
              </a:rPr>
              <a:t>Le cannabis peut avoir des effets négatifs sur la santé à n’importe quel âge, mais le risque est plus élevé chez les jeunes parce que leur cerveau continue à se développer jusqu’à l’âge de 25 ans.</a:t>
            </a:r>
            <a:endParaRPr lang="fr-CA" sz="2300" noProof="0" dirty="0">
              <a:solidFill>
                <a:srgbClr val="006345"/>
              </a:solidFill>
              <a:latin typeface="Arial"/>
              <a:cs typeface="Arial"/>
            </a:endParaRPr>
          </a:p>
        </p:txBody>
      </p:sp>
      <p:sp>
        <p:nvSpPr>
          <p:cNvPr id="6" name="TextBox 5"/>
          <p:cNvSpPr txBox="1"/>
          <p:nvPr>
            <p:custDataLst>
              <p:tags r:id="rId3"/>
            </p:custDataLst>
          </p:nvPr>
        </p:nvSpPr>
        <p:spPr>
          <a:xfrm>
            <a:off x="1534682" y="2317894"/>
            <a:ext cx="2573971" cy="1938992"/>
          </a:xfrm>
          <a:prstGeom prst="rect">
            <a:avLst/>
          </a:prstGeom>
          <a:noFill/>
        </p:spPr>
        <p:txBody>
          <a:bodyPr wrap="square" lIns="91440" tIns="45720" rIns="91440" bIns="45720" rtlCol="0" anchor="t">
            <a:spAutoFit/>
          </a:bodyPr>
          <a:lstStyle/>
          <a:p>
            <a:r>
              <a:rPr lang="fr-CA" sz="2400" dirty="0">
                <a:latin typeface="Arial"/>
                <a:cs typeface="Arial"/>
              </a:rPr>
              <a:t>Le cannabis ne pose aucun danger, peu importe l’âge de la personne</a:t>
            </a:r>
            <a:r>
              <a:rPr lang="en-CA" sz="2400" dirty="0">
                <a:latin typeface="Arial"/>
                <a:cs typeface="Arial"/>
              </a:rPr>
              <a:t>.</a:t>
            </a:r>
          </a:p>
        </p:txBody>
      </p:sp>
      <p:grpSp>
        <p:nvGrpSpPr>
          <p:cNvPr id="5" name="Group 4"/>
          <p:cNvGrpSpPr/>
          <p:nvPr>
            <p:custDataLst>
              <p:tags r:id="rId4"/>
            </p:custDataLst>
          </p:nvPr>
        </p:nvGrpSpPr>
        <p:grpSpPr>
          <a:xfrm>
            <a:off x="1465409" y="4130910"/>
            <a:ext cx="2304732" cy="1454244"/>
            <a:chOff x="1283000" y="3637300"/>
            <a:chExt cx="3354585" cy="1938992"/>
          </a:xfrm>
        </p:grpSpPr>
        <p:sp>
          <p:nvSpPr>
            <p:cNvPr id="7" name="Down Arrow 6"/>
            <p:cNvSpPr/>
            <p:nvPr/>
          </p:nvSpPr>
          <p:spPr>
            <a:xfrm>
              <a:off x="1283000" y="4091343"/>
              <a:ext cx="1186967" cy="1255353"/>
            </a:xfrm>
            <a:prstGeom prst="down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8" name="TextBox 7"/>
            <p:cNvSpPr txBox="1"/>
            <p:nvPr/>
          </p:nvSpPr>
          <p:spPr>
            <a:xfrm>
              <a:off x="2469672" y="3637300"/>
              <a:ext cx="2167913" cy="1938992"/>
            </a:xfrm>
            <a:prstGeom prst="rect">
              <a:avLst/>
            </a:prstGeom>
            <a:noFill/>
          </p:spPr>
          <p:txBody>
            <a:bodyPr wrap="square" rtlCol="0">
              <a:spAutoFit/>
            </a:bodyPr>
            <a:lstStyle/>
            <a:p>
              <a:r>
                <a:rPr lang="en-CA" sz="9000" b="1" dirty="0"/>
                <a:t>25</a:t>
              </a:r>
            </a:p>
          </p:txBody>
        </p:sp>
      </p:grpSp>
      <p:sp>
        <p:nvSpPr>
          <p:cNvPr id="10" name="TextBox 9"/>
          <p:cNvSpPr txBox="1"/>
          <p:nvPr>
            <p:custDataLst>
              <p:tags r:id="rId5"/>
            </p:custDataLst>
          </p:nvPr>
        </p:nvSpPr>
        <p:spPr>
          <a:xfrm>
            <a:off x="4760844" y="2263416"/>
            <a:ext cx="3672408" cy="577081"/>
          </a:xfrm>
          <a:prstGeom prst="rect">
            <a:avLst/>
          </a:prstGeom>
          <a:noFill/>
        </p:spPr>
        <p:txBody>
          <a:bodyPr wrap="square" lIns="68580" tIns="34290" rIns="68580" bIns="34290" rtlCol="0" anchor="t">
            <a:spAutoFit/>
          </a:bodyPr>
          <a:lstStyle/>
          <a:p>
            <a:pPr algn="ctr"/>
            <a:r>
              <a:rPr lang="fr-CA" sz="3300" b="1" dirty="0">
                <a:solidFill>
                  <a:srgbClr val="006345"/>
                </a:solidFill>
                <a:latin typeface="Arial" panose="020B0604020202020204" pitchFamily="34" charset="0"/>
              </a:rPr>
              <a:t>  EN FAIT…</a:t>
            </a:r>
            <a:endParaRPr lang="en-CA" sz="1350" dirty="0">
              <a:latin typeface="Arial"/>
              <a:cs typeface="Arial"/>
            </a:endParaRPr>
          </a:p>
        </p:txBody>
      </p:sp>
    </p:spTree>
    <p:extLst>
      <p:ext uri="{BB962C8B-B14F-4D97-AF65-F5344CB8AC3E}">
        <p14:creationId xmlns:p14="http://schemas.microsoft.com/office/powerpoint/2010/main" val="103089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SWPH">
      <a:dk1>
        <a:srgbClr val="0E3D51"/>
      </a:dk1>
      <a:lt1>
        <a:srgbClr val="FFFFFF"/>
      </a:lt1>
      <a:dk2>
        <a:srgbClr val="048E9B"/>
      </a:dk2>
      <a:lt2>
        <a:srgbClr val="0E3D51"/>
      </a:lt2>
      <a:accent1>
        <a:srgbClr val="00698F"/>
      </a:accent1>
      <a:accent2>
        <a:srgbClr val="C31C4A"/>
      </a:accent2>
      <a:accent3>
        <a:srgbClr val="6ABF4B"/>
      </a:accent3>
      <a:accent4>
        <a:srgbClr val="048E9B"/>
      </a:accent4>
      <a:accent5>
        <a:srgbClr val="0E3D51"/>
      </a:accent5>
      <a:accent6>
        <a:srgbClr val="D2FAFE"/>
      </a:accent6>
      <a:hlink>
        <a:srgbClr val="6ABF4B"/>
      </a:hlink>
      <a:folHlink>
        <a:srgbClr val="00698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07637B78-85B0-485D-A0B5-6A7261AB0950}" vid="{0851B9E3-2FE5-401F-8994-EC3AFA13B62C}"/>
    </a:ext>
  </a:extLst>
</a:theme>
</file>

<file path=ppt/theme/theme2.xml><?xml version="1.0" encoding="utf-8"?>
<a:theme xmlns:a="http://schemas.openxmlformats.org/drawingml/2006/main" name="TEMPLATE SWPH MLHU powerpoint">
  <a:themeElements>
    <a:clrScheme name="SWPH">
      <a:dk1>
        <a:srgbClr val="0E3D51"/>
      </a:dk1>
      <a:lt1>
        <a:srgbClr val="FFFFFF"/>
      </a:lt1>
      <a:dk2>
        <a:srgbClr val="048E9B"/>
      </a:dk2>
      <a:lt2>
        <a:srgbClr val="0E3D51"/>
      </a:lt2>
      <a:accent1>
        <a:srgbClr val="00698F"/>
      </a:accent1>
      <a:accent2>
        <a:srgbClr val="C31C4A"/>
      </a:accent2>
      <a:accent3>
        <a:srgbClr val="6ABF4B"/>
      </a:accent3>
      <a:accent4>
        <a:srgbClr val="048E9B"/>
      </a:accent4>
      <a:accent5>
        <a:srgbClr val="0E3D51"/>
      </a:accent5>
      <a:accent6>
        <a:srgbClr val="D2FAFE"/>
      </a:accent6>
      <a:hlink>
        <a:srgbClr val="6ABF4B"/>
      </a:hlink>
      <a:folHlink>
        <a:srgbClr val="00698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745038FBDA6343983DD0F251E4882F" ma:contentTypeVersion="19" ma:contentTypeDescription="Create a new document." ma:contentTypeScope="" ma:versionID="415eda138e01682524fe2001e1798cea">
  <xsd:schema xmlns:xsd="http://www.w3.org/2001/XMLSchema" xmlns:xs="http://www.w3.org/2001/XMLSchema" xmlns:p="http://schemas.microsoft.com/office/2006/metadata/properties" xmlns:ns2="35292611-6285-4d47-b02c-5659f1bb2e8e" xmlns:ns3="407d7b82-df1f-4e64-8d4b-bf75318e90d8" targetNamespace="http://schemas.microsoft.com/office/2006/metadata/properties" ma:root="true" ma:fieldsID="873e329b1eb8f9e0489cc4951fc19bf0" ns2:_="" ns3:_="">
    <xsd:import namespace="35292611-6285-4d47-b02c-5659f1bb2e8e"/>
    <xsd:import namespace="407d7b82-df1f-4e64-8d4b-bf75318e90d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MediaServiceSearchProperties" minOccurs="0"/>
                <xsd:element ref="ns3:SharedWithUsers" minOccurs="0"/>
                <xsd:element ref="ns3:SharedWithDetails" minOccurs="0"/>
                <xsd:element ref="ns2:Reviewer" minOccurs="0"/>
                <xsd:element ref="ns2:Status" minOccurs="0"/>
                <xsd:element ref="ns2:Statusof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292611-6285-4d47-b02c-5659f1bb2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Reviewer" ma:index="23" nillable="true" ma:displayName="Reviewer" ma:format="Dropdown" ma:internalName="Reviewer">
      <xsd:simpleType>
        <xsd:restriction base="dms:Text">
          <xsd:maxLength value="255"/>
        </xsd:restriction>
      </xsd:simpleType>
    </xsd:element>
    <xsd:element name="Status" ma:index="24" nillable="true" ma:displayName="Status" ma:format="Dropdown" ma:internalName="Status">
      <xsd:simpleType>
        <xsd:restriction base="dms:Text">
          <xsd:maxLength value="255"/>
        </xsd:restriction>
      </xsd:simpleType>
    </xsd:element>
    <xsd:element name="StatusofReview" ma:index="25" nillable="true" ma:displayName="Status of Review" ma:format="Dropdown" ma:internalName="StatusofReview">
      <xsd:simpleType>
        <xsd:union memberTypes="dms:Text">
          <xsd:simpleType>
            <xsd:restriction base="dms:Choice">
              <xsd:enumeration value="In Progress"/>
              <xsd:enumeration value="Awaiting Review"/>
              <xsd:enumeration value="Complet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07d7b82-df1f-4e64-8d4b-bf75318e90d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3adf4cc-86a7-4d98-8461-1d5931f521ac}" ma:internalName="TaxCatchAll" ma:showField="CatchAllData" ma:web="407d7b82-df1f-4e64-8d4b-bf75318e90d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7d7b82-df1f-4e64-8d4b-bf75318e90d8" xsi:nil="true"/>
    <lcf76f155ced4ddcb4097134ff3c332f xmlns="35292611-6285-4d47-b02c-5659f1bb2e8e">
      <Terms xmlns="http://schemas.microsoft.com/office/infopath/2007/PartnerControls"/>
    </lcf76f155ced4ddcb4097134ff3c332f>
    <Status xmlns="35292611-6285-4d47-b02c-5659f1bb2e8e" xsi:nil="true"/>
    <StatusofReview xmlns="35292611-6285-4d47-b02c-5659f1bb2e8e" xsi:nil="true"/>
    <Reviewer xmlns="35292611-6285-4d47-b02c-5659f1bb2e8e" xsi:nil="true"/>
    <SharedWithUsers xmlns="407d7b82-df1f-4e64-8d4b-bf75318e90d8">
      <UserInfo>
        <DisplayName/>
        <AccountId xsi:nil="true"/>
        <AccountType/>
      </UserInfo>
    </SharedWithUsers>
  </documentManagement>
</p:properties>
</file>

<file path=customXml/itemProps1.xml><?xml version="1.0" encoding="utf-8"?>
<ds:datastoreItem xmlns:ds="http://schemas.openxmlformats.org/officeDocument/2006/customXml" ds:itemID="{8C1E10C4-74C7-41FC-BF8E-131B2AA1D8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292611-6285-4d47-b02c-5659f1bb2e8e"/>
    <ds:schemaRef ds:uri="407d7b82-df1f-4e64-8d4b-bf75318e90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B3A2BC-860B-4983-95F7-9C52AEF06B25}">
  <ds:schemaRefs>
    <ds:schemaRef ds:uri="http://schemas.microsoft.com/sharepoint/v3/contenttype/forms"/>
  </ds:schemaRefs>
</ds:datastoreItem>
</file>

<file path=customXml/itemProps3.xml><?xml version="1.0" encoding="utf-8"?>
<ds:datastoreItem xmlns:ds="http://schemas.openxmlformats.org/officeDocument/2006/customXml" ds:itemID="{24CF043C-47C7-48F0-B290-844534E3CEB3}">
  <ds:schemaRefs>
    <ds:schemaRef ds:uri="309ffcbd-8494-408f-9c25-3be15119e866"/>
    <ds:schemaRef ds:uri="35292611-6285-4d47-b02c-5659f1bb2e8e"/>
    <ds:schemaRef ds:uri="407d7b82-df1f-4e64-8d4b-bf75318e90d8"/>
    <ds:schemaRef ds:uri="6d948ac3-16a8-4e81-9df7-1b6280e77e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MLHU2022-Template</Template>
  <TotalTime>631</TotalTime>
  <Words>5478</Words>
  <Application>Microsoft Office PowerPoint</Application>
  <PresentationFormat>On-screen Show (4:3)</PresentationFormat>
  <Paragraphs>392</Paragraphs>
  <Slides>25</Slides>
  <Notes>25</Notes>
  <HiddenSlides>5</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Arial  </vt:lpstr>
      <vt:lpstr>Arial Black</vt:lpstr>
      <vt:lpstr>Arial,Sans-Serif</vt:lpstr>
      <vt:lpstr>Avenir LT Std 55 Roman</vt:lpstr>
      <vt:lpstr>Avenir LT Std 65 Medium</vt:lpstr>
      <vt:lpstr>Calibri</vt:lpstr>
      <vt:lpstr>Courier New</vt:lpstr>
      <vt:lpstr>Office Theme</vt:lpstr>
      <vt:lpstr>TEMPLATE SWPH MLHU powerpoint</vt:lpstr>
      <vt:lpstr>PowerPoint Presentation</vt:lpstr>
      <vt:lpstr>PowerPoint Presentation</vt:lpstr>
      <vt:lpstr>Qu’est-ce que le cannabis?</vt:lpstr>
      <vt:lpstr>Les effets du cannabis sur la personne qui en consomme</vt:lpstr>
      <vt:lpstr>Comment le consomme-t-on?</vt:lpstr>
      <vt:lpstr>PowerPoint Presentation</vt:lpstr>
      <vt:lpstr>Le cannabis thérapeutique (à usage médical)</vt:lpstr>
      <vt:lpstr>Connaissez-vous les faits?</vt:lpstr>
      <vt:lpstr>Avez-vous déjà entendu dire que…     </vt:lpstr>
      <vt:lpstr>Avez-vous déjà entendu dire que…</vt:lpstr>
      <vt:lpstr>Avez-vous déjà entendu dire que…</vt:lpstr>
      <vt:lpstr>Avez-vous déjà entendu dire que…     </vt:lpstr>
      <vt:lpstr>Avez-vous déjà entendu dire que…     </vt:lpstr>
      <vt:lpstr>PowerPoint Presentation</vt:lpstr>
      <vt:lpstr>Avez-vous déjà entendu dire que…     </vt:lpstr>
      <vt:lpstr>Avez-vous déjà entendu dire que…     </vt:lpstr>
      <vt:lpstr>Y avez-vous pensé?</vt:lpstr>
      <vt:lpstr>Le cannabis peut vous ralentir </vt:lpstr>
      <vt:lpstr>Le cannabis peut nuire au rendement scolaire et aux résultats aux examens</vt:lpstr>
      <vt:lpstr>La réduction des méfaits</vt:lpstr>
      <vt:lpstr>Points à retenir </vt:lpstr>
      <vt:lpstr>Questions?</vt:lpstr>
      <vt:lpstr>Vous avez besoin d’aide?</vt:lpstr>
      <vt:lpstr>Soutien communautaire</vt:lpstr>
      <vt:lpstr>Soutien communautaire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Knott</dc:creator>
  <cp:lastModifiedBy>Angela Armstrong</cp:lastModifiedBy>
  <cp:revision>235</cp:revision>
  <dcterms:created xsi:type="dcterms:W3CDTF">2022-03-29T13:20:39Z</dcterms:created>
  <dcterms:modified xsi:type="dcterms:W3CDTF">2025-05-01T19:06:32Z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0x01010040745038FBDA6343983DD0F251E4882F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Order">
    <vt:r8>700</vt:r8>
  </property>
</Properties>
</file>