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0"/>
  </p:notesMasterIdLst>
  <p:sldIdLst>
    <p:sldId id="257" r:id="rId5"/>
    <p:sldId id="263" r:id="rId6"/>
    <p:sldId id="259" r:id="rId7"/>
    <p:sldId id="260" r:id="rId8"/>
    <p:sldId id="264" r:id="rId9"/>
    <p:sldId id="265" r:id="rId10"/>
    <p:sldId id="266" r:id="rId11"/>
    <p:sldId id="262" r:id="rId12"/>
    <p:sldId id="267" r:id="rId13"/>
    <p:sldId id="268" r:id="rId14"/>
    <p:sldId id="269" r:id="rId15"/>
    <p:sldId id="270" r:id="rId16"/>
    <p:sldId id="274" r:id="rId17"/>
    <p:sldId id="272" r:id="rId18"/>
    <p:sldId id="273" r:id="rId1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B6D74B-8FFB-479B-BE93-43B7550A3352}" name="Monica Sarmiento" initials="MS" userId="S::Monica.Sarmiento@mlhu.on.ca::a0b170a0-65d2-44fe-a127-0c8b7716692e" providerId="AD"/>
  <p188:author id="{D39ADECB-2EF5-F7A5-9F4D-7F09C9EA1AF0}" name="Darrell Jutzi" initials="DJ" userId="S::darrell.jutzi@mlhu.on.ca::04d6d164-6aa5-4f45-b16d-09ced17fd9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BD1"/>
    <a:srgbClr val="06698A"/>
    <a:srgbClr val="6ABF4B"/>
    <a:srgbClr val="0E3D51"/>
    <a:srgbClr val="048E9B"/>
    <a:srgbClr val="C31C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493" autoAdjust="0"/>
    <p:restoredTop sz="95233" autoAdjust="0"/>
  </p:normalViewPr>
  <p:slideViewPr>
    <p:cSldViewPr snapToGrid="0">
      <p:cViewPr varScale="1">
        <p:scale>
          <a:sx n="111" d="100"/>
          <a:sy n="111" d="100"/>
        </p:scale>
        <p:origin x="2683" y="82"/>
      </p:cViewPr>
      <p:guideLst/>
    </p:cSldViewPr>
  </p:slideViewPr>
  <p:notesTextViewPr>
    <p:cViewPr>
      <p:scale>
        <a:sx n="1" d="1"/>
        <a:sy n="1" d="1"/>
      </p:scale>
      <p:origin x="0" y="0"/>
    </p:cViewPr>
  </p:notesText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81209-1D06-4CD8-8960-F19D9444B042}"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A884CF66-5D91-431A-A5C0-F9BC20166B18}">
      <dgm:prSet/>
      <dgm:spPr/>
      <dgm:t>
        <a:bodyPr/>
        <a:lstStyle/>
        <a:p>
          <a:r>
            <a:rPr lang="fr-CA" b="0" i="0" noProof="0" dirty="0"/>
            <a:t>Accès élargi aux substances​</a:t>
          </a:r>
          <a:endParaRPr lang="fr-CA" noProof="0" dirty="0"/>
        </a:p>
      </dgm:t>
    </dgm:pt>
    <dgm:pt modelId="{0AA74809-BCC3-4EF3-91DE-F6801E1BCF26}" type="parTrans" cxnId="{9A35F9F6-86C8-4246-A8D6-A5EC0393B47D}">
      <dgm:prSet/>
      <dgm:spPr/>
      <dgm:t>
        <a:bodyPr/>
        <a:lstStyle/>
        <a:p>
          <a:endParaRPr lang="en-US"/>
        </a:p>
      </dgm:t>
    </dgm:pt>
    <dgm:pt modelId="{5BB7027A-E36C-4425-8CD9-9408749ABFD9}" type="sibTrans" cxnId="{9A35F9F6-86C8-4246-A8D6-A5EC0393B47D}">
      <dgm:prSet/>
      <dgm:spPr/>
      <dgm:t>
        <a:bodyPr/>
        <a:lstStyle/>
        <a:p>
          <a:endParaRPr lang="en-US"/>
        </a:p>
      </dgm:t>
    </dgm:pt>
    <dgm:pt modelId="{7B192E18-3343-4932-85DF-ED7DED2DB1BE}">
      <dgm:prSet/>
      <dgm:spPr/>
      <dgm:t>
        <a:bodyPr/>
        <a:lstStyle/>
        <a:p>
          <a:r>
            <a:rPr lang="fr-CA" b="0" i="0" noProof="0" dirty="0"/>
            <a:t>Depuis la légalisation du cannabis, le nombre de points de vente a explosé dans la région de Thames Valley. Plus de 90 sont déjà établis ou en voie de l’être. ​</a:t>
          </a:r>
          <a:endParaRPr lang="fr-CA" noProof="0" dirty="0"/>
        </a:p>
      </dgm:t>
    </dgm:pt>
    <dgm:pt modelId="{7EC31EF0-D8D2-40C2-B27C-3E12897921E7}" type="parTrans" cxnId="{90ABE87A-6431-4072-BC82-FCC4BC94321B}">
      <dgm:prSet/>
      <dgm:spPr/>
      <dgm:t>
        <a:bodyPr/>
        <a:lstStyle/>
        <a:p>
          <a:endParaRPr lang="en-US"/>
        </a:p>
      </dgm:t>
    </dgm:pt>
    <dgm:pt modelId="{A916C8E8-11C5-4F31-98CE-276E7A069AED}" type="sibTrans" cxnId="{90ABE87A-6431-4072-BC82-FCC4BC94321B}">
      <dgm:prSet/>
      <dgm:spPr/>
      <dgm:t>
        <a:bodyPr/>
        <a:lstStyle/>
        <a:p>
          <a:endParaRPr lang="en-US"/>
        </a:p>
      </dgm:t>
    </dgm:pt>
    <dgm:pt modelId="{8F778201-D55A-4303-B708-47771DCAC3C2}">
      <dgm:prSet/>
      <dgm:spPr/>
      <dgm:t>
        <a:bodyPr/>
        <a:lstStyle/>
        <a:p>
          <a:r>
            <a:rPr lang="fr-CA" b="0" i="0" noProof="0" dirty="0"/>
            <a:t>Il y a un plus grand nombre de détaillants qui peuvent vendre de l’alcool.</a:t>
          </a:r>
          <a:endParaRPr lang="fr-CA" noProof="0" dirty="0"/>
        </a:p>
      </dgm:t>
    </dgm:pt>
    <dgm:pt modelId="{956E53E7-8976-42D0-9516-C540E10BB0A1}" type="parTrans" cxnId="{3ECC1A47-E8C8-44F8-92E0-335E73DA2342}">
      <dgm:prSet/>
      <dgm:spPr/>
      <dgm:t>
        <a:bodyPr/>
        <a:lstStyle/>
        <a:p>
          <a:endParaRPr lang="en-US"/>
        </a:p>
      </dgm:t>
    </dgm:pt>
    <dgm:pt modelId="{615724AF-A554-4E00-B2C8-2F2197CA69DD}" type="sibTrans" cxnId="{3ECC1A47-E8C8-44F8-92E0-335E73DA2342}">
      <dgm:prSet/>
      <dgm:spPr/>
      <dgm:t>
        <a:bodyPr/>
        <a:lstStyle/>
        <a:p>
          <a:endParaRPr lang="en-US"/>
        </a:p>
      </dgm:t>
    </dgm:pt>
    <dgm:pt modelId="{57F2905C-6695-49C4-BE67-A072F2F6634D}">
      <dgm:prSet/>
      <dgm:spPr/>
      <dgm:t>
        <a:bodyPr/>
        <a:lstStyle/>
        <a:p>
          <a:r>
            <a:rPr lang="fr-CA" b="0" i="0" noProof="0" dirty="0"/>
            <a:t>Le matériel de </a:t>
          </a:r>
          <a:r>
            <a:rPr lang="fr-CA" b="0" i="0" noProof="0" dirty="0" err="1"/>
            <a:t>vapotage</a:t>
          </a:r>
          <a:r>
            <a:rPr lang="fr-CA" b="0" i="0" noProof="0" dirty="0"/>
            <a:t> est visible et accessible : dépanneurs, boutiques spécialisées et détaillants en ligne (mauvaise application des exigences concernant l’âge).​</a:t>
          </a:r>
          <a:endParaRPr lang="fr-CA" noProof="0" dirty="0"/>
        </a:p>
      </dgm:t>
    </dgm:pt>
    <dgm:pt modelId="{365228FF-26D4-413D-826E-69AB48B27DCE}" type="parTrans" cxnId="{CCFE22C6-AF4A-404C-9466-A50384D3ED95}">
      <dgm:prSet/>
      <dgm:spPr/>
      <dgm:t>
        <a:bodyPr/>
        <a:lstStyle/>
        <a:p>
          <a:endParaRPr lang="en-US"/>
        </a:p>
      </dgm:t>
    </dgm:pt>
    <dgm:pt modelId="{D70041E1-967C-442A-A679-C194E94DC8F4}" type="sibTrans" cxnId="{CCFE22C6-AF4A-404C-9466-A50384D3ED95}">
      <dgm:prSet/>
      <dgm:spPr/>
      <dgm:t>
        <a:bodyPr/>
        <a:lstStyle/>
        <a:p>
          <a:endParaRPr lang="en-US"/>
        </a:p>
      </dgm:t>
    </dgm:pt>
    <dgm:pt modelId="{EDF7C0D9-ACC8-4DE0-B3BF-83698629277F}">
      <dgm:prSet/>
      <dgm:spPr/>
      <dgm:t>
        <a:bodyPr/>
        <a:lstStyle/>
        <a:p>
          <a:r>
            <a:rPr lang="fr-CA" b="0" i="0" noProof="0" dirty="0" err="1"/>
            <a:t>SCDSEO</a:t>
          </a:r>
          <a:r>
            <a:rPr lang="fr-CA" b="0" i="0" noProof="0" dirty="0"/>
            <a:t> 2021 : plus de 50 % des élèves de la 7</a:t>
          </a:r>
          <a:r>
            <a:rPr lang="fr-CA" b="0" i="0" baseline="30000" noProof="0" dirty="0"/>
            <a:t>e</a:t>
          </a:r>
          <a:r>
            <a:rPr lang="fr-CA" b="0" i="0" noProof="0" dirty="0"/>
            <a:t> à la 12</a:t>
          </a:r>
          <a:r>
            <a:rPr lang="fr-CA" b="0" i="0" baseline="30000" noProof="0" dirty="0"/>
            <a:t>e</a:t>
          </a:r>
          <a:r>
            <a:rPr lang="fr-CA" b="0" i="0" noProof="0" dirty="0"/>
            <a:t> année ont remarqué les publicités de cannabis au cours du dernier mois et plus d’un quart des élèves sondés avaient essayé le vapotage.</a:t>
          </a:r>
          <a:endParaRPr lang="fr-CA" noProof="0" dirty="0"/>
        </a:p>
      </dgm:t>
    </dgm:pt>
    <dgm:pt modelId="{44E1A1E0-0701-4A8F-AFA5-17BB798EC5C3}" type="parTrans" cxnId="{2696E1DC-118D-4593-B87B-36F1717681FB}">
      <dgm:prSet/>
      <dgm:spPr/>
      <dgm:t>
        <a:bodyPr/>
        <a:lstStyle/>
        <a:p>
          <a:endParaRPr lang="en-US"/>
        </a:p>
      </dgm:t>
    </dgm:pt>
    <dgm:pt modelId="{939D1A3D-F6CB-4E97-8DC4-7020B503BE2C}" type="sibTrans" cxnId="{2696E1DC-118D-4593-B87B-36F1717681FB}">
      <dgm:prSet/>
      <dgm:spPr/>
      <dgm:t>
        <a:bodyPr/>
        <a:lstStyle/>
        <a:p>
          <a:endParaRPr lang="en-US"/>
        </a:p>
      </dgm:t>
    </dgm:pt>
    <dgm:pt modelId="{60D6060C-550C-4B00-8A60-EC7A40BD8C07}" type="pres">
      <dgm:prSet presAssocID="{32481209-1D06-4CD8-8960-F19D9444B042}" presName="Name0" presStyleCnt="0">
        <dgm:presLayoutVars>
          <dgm:dir/>
          <dgm:animLvl val="lvl"/>
          <dgm:resizeHandles val="exact"/>
        </dgm:presLayoutVars>
      </dgm:prSet>
      <dgm:spPr/>
    </dgm:pt>
    <dgm:pt modelId="{D316A96E-CFAC-415A-A31F-1A291F7786A7}" type="pres">
      <dgm:prSet presAssocID="{EDF7C0D9-ACC8-4DE0-B3BF-83698629277F}" presName="boxAndChildren" presStyleCnt="0"/>
      <dgm:spPr/>
    </dgm:pt>
    <dgm:pt modelId="{217C7FBB-511D-4EB3-BAC2-00F38B5B441F}" type="pres">
      <dgm:prSet presAssocID="{EDF7C0D9-ACC8-4DE0-B3BF-83698629277F}" presName="parentTextBox" presStyleLbl="node1" presStyleIdx="0" presStyleCnt="2"/>
      <dgm:spPr/>
    </dgm:pt>
    <dgm:pt modelId="{4581B4D6-63A6-45FF-A8A5-C03EEE38D742}" type="pres">
      <dgm:prSet presAssocID="{5BB7027A-E36C-4425-8CD9-9408749ABFD9}" presName="sp" presStyleCnt="0"/>
      <dgm:spPr/>
    </dgm:pt>
    <dgm:pt modelId="{F5ED8BB9-1D1C-4255-AB72-FD6B8282C2AF}" type="pres">
      <dgm:prSet presAssocID="{A884CF66-5D91-431A-A5C0-F9BC20166B18}" presName="arrowAndChildren" presStyleCnt="0"/>
      <dgm:spPr/>
    </dgm:pt>
    <dgm:pt modelId="{A0956A53-D010-46AA-876C-61BE84486BE3}" type="pres">
      <dgm:prSet presAssocID="{A884CF66-5D91-431A-A5C0-F9BC20166B18}" presName="parentTextArrow" presStyleLbl="node1" presStyleIdx="0" presStyleCnt="2"/>
      <dgm:spPr/>
    </dgm:pt>
    <dgm:pt modelId="{40B808C1-B2C2-4B8B-8EC7-D2976175D9A9}" type="pres">
      <dgm:prSet presAssocID="{A884CF66-5D91-431A-A5C0-F9BC20166B18}" presName="arrow" presStyleLbl="node1" presStyleIdx="1" presStyleCnt="2"/>
      <dgm:spPr/>
    </dgm:pt>
    <dgm:pt modelId="{8C2DE9D4-EF39-4FCD-B982-344E7D168867}" type="pres">
      <dgm:prSet presAssocID="{A884CF66-5D91-431A-A5C0-F9BC20166B18}" presName="descendantArrow" presStyleCnt="0"/>
      <dgm:spPr/>
    </dgm:pt>
    <dgm:pt modelId="{1B815DAF-12DD-42C0-AE28-D6978E4A935E}" type="pres">
      <dgm:prSet presAssocID="{7B192E18-3343-4932-85DF-ED7DED2DB1BE}" presName="childTextArrow" presStyleLbl="fgAccFollowNode1" presStyleIdx="0" presStyleCnt="3">
        <dgm:presLayoutVars>
          <dgm:bulletEnabled val="1"/>
        </dgm:presLayoutVars>
      </dgm:prSet>
      <dgm:spPr/>
    </dgm:pt>
    <dgm:pt modelId="{BEE9AD6C-7924-4F89-B286-DA3D2770F083}" type="pres">
      <dgm:prSet presAssocID="{8F778201-D55A-4303-B708-47771DCAC3C2}" presName="childTextArrow" presStyleLbl="fgAccFollowNode1" presStyleIdx="1" presStyleCnt="3">
        <dgm:presLayoutVars>
          <dgm:bulletEnabled val="1"/>
        </dgm:presLayoutVars>
      </dgm:prSet>
      <dgm:spPr/>
    </dgm:pt>
    <dgm:pt modelId="{D17B7322-2A88-48AD-A9A6-A8A15E5DC987}" type="pres">
      <dgm:prSet presAssocID="{57F2905C-6695-49C4-BE67-A072F2F6634D}" presName="childTextArrow" presStyleLbl="fgAccFollowNode1" presStyleIdx="2" presStyleCnt="3">
        <dgm:presLayoutVars>
          <dgm:bulletEnabled val="1"/>
        </dgm:presLayoutVars>
      </dgm:prSet>
      <dgm:spPr/>
    </dgm:pt>
  </dgm:ptLst>
  <dgm:cxnLst>
    <dgm:cxn modelId="{EF2E550C-D385-45A1-B9ED-AE98A33479E9}" type="presOf" srcId="{7B192E18-3343-4932-85DF-ED7DED2DB1BE}" destId="{1B815DAF-12DD-42C0-AE28-D6978E4A935E}" srcOrd="0" destOrd="0" presId="urn:microsoft.com/office/officeart/2005/8/layout/process4"/>
    <dgm:cxn modelId="{BA0EE02E-E420-4BE0-A350-605EE5BA68CA}" type="presOf" srcId="{57F2905C-6695-49C4-BE67-A072F2F6634D}" destId="{D17B7322-2A88-48AD-A9A6-A8A15E5DC987}" srcOrd="0" destOrd="0" presId="urn:microsoft.com/office/officeart/2005/8/layout/process4"/>
    <dgm:cxn modelId="{6DDAA93E-2112-418A-9040-8C29DA21F63E}" type="presOf" srcId="{A884CF66-5D91-431A-A5C0-F9BC20166B18}" destId="{40B808C1-B2C2-4B8B-8EC7-D2976175D9A9}" srcOrd="1" destOrd="0" presId="urn:microsoft.com/office/officeart/2005/8/layout/process4"/>
    <dgm:cxn modelId="{3ECC1A47-E8C8-44F8-92E0-335E73DA2342}" srcId="{A884CF66-5D91-431A-A5C0-F9BC20166B18}" destId="{8F778201-D55A-4303-B708-47771DCAC3C2}" srcOrd="1" destOrd="0" parTransId="{956E53E7-8976-42D0-9516-C540E10BB0A1}" sibTransId="{615724AF-A554-4E00-B2C8-2F2197CA69DD}"/>
    <dgm:cxn modelId="{1ED73F4D-F725-42DA-9773-5A801A845857}" type="presOf" srcId="{EDF7C0D9-ACC8-4DE0-B3BF-83698629277F}" destId="{217C7FBB-511D-4EB3-BAC2-00F38B5B441F}" srcOrd="0" destOrd="0" presId="urn:microsoft.com/office/officeart/2005/8/layout/process4"/>
    <dgm:cxn modelId="{1689B877-4D01-4B72-B754-0FD9ACB1995E}" type="presOf" srcId="{A884CF66-5D91-431A-A5C0-F9BC20166B18}" destId="{A0956A53-D010-46AA-876C-61BE84486BE3}" srcOrd="0" destOrd="0" presId="urn:microsoft.com/office/officeart/2005/8/layout/process4"/>
    <dgm:cxn modelId="{90ABE87A-6431-4072-BC82-FCC4BC94321B}" srcId="{A884CF66-5D91-431A-A5C0-F9BC20166B18}" destId="{7B192E18-3343-4932-85DF-ED7DED2DB1BE}" srcOrd="0" destOrd="0" parTransId="{7EC31EF0-D8D2-40C2-B27C-3E12897921E7}" sibTransId="{A916C8E8-11C5-4F31-98CE-276E7A069AED}"/>
    <dgm:cxn modelId="{74043DA2-E79F-41BE-B374-CB50C1208F26}" type="presOf" srcId="{32481209-1D06-4CD8-8960-F19D9444B042}" destId="{60D6060C-550C-4B00-8A60-EC7A40BD8C07}" srcOrd="0" destOrd="0" presId="urn:microsoft.com/office/officeart/2005/8/layout/process4"/>
    <dgm:cxn modelId="{CCFE22C6-AF4A-404C-9466-A50384D3ED95}" srcId="{A884CF66-5D91-431A-A5C0-F9BC20166B18}" destId="{57F2905C-6695-49C4-BE67-A072F2F6634D}" srcOrd="2" destOrd="0" parTransId="{365228FF-26D4-413D-826E-69AB48B27DCE}" sibTransId="{D70041E1-967C-442A-A679-C194E94DC8F4}"/>
    <dgm:cxn modelId="{D66E09D4-B0A2-41B4-BB70-03A04A0340DC}" type="presOf" srcId="{8F778201-D55A-4303-B708-47771DCAC3C2}" destId="{BEE9AD6C-7924-4F89-B286-DA3D2770F083}" srcOrd="0" destOrd="0" presId="urn:microsoft.com/office/officeart/2005/8/layout/process4"/>
    <dgm:cxn modelId="{2696E1DC-118D-4593-B87B-36F1717681FB}" srcId="{32481209-1D06-4CD8-8960-F19D9444B042}" destId="{EDF7C0D9-ACC8-4DE0-B3BF-83698629277F}" srcOrd="1" destOrd="0" parTransId="{44E1A1E0-0701-4A8F-AFA5-17BB798EC5C3}" sibTransId="{939D1A3D-F6CB-4E97-8DC4-7020B503BE2C}"/>
    <dgm:cxn modelId="{9A35F9F6-86C8-4246-A8D6-A5EC0393B47D}" srcId="{32481209-1D06-4CD8-8960-F19D9444B042}" destId="{A884CF66-5D91-431A-A5C0-F9BC20166B18}" srcOrd="0" destOrd="0" parTransId="{0AA74809-BCC3-4EF3-91DE-F6801E1BCF26}" sibTransId="{5BB7027A-E36C-4425-8CD9-9408749ABFD9}"/>
    <dgm:cxn modelId="{D2B57AEF-D1AF-4CD4-A696-81ABCE03B150}" type="presParOf" srcId="{60D6060C-550C-4B00-8A60-EC7A40BD8C07}" destId="{D316A96E-CFAC-415A-A31F-1A291F7786A7}" srcOrd="0" destOrd="0" presId="urn:microsoft.com/office/officeart/2005/8/layout/process4"/>
    <dgm:cxn modelId="{12F91B62-5615-4438-992D-E235CA7253FD}" type="presParOf" srcId="{D316A96E-CFAC-415A-A31F-1A291F7786A7}" destId="{217C7FBB-511D-4EB3-BAC2-00F38B5B441F}" srcOrd="0" destOrd="0" presId="urn:microsoft.com/office/officeart/2005/8/layout/process4"/>
    <dgm:cxn modelId="{6B5F5035-6C65-48ED-9C3B-745E3A3E2C9E}" type="presParOf" srcId="{60D6060C-550C-4B00-8A60-EC7A40BD8C07}" destId="{4581B4D6-63A6-45FF-A8A5-C03EEE38D742}" srcOrd="1" destOrd="0" presId="urn:microsoft.com/office/officeart/2005/8/layout/process4"/>
    <dgm:cxn modelId="{4DE48682-9C02-40E4-9912-3EFDCDD5C45C}" type="presParOf" srcId="{60D6060C-550C-4B00-8A60-EC7A40BD8C07}" destId="{F5ED8BB9-1D1C-4255-AB72-FD6B8282C2AF}" srcOrd="2" destOrd="0" presId="urn:microsoft.com/office/officeart/2005/8/layout/process4"/>
    <dgm:cxn modelId="{650363AF-5CCD-41FA-B09C-9C46973A1DC3}" type="presParOf" srcId="{F5ED8BB9-1D1C-4255-AB72-FD6B8282C2AF}" destId="{A0956A53-D010-46AA-876C-61BE84486BE3}" srcOrd="0" destOrd="0" presId="urn:microsoft.com/office/officeart/2005/8/layout/process4"/>
    <dgm:cxn modelId="{253C8F3C-0BDB-4402-90CD-D534C19CAFF4}" type="presParOf" srcId="{F5ED8BB9-1D1C-4255-AB72-FD6B8282C2AF}" destId="{40B808C1-B2C2-4B8B-8EC7-D2976175D9A9}" srcOrd="1" destOrd="0" presId="urn:microsoft.com/office/officeart/2005/8/layout/process4"/>
    <dgm:cxn modelId="{04FDF990-8A61-4D3D-A49F-B2CAB7E23BCB}" type="presParOf" srcId="{F5ED8BB9-1D1C-4255-AB72-FD6B8282C2AF}" destId="{8C2DE9D4-EF39-4FCD-B982-344E7D168867}" srcOrd="2" destOrd="0" presId="urn:microsoft.com/office/officeart/2005/8/layout/process4"/>
    <dgm:cxn modelId="{1745D7C3-E47C-44CD-9AA4-9B3F8DF69DD4}" type="presParOf" srcId="{8C2DE9D4-EF39-4FCD-B982-344E7D168867}" destId="{1B815DAF-12DD-42C0-AE28-D6978E4A935E}" srcOrd="0" destOrd="0" presId="urn:microsoft.com/office/officeart/2005/8/layout/process4"/>
    <dgm:cxn modelId="{01E12A3C-21C4-40AF-BE7E-E8D7C204CE21}" type="presParOf" srcId="{8C2DE9D4-EF39-4FCD-B982-344E7D168867}" destId="{BEE9AD6C-7924-4F89-B286-DA3D2770F083}" srcOrd="1" destOrd="0" presId="urn:microsoft.com/office/officeart/2005/8/layout/process4"/>
    <dgm:cxn modelId="{FA305C66-B836-407D-BEAD-D82B7E432ED5}" type="presParOf" srcId="{8C2DE9D4-EF39-4FCD-B982-344E7D168867}" destId="{D17B7322-2A88-48AD-A9A6-A8A15E5DC987}"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D8F4B-7F13-4722-9570-F0C403670AF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C43A63A-367A-43DF-8DC2-3CC0509E72A3}">
      <dgm:prSet/>
      <dgm:spPr/>
      <dgm:t>
        <a:bodyPr/>
        <a:lstStyle/>
        <a:p>
          <a:r>
            <a:rPr lang="fr-CA" b="0" i="0" noProof="0" dirty="0"/>
            <a:t>Simplement dire « NON »</a:t>
          </a:r>
          <a:r>
            <a:rPr lang="en-US" b="0" i="0" dirty="0"/>
            <a:t> </a:t>
          </a:r>
          <a:endParaRPr lang="en-US" dirty="0"/>
        </a:p>
      </dgm:t>
    </dgm:pt>
    <dgm:pt modelId="{243E8FD8-D788-4EDA-A55B-81C9989DECCD}" type="parTrans" cxnId="{153AF4C2-1FF9-4E2F-B5DF-BE35442DCFBC}">
      <dgm:prSet/>
      <dgm:spPr/>
      <dgm:t>
        <a:bodyPr/>
        <a:lstStyle/>
        <a:p>
          <a:endParaRPr lang="en-US"/>
        </a:p>
      </dgm:t>
    </dgm:pt>
    <dgm:pt modelId="{2D90F141-AEFF-4180-B560-6B1846D4C3D0}" type="sibTrans" cxnId="{153AF4C2-1FF9-4E2F-B5DF-BE35442DCFBC}">
      <dgm:prSet/>
      <dgm:spPr/>
      <dgm:t>
        <a:bodyPr/>
        <a:lstStyle/>
        <a:p>
          <a:endParaRPr lang="en-US"/>
        </a:p>
      </dgm:t>
    </dgm:pt>
    <dgm:pt modelId="{CC21D966-FF98-4645-BA10-0A56B91E56BD}">
      <dgm:prSet/>
      <dgm:spPr/>
      <dgm:t>
        <a:bodyPr/>
        <a:lstStyle/>
        <a:p>
          <a:r>
            <a:rPr lang="fr-CA" b="0" noProof="0" dirty="0"/>
            <a:t>Transmettre des m</a:t>
          </a:r>
          <a:r>
            <a:rPr lang="fr-CA" b="0" i="0" noProof="0" dirty="0"/>
            <a:t>essages sur les méfaits de la consommation de substances</a:t>
          </a:r>
          <a:r>
            <a:rPr lang="en-US" b="0" i="0" dirty="0"/>
            <a:t>​</a:t>
          </a:r>
          <a:endParaRPr lang="en-US" dirty="0"/>
        </a:p>
      </dgm:t>
    </dgm:pt>
    <dgm:pt modelId="{D49B1F34-BA09-4926-877D-745ADFD868DA}" type="parTrans" cxnId="{5806070E-1DEE-43D1-A92F-AEF7D2BC5DD9}">
      <dgm:prSet/>
      <dgm:spPr/>
      <dgm:t>
        <a:bodyPr/>
        <a:lstStyle/>
        <a:p>
          <a:endParaRPr lang="en-US"/>
        </a:p>
      </dgm:t>
    </dgm:pt>
    <dgm:pt modelId="{773D54AD-3910-4841-A029-8875C4198142}" type="sibTrans" cxnId="{5806070E-1DEE-43D1-A92F-AEF7D2BC5DD9}">
      <dgm:prSet/>
      <dgm:spPr/>
      <dgm:t>
        <a:bodyPr/>
        <a:lstStyle/>
        <a:p>
          <a:endParaRPr lang="en-US"/>
        </a:p>
      </dgm:t>
    </dgm:pt>
    <dgm:pt modelId="{42E6F0F7-5564-425C-A023-D342EE4FE900}">
      <dgm:prSet/>
      <dgm:spPr/>
      <dgm:t>
        <a:bodyPr/>
        <a:lstStyle/>
        <a:p>
          <a:r>
            <a:rPr lang="fr-CA" b="0" noProof="0" dirty="0"/>
            <a:t>N</a:t>
          </a:r>
          <a:r>
            <a:rPr lang="fr-CA" b="0" i="0" noProof="0" dirty="0"/>
            <a:t>ommer les substances et leurs effets</a:t>
          </a:r>
          <a:r>
            <a:rPr lang="en-US" b="0" i="0" dirty="0"/>
            <a:t>​</a:t>
          </a:r>
          <a:endParaRPr lang="en-US" dirty="0"/>
        </a:p>
      </dgm:t>
    </dgm:pt>
    <dgm:pt modelId="{C16D429E-8E61-4448-B1C5-A59847486FA3}" type="parTrans" cxnId="{DDC09B54-D35C-48EC-A908-EC21F02F724B}">
      <dgm:prSet/>
      <dgm:spPr/>
      <dgm:t>
        <a:bodyPr/>
        <a:lstStyle/>
        <a:p>
          <a:endParaRPr lang="en-US"/>
        </a:p>
      </dgm:t>
    </dgm:pt>
    <dgm:pt modelId="{913621B5-AA0D-4F3A-8E92-DE1439021A18}" type="sibTrans" cxnId="{DDC09B54-D35C-48EC-A908-EC21F02F724B}">
      <dgm:prSet/>
      <dgm:spPr/>
      <dgm:t>
        <a:bodyPr/>
        <a:lstStyle/>
        <a:p>
          <a:endParaRPr lang="en-US"/>
        </a:p>
      </dgm:t>
    </dgm:pt>
    <dgm:pt modelId="{0B1CA845-4555-4B8A-ABB8-B13172F2D623}">
      <dgm:prSet/>
      <dgm:spPr/>
      <dgm:t>
        <a:bodyPr/>
        <a:lstStyle/>
        <a:p>
          <a:r>
            <a:rPr lang="fr-CA" b="0" noProof="0" dirty="0"/>
            <a:t>Mettre l’accent sur les risques et les conséquences négatives des substances</a:t>
          </a:r>
          <a:endParaRPr lang="fr-CA" noProof="0" dirty="0"/>
        </a:p>
      </dgm:t>
    </dgm:pt>
    <dgm:pt modelId="{735BF3FB-3D8F-4E7C-AEB0-49247D0640A1}" type="parTrans" cxnId="{C2690946-D5D5-4F64-8BB7-E88FCACD86E5}">
      <dgm:prSet/>
      <dgm:spPr/>
      <dgm:t>
        <a:bodyPr/>
        <a:lstStyle/>
        <a:p>
          <a:endParaRPr lang="en-US"/>
        </a:p>
      </dgm:t>
    </dgm:pt>
    <dgm:pt modelId="{5804E997-12EA-4F0A-AEF8-DE9680FCC942}" type="sibTrans" cxnId="{C2690946-D5D5-4F64-8BB7-E88FCACD86E5}">
      <dgm:prSet/>
      <dgm:spPr/>
      <dgm:t>
        <a:bodyPr/>
        <a:lstStyle/>
        <a:p>
          <a:endParaRPr lang="en-US"/>
        </a:p>
      </dgm:t>
    </dgm:pt>
    <dgm:pt modelId="{EA5CEBD3-90F3-46BD-AFF8-4B52CB3249F7}" type="pres">
      <dgm:prSet presAssocID="{D4CD8F4B-7F13-4722-9570-F0C403670AFC}" presName="root" presStyleCnt="0">
        <dgm:presLayoutVars>
          <dgm:dir/>
          <dgm:resizeHandles val="exact"/>
        </dgm:presLayoutVars>
      </dgm:prSet>
      <dgm:spPr/>
    </dgm:pt>
    <dgm:pt modelId="{F7D78DC1-858A-4B0E-A580-3E7C1EA806F9}" type="pres">
      <dgm:prSet presAssocID="{4C43A63A-367A-43DF-8DC2-3CC0509E72A3}" presName="compNode" presStyleCnt="0"/>
      <dgm:spPr/>
    </dgm:pt>
    <dgm:pt modelId="{9B839DA5-1B84-4C74-9A1D-006F39C77538}" type="pres">
      <dgm:prSet presAssocID="{4C43A63A-367A-43DF-8DC2-3CC0509E72A3}" presName="bgRect" presStyleLbl="bgShp" presStyleIdx="0" presStyleCnt="4" custLinFactNeighborX="-27022" custLinFactNeighborY="716"/>
      <dgm:spPr/>
    </dgm:pt>
    <dgm:pt modelId="{24E34DCF-319E-4F88-8FF4-369024FA44C8}" type="pres">
      <dgm:prSet presAssocID="{4C43A63A-367A-43DF-8DC2-3CC0509E72A3}"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ting"/>
        </a:ext>
      </dgm:extLst>
    </dgm:pt>
    <dgm:pt modelId="{F0C1C8D7-A388-4A9F-A218-5112B5240CB2}" type="pres">
      <dgm:prSet presAssocID="{4C43A63A-367A-43DF-8DC2-3CC0509E72A3}" presName="spaceRect" presStyleCnt="0"/>
      <dgm:spPr/>
    </dgm:pt>
    <dgm:pt modelId="{EE148285-9C85-4A25-AE29-7504DA5D3D48}" type="pres">
      <dgm:prSet presAssocID="{4C43A63A-367A-43DF-8DC2-3CC0509E72A3}" presName="parTx" presStyleLbl="revTx" presStyleIdx="0" presStyleCnt="4">
        <dgm:presLayoutVars>
          <dgm:chMax val="0"/>
          <dgm:chPref val="0"/>
        </dgm:presLayoutVars>
      </dgm:prSet>
      <dgm:spPr/>
    </dgm:pt>
    <dgm:pt modelId="{D971384F-FF6E-42B6-9B59-78128BC17E61}" type="pres">
      <dgm:prSet presAssocID="{2D90F141-AEFF-4180-B560-6B1846D4C3D0}" presName="sibTrans" presStyleCnt="0"/>
      <dgm:spPr/>
    </dgm:pt>
    <dgm:pt modelId="{F55C3F8E-2191-40C7-966C-C00AAFF529AF}" type="pres">
      <dgm:prSet presAssocID="{CC21D966-FF98-4645-BA10-0A56B91E56BD}" presName="compNode" presStyleCnt="0"/>
      <dgm:spPr/>
    </dgm:pt>
    <dgm:pt modelId="{EB2ECBDB-0944-4081-8C2D-0A9A991ABCAC}" type="pres">
      <dgm:prSet presAssocID="{CC21D966-FF98-4645-BA10-0A56B91E56BD}" presName="bgRect" presStyleLbl="bgShp" presStyleIdx="1" presStyleCnt="4"/>
      <dgm:spPr/>
    </dgm:pt>
    <dgm:pt modelId="{DD7C0368-5BAD-48E9-80DE-84D5BE0D60E0}" type="pres">
      <dgm:prSet presAssocID="{CC21D966-FF98-4645-BA10-0A56B91E56BD}"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FBB386E5-BC42-4106-A7AB-08A544C3FC22}" type="pres">
      <dgm:prSet presAssocID="{CC21D966-FF98-4645-BA10-0A56B91E56BD}" presName="spaceRect" presStyleCnt="0"/>
      <dgm:spPr/>
    </dgm:pt>
    <dgm:pt modelId="{ACCBB59A-0B32-43D0-8BED-B56A3150B464}" type="pres">
      <dgm:prSet presAssocID="{CC21D966-FF98-4645-BA10-0A56B91E56BD}" presName="parTx" presStyleLbl="revTx" presStyleIdx="1" presStyleCnt="4">
        <dgm:presLayoutVars>
          <dgm:chMax val="0"/>
          <dgm:chPref val="0"/>
        </dgm:presLayoutVars>
      </dgm:prSet>
      <dgm:spPr/>
    </dgm:pt>
    <dgm:pt modelId="{49D91C5A-952A-4A19-B132-6EA09F9A3E75}" type="pres">
      <dgm:prSet presAssocID="{773D54AD-3910-4841-A029-8875C4198142}" presName="sibTrans" presStyleCnt="0"/>
      <dgm:spPr/>
    </dgm:pt>
    <dgm:pt modelId="{ED5170B2-35C5-47BF-BF33-3A0446D874D7}" type="pres">
      <dgm:prSet presAssocID="{42E6F0F7-5564-425C-A023-D342EE4FE900}" presName="compNode" presStyleCnt="0"/>
      <dgm:spPr/>
    </dgm:pt>
    <dgm:pt modelId="{B7EA8B09-E4EB-40C0-8AE3-7FA763C92DF6}" type="pres">
      <dgm:prSet presAssocID="{42E6F0F7-5564-425C-A023-D342EE4FE900}" presName="bgRect" presStyleLbl="bgShp" presStyleIdx="2" presStyleCnt="4"/>
      <dgm:spPr/>
    </dgm:pt>
    <dgm:pt modelId="{5B0107EE-9D27-440C-BE7B-650CF9093EE7}" type="pres">
      <dgm:prSet presAssocID="{42E6F0F7-5564-425C-A023-D342EE4FE900}"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ine"/>
        </a:ext>
      </dgm:extLst>
    </dgm:pt>
    <dgm:pt modelId="{A8A97D0C-EE29-4F9C-A988-35C811410AA4}" type="pres">
      <dgm:prSet presAssocID="{42E6F0F7-5564-425C-A023-D342EE4FE900}" presName="spaceRect" presStyleCnt="0"/>
      <dgm:spPr/>
    </dgm:pt>
    <dgm:pt modelId="{5EACB174-64B3-4B55-8B21-E28EEE773C2A}" type="pres">
      <dgm:prSet presAssocID="{42E6F0F7-5564-425C-A023-D342EE4FE900}" presName="parTx" presStyleLbl="revTx" presStyleIdx="2" presStyleCnt="4">
        <dgm:presLayoutVars>
          <dgm:chMax val="0"/>
          <dgm:chPref val="0"/>
        </dgm:presLayoutVars>
      </dgm:prSet>
      <dgm:spPr/>
    </dgm:pt>
    <dgm:pt modelId="{498687F4-C324-41FE-B353-DC3708BE99DC}" type="pres">
      <dgm:prSet presAssocID="{913621B5-AA0D-4F3A-8E92-DE1439021A18}" presName="sibTrans" presStyleCnt="0"/>
      <dgm:spPr/>
    </dgm:pt>
    <dgm:pt modelId="{E8A8B6D0-C5A0-4187-8E11-9B2B4B497FDD}" type="pres">
      <dgm:prSet presAssocID="{0B1CA845-4555-4B8A-ABB8-B13172F2D623}" presName="compNode" presStyleCnt="0"/>
      <dgm:spPr/>
    </dgm:pt>
    <dgm:pt modelId="{3E42621A-3ADD-4E63-89F5-BEBC73A6B2FE}" type="pres">
      <dgm:prSet presAssocID="{0B1CA845-4555-4B8A-ABB8-B13172F2D623}" presName="bgRect" presStyleLbl="bgShp" presStyleIdx="3" presStyleCnt="4"/>
      <dgm:spPr/>
    </dgm:pt>
    <dgm:pt modelId="{FF23BC19-04C2-4A97-9B90-54FB03B44864}" type="pres">
      <dgm:prSet presAssocID="{0B1CA845-4555-4B8A-ABB8-B13172F2D623}"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rning"/>
        </a:ext>
      </dgm:extLst>
    </dgm:pt>
    <dgm:pt modelId="{0272C845-FB2D-4153-93FB-296C0EFB513A}" type="pres">
      <dgm:prSet presAssocID="{0B1CA845-4555-4B8A-ABB8-B13172F2D623}" presName="spaceRect" presStyleCnt="0"/>
      <dgm:spPr/>
    </dgm:pt>
    <dgm:pt modelId="{34D961D6-5839-4296-9DBC-C6CEE50D7553}" type="pres">
      <dgm:prSet presAssocID="{0B1CA845-4555-4B8A-ABB8-B13172F2D623}" presName="parTx" presStyleLbl="revTx" presStyleIdx="3" presStyleCnt="4">
        <dgm:presLayoutVars>
          <dgm:chMax val="0"/>
          <dgm:chPref val="0"/>
        </dgm:presLayoutVars>
      </dgm:prSet>
      <dgm:spPr/>
    </dgm:pt>
  </dgm:ptLst>
  <dgm:cxnLst>
    <dgm:cxn modelId="{5806070E-1DEE-43D1-A92F-AEF7D2BC5DD9}" srcId="{D4CD8F4B-7F13-4722-9570-F0C403670AFC}" destId="{CC21D966-FF98-4645-BA10-0A56B91E56BD}" srcOrd="1" destOrd="0" parTransId="{D49B1F34-BA09-4926-877D-745ADFD868DA}" sibTransId="{773D54AD-3910-4841-A029-8875C4198142}"/>
    <dgm:cxn modelId="{7CC0A820-6AB0-499E-887B-6358D359F02E}" type="presOf" srcId="{4C43A63A-367A-43DF-8DC2-3CC0509E72A3}" destId="{EE148285-9C85-4A25-AE29-7504DA5D3D48}" srcOrd="0" destOrd="0" presId="urn:microsoft.com/office/officeart/2018/2/layout/IconVerticalSolidList"/>
    <dgm:cxn modelId="{99D9B536-0F38-4BDF-B6FD-1013DE71B8BE}" type="presOf" srcId="{CC21D966-FF98-4645-BA10-0A56B91E56BD}" destId="{ACCBB59A-0B32-43D0-8BED-B56A3150B464}" srcOrd="0" destOrd="0" presId="urn:microsoft.com/office/officeart/2018/2/layout/IconVerticalSolidList"/>
    <dgm:cxn modelId="{C2690946-D5D5-4F64-8BB7-E88FCACD86E5}" srcId="{D4CD8F4B-7F13-4722-9570-F0C403670AFC}" destId="{0B1CA845-4555-4B8A-ABB8-B13172F2D623}" srcOrd="3" destOrd="0" parTransId="{735BF3FB-3D8F-4E7C-AEB0-49247D0640A1}" sibTransId="{5804E997-12EA-4F0A-AEF8-DE9680FCC942}"/>
    <dgm:cxn modelId="{CDF41A4E-E401-4E8B-B5EA-68AE78AA516C}" type="presOf" srcId="{42E6F0F7-5564-425C-A023-D342EE4FE900}" destId="{5EACB174-64B3-4B55-8B21-E28EEE773C2A}" srcOrd="0" destOrd="0" presId="urn:microsoft.com/office/officeart/2018/2/layout/IconVerticalSolidList"/>
    <dgm:cxn modelId="{05F07272-E7AA-4111-B2D5-76C71C80AFCC}" type="presOf" srcId="{0B1CA845-4555-4B8A-ABB8-B13172F2D623}" destId="{34D961D6-5839-4296-9DBC-C6CEE50D7553}" srcOrd="0" destOrd="0" presId="urn:microsoft.com/office/officeart/2018/2/layout/IconVerticalSolidList"/>
    <dgm:cxn modelId="{DDC09B54-D35C-48EC-A908-EC21F02F724B}" srcId="{D4CD8F4B-7F13-4722-9570-F0C403670AFC}" destId="{42E6F0F7-5564-425C-A023-D342EE4FE900}" srcOrd="2" destOrd="0" parTransId="{C16D429E-8E61-4448-B1C5-A59847486FA3}" sibTransId="{913621B5-AA0D-4F3A-8E92-DE1439021A18}"/>
    <dgm:cxn modelId="{D3C84A8C-FEF7-4517-A079-7205D25892E3}" type="presOf" srcId="{D4CD8F4B-7F13-4722-9570-F0C403670AFC}" destId="{EA5CEBD3-90F3-46BD-AFF8-4B52CB3249F7}" srcOrd="0" destOrd="0" presId="urn:microsoft.com/office/officeart/2018/2/layout/IconVerticalSolidList"/>
    <dgm:cxn modelId="{153AF4C2-1FF9-4E2F-B5DF-BE35442DCFBC}" srcId="{D4CD8F4B-7F13-4722-9570-F0C403670AFC}" destId="{4C43A63A-367A-43DF-8DC2-3CC0509E72A3}" srcOrd="0" destOrd="0" parTransId="{243E8FD8-D788-4EDA-A55B-81C9989DECCD}" sibTransId="{2D90F141-AEFF-4180-B560-6B1846D4C3D0}"/>
    <dgm:cxn modelId="{8EF8EFFC-1B0A-403B-A870-FA2220B67409}" type="presParOf" srcId="{EA5CEBD3-90F3-46BD-AFF8-4B52CB3249F7}" destId="{F7D78DC1-858A-4B0E-A580-3E7C1EA806F9}" srcOrd="0" destOrd="0" presId="urn:microsoft.com/office/officeart/2018/2/layout/IconVerticalSolidList"/>
    <dgm:cxn modelId="{40C1DDFB-4064-4A56-B635-8AC704FD318F}" type="presParOf" srcId="{F7D78DC1-858A-4B0E-A580-3E7C1EA806F9}" destId="{9B839DA5-1B84-4C74-9A1D-006F39C77538}" srcOrd="0" destOrd="0" presId="urn:microsoft.com/office/officeart/2018/2/layout/IconVerticalSolidList"/>
    <dgm:cxn modelId="{673A660F-DCEA-4629-BF72-2C0DD15500E1}" type="presParOf" srcId="{F7D78DC1-858A-4B0E-A580-3E7C1EA806F9}" destId="{24E34DCF-319E-4F88-8FF4-369024FA44C8}" srcOrd="1" destOrd="0" presId="urn:microsoft.com/office/officeart/2018/2/layout/IconVerticalSolidList"/>
    <dgm:cxn modelId="{8086802B-231D-4183-B5F6-ECAEDD490ECA}" type="presParOf" srcId="{F7D78DC1-858A-4B0E-A580-3E7C1EA806F9}" destId="{F0C1C8D7-A388-4A9F-A218-5112B5240CB2}" srcOrd="2" destOrd="0" presId="urn:microsoft.com/office/officeart/2018/2/layout/IconVerticalSolidList"/>
    <dgm:cxn modelId="{D176BF30-BB94-4CB1-A203-C10F677694EE}" type="presParOf" srcId="{F7D78DC1-858A-4B0E-A580-3E7C1EA806F9}" destId="{EE148285-9C85-4A25-AE29-7504DA5D3D48}" srcOrd="3" destOrd="0" presId="urn:microsoft.com/office/officeart/2018/2/layout/IconVerticalSolidList"/>
    <dgm:cxn modelId="{D21CE733-D802-4394-8D09-76E798DE7044}" type="presParOf" srcId="{EA5CEBD3-90F3-46BD-AFF8-4B52CB3249F7}" destId="{D971384F-FF6E-42B6-9B59-78128BC17E61}" srcOrd="1" destOrd="0" presId="urn:microsoft.com/office/officeart/2018/2/layout/IconVerticalSolidList"/>
    <dgm:cxn modelId="{5FEC64C4-22B2-448B-9227-5F05D08939F4}" type="presParOf" srcId="{EA5CEBD3-90F3-46BD-AFF8-4B52CB3249F7}" destId="{F55C3F8E-2191-40C7-966C-C00AAFF529AF}" srcOrd="2" destOrd="0" presId="urn:microsoft.com/office/officeart/2018/2/layout/IconVerticalSolidList"/>
    <dgm:cxn modelId="{288E4F9D-876D-494E-BB4F-8F0662C9ABC6}" type="presParOf" srcId="{F55C3F8E-2191-40C7-966C-C00AAFF529AF}" destId="{EB2ECBDB-0944-4081-8C2D-0A9A991ABCAC}" srcOrd="0" destOrd="0" presId="urn:microsoft.com/office/officeart/2018/2/layout/IconVerticalSolidList"/>
    <dgm:cxn modelId="{E85DC532-88E3-4858-AC15-9D25350DA05C}" type="presParOf" srcId="{F55C3F8E-2191-40C7-966C-C00AAFF529AF}" destId="{DD7C0368-5BAD-48E9-80DE-84D5BE0D60E0}" srcOrd="1" destOrd="0" presId="urn:microsoft.com/office/officeart/2018/2/layout/IconVerticalSolidList"/>
    <dgm:cxn modelId="{0CBF3A30-EE75-4673-8E47-10374938EE17}" type="presParOf" srcId="{F55C3F8E-2191-40C7-966C-C00AAFF529AF}" destId="{FBB386E5-BC42-4106-A7AB-08A544C3FC22}" srcOrd="2" destOrd="0" presId="urn:microsoft.com/office/officeart/2018/2/layout/IconVerticalSolidList"/>
    <dgm:cxn modelId="{1145027D-9E78-4F72-9D65-8F0C23A3CDE5}" type="presParOf" srcId="{F55C3F8E-2191-40C7-966C-C00AAFF529AF}" destId="{ACCBB59A-0B32-43D0-8BED-B56A3150B464}" srcOrd="3" destOrd="0" presId="urn:microsoft.com/office/officeart/2018/2/layout/IconVerticalSolidList"/>
    <dgm:cxn modelId="{133DE84B-BCD3-42DB-BA3F-EF7D493E9551}" type="presParOf" srcId="{EA5CEBD3-90F3-46BD-AFF8-4B52CB3249F7}" destId="{49D91C5A-952A-4A19-B132-6EA09F9A3E75}" srcOrd="3" destOrd="0" presId="urn:microsoft.com/office/officeart/2018/2/layout/IconVerticalSolidList"/>
    <dgm:cxn modelId="{775FAFCE-D019-4D22-90AF-63057887868D}" type="presParOf" srcId="{EA5CEBD3-90F3-46BD-AFF8-4B52CB3249F7}" destId="{ED5170B2-35C5-47BF-BF33-3A0446D874D7}" srcOrd="4" destOrd="0" presId="urn:microsoft.com/office/officeart/2018/2/layout/IconVerticalSolidList"/>
    <dgm:cxn modelId="{5ABF22A5-5B15-4B31-9F74-C184D3C7D5F9}" type="presParOf" srcId="{ED5170B2-35C5-47BF-BF33-3A0446D874D7}" destId="{B7EA8B09-E4EB-40C0-8AE3-7FA763C92DF6}" srcOrd="0" destOrd="0" presId="urn:microsoft.com/office/officeart/2018/2/layout/IconVerticalSolidList"/>
    <dgm:cxn modelId="{5F02D6EA-A6B6-4C06-B348-D3FA0DA70BE2}" type="presParOf" srcId="{ED5170B2-35C5-47BF-BF33-3A0446D874D7}" destId="{5B0107EE-9D27-440C-BE7B-650CF9093EE7}" srcOrd="1" destOrd="0" presId="urn:microsoft.com/office/officeart/2018/2/layout/IconVerticalSolidList"/>
    <dgm:cxn modelId="{D4A60417-4822-4834-8453-C391BF33306F}" type="presParOf" srcId="{ED5170B2-35C5-47BF-BF33-3A0446D874D7}" destId="{A8A97D0C-EE29-4F9C-A988-35C811410AA4}" srcOrd="2" destOrd="0" presId="urn:microsoft.com/office/officeart/2018/2/layout/IconVerticalSolidList"/>
    <dgm:cxn modelId="{F3CA73B6-D8E7-4F92-9EDB-89C9AA0E4BD7}" type="presParOf" srcId="{ED5170B2-35C5-47BF-BF33-3A0446D874D7}" destId="{5EACB174-64B3-4B55-8B21-E28EEE773C2A}" srcOrd="3" destOrd="0" presId="urn:microsoft.com/office/officeart/2018/2/layout/IconVerticalSolidList"/>
    <dgm:cxn modelId="{E2765BC4-53DD-4321-8578-F8514F07C802}" type="presParOf" srcId="{EA5CEBD3-90F3-46BD-AFF8-4B52CB3249F7}" destId="{498687F4-C324-41FE-B353-DC3708BE99DC}" srcOrd="5" destOrd="0" presId="urn:microsoft.com/office/officeart/2018/2/layout/IconVerticalSolidList"/>
    <dgm:cxn modelId="{555B3F03-EC3C-4497-A1E6-9FFA44C096FB}" type="presParOf" srcId="{EA5CEBD3-90F3-46BD-AFF8-4B52CB3249F7}" destId="{E8A8B6D0-C5A0-4187-8E11-9B2B4B497FDD}" srcOrd="6" destOrd="0" presId="urn:microsoft.com/office/officeart/2018/2/layout/IconVerticalSolidList"/>
    <dgm:cxn modelId="{E1CE9B66-672C-4390-A5AE-F96D77D92219}" type="presParOf" srcId="{E8A8B6D0-C5A0-4187-8E11-9B2B4B497FDD}" destId="{3E42621A-3ADD-4E63-89F5-BEBC73A6B2FE}" srcOrd="0" destOrd="0" presId="urn:microsoft.com/office/officeart/2018/2/layout/IconVerticalSolidList"/>
    <dgm:cxn modelId="{7DC55E67-E19E-493E-B05A-09B34B344757}" type="presParOf" srcId="{E8A8B6D0-C5A0-4187-8E11-9B2B4B497FDD}" destId="{FF23BC19-04C2-4A97-9B90-54FB03B44864}" srcOrd="1" destOrd="0" presId="urn:microsoft.com/office/officeart/2018/2/layout/IconVerticalSolidList"/>
    <dgm:cxn modelId="{DB88DABC-0112-4D0B-BDD5-9B5363E4489B}" type="presParOf" srcId="{E8A8B6D0-C5A0-4187-8E11-9B2B4B497FDD}" destId="{0272C845-FB2D-4153-93FB-296C0EFB513A}" srcOrd="2" destOrd="0" presId="urn:microsoft.com/office/officeart/2018/2/layout/IconVerticalSolidList"/>
    <dgm:cxn modelId="{EDA940FC-8435-487A-B83C-495160B2BB45}" type="presParOf" srcId="{E8A8B6D0-C5A0-4187-8E11-9B2B4B497FDD}" destId="{34D961D6-5839-4296-9DBC-C6CEE50D7553}"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4501A-40F2-4240-98ED-DB1C71972ED9}"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23DA93EB-55FA-4D1D-92E4-65E045C75505}">
      <dgm:prSet/>
      <dgm:spPr/>
      <dgm:t>
        <a:bodyPr/>
        <a:lstStyle/>
        <a:p>
          <a:r>
            <a:rPr lang="fr-CA" b="0" i="0" noProof="0" dirty="0"/>
            <a:t>Les </a:t>
          </a:r>
          <a:r>
            <a:rPr lang="fr-CA" b="1" i="0" noProof="0" dirty="0"/>
            <a:t>facteurs de risque </a:t>
          </a:r>
          <a:r>
            <a:rPr lang="fr-CA" b="0" i="0" noProof="0" dirty="0"/>
            <a:t>sont des facteurs ou des circonstances qui augmentent la probabilité qu’une personne consomme des substances et en subisse des conséquences négatives. </a:t>
          </a:r>
          <a:r>
            <a:rPr lang="en-US" b="0" i="0" dirty="0"/>
            <a:t>​</a:t>
          </a:r>
          <a:endParaRPr lang="en-US" dirty="0"/>
        </a:p>
      </dgm:t>
    </dgm:pt>
    <dgm:pt modelId="{E3527AE8-0BA0-4196-851B-9EBD74B543B1}" type="parTrans" cxnId="{F9129471-3147-4D06-990D-D206DBBDC256}">
      <dgm:prSet/>
      <dgm:spPr/>
      <dgm:t>
        <a:bodyPr/>
        <a:lstStyle/>
        <a:p>
          <a:endParaRPr lang="en-US"/>
        </a:p>
      </dgm:t>
    </dgm:pt>
    <dgm:pt modelId="{3E6892A5-BBB8-4D4B-90F6-FE7CA9FEFDA3}" type="sibTrans" cxnId="{F9129471-3147-4D06-990D-D206DBBDC256}">
      <dgm:prSet/>
      <dgm:spPr/>
      <dgm:t>
        <a:bodyPr/>
        <a:lstStyle/>
        <a:p>
          <a:endParaRPr lang="en-US"/>
        </a:p>
      </dgm:t>
    </dgm:pt>
    <dgm:pt modelId="{6BC641ED-C06A-4285-9EDA-D2D908CD98E8}">
      <dgm:prSet/>
      <dgm:spPr/>
      <dgm:t>
        <a:bodyPr/>
        <a:lstStyle/>
        <a:p>
          <a:r>
            <a:rPr lang="fr-CA" b="0" i="0" noProof="0" dirty="0"/>
            <a:t>Les </a:t>
          </a:r>
          <a:r>
            <a:rPr lang="fr-CA" b="1" i="0" noProof="0" dirty="0"/>
            <a:t>facteurs de protection </a:t>
          </a:r>
          <a:r>
            <a:rPr lang="fr-CA" b="0" i="0" noProof="0" dirty="0"/>
            <a:t>sont les circonstances ou les caractéristiques qui aident à réduire les risques et à réduire la probabilité qu’une personne consomme des substances. ​</a:t>
          </a:r>
          <a:endParaRPr lang="fr-CA" noProof="0" dirty="0"/>
        </a:p>
      </dgm:t>
    </dgm:pt>
    <dgm:pt modelId="{63305624-C5CE-46C4-B8ED-338C225F1918}" type="parTrans" cxnId="{89EB8FE8-3EA9-4BB5-9B3B-BE1E4408FBE2}">
      <dgm:prSet/>
      <dgm:spPr/>
      <dgm:t>
        <a:bodyPr/>
        <a:lstStyle/>
        <a:p>
          <a:endParaRPr lang="en-US"/>
        </a:p>
      </dgm:t>
    </dgm:pt>
    <dgm:pt modelId="{AB241B45-3815-469E-BAFB-FD6A7A7D4599}" type="sibTrans" cxnId="{89EB8FE8-3EA9-4BB5-9B3B-BE1E4408FBE2}">
      <dgm:prSet/>
      <dgm:spPr/>
      <dgm:t>
        <a:bodyPr/>
        <a:lstStyle/>
        <a:p>
          <a:endParaRPr lang="en-US"/>
        </a:p>
      </dgm:t>
    </dgm:pt>
    <dgm:pt modelId="{2ABDDA39-1191-44FE-8EC2-D6E84C97697D}" type="pres">
      <dgm:prSet presAssocID="{17B4501A-40F2-4240-98ED-DB1C71972ED9}" presName="hierChild1" presStyleCnt="0">
        <dgm:presLayoutVars>
          <dgm:chPref val="1"/>
          <dgm:dir/>
          <dgm:animOne val="branch"/>
          <dgm:animLvl val="lvl"/>
          <dgm:resizeHandles/>
        </dgm:presLayoutVars>
      </dgm:prSet>
      <dgm:spPr/>
    </dgm:pt>
    <dgm:pt modelId="{2D0D5333-9348-44BA-B35B-09025F3BF169}" type="pres">
      <dgm:prSet presAssocID="{23DA93EB-55FA-4D1D-92E4-65E045C75505}" presName="hierRoot1" presStyleCnt="0"/>
      <dgm:spPr/>
    </dgm:pt>
    <dgm:pt modelId="{AF574917-1BEC-41B5-BD6F-01153DF61FD9}" type="pres">
      <dgm:prSet presAssocID="{23DA93EB-55FA-4D1D-92E4-65E045C75505}" presName="composite" presStyleCnt="0"/>
      <dgm:spPr/>
    </dgm:pt>
    <dgm:pt modelId="{330AC1B1-EC15-4AA2-958E-8F094EAD47C7}" type="pres">
      <dgm:prSet presAssocID="{23DA93EB-55FA-4D1D-92E4-65E045C75505}" presName="background" presStyleLbl="node0" presStyleIdx="0" presStyleCnt="2"/>
      <dgm:spPr/>
    </dgm:pt>
    <dgm:pt modelId="{7714FB21-D9A9-4B89-8B48-F58213D98F59}" type="pres">
      <dgm:prSet presAssocID="{23DA93EB-55FA-4D1D-92E4-65E045C75505}" presName="text" presStyleLbl="fgAcc0" presStyleIdx="0" presStyleCnt="2">
        <dgm:presLayoutVars>
          <dgm:chPref val="3"/>
        </dgm:presLayoutVars>
      </dgm:prSet>
      <dgm:spPr/>
    </dgm:pt>
    <dgm:pt modelId="{6ACDBC96-987F-4AC9-A71D-844281055F5C}" type="pres">
      <dgm:prSet presAssocID="{23DA93EB-55FA-4D1D-92E4-65E045C75505}" presName="hierChild2" presStyleCnt="0"/>
      <dgm:spPr/>
    </dgm:pt>
    <dgm:pt modelId="{50BB5FAC-B9E7-487C-85AA-E7E4339B9FE4}" type="pres">
      <dgm:prSet presAssocID="{6BC641ED-C06A-4285-9EDA-D2D908CD98E8}" presName="hierRoot1" presStyleCnt="0"/>
      <dgm:spPr/>
    </dgm:pt>
    <dgm:pt modelId="{D97C7938-DC74-44A9-9669-BA44A67A46CE}" type="pres">
      <dgm:prSet presAssocID="{6BC641ED-C06A-4285-9EDA-D2D908CD98E8}" presName="composite" presStyleCnt="0"/>
      <dgm:spPr/>
    </dgm:pt>
    <dgm:pt modelId="{0FF43F89-29FC-4170-B11F-18DC54F9328C}" type="pres">
      <dgm:prSet presAssocID="{6BC641ED-C06A-4285-9EDA-D2D908CD98E8}" presName="background" presStyleLbl="node0" presStyleIdx="1" presStyleCnt="2"/>
      <dgm:spPr/>
    </dgm:pt>
    <dgm:pt modelId="{2D183236-65D9-4324-A5BE-F774D2DDB5CF}" type="pres">
      <dgm:prSet presAssocID="{6BC641ED-C06A-4285-9EDA-D2D908CD98E8}" presName="text" presStyleLbl="fgAcc0" presStyleIdx="1" presStyleCnt="2">
        <dgm:presLayoutVars>
          <dgm:chPref val="3"/>
        </dgm:presLayoutVars>
      </dgm:prSet>
      <dgm:spPr/>
    </dgm:pt>
    <dgm:pt modelId="{F2FBAAC0-FAC4-4CE4-82B5-92B6BF68C16F}" type="pres">
      <dgm:prSet presAssocID="{6BC641ED-C06A-4285-9EDA-D2D908CD98E8}" presName="hierChild2" presStyleCnt="0"/>
      <dgm:spPr/>
    </dgm:pt>
  </dgm:ptLst>
  <dgm:cxnLst>
    <dgm:cxn modelId="{7579CD37-A5F9-4801-8391-71A8A3252ABA}" type="presOf" srcId="{6BC641ED-C06A-4285-9EDA-D2D908CD98E8}" destId="{2D183236-65D9-4324-A5BE-F774D2DDB5CF}" srcOrd="0" destOrd="0" presId="urn:microsoft.com/office/officeart/2005/8/layout/hierarchy1"/>
    <dgm:cxn modelId="{F9129471-3147-4D06-990D-D206DBBDC256}" srcId="{17B4501A-40F2-4240-98ED-DB1C71972ED9}" destId="{23DA93EB-55FA-4D1D-92E4-65E045C75505}" srcOrd="0" destOrd="0" parTransId="{E3527AE8-0BA0-4196-851B-9EBD74B543B1}" sibTransId="{3E6892A5-BBB8-4D4B-90F6-FE7CA9FEFDA3}"/>
    <dgm:cxn modelId="{B43A1A96-5DDF-488E-99F8-6CCA03033575}" type="presOf" srcId="{17B4501A-40F2-4240-98ED-DB1C71972ED9}" destId="{2ABDDA39-1191-44FE-8EC2-D6E84C97697D}" srcOrd="0" destOrd="0" presId="urn:microsoft.com/office/officeart/2005/8/layout/hierarchy1"/>
    <dgm:cxn modelId="{37EE86D6-AE21-4CCE-AD9E-DB4F5892CB1B}" type="presOf" srcId="{23DA93EB-55FA-4D1D-92E4-65E045C75505}" destId="{7714FB21-D9A9-4B89-8B48-F58213D98F59}" srcOrd="0" destOrd="0" presId="urn:microsoft.com/office/officeart/2005/8/layout/hierarchy1"/>
    <dgm:cxn modelId="{89EB8FE8-3EA9-4BB5-9B3B-BE1E4408FBE2}" srcId="{17B4501A-40F2-4240-98ED-DB1C71972ED9}" destId="{6BC641ED-C06A-4285-9EDA-D2D908CD98E8}" srcOrd="1" destOrd="0" parTransId="{63305624-C5CE-46C4-B8ED-338C225F1918}" sibTransId="{AB241B45-3815-469E-BAFB-FD6A7A7D4599}"/>
    <dgm:cxn modelId="{0DD99E2B-AA07-41EC-B8CD-D4C2B5CB21CB}" type="presParOf" srcId="{2ABDDA39-1191-44FE-8EC2-D6E84C97697D}" destId="{2D0D5333-9348-44BA-B35B-09025F3BF169}" srcOrd="0" destOrd="0" presId="urn:microsoft.com/office/officeart/2005/8/layout/hierarchy1"/>
    <dgm:cxn modelId="{70E78138-7B16-4662-AEB1-B87BC0C391E2}" type="presParOf" srcId="{2D0D5333-9348-44BA-B35B-09025F3BF169}" destId="{AF574917-1BEC-41B5-BD6F-01153DF61FD9}" srcOrd="0" destOrd="0" presId="urn:microsoft.com/office/officeart/2005/8/layout/hierarchy1"/>
    <dgm:cxn modelId="{BD6FC654-76D3-4FC7-B9CB-D3F43CE61BE0}" type="presParOf" srcId="{AF574917-1BEC-41B5-BD6F-01153DF61FD9}" destId="{330AC1B1-EC15-4AA2-958E-8F094EAD47C7}" srcOrd="0" destOrd="0" presId="urn:microsoft.com/office/officeart/2005/8/layout/hierarchy1"/>
    <dgm:cxn modelId="{B89C4B96-3C73-4B1B-9EF1-903E7D23CF8C}" type="presParOf" srcId="{AF574917-1BEC-41B5-BD6F-01153DF61FD9}" destId="{7714FB21-D9A9-4B89-8B48-F58213D98F59}" srcOrd="1" destOrd="0" presId="urn:microsoft.com/office/officeart/2005/8/layout/hierarchy1"/>
    <dgm:cxn modelId="{95F9DAD0-620B-4A47-80BE-43AF30AA55E0}" type="presParOf" srcId="{2D0D5333-9348-44BA-B35B-09025F3BF169}" destId="{6ACDBC96-987F-4AC9-A71D-844281055F5C}" srcOrd="1" destOrd="0" presId="urn:microsoft.com/office/officeart/2005/8/layout/hierarchy1"/>
    <dgm:cxn modelId="{F2D6844A-E4F7-42E7-9F13-DF5EA86A6DD2}" type="presParOf" srcId="{2ABDDA39-1191-44FE-8EC2-D6E84C97697D}" destId="{50BB5FAC-B9E7-487C-85AA-E7E4339B9FE4}" srcOrd="1" destOrd="0" presId="urn:microsoft.com/office/officeart/2005/8/layout/hierarchy1"/>
    <dgm:cxn modelId="{B36F7035-ED3F-46D4-B1D0-55C927AB027C}" type="presParOf" srcId="{50BB5FAC-B9E7-487C-85AA-E7E4339B9FE4}" destId="{D97C7938-DC74-44A9-9669-BA44A67A46CE}" srcOrd="0" destOrd="0" presId="urn:microsoft.com/office/officeart/2005/8/layout/hierarchy1"/>
    <dgm:cxn modelId="{48946E9A-B95D-4346-8984-8B2ED9EF003A}" type="presParOf" srcId="{D97C7938-DC74-44A9-9669-BA44A67A46CE}" destId="{0FF43F89-29FC-4170-B11F-18DC54F9328C}" srcOrd="0" destOrd="0" presId="urn:microsoft.com/office/officeart/2005/8/layout/hierarchy1"/>
    <dgm:cxn modelId="{ACD63122-6550-4C70-9FCA-DF130FA2C228}" type="presParOf" srcId="{D97C7938-DC74-44A9-9669-BA44A67A46CE}" destId="{2D183236-65D9-4324-A5BE-F774D2DDB5CF}" srcOrd="1" destOrd="0" presId="urn:microsoft.com/office/officeart/2005/8/layout/hierarchy1"/>
    <dgm:cxn modelId="{B7C8404E-5A45-4591-8325-91D1E800F1BA}" type="presParOf" srcId="{50BB5FAC-B9E7-487C-85AA-E7E4339B9FE4}" destId="{F2FBAAC0-FAC4-4CE4-82B5-92B6BF68C16F}"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072AD8-6275-4AE3-900C-286EAA5C6B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FCE733-74E4-41D3-9E1C-FE038969F823}">
      <dgm:prSet/>
      <dgm:spPr/>
      <dgm:t>
        <a:bodyPr/>
        <a:lstStyle/>
        <a:p>
          <a:pPr marL="88900" indent="0"/>
          <a:r>
            <a:rPr lang="en-US" b="0" i="0" dirty="0"/>
            <a:t>La relation parent-enfant​</a:t>
          </a:r>
          <a:endParaRPr lang="en-US" dirty="0"/>
        </a:p>
      </dgm:t>
    </dgm:pt>
    <dgm:pt modelId="{619F551C-436B-41FF-A494-511FD39A0B93}" type="parTrans" cxnId="{053450B4-8650-4A40-BC3F-7B636556DE67}">
      <dgm:prSet/>
      <dgm:spPr/>
      <dgm:t>
        <a:bodyPr/>
        <a:lstStyle/>
        <a:p>
          <a:endParaRPr lang="en-US"/>
        </a:p>
      </dgm:t>
    </dgm:pt>
    <dgm:pt modelId="{2D91407A-3A69-49B9-9F7C-CD7F078FEE84}" type="sibTrans" cxnId="{053450B4-8650-4A40-BC3F-7B636556DE67}">
      <dgm:prSet/>
      <dgm:spPr/>
      <dgm:t>
        <a:bodyPr/>
        <a:lstStyle/>
        <a:p>
          <a:endParaRPr lang="en-US"/>
        </a:p>
      </dgm:t>
    </dgm:pt>
    <dgm:pt modelId="{4399FF25-7096-4D59-B184-AE185B5ABCD4}">
      <dgm:prSet/>
      <dgm:spPr/>
      <dgm:t>
        <a:bodyPr/>
        <a:lstStyle/>
        <a:p>
          <a:r>
            <a:rPr lang="fr-CA" b="0" i="0" noProof="0" dirty="0"/>
            <a:t>L’attachement à l’école</a:t>
          </a:r>
          <a:r>
            <a:rPr lang="en-US" b="0" i="0" dirty="0"/>
            <a:t>​</a:t>
          </a:r>
          <a:endParaRPr lang="en-US" dirty="0"/>
        </a:p>
      </dgm:t>
    </dgm:pt>
    <dgm:pt modelId="{0ED78BA5-7356-4AD1-8FD6-0EF0E1A70141}" type="parTrans" cxnId="{DB4F3D74-E630-41E5-9F0E-A39C8BEC6396}">
      <dgm:prSet/>
      <dgm:spPr/>
      <dgm:t>
        <a:bodyPr/>
        <a:lstStyle/>
        <a:p>
          <a:endParaRPr lang="en-US"/>
        </a:p>
      </dgm:t>
    </dgm:pt>
    <dgm:pt modelId="{D22D556D-E758-4C7F-8DB6-084F4823C895}" type="sibTrans" cxnId="{DB4F3D74-E630-41E5-9F0E-A39C8BEC6396}">
      <dgm:prSet/>
      <dgm:spPr/>
      <dgm:t>
        <a:bodyPr/>
        <a:lstStyle/>
        <a:p>
          <a:endParaRPr lang="en-US"/>
        </a:p>
      </dgm:t>
    </dgm:pt>
    <dgm:pt modelId="{3330EE6A-CCCF-4EED-A74D-92993CF326D4}">
      <dgm:prSet/>
      <dgm:spPr/>
      <dgm:t>
        <a:bodyPr/>
        <a:lstStyle/>
        <a:p>
          <a:r>
            <a:rPr lang="fr-CA" b="0" i="0" noProof="0" dirty="0"/>
            <a:t>La réduction des méfaits</a:t>
          </a:r>
          <a:r>
            <a:rPr lang="en-US" b="0" i="0" dirty="0"/>
            <a:t>​</a:t>
          </a:r>
          <a:endParaRPr lang="en-US" dirty="0"/>
        </a:p>
      </dgm:t>
    </dgm:pt>
    <dgm:pt modelId="{B9FE4CDF-EB00-4AE0-8A7E-E3B879F97F64}" type="parTrans" cxnId="{1553A219-B300-4E0F-B55D-984FC8FA278C}">
      <dgm:prSet/>
      <dgm:spPr/>
      <dgm:t>
        <a:bodyPr/>
        <a:lstStyle/>
        <a:p>
          <a:endParaRPr lang="en-US"/>
        </a:p>
      </dgm:t>
    </dgm:pt>
    <dgm:pt modelId="{A803C054-4D7B-4FE4-8453-21C5C0BDDC42}" type="sibTrans" cxnId="{1553A219-B300-4E0F-B55D-984FC8FA278C}">
      <dgm:prSet/>
      <dgm:spPr/>
      <dgm:t>
        <a:bodyPr/>
        <a:lstStyle/>
        <a:p>
          <a:endParaRPr lang="en-US"/>
        </a:p>
      </dgm:t>
    </dgm:pt>
    <dgm:pt modelId="{A4B51654-79B2-4B56-924F-07A304B241F9}">
      <dgm:prSet/>
      <dgm:spPr/>
      <dgm:t>
        <a:bodyPr/>
        <a:lstStyle/>
        <a:p>
          <a:r>
            <a:rPr lang="fr-CA" b="0" i="0" noProof="0" dirty="0"/>
            <a:t>L’approche globale de la santé en milieu scolaire</a:t>
          </a:r>
          <a:r>
            <a:rPr lang="en-US" b="0" i="0" dirty="0"/>
            <a:t>​</a:t>
          </a:r>
          <a:endParaRPr lang="en-US" dirty="0"/>
        </a:p>
      </dgm:t>
    </dgm:pt>
    <dgm:pt modelId="{1603CB92-DEDC-4FED-B596-F1A8DCC3F3E5}" type="parTrans" cxnId="{62108C7D-97EC-47C4-BEAD-899F30ABC4E4}">
      <dgm:prSet/>
      <dgm:spPr/>
      <dgm:t>
        <a:bodyPr/>
        <a:lstStyle/>
        <a:p>
          <a:endParaRPr lang="en-US"/>
        </a:p>
      </dgm:t>
    </dgm:pt>
    <dgm:pt modelId="{CFCB0DDC-AA05-4AF7-824C-02B5DBBBA8DA}" type="sibTrans" cxnId="{62108C7D-97EC-47C4-BEAD-899F30ABC4E4}">
      <dgm:prSet/>
      <dgm:spPr/>
      <dgm:t>
        <a:bodyPr/>
        <a:lstStyle/>
        <a:p>
          <a:endParaRPr lang="en-US"/>
        </a:p>
      </dgm:t>
    </dgm:pt>
    <dgm:pt modelId="{A7447350-4A23-4791-A008-37A0268197C8}" type="pres">
      <dgm:prSet presAssocID="{4A072AD8-6275-4AE3-900C-286EAA5C6B44}" presName="diagram" presStyleCnt="0">
        <dgm:presLayoutVars>
          <dgm:dir/>
          <dgm:resizeHandles val="exact"/>
        </dgm:presLayoutVars>
      </dgm:prSet>
      <dgm:spPr/>
    </dgm:pt>
    <dgm:pt modelId="{A6DBF35E-6FED-4D6D-8132-A5C345A0F88D}" type="pres">
      <dgm:prSet presAssocID="{69FCE733-74E4-41D3-9E1C-FE038969F823}" presName="node" presStyleLbl="node1" presStyleIdx="0" presStyleCnt="4">
        <dgm:presLayoutVars>
          <dgm:bulletEnabled val="1"/>
        </dgm:presLayoutVars>
      </dgm:prSet>
      <dgm:spPr/>
    </dgm:pt>
    <dgm:pt modelId="{C01FD4F7-A1A1-43C7-92AD-519B6E6BC316}" type="pres">
      <dgm:prSet presAssocID="{2D91407A-3A69-49B9-9F7C-CD7F078FEE84}" presName="sibTrans" presStyleCnt="0"/>
      <dgm:spPr/>
    </dgm:pt>
    <dgm:pt modelId="{535FF3DD-7272-41A5-82D9-3C99BAA44A9E}" type="pres">
      <dgm:prSet presAssocID="{4399FF25-7096-4D59-B184-AE185B5ABCD4}" presName="node" presStyleLbl="node1" presStyleIdx="1" presStyleCnt="4">
        <dgm:presLayoutVars>
          <dgm:bulletEnabled val="1"/>
        </dgm:presLayoutVars>
      </dgm:prSet>
      <dgm:spPr/>
    </dgm:pt>
    <dgm:pt modelId="{38E040C6-639A-4D5A-88B4-2143267C299F}" type="pres">
      <dgm:prSet presAssocID="{D22D556D-E758-4C7F-8DB6-084F4823C895}" presName="sibTrans" presStyleCnt="0"/>
      <dgm:spPr/>
    </dgm:pt>
    <dgm:pt modelId="{AA3132C0-691D-4D67-A654-501158654B26}" type="pres">
      <dgm:prSet presAssocID="{3330EE6A-CCCF-4EED-A74D-92993CF326D4}" presName="node" presStyleLbl="node1" presStyleIdx="2" presStyleCnt="4">
        <dgm:presLayoutVars>
          <dgm:bulletEnabled val="1"/>
        </dgm:presLayoutVars>
      </dgm:prSet>
      <dgm:spPr/>
    </dgm:pt>
    <dgm:pt modelId="{033DAF6A-B572-4A21-A279-B72F18315331}" type="pres">
      <dgm:prSet presAssocID="{A803C054-4D7B-4FE4-8453-21C5C0BDDC42}" presName="sibTrans" presStyleCnt="0"/>
      <dgm:spPr/>
    </dgm:pt>
    <dgm:pt modelId="{D2795450-D30C-4FD0-89A5-94FD41A7EC63}" type="pres">
      <dgm:prSet presAssocID="{A4B51654-79B2-4B56-924F-07A304B241F9}" presName="node" presStyleLbl="node1" presStyleIdx="3" presStyleCnt="4">
        <dgm:presLayoutVars>
          <dgm:bulletEnabled val="1"/>
        </dgm:presLayoutVars>
      </dgm:prSet>
      <dgm:spPr/>
    </dgm:pt>
  </dgm:ptLst>
  <dgm:cxnLst>
    <dgm:cxn modelId="{1553A219-B300-4E0F-B55D-984FC8FA278C}" srcId="{4A072AD8-6275-4AE3-900C-286EAA5C6B44}" destId="{3330EE6A-CCCF-4EED-A74D-92993CF326D4}" srcOrd="2" destOrd="0" parTransId="{B9FE4CDF-EB00-4AE0-8A7E-E3B879F97F64}" sibTransId="{A803C054-4D7B-4FE4-8453-21C5C0BDDC42}"/>
    <dgm:cxn modelId="{B97F4B5D-CC1D-4CE6-B332-348A266F1E91}" type="presOf" srcId="{4399FF25-7096-4D59-B184-AE185B5ABCD4}" destId="{535FF3DD-7272-41A5-82D9-3C99BAA44A9E}" srcOrd="0" destOrd="0" presId="urn:microsoft.com/office/officeart/2005/8/layout/default"/>
    <dgm:cxn modelId="{F208C36B-5728-41FB-9207-9A9458697F83}" type="presOf" srcId="{4A072AD8-6275-4AE3-900C-286EAA5C6B44}" destId="{A7447350-4A23-4791-A008-37A0268197C8}" srcOrd="0" destOrd="0" presId="urn:microsoft.com/office/officeart/2005/8/layout/default"/>
    <dgm:cxn modelId="{DB4F3D74-E630-41E5-9F0E-A39C8BEC6396}" srcId="{4A072AD8-6275-4AE3-900C-286EAA5C6B44}" destId="{4399FF25-7096-4D59-B184-AE185B5ABCD4}" srcOrd="1" destOrd="0" parTransId="{0ED78BA5-7356-4AD1-8FD6-0EF0E1A70141}" sibTransId="{D22D556D-E758-4C7F-8DB6-084F4823C895}"/>
    <dgm:cxn modelId="{62108C7D-97EC-47C4-BEAD-899F30ABC4E4}" srcId="{4A072AD8-6275-4AE3-900C-286EAA5C6B44}" destId="{A4B51654-79B2-4B56-924F-07A304B241F9}" srcOrd="3" destOrd="0" parTransId="{1603CB92-DEDC-4FED-B596-F1A8DCC3F3E5}" sibTransId="{CFCB0DDC-AA05-4AF7-824C-02B5DBBBA8DA}"/>
    <dgm:cxn modelId="{7133DC97-EC2F-4C78-A868-D99404DBF153}" type="presOf" srcId="{A4B51654-79B2-4B56-924F-07A304B241F9}" destId="{D2795450-D30C-4FD0-89A5-94FD41A7EC63}" srcOrd="0" destOrd="0" presId="urn:microsoft.com/office/officeart/2005/8/layout/default"/>
    <dgm:cxn modelId="{053450B4-8650-4A40-BC3F-7B636556DE67}" srcId="{4A072AD8-6275-4AE3-900C-286EAA5C6B44}" destId="{69FCE733-74E4-41D3-9E1C-FE038969F823}" srcOrd="0" destOrd="0" parTransId="{619F551C-436B-41FF-A494-511FD39A0B93}" sibTransId="{2D91407A-3A69-49B9-9F7C-CD7F078FEE84}"/>
    <dgm:cxn modelId="{21E6AEB6-DBFA-49D3-A769-C7D9479DA4D7}" type="presOf" srcId="{69FCE733-74E4-41D3-9E1C-FE038969F823}" destId="{A6DBF35E-6FED-4D6D-8132-A5C345A0F88D}" srcOrd="0" destOrd="0" presId="urn:microsoft.com/office/officeart/2005/8/layout/default"/>
    <dgm:cxn modelId="{25A1C6E6-8ECF-425D-ACB4-51B6BF381335}" type="presOf" srcId="{3330EE6A-CCCF-4EED-A74D-92993CF326D4}" destId="{AA3132C0-691D-4D67-A654-501158654B26}" srcOrd="0" destOrd="0" presId="urn:microsoft.com/office/officeart/2005/8/layout/default"/>
    <dgm:cxn modelId="{915F6EB5-5570-4FD6-9170-49F82818E476}" type="presParOf" srcId="{A7447350-4A23-4791-A008-37A0268197C8}" destId="{A6DBF35E-6FED-4D6D-8132-A5C345A0F88D}" srcOrd="0" destOrd="0" presId="urn:microsoft.com/office/officeart/2005/8/layout/default"/>
    <dgm:cxn modelId="{3C1A8BC7-6EDD-459F-8535-6896A3FDBAF6}" type="presParOf" srcId="{A7447350-4A23-4791-A008-37A0268197C8}" destId="{C01FD4F7-A1A1-43C7-92AD-519B6E6BC316}" srcOrd="1" destOrd="0" presId="urn:microsoft.com/office/officeart/2005/8/layout/default"/>
    <dgm:cxn modelId="{C88E8622-1D9F-45E2-B543-EFA6E1781AA2}" type="presParOf" srcId="{A7447350-4A23-4791-A008-37A0268197C8}" destId="{535FF3DD-7272-41A5-82D9-3C99BAA44A9E}" srcOrd="2" destOrd="0" presId="urn:microsoft.com/office/officeart/2005/8/layout/default"/>
    <dgm:cxn modelId="{802972BA-41E1-4EAB-9A1E-DBC1B17FA016}" type="presParOf" srcId="{A7447350-4A23-4791-A008-37A0268197C8}" destId="{38E040C6-639A-4D5A-88B4-2143267C299F}" srcOrd="3" destOrd="0" presId="urn:microsoft.com/office/officeart/2005/8/layout/default"/>
    <dgm:cxn modelId="{B9B498EF-F36B-4368-B6BA-FEF078B728E1}" type="presParOf" srcId="{A7447350-4A23-4791-A008-37A0268197C8}" destId="{AA3132C0-691D-4D67-A654-501158654B26}" srcOrd="4" destOrd="0" presId="urn:microsoft.com/office/officeart/2005/8/layout/default"/>
    <dgm:cxn modelId="{ACC63FBC-C6F3-49E6-8B7F-6CEAC310B503}" type="presParOf" srcId="{A7447350-4A23-4791-A008-37A0268197C8}" destId="{033DAF6A-B572-4A21-A279-B72F18315331}" srcOrd="5" destOrd="0" presId="urn:microsoft.com/office/officeart/2005/8/layout/default"/>
    <dgm:cxn modelId="{8964396D-62AF-490E-A71D-89EC11EBE155}" type="presParOf" srcId="{A7447350-4A23-4791-A008-37A0268197C8}" destId="{D2795450-D30C-4FD0-89A5-94FD41A7EC6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EA40CB-44F2-49C3-97BD-48F93A3F10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EC301C2-3D4A-4E0D-8C41-10DE37E39702}">
      <dgm:prSet/>
      <dgm:spPr/>
      <dgm:t>
        <a:bodyPr/>
        <a:lstStyle/>
        <a:p>
          <a:r>
            <a:rPr lang="fr-CA" b="0" i="0" noProof="0" dirty="0"/>
            <a:t>Bâtir des relations parent/tuteur-enfant positives </a:t>
          </a:r>
          <a:r>
            <a:rPr lang="en-US" b="0" i="0" dirty="0"/>
            <a:t>​</a:t>
          </a:r>
          <a:endParaRPr lang="en-US" dirty="0"/>
        </a:p>
      </dgm:t>
    </dgm:pt>
    <dgm:pt modelId="{857BA40E-E664-4904-B2A5-A69785F80276}" type="parTrans" cxnId="{B0EF0C33-E704-4DD9-B750-6DA966072B85}">
      <dgm:prSet/>
      <dgm:spPr/>
      <dgm:t>
        <a:bodyPr/>
        <a:lstStyle/>
        <a:p>
          <a:endParaRPr lang="en-US"/>
        </a:p>
      </dgm:t>
    </dgm:pt>
    <dgm:pt modelId="{46A3E49A-2E18-4BD9-B1A8-536FEB8FFD54}" type="sibTrans" cxnId="{B0EF0C33-E704-4DD9-B750-6DA966072B85}">
      <dgm:prSet/>
      <dgm:spPr/>
      <dgm:t>
        <a:bodyPr/>
        <a:lstStyle/>
        <a:p>
          <a:endParaRPr lang="en-US"/>
        </a:p>
      </dgm:t>
    </dgm:pt>
    <dgm:pt modelId="{D48AFBEB-5005-4776-82EA-3DFF8B4A4D51}">
      <dgm:prSet/>
      <dgm:spPr/>
      <dgm:t>
        <a:bodyPr/>
        <a:lstStyle/>
        <a:p>
          <a:r>
            <a:rPr lang="fr-CA" b="0" i="0" noProof="0" dirty="0"/>
            <a:t>Faire participer les parents aux devoirs afin de favoriser la communication entre les parents et les élèves. ​</a:t>
          </a:r>
          <a:endParaRPr lang="fr-CA" noProof="0" dirty="0"/>
        </a:p>
      </dgm:t>
    </dgm:pt>
    <dgm:pt modelId="{C864D610-ADE7-4904-AA2A-3DDDFAA49137}" type="parTrans" cxnId="{F7DB4B71-C992-4D88-B6B6-B29E0B4213F3}">
      <dgm:prSet/>
      <dgm:spPr/>
      <dgm:t>
        <a:bodyPr/>
        <a:lstStyle/>
        <a:p>
          <a:endParaRPr lang="en-US"/>
        </a:p>
      </dgm:t>
    </dgm:pt>
    <dgm:pt modelId="{F4D05DB4-CF59-4F0C-AAB4-8B7F35029C4C}" type="sibTrans" cxnId="{F7DB4B71-C992-4D88-B6B6-B29E0B4213F3}">
      <dgm:prSet/>
      <dgm:spPr/>
      <dgm:t>
        <a:bodyPr/>
        <a:lstStyle/>
        <a:p>
          <a:endParaRPr lang="en-US"/>
        </a:p>
      </dgm:t>
    </dgm:pt>
    <dgm:pt modelId="{43AC67CA-76FB-4A2F-ACBB-FE48B9F48342}">
      <dgm:prSet/>
      <dgm:spPr/>
      <dgm:t>
        <a:bodyPr/>
        <a:lstStyle/>
        <a:p>
          <a:r>
            <a:rPr lang="fr-CA" b="0" i="0" noProof="0" dirty="0"/>
            <a:t>Des stratégies mettant à contribution la famille et la communauté ainsi </a:t>
          </a:r>
          <a:r>
            <a:rPr lang="fr-CA" b="0" i="0" noProof="0" dirty="0">
              <a:solidFill>
                <a:srgbClr val="FF0000"/>
              </a:solidFill>
            </a:rPr>
            <a:t>que des politiques </a:t>
          </a:r>
          <a:r>
            <a:rPr lang="fr-CA" b="0" i="0" noProof="0" dirty="0"/>
            <a:t>viennent renforcer les efforts de prévention déployés en classe.</a:t>
          </a:r>
          <a:endParaRPr lang="fr-CA" noProof="0" dirty="0"/>
        </a:p>
      </dgm:t>
    </dgm:pt>
    <dgm:pt modelId="{BD10C1BF-7770-4ADA-98B9-4940B38D654F}" type="parTrans" cxnId="{FEE3A560-5EB9-4D21-A1ED-432BA06EDD3F}">
      <dgm:prSet/>
      <dgm:spPr/>
      <dgm:t>
        <a:bodyPr/>
        <a:lstStyle/>
        <a:p>
          <a:endParaRPr lang="en-US"/>
        </a:p>
      </dgm:t>
    </dgm:pt>
    <dgm:pt modelId="{A6A8A37D-5313-47AF-AA04-2B99DAB11B1E}" type="sibTrans" cxnId="{FEE3A560-5EB9-4D21-A1ED-432BA06EDD3F}">
      <dgm:prSet/>
      <dgm:spPr/>
      <dgm:t>
        <a:bodyPr/>
        <a:lstStyle/>
        <a:p>
          <a:endParaRPr lang="en-US"/>
        </a:p>
      </dgm:t>
    </dgm:pt>
    <dgm:pt modelId="{5F0DE5C0-4F5C-4157-885D-8C5F594129E5}">
      <dgm:prSet/>
      <dgm:spPr/>
      <dgm:t>
        <a:bodyPr/>
        <a:lstStyle/>
        <a:p>
          <a:r>
            <a:rPr lang="fr-CA" b="0" i="0" noProof="0" dirty="0"/>
            <a:t>L’attachement à l’école*</a:t>
          </a:r>
          <a:r>
            <a:rPr lang="en-US" b="0" i="0" dirty="0"/>
            <a:t>​</a:t>
          </a:r>
          <a:endParaRPr lang="en-US" dirty="0"/>
        </a:p>
      </dgm:t>
    </dgm:pt>
    <dgm:pt modelId="{9D16A83A-5C82-4DAE-AC03-3106A709444B}" type="parTrans" cxnId="{963DDE17-8D53-4B19-822A-27FD4384B7B3}">
      <dgm:prSet/>
      <dgm:spPr/>
      <dgm:t>
        <a:bodyPr/>
        <a:lstStyle/>
        <a:p>
          <a:endParaRPr lang="en-US"/>
        </a:p>
      </dgm:t>
    </dgm:pt>
    <dgm:pt modelId="{C96DCEA0-E5C9-4134-A63B-78B9BBBE4199}" type="sibTrans" cxnId="{963DDE17-8D53-4B19-822A-27FD4384B7B3}">
      <dgm:prSet/>
      <dgm:spPr/>
      <dgm:t>
        <a:bodyPr/>
        <a:lstStyle/>
        <a:p>
          <a:endParaRPr lang="en-US"/>
        </a:p>
      </dgm:t>
    </dgm:pt>
    <dgm:pt modelId="{F4B10120-2562-4F2B-9F98-FE08AA813A69}">
      <dgm:prSet/>
      <dgm:spPr/>
      <dgm:t>
        <a:bodyPr/>
        <a:lstStyle/>
        <a:p>
          <a:r>
            <a:rPr lang="fr-CA" b="0" i="0" noProof="0" dirty="0"/>
            <a:t>L’engagement scolaire et l’attachement à l’école et au personnel enseignant (ainsi que les incidences positives sur la santé mentale des élèves) ont des effets protecteurs. </a:t>
          </a:r>
          <a:endParaRPr lang="fr-CA" noProof="0" dirty="0"/>
        </a:p>
      </dgm:t>
    </dgm:pt>
    <dgm:pt modelId="{57133AB6-103F-446F-88C2-5B5870D65D70}" type="parTrans" cxnId="{FF01CEFC-AE51-478C-AC97-17E557DABD02}">
      <dgm:prSet/>
      <dgm:spPr/>
      <dgm:t>
        <a:bodyPr/>
        <a:lstStyle/>
        <a:p>
          <a:endParaRPr lang="en-US"/>
        </a:p>
      </dgm:t>
    </dgm:pt>
    <dgm:pt modelId="{2BF6C7AA-A983-46C1-9F9E-328BE211BE7D}" type="sibTrans" cxnId="{FF01CEFC-AE51-478C-AC97-17E557DABD02}">
      <dgm:prSet/>
      <dgm:spPr/>
      <dgm:t>
        <a:bodyPr/>
        <a:lstStyle/>
        <a:p>
          <a:endParaRPr lang="en-US"/>
        </a:p>
      </dgm:t>
    </dgm:pt>
    <dgm:pt modelId="{517D7C93-655D-4064-BB8D-8FD49404D5C4}">
      <dgm:prSet/>
      <dgm:spPr/>
      <dgm:t>
        <a:bodyPr/>
        <a:lstStyle/>
        <a:p>
          <a:r>
            <a:rPr lang="fr-CA" b="0" i="0" noProof="0" dirty="0"/>
            <a:t>Le milieu social a des effets sur l’influence sociale et l’éducation normative. </a:t>
          </a:r>
          <a:endParaRPr lang="fr-CA" noProof="0" dirty="0"/>
        </a:p>
      </dgm:t>
    </dgm:pt>
    <dgm:pt modelId="{ABA8D1CC-E9C5-4C5A-BE47-84D0D457D9A8}" type="parTrans" cxnId="{ADED35A1-5D34-4377-9B46-FD756EA75E07}">
      <dgm:prSet/>
      <dgm:spPr/>
      <dgm:t>
        <a:bodyPr/>
        <a:lstStyle/>
        <a:p>
          <a:endParaRPr lang="en-US"/>
        </a:p>
      </dgm:t>
    </dgm:pt>
    <dgm:pt modelId="{55A56AD1-9D58-4D9E-8612-195C12F10DAC}" type="sibTrans" cxnId="{ADED35A1-5D34-4377-9B46-FD756EA75E07}">
      <dgm:prSet/>
      <dgm:spPr/>
      <dgm:t>
        <a:bodyPr/>
        <a:lstStyle/>
        <a:p>
          <a:endParaRPr lang="en-US"/>
        </a:p>
      </dgm:t>
    </dgm:pt>
    <dgm:pt modelId="{33CE487A-A63D-4D1A-840C-B5F4C8F3F922}" type="pres">
      <dgm:prSet presAssocID="{77EA40CB-44F2-49C3-97BD-48F93A3F10D3}" presName="linear" presStyleCnt="0">
        <dgm:presLayoutVars>
          <dgm:dir/>
          <dgm:animLvl val="lvl"/>
          <dgm:resizeHandles val="exact"/>
        </dgm:presLayoutVars>
      </dgm:prSet>
      <dgm:spPr/>
    </dgm:pt>
    <dgm:pt modelId="{F686248D-FB95-43BB-B1E9-318222D4B457}" type="pres">
      <dgm:prSet presAssocID="{BEC301C2-3D4A-4E0D-8C41-10DE37E39702}" presName="parentLin" presStyleCnt="0"/>
      <dgm:spPr/>
    </dgm:pt>
    <dgm:pt modelId="{BEA32353-A0BF-463B-AE11-325C0E1DD560}" type="pres">
      <dgm:prSet presAssocID="{BEC301C2-3D4A-4E0D-8C41-10DE37E39702}" presName="parentLeftMargin" presStyleLbl="node1" presStyleIdx="0" presStyleCnt="2"/>
      <dgm:spPr/>
    </dgm:pt>
    <dgm:pt modelId="{1EC1ACCE-F139-4F03-A548-1E9371B171EF}" type="pres">
      <dgm:prSet presAssocID="{BEC301C2-3D4A-4E0D-8C41-10DE37E39702}" presName="parentText" presStyleLbl="node1" presStyleIdx="0" presStyleCnt="2">
        <dgm:presLayoutVars>
          <dgm:chMax val="0"/>
          <dgm:bulletEnabled val="1"/>
        </dgm:presLayoutVars>
      </dgm:prSet>
      <dgm:spPr/>
    </dgm:pt>
    <dgm:pt modelId="{7A1D29B0-355D-416E-B5E5-4D2FC4B2AB60}" type="pres">
      <dgm:prSet presAssocID="{BEC301C2-3D4A-4E0D-8C41-10DE37E39702}" presName="negativeSpace" presStyleCnt="0"/>
      <dgm:spPr/>
    </dgm:pt>
    <dgm:pt modelId="{4E65B253-5305-4780-BCF6-132664BE5DA3}" type="pres">
      <dgm:prSet presAssocID="{BEC301C2-3D4A-4E0D-8C41-10DE37E39702}" presName="childText" presStyleLbl="conFgAcc1" presStyleIdx="0" presStyleCnt="2">
        <dgm:presLayoutVars>
          <dgm:bulletEnabled val="1"/>
        </dgm:presLayoutVars>
      </dgm:prSet>
      <dgm:spPr/>
    </dgm:pt>
    <dgm:pt modelId="{ADB1D169-7E08-4FC5-9C4B-386808239316}" type="pres">
      <dgm:prSet presAssocID="{46A3E49A-2E18-4BD9-B1A8-536FEB8FFD54}" presName="spaceBetweenRectangles" presStyleCnt="0"/>
      <dgm:spPr/>
    </dgm:pt>
    <dgm:pt modelId="{7E5170B2-415F-4E90-8CBC-BFD6A5BD8B7A}" type="pres">
      <dgm:prSet presAssocID="{5F0DE5C0-4F5C-4157-885D-8C5F594129E5}" presName="parentLin" presStyleCnt="0"/>
      <dgm:spPr/>
    </dgm:pt>
    <dgm:pt modelId="{50156827-64EB-4AF9-82A7-E2ECFDB348AC}" type="pres">
      <dgm:prSet presAssocID="{5F0DE5C0-4F5C-4157-885D-8C5F594129E5}" presName="parentLeftMargin" presStyleLbl="node1" presStyleIdx="0" presStyleCnt="2"/>
      <dgm:spPr/>
    </dgm:pt>
    <dgm:pt modelId="{CCB33A9C-C334-4D29-BED2-548FD63DAE1B}" type="pres">
      <dgm:prSet presAssocID="{5F0DE5C0-4F5C-4157-885D-8C5F594129E5}" presName="parentText" presStyleLbl="node1" presStyleIdx="1" presStyleCnt="2">
        <dgm:presLayoutVars>
          <dgm:chMax val="0"/>
          <dgm:bulletEnabled val="1"/>
        </dgm:presLayoutVars>
      </dgm:prSet>
      <dgm:spPr/>
    </dgm:pt>
    <dgm:pt modelId="{F7BD29BF-488F-4473-88CE-FD3DE6393E33}" type="pres">
      <dgm:prSet presAssocID="{5F0DE5C0-4F5C-4157-885D-8C5F594129E5}" presName="negativeSpace" presStyleCnt="0"/>
      <dgm:spPr/>
    </dgm:pt>
    <dgm:pt modelId="{C11D61D4-A3EF-4B85-829B-998BD4FA6AD8}" type="pres">
      <dgm:prSet presAssocID="{5F0DE5C0-4F5C-4157-885D-8C5F594129E5}" presName="childText" presStyleLbl="conFgAcc1" presStyleIdx="1" presStyleCnt="2">
        <dgm:presLayoutVars>
          <dgm:bulletEnabled val="1"/>
        </dgm:presLayoutVars>
      </dgm:prSet>
      <dgm:spPr/>
    </dgm:pt>
  </dgm:ptLst>
  <dgm:cxnLst>
    <dgm:cxn modelId="{F5037911-886B-4517-9463-7FB2EDE8735D}" type="presOf" srcId="{77EA40CB-44F2-49C3-97BD-48F93A3F10D3}" destId="{33CE487A-A63D-4D1A-840C-B5F4C8F3F922}" srcOrd="0" destOrd="0" presId="urn:microsoft.com/office/officeart/2005/8/layout/list1"/>
    <dgm:cxn modelId="{98B40F15-56BD-44CF-8AF9-A44296313153}" type="presOf" srcId="{5F0DE5C0-4F5C-4157-885D-8C5F594129E5}" destId="{50156827-64EB-4AF9-82A7-E2ECFDB348AC}" srcOrd="0" destOrd="0" presId="urn:microsoft.com/office/officeart/2005/8/layout/list1"/>
    <dgm:cxn modelId="{963DDE17-8D53-4B19-822A-27FD4384B7B3}" srcId="{77EA40CB-44F2-49C3-97BD-48F93A3F10D3}" destId="{5F0DE5C0-4F5C-4157-885D-8C5F594129E5}" srcOrd="1" destOrd="0" parTransId="{9D16A83A-5C82-4DAE-AC03-3106A709444B}" sibTransId="{C96DCEA0-E5C9-4134-A63B-78B9BBBE4199}"/>
    <dgm:cxn modelId="{B0EF0C33-E704-4DD9-B750-6DA966072B85}" srcId="{77EA40CB-44F2-49C3-97BD-48F93A3F10D3}" destId="{BEC301C2-3D4A-4E0D-8C41-10DE37E39702}" srcOrd="0" destOrd="0" parTransId="{857BA40E-E664-4904-B2A5-A69785F80276}" sibTransId="{46A3E49A-2E18-4BD9-B1A8-536FEB8FFD54}"/>
    <dgm:cxn modelId="{B4FA6C33-8491-42F4-8293-99312E86B81B}" type="presOf" srcId="{D48AFBEB-5005-4776-82EA-3DFF8B4A4D51}" destId="{4E65B253-5305-4780-BCF6-132664BE5DA3}" srcOrd="0" destOrd="0" presId="urn:microsoft.com/office/officeart/2005/8/layout/list1"/>
    <dgm:cxn modelId="{4FB17735-2723-44F0-AF5C-0A04DDA64E22}" type="presOf" srcId="{5F0DE5C0-4F5C-4157-885D-8C5F594129E5}" destId="{CCB33A9C-C334-4D29-BED2-548FD63DAE1B}" srcOrd="1" destOrd="0" presId="urn:microsoft.com/office/officeart/2005/8/layout/list1"/>
    <dgm:cxn modelId="{2AB75739-7C7D-4E07-B8A7-37CA03AA2E85}" type="presOf" srcId="{BEC301C2-3D4A-4E0D-8C41-10DE37E39702}" destId="{1EC1ACCE-F139-4F03-A548-1E9371B171EF}" srcOrd="1" destOrd="0" presId="urn:microsoft.com/office/officeart/2005/8/layout/list1"/>
    <dgm:cxn modelId="{FEE3A560-5EB9-4D21-A1ED-432BA06EDD3F}" srcId="{BEC301C2-3D4A-4E0D-8C41-10DE37E39702}" destId="{43AC67CA-76FB-4A2F-ACBB-FE48B9F48342}" srcOrd="1" destOrd="0" parTransId="{BD10C1BF-7770-4ADA-98B9-4940B38D654F}" sibTransId="{A6A8A37D-5313-47AF-AA04-2B99DAB11B1E}"/>
    <dgm:cxn modelId="{F7DB4B71-C992-4D88-B6B6-B29E0B4213F3}" srcId="{BEC301C2-3D4A-4E0D-8C41-10DE37E39702}" destId="{D48AFBEB-5005-4776-82EA-3DFF8B4A4D51}" srcOrd="0" destOrd="0" parTransId="{C864D610-ADE7-4904-AA2A-3DDDFAA49137}" sibTransId="{F4D05DB4-CF59-4F0C-AAB4-8B7F35029C4C}"/>
    <dgm:cxn modelId="{D2F6D07E-E7BE-40DA-AEB7-7F1FE57DD3C4}" type="presOf" srcId="{BEC301C2-3D4A-4E0D-8C41-10DE37E39702}" destId="{BEA32353-A0BF-463B-AE11-325C0E1DD560}" srcOrd="0" destOrd="0" presId="urn:microsoft.com/office/officeart/2005/8/layout/list1"/>
    <dgm:cxn modelId="{B0EC0680-E8F0-4161-9A41-2FDEACFC3C93}" type="presOf" srcId="{F4B10120-2562-4F2B-9F98-FE08AA813A69}" destId="{C11D61D4-A3EF-4B85-829B-998BD4FA6AD8}" srcOrd="0" destOrd="0" presId="urn:microsoft.com/office/officeart/2005/8/layout/list1"/>
    <dgm:cxn modelId="{ADED35A1-5D34-4377-9B46-FD756EA75E07}" srcId="{5F0DE5C0-4F5C-4157-885D-8C5F594129E5}" destId="{517D7C93-655D-4064-BB8D-8FD49404D5C4}" srcOrd="1" destOrd="0" parTransId="{ABA8D1CC-E9C5-4C5A-BE47-84D0D457D9A8}" sibTransId="{55A56AD1-9D58-4D9E-8612-195C12F10DAC}"/>
    <dgm:cxn modelId="{3001F5A4-4339-4132-BAC7-5BBE446AD96E}" type="presOf" srcId="{517D7C93-655D-4064-BB8D-8FD49404D5C4}" destId="{C11D61D4-A3EF-4B85-829B-998BD4FA6AD8}" srcOrd="0" destOrd="1" presId="urn:microsoft.com/office/officeart/2005/8/layout/list1"/>
    <dgm:cxn modelId="{08C421DD-3B18-4B11-924E-1D1E6BBE795B}" type="presOf" srcId="{43AC67CA-76FB-4A2F-ACBB-FE48B9F48342}" destId="{4E65B253-5305-4780-BCF6-132664BE5DA3}" srcOrd="0" destOrd="1" presId="urn:microsoft.com/office/officeart/2005/8/layout/list1"/>
    <dgm:cxn modelId="{FF01CEFC-AE51-478C-AC97-17E557DABD02}" srcId="{5F0DE5C0-4F5C-4157-885D-8C5F594129E5}" destId="{F4B10120-2562-4F2B-9F98-FE08AA813A69}" srcOrd="0" destOrd="0" parTransId="{57133AB6-103F-446F-88C2-5B5870D65D70}" sibTransId="{2BF6C7AA-A983-46C1-9F9E-328BE211BE7D}"/>
    <dgm:cxn modelId="{657CD104-8366-4E9F-AE6C-9512A6692DB4}" type="presParOf" srcId="{33CE487A-A63D-4D1A-840C-B5F4C8F3F922}" destId="{F686248D-FB95-43BB-B1E9-318222D4B457}" srcOrd="0" destOrd="0" presId="urn:microsoft.com/office/officeart/2005/8/layout/list1"/>
    <dgm:cxn modelId="{DD6BA937-3391-434D-BA2C-DDC6E3F5F43A}" type="presParOf" srcId="{F686248D-FB95-43BB-B1E9-318222D4B457}" destId="{BEA32353-A0BF-463B-AE11-325C0E1DD560}" srcOrd="0" destOrd="0" presId="urn:microsoft.com/office/officeart/2005/8/layout/list1"/>
    <dgm:cxn modelId="{1C9E7731-E6D6-4CEF-B3E0-17BF63278FB0}" type="presParOf" srcId="{F686248D-FB95-43BB-B1E9-318222D4B457}" destId="{1EC1ACCE-F139-4F03-A548-1E9371B171EF}" srcOrd="1" destOrd="0" presId="urn:microsoft.com/office/officeart/2005/8/layout/list1"/>
    <dgm:cxn modelId="{17C9A31C-DF44-49A2-AA5F-F5CB3A129528}" type="presParOf" srcId="{33CE487A-A63D-4D1A-840C-B5F4C8F3F922}" destId="{7A1D29B0-355D-416E-B5E5-4D2FC4B2AB60}" srcOrd="1" destOrd="0" presId="urn:microsoft.com/office/officeart/2005/8/layout/list1"/>
    <dgm:cxn modelId="{8E9B077D-C97B-43C9-9E53-B26C5D78A5C1}" type="presParOf" srcId="{33CE487A-A63D-4D1A-840C-B5F4C8F3F922}" destId="{4E65B253-5305-4780-BCF6-132664BE5DA3}" srcOrd="2" destOrd="0" presId="urn:microsoft.com/office/officeart/2005/8/layout/list1"/>
    <dgm:cxn modelId="{4FF5C59B-93CB-4503-A7F9-8B2C4E1AFCC9}" type="presParOf" srcId="{33CE487A-A63D-4D1A-840C-B5F4C8F3F922}" destId="{ADB1D169-7E08-4FC5-9C4B-386808239316}" srcOrd="3" destOrd="0" presId="urn:microsoft.com/office/officeart/2005/8/layout/list1"/>
    <dgm:cxn modelId="{084FA533-B999-4A7C-B639-372B3F749DDC}" type="presParOf" srcId="{33CE487A-A63D-4D1A-840C-B5F4C8F3F922}" destId="{7E5170B2-415F-4E90-8CBC-BFD6A5BD8B7A}" srcOrd="4" destOrd="0" presId="urn:microsoft.com/office/officeart/2005/8/layout/list1"/>
    <dgm:cxn modelId="{6F0DD26E-C868-4476-BD62-B5C9C62595E5}" type="presParOf" srcId="{7E5170B2-415F-4E90-8CBC-BFD6A5BD8B7A}" destId="{50156827-64EB-4AF9-82A7-E2ECFDB348AC}" srcOrd="0" destOrd="0" presId="urn:microsoft.com/office/officeart/2005/8/layout/list1"/>
    <dgm:cxn modelId="{86F0B05E-1177-4BDD-AE56-E3C90B50D5AC}" type="presParOf" srcId="{7E5170B2-415F-4E90-8CBC-BFD6A5BD8B7A}" destId="{CCB33A9C-C334-4D29-BED2-548FD63DAE1B}" srcOrd="1" destOrd="0" presId="urn:microsoft.com/office/officeart/2005/8/layout/list1"/>
    <dgm:cxn modelId="{EEBB3E3B-0573-43C0-8FBF-ECD1CE249CC4}" type="presParOf" srcId="{33CE487A-A63D-4D1A-840C-B5F4C8F3F922}" destId="{F7BD29BF-488F-4473-88CE-FD3DE6393E33}" srcOrd="5" destOrd="0" presId="urn:microsoft.com/office/officeart/2005/8/layout/list1"/>
    <dgm:cxn modelId="{627D9170-B9C4-4A4C-80E4-23F76DC0D18F}" type="presParOf" srcId="{33CE487A-A63D-4D1A-840C-B5F4C8F3F922}" destId="{C11D61D4-A3EF-4B85-829B-998BD4FA6AD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C7FBB-511D-4EB3-BAC2-00F38B5B441F}">
      <dsp:nvSpPr>
        <dsp:cNvPr id="0" name=""/>
        <dsp:cNvSpPr/>
      </dsp:nvSpPr>
      <dsp:spPr>
        <a:xfrm>
          <a:off x="0" y="2544098"/>
          <a:ext cx="8271782" cy="166920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A" sz="2300" b="0" i="0" kern="1200" noProof="0" dirty="0" err="1"/>
            <a:t>SCDSEO</a:t>
          </a:r>
          <a:r>
            <a:rPr lang="fr-CA" sz="2300" b="0" i="0" kern="1200" noProof="0" dirty="0"/>
            <a:t> 2021 : plus de 50 % des élèves de la 7</a:t>
          </a:r>
          <a:r>
            <a:rPr lang="fr-CA" sz="2300" b="0" i="0" kern="1200" baseline="30000" noProof="0" dirty="0"/>
            <a:t>e</a:t>
          </a:r>
          <a:r>
            <a:rPr lang="fr-CA" sz="2300" b="0" i="0" kern="1200" noProof="0" dirty="0"/>
            <a:t> à la 12</a:t>
          </a:r>
          <a:r>
            <a:rPr lang="fr-CA" sz="2300" b="0" i="0" kern="1200" baseline="30000" noProof="0" dirty="0"/>
            <a:t>e</a:t>
          </a:r>
          <a:r>
            <a:rPr lang="fr-CA" sz="2300" b="0" i="0" kern="1200" noProof="0" dirty="0"/>
            <a:t> année ont remarqué les publicités de cannabis au cours du dernier mois et plus d’un quart des élèves sondés avaient essayé le vapotage.</a:t>
          </a:r>
          <a:endParaRPr lang="fr-CA" sz="2300" kern="1200" noProof="0" dirty="0"/>
        </a:p>
      </dsp:txBody>
      <dsp:txXfrm>
        <a:off x="0" y="2544098"/>
        <a:ext cx="8271782" cy="1669204"/>
      </dsp:txXfrm>
    </dsp:sp>
    <dsp:sp modelId="{40B808C1-B2C2-4B8B-8EC7-D2976175D9A9}">
      <dsp:nvSpPr>
        <dsp:cNvPr id="0" name=""/>
        <dsp:cNvSpPr/>
      </dsp:nvSpPr>
      <dsp:spPr>
        <a:xfrm rot="10800000">
          <a:off x="0" y="1900"/>
          <a:ext cx="8271782" cy="2567236"/>
        </a:xfrm>
        <a:prstGeom prst="upArrowCallou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fr-CA" sz="2300" b="0" i="0" kern="1200" noProof="0" dirty="0"/>
            <a:t>Accès élargi aux substances​</a:t>
          </a:r>
          <a:endParaRPr lang="fr-CA" sz="2300" kern="1200" noProof="0" dirty="0"/>
        </a:p>
      </dsp:txBody>
      <dsp:txXfrm rot="-10800000">
        <a:off x="0" y="1900"/>
        <a:ext cx="8271782" cy="901099"/>
      </dsp:txXfrm>
    </dsp:sp>
    <dsp:sp modelId="{1B815DAF-12DD-42C0-AE28-D6978E4A935E}">
      <dsp:nvSpPr>
        <dsp:cNvPr id="0" name=""/>
        <dsp:cNvSpPr/>
      </dsp:nvSpPr>
      <dsp:spPr>
        <a:xfrm>
          <a:off x="4038" y="903000"/>
          <a:ext cx="2754568" cy="7676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CA" sz="1100" b="0" i="0" kern="1200" noProof="0" dirty="0"/>
            <a:t>Depuis la légalisation du cannabis, le nombre de points de vente a explosé dans la région de Thames Valley. Plus de 90 sont déjà établis ou en voie de l’être. ​</a:t>
          </a:r>
          <a:endParaRPr lang="fr-CA" sz="1100" kern="1200" noProof="0" dirty="0"/>
        </a:p>
      </dsp:txBody>
      <dsp:txXfrm>
        <a:off x="4038" y="903000"/>
        <a:ext cx="2754568" cy="767603"/>
      </dsp:txXfrm>
    </dsp:sp>
    <dsp:sp modelId="{BEE9AD6C-7924-4F89-B286-DA3D2770F083}">
      <dsp:nvSpPr>
        <dsp:cNvPr id="0" name=""/>
        <dsp:cNvSpPr/>
      </dsp:nvSpPr>
      <dsp:spPr>
        <a:xfrm>
          <a:off x="2758606" y="903000"/>
          <a:ext cx="2754568" cy="7676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CA" sz="1100" b="0" i="0" kern="1200" noProof="0" dirty="0"/>
            <a:t>Il y a un plus grand nombre de détaillants qui peuvent vendre de l’alcool.</a:t>
          </a:r>
          <a:endParaRPr lang="fr-CA" sz="1100" kern="1200" noProof="0" dirty="0"/>
        </a:p>
      </dsp:txBody>
      <dsp:txXfrm>
        <a:off x="2758606" y="903000"/>
        <a:ext cx="2754568" cy="767603"/>
      </dsp:txXfrm>
    </dsp:sp>
    <dsp:sp modelId="{D17B7322-2A88-48AD-A9A6-A8A15E5DC987}">
      <dsp:nvSpPr>
        <dsp:cNvPr id="0" name=""/>
        <dsp:cNvSpPr/>
      </dsp:nvSpPr>
      <dsp:spPr>
        <a:xfrm>
          <a:off x="5513175" y="903000"/>
          <a:ext cx="2754568" cy="76760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fr-CA" sz="1100" b="0" i="0" kern="1200" noProof="0" dirty="0"/>
            <a:t>Le matériel de </a:t>
          </a:r>
          <a:r>
            <a:rPr lang="fr-CA" sz="1100" b="0" i="0" kern="1200" noProof="0" dirty="0" err="1"/>
            <a:t>vapotage</a:t>
          </a:r>
          <a:r>
            <a:rPr lang="fr-CA" sz="1100" b="0" i="0" kern="1200" noProof="0" dirty="0"/>
            <a:t> est visible et accessible : dépanneurs, boutiques spécialisées et détaillants en ligne (mauvaise application des exigences concernant l’âge).​</a:t>
          </a:r>
          <a:endParaRPr lang="fr-CA" sz="1100" kern="1200" noProof="0" dirty="0"/>
        </a:p>
      </dsp:txBody>
      <dsp:txXfrm>
        <a:off x="5513175" y="903000"/>
        <a:ext cx="2754568" cy="767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39DA5-1B84-4C74-9A1D-006F39C77538}">
      <dsp:nvSpPr>
        <dsp:cNvPr id="0" name=""/>
        <dsp:cNvSpPr/>
      </dsp:nvSpPr>
      <dsp:spPr>
        <a:xfrm>
          <a:off x="0" y="8098"/>
          <a:ext cx="8271782" cy="886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34DCF-319E-4F88-8FF4-369024FA44C8}">
      <dsp:nvSpPr>
        <dsp:cNvPr id="0" name=""/>
        <dsp:cNvSpPr/>
      </dsp:nvSpPr>
      <dsp:spPr>
        <a:xfrm>
          <a:off x="268219" y="201251"/>
          <a:ext cx="487671" cy="48767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E148285-9C85-4A25-AE29-7504DA5D3D48}">
      <dsp:nvSpPr>
        <dsp:cNvPr id="0" name=""/>
        <dsp:cNvSpPr/>
      </dsp:nvSpPr>
      <dsp:spPr>
        <a:xfrm>
          <a:off x="1024109" y="1749"/>
          <a:ext cx="7247672" cy="88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0" tIns="93840" rIns="93840" bIns="93840" numCol="1" spcCol="1270" anchor="ctr" anchorCtr="0">
          <a:noAutofit/>
        </a:bodyPr>
        <a:lstStyle/>
        <a:p>
          <a:pPr marL="0" lvl="0" indent="0" algn="l" defTabSz="977900">
            <a:lnSpc>
              <a:spcPct val="90000"/>
            </a:lnSpc>
            <a:spcBef>
              <a:spcPct val="0"/>
            </a:spcBef>
            <a:spcAft>
              <a:spcPct val="35000"/>
            </a:spcAft>
            <a:buNone/>
          </a:pPr>
          <a:r>
            <a:rPr lang="fr-CA" sz="2200" b="0" i="0" kern="1200" noProof="0" dirty="0"/>
            <a:t>Simplement dire « NON »</a:t>
          </a:r>
          <a:r>
            <a:rPr lang="en-US" sz="2200" b="0" i="0" kern="1200" dirty="0"/>
            <a:t> </a:t>
          </a:r>
          <a:endParaRPr lang="en-US" sz="2200" kern="1200" dirty="0"/>
        </a:p>
      </dsp:txBody>
      <dsp:txXfrm>
        <a:off x="1024109" y="1749"/>
        <a:ext cx="7247672" cy="886674"/>
      </dsp:txXfrm>
    </dsp:sp>
    <dsp:sp modelId="{EB2ECBDB-0944-4081-8C2D-0A9A991ABCAC}">
      <dsp:nvSpPr>
        <dsp:cNvPr id="0" name=""/>
        <dsp:cNvSpPr/>
      </dsp:nvSpPr>
      <dsp:spPr>
        <a:xfrm>
          <a:off x="0" y="1110092"/>
          <a:ext cx="8271782" cy="886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7C0368-5BAD-48E9-80DE-84D5BE0D60E0}">
      <dsp:nvSpPr>
        <dsp:cNvPr id="0" name=""/>
        <dsp:cNvSpPr/>
      </dsp:nvSpPr>
      <dsp:spPr>
        <a:xfrm>
          <a:off x="268219" y="1309594"/>
          <a:ext cx="487671" cy="48767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CBB59A-0B32-43D0-8BED-B56A3150B464}">
      <dsp:nvSpPr>
        <dsp:cNvPr id="0" name=""/>
        <dsp:cNvSpPr/>
      </dsp:nvSpPr>
      <dsp:spPr>
        <a:xfrm>
          <a:off x="1024109" y="1110092"/>
          <a:ext cx="7247672" cy="88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0" tIns="93840" rIns="93840" bIns="93840" numCol="1" spcCol="1270" anchor="ctr" anchorCtr="0">
          <a:noAutofit/>
        </a:bodyPr>
        <a:lstStyle/>
        <a:p>
          <a:pPr marL="0" lvl="0" indent="0" algn="l" defTabSz="977900">
            <a:lnSpc>
              <a:spcPct val="90000"/>
            </a:lnSpc>
            <a:spcBef>
              <a:spcPct val="0"/>
            </a:spcBef>
            <a:spcAft>
              <a:spcPct val="35000"/>
            </a:spcAft>
            <a:buNone/>
          </a:pPr>
          <a:r>
            <a:rPr lang="fr-CA" sz="2200" b="0" kern="1200" noProof="0" dirty="0"/>
            <a:t>Transmettre des m</a:t>
          </a:r>
          <a:r>
            <a:rPr lang="fr-CA" sz="2200" b="0" i="0" kern="1200" noProof="0" dirty="0"/>
            <a:t>essages sur les méfaits de la consommation de substances</a:t>
          </a:r>
          <a:r>
            <a:rPr lang="en-US" sz="2200" b="0" i="0" kern="1200" dirty="0"/>
            <a:t>​</a:t>
          </a:r>
          <a:endParaRPr lang="en-US" sz="2200" kern="1200" dirty="0"/>
        </a:p>
      </dsp:txBody>
      <dsp:txXfrm>
        <a:off x="1024109" y="1110092"/>
        <a:ext cx="7247672" cy="886674"/>
      </dsp:txXfrm>
    </dsp:sp>
    <dsp:sp modelId="{B7EA8B09-E4EB-40C0-8AE3-7FA763C92DF6}">
      <dsp:nvSpPr>
        <dsp:cNvPr id="0" name=""/>
        <dsp:cNvSpPr/>
      </dsp:nvSpPr>
      <dsp:spPr>
        <a:xfrm>
          <a:off x="0" y="2218436"/>
          <a:ext cx="8271782" cy="886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0107EE-9D27-440C-BE7B-650CF9093EE7}">
      <dsp:nvSpPr>
        <dsp:cNvPr id="0" name=""/>
        <dsp:cNvSpPr/>
      </dsp:nvSpPr>
      <dsp:spPr>
        <a:xfrm>
          <a:off x="268219" y="2417938"/>
          <a:ext cx="487671" cy="48767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ACB174-64B3-4B55-8B21-E28EEE773C2A}">
      <dsp:nvSpPr>
        <dsp:cNvPr id="0" name=""/>
        <dsp:cNvSpPr/>
      </dsp:nvSpPr>
      <dsp:spPr>
        <a:xfrm>
          <a:off x="1024109" y="2218436"/>
          <a:ext cx="7247672" cy="88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0" tIns="93840" rIns="93840" bIns="93840" numCol="1" spcCol="1270" anchor="ctr" anchorCtr="0">
          <a:noAutofit/>
        </a:bodyPr>
        <a:lstStyle/>
        <a:p>
          <a:pPr marL="0" lvl="0" indent="0" algn="l" defTabSz="977900">
            <a:lnSpc>
              <a:spcPct val="90000"/>
            </a:lnSpc>
            <a:spcBef>
              <a:spcPct val="0"/>
            </a:spcBef>
            <a:spcAft>
              <a:spcPct val="35000"/>
            </a:spcAft>
            <a:buNone/>
          </a:pPr>
          <a:r>
            <a:rPr lang="fr-CA" sz="2200" b="0" kern="1200" noProof="0" dirty="0"/>
            <a:t>N</a:t>
          </a:r>
          <a:r>
            <a:rPr lang="fr-CA" sz="2200" b="0" i="0" kern="1200" noProof="0" dirty="0"/>
            <a:t>ommer les substances et leurs effets</a:t>
          </a:r>
          <a:r>
            <a:rPr lang="en-US" sz="2200" b="0" i="0" kern="1200" dirty="0"/>
            <a:t>​</a:t>
          </a:r>
          <a:endParaRPr lang="en-US" sz="2200" kern="1200" dirty="0"/>
        </a:p>
      </dsp:txBody>
      <dsp:txXfrm>
        <a:off x="1024109" y="2218436"/>
        <a:ext cx="7247672" cy="886674"/>
      </dsp:txXfrm>
    </dsp:sp>
    <dsp:sp modelId="{3E42621A-3ADD-4E63-89F5-BEBC73A6B2FE}">
      <dsp:nvSpPr>
        <dsp:cNvPr id="0" name=""/>
        <dsp:cNvSpPr/>
      </dsp:nvSpPr>
      <dsp:spPr>
        <a:xfrm>
          <a:off x="0" y="3326779"/>
          <a:ext cx="8271782" cy="88667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23BC19-04C2-4A97-9B90-54FB03B44864}">
      <dsp:nvSpPr>
        <dsp:cNvPr id="0" name=""/>
        <dsp:cNvSpPr/>
      </dsp:nvSpPr>
      <dsp:spPr>
        <a:xfrm>
          <a:off x="268219" y="3526281"/>
          <a:ext cx="487671" cy="48767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961D6-5839-4296-9DBC-C6CEE50D7553}">
      <dsp:nvSpPr>
        <dsp:cNvPr id="0" name=""/>
        <dsp:cNvSpPr/>
      </dsp:nvSpPr>
      <dsp:spPr>
        <a:xfrm>
          <a:off x="1024109" y="3326779"/>
          <a:ext cx="7247672" cy="886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840" tIns="93840" rIns="93840" bIns="93840" numCol="1" spcCol="1270" anchor="ctr" anchorCtr="0">
          <a:noAutofit/>
        </a:bodyPr>
        <a:lstStyle/>
        <a:p>
          <a:pPr marL="0" lvl="0" indent="0" algn="l" defTabSz="977900">
            <a:lnSpc>
              <a:spcPct val="90000"/>
            </a:lnSpc>
            <a:spcBef>
              <a:spcPct val="0"/>
            </a:spcBef>
            <a:spcAft>
              <a:spcPct val="35000"/>
            </a:spcAft>
            <a:buNone/>
          </a:pPr>
          <a:r>
            <a:rPr lang="fr-CA" sz="2200" b="0" kern="1200" noProof="0" dirty="0"/>
            <a:t>Mettre l’accent sur les risques et les conséquences négatives des substances</a:t>
          </a:r>
          <a:endParaRPr lang="fr-CA" sz="2200" kern="1200" noProof="0" dirty="0"/>
        </a:p>
      </dsp:txBody>
      <dsp:txXfrm>
        <a:off x="1024109" y="3326779"/>
        <a:ext cx="7247672" cy="8866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AC1B1-EC15-4AA2-958E-8F094EAD47C7}">
      <dsp:nvSpPr>
        <dsp:cNvPr id="0" name=""/>
        <dsp:cNvSpPr/>
      </dsp:nvSpPr>
      <dsp:spPr>
        <a:xfrm>
          <a:off x="963" y="806299"/>
          <a:ext cx="3381319" cy="21471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4FB21-D9A9-4B89-8B48-F58213D98F59}">
      <dsp:nvSpPr>
        <dsp:cNvPr id="0" name=""/>
        <dsp:cNvSpPr/>
      </dsp:nvSpPr>
      <dsp:spPr>
        <a:xfrm>
          <a:off x="376665" y="1163216"/>
          <a:ext cx="3381319" cy="214713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b="0" i="0" kern="1200" noProof="0" dirty="0"/>
            <a:t>Les </a:t>
          </a:r>
          <a:r>
            <a:rPr lang="fr-CA" sz="1900" b="1" i="0" kern="1200" noProof="0" dirty="0"/>
            <a:t>facteurs de risque </a:t>
          </a:r>
          <a:r>
            <a:rPr lang="fr-CA" sz="1900" b="0" i="0" kern="1200" noProof="0" dirty="0"/>
            <a:t>sont des facteurs ou des circonstances qui augmentent la probabilité qu’une personne consomme des substances et en subisse des conséquences négatives. </a:t>
          </a:r>
          <a:r>
            <a:rPr lang="en-US" sz="1900" b="0" i="0" kern="1200" dirty="0"/>
            <a:t>​</a:t>
          </a:r>
          <a:endParaRPr lang="en-US" sz="1900" kern="1200" dirty="0"/>
        </a:p>
      </dsp:txBody>
      <dsp:txXfrm>
        <a:off x="439552" y="1226103"/>
        <a:ext cx="3255545" cy="2021363"/>
      </dsp:txXfrm>
    </dsp:sp>
    <dsp:sp modelId="{0FF43F89-29FC-4170-B11F-18DC54F9328C}">
      <dsp:nvSpPr>
        <dsp:cNvPr id="0" name=""/>
        <dsp:cNvSpPr/>
      </dsp:nvSpPr>
      <dsp:spPr>
        <a:xfrm>
          <a:off x="4133687" y="806299"/>
          <a:ext cx="3381319" cy="214713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183236-65D9-4324-A5BE-F774D2DDB5CF}">
      <dsp:nvSpPr>
        <dsp:cNvPr id="0" name=""/>
        <dsp:cNvSpPr/>
      </dsp:nvSpPr>
      <dsp:spPr>
        <a:xfrm>
          <a:off x="4509389" y="1163216"/>
          <a:ext cx="3381319" cy="2147137"/>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b="0" i="0" kern="1200" noProof="0" dirty="0"/>
            <a:t>Les </a:t>
          </a:r>
          <a:r>
            <a:rPr lang="fr-CA" sz="1900" b="1" i="0" kern="1200" noProof="0" dirty="0"/>
            <a:t>facteurs de protection </a:t>
          </a:r>
          <a:r>
            <a:rPr lang="fr-CA" sz="1900" b="0" i="0" kern="1200" noProof="0" dirty="0"/>
            <a:t>sont les circonstances ou les caractéristiques qui aident à réduire les risques et à réduire la probabilité qu’une personne consomme des substances. ​</a:t>
          </a:r>
          <a:endParaRPr lang="fr-CA" sz="1900" kern="1200" noProof="0" dirty="0"/>
        </a:p>
      </dsp:txBody>
      <dsp:txXfrm>
        <a:off x="4572276" y="1226103"/>
        <a:ext cx="3255545" cy="2021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BF35E-6FED-4D6D-8132-A5C345A0F88D}">
      <dsp:nvSpPr>
        <dsp:cNvPr id="0" name=""/>
        <dsp:cNvSpPr/>
      </dsp:nvSpPr>
      <dsp:spPr>
        <a:xfrm>
          <a:off x="734686" y="2094"/>
          <a:ext cx="3239242" cy="1943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88900" lvl="0" indent="0" algn="ctr" defTabSz="1377950">
            <a:lnSpc>
              <a:spcPct val="90000"/>
            </a:lnSpc>
            <a:spcBef>
              <a:spcPct val="0"/>
            </a:spcBef>
            <a:spcAft>
              <a:spcPct val="35000"/>
            </a:spcAft>
            <a:buNone/>
          </a:pPr>
          <a:r>
            <a:rPr lang="en-US" sz="3100" b="0" i="0" kern="1200" dirty="0"/>
            <a:t>La relation parent-enfant​</a:t>
          </a:r>
          <a:endParaRPr lang="en-US" sz="3100" kern="1200" dirty="0"/>
        </a:p>
      </dsp:txBody>
      <dsp:txXfrm>
        <a:off x="734686" y="2094"/>
        <a:ext cx="3239242" cy="1943545"/>
      </dsp:txXfrm>
    </dsp:sp>
    <dsp:sp modelId="{535FF3DD-7272-41A5-82D9-3C99BAA44A9E}">
      <dsp:nvSpPr>
        <dsp:cNvPr id="0" name=""/>
        <dsp:cNvSpPr/>
      </dsp:nvSpPr>
      <dsp:spPr>
        <a:xfrm>
          <a:off x="4297853" y="2094"/>
          <a:ext cx="3239242" cy="1943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b="0" i="0" kern="1200" noProof="0" dirty="0"/>
            <a:t>L’attachement à l’école</a:t>
          </a:r>
          <a:r>
            <a:rPr lang="en-US" sz="3100" b="0" i="0" kern="1200" dirty="0"/>
            <a:t>​</a:t>
          </a:r>
          <a:endParaRPr lang="en-US" sz="3100" kern="1200" dirty="0"/>
        </a:p>
      </dsp:txBody>
      <dsp:txXfrm>
        <a:off x="4297853" y="2094"/>
        <a:ext cx="3239242" cy="1943545"/>
      </dsp:txXfrm>
    </dsp:sp>
    <dsp:sp modelId="{AA3132C0-691D-4D67-A654-501158654B26}">
      <dsp:nvSpPr>
        <dsp:cNvPr id="0" name=""/>
        <dsp:cNvSpPr/>
      </dsp:nvSpPr>
      <dsp:spPr>
        <a:xfrm>
          <a:off x="734686" y="2269564"/>
          <a:ext cx="3239242" cy="1943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b="0" i="0" kern="1200" noProof="0" dirty="0"/>
            <a:t>La réduction des méfaits</a:t>
          </a:r>
          <a:r>
            <a:rPr lang="en-US" sz="3100" b="0" i="0" kern="1200" dirty="0"/>
            <a:t>​</a:t>
          </a:r>
          <a:endParaRPr lang="en-US" sz="3100" kern="1200" dirty="0"/>
        </a:p>
      </dsp:txBody>
      <dsp:txXfrm>
        <a:off x="734686" y="2269564"/>
        <a:ext cx="3239242" cy="1943545"/>
      </dsp:txXfrm>
    </dsp:sp>
    <dsp:sp modelId="{D2795450-D30C-4FD0-89A5-94FD41A7EC63}">
      <dsp:nvSpPr>
        <dsp:cNvPr id="0" name=""/>
        <dsp:cNvSpPr/>
      </dsp:nvSpPr>
      <dsp:spPr>
        <a:xfrm>
          <a:off x="4297853" y="2269564"/>
          <a:ext cx="3239242" cy="19435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fr-CA" sz="3100" b="0" i="0" kern="1200" noProof="0" dirty="0"/>
            <a:t>L’approche globale de la santé en milieu scolaire</a:t>
          </a:r>
          <a:r>
            <a:rPr lang="en-US" sz="3100" b="0" i="0" kern="1200" dirty="0"/>
            <a:t>​</a:t>
          </a:r>
          <a:endParaRPr lang="en-US" sz="3100" kern="1200" dirty="0"/>
        </a:p>
      </dsp:txBody>
      <dsp:txXfrm>
        <a:off x="4297853" y="2269564"/>
        <a:ext cx="3239242" cy="19435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5B253-5305-4780-BCF6-132664BE5DA3}">
      <dsp:nvSpPr>
        <dsp:cNvPr id="0" name=""/>
        <dsp:cNvSpPr/>
      </dsp:nvSpPr>
      <dsp:spPr>
        <a:xfrm>
          <a:off x="0" y="468589"/>
          <a:ext cx="8271782" cy="171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1982" tIns="354076" rIns="641982" bIns="120904" numCol="1" spcCol="1270" anchor="t" anchorCtr="0">
          <a:noAutofit/>
        </a:bodyPr>
        <a:lstStyle/>
        <a:p>
          <a:pPr marL="171450" lvl="1" indent="-171450" algn="l" defTabSz="755650">
            <a:lnSpc>
              <a:spcPct val="90000"/>
            </a:lnSpc>
            <a:spcBef>
              <a:spcPct val="0"/>
            </a:spcBef>
            <a:spcAft>
              <a:spcPct val="15000"/>
            </a:spcAft>
            <a:buChar char="•"/>
          </a:pPr>
          <a:r>
            <a:rPr lang="fr-CA" sz="1700" b="0" i="0" kern="1200" noProof="0" dirty="0"/>
            <a:t>Faire participer les parents aux devoirs afin de favoriser la communication entre les parents et les élèves. ​</a:t>
          </a:r>
          <a:endParaRPr lang="fr-CA" sz="1700" kern="1200" noProof="0" dirty="0"/>
        </a:p>
        <a:p>
          <a:pPr marL="171450" lvl="1" indent="-171450" algn="l" defTabSz="755650">
            <a:lnSpc>
              <a:spcPct val="90000"/>
            </a:lnSpc>
            <a:spcBef>
              <a:spcPct val="0"/>
            </a:spcBef>
            <a:spcAft>
              <a:spcPct val="15000"/>
            </a:spcAft>
            <a:buChar char="•"/>
          </a:pPr>
          <a:r>
            <a:rPr lang="fr-CA" sz="1700" b="0" i="0" kern="1200" noProof="0" dirty="0"/>
            <a:t>Des stratégies mettant à contribution la famille et la communauté ainsi </a:t>
          </a:r>
          <a:r>
            <a:rPr lang="fr-CA" sz="1700" b="0" i="0" kern="1200" noProof="0" dirty="0">
              <a:solidFill>
                <a:srgbClr val="FF0000"/>
              </a:solidFill>
            </a:rPr>
            <a:t>que des politiques </a:t>
          </a:r>
          <a:r>
            <a:rPr lang="fr-CA" sz="1700" b="0" i="0" kern="1200" noProof="0" dirty="0"/>
            <a:t>viennent renforcer les efforts de prévention déployés en classe.</a:t>
          </a:r>
          <a:endParaRPr lang="fr-CA" sz="1700" kern="1200" noProof="0" dirty="0"/>
        </a:p>
      </dsp:txBody>
      <dsp:txXfrm>
        <a:off x="0" y="468589"/>
        <a:ext cx="8271782" cy="1713600"/>
      </dsp:txXfrm>
    </dsp:sp>
    <dsp:sp modelId="{1EC1ACCE-F139-4F03-A548-1E9371B171EF}">
      <dsp:nvSpPr>
        <dsp:cNvPr id="0" name=""/>
        <dsp:cNvSpPr/>
      </dsp:nvSpPr>
      <dsp:spPr>
        <a:xfrm>
          <a:off x="413589" y="217669"/>
          <a:ext cx="579024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858" tIns="0" rIns="218858" bIns="0" numCol="1" spcCol="1270" anchor="ctr" anchorCtr="0">
          <a:noAutofit/>
        </a:bodyPr>
        <a:lstStyle/>
        <a:p>
          <a:pPr marL="0" lvl="0" indent="0" algn="l" defTabSz="755650">
            <a:lnSpc>
              <a:spcPct val="90000"/>
            </a:lnSpc>
            <a:spcBef>
              <a:spcPct val="0"/>
            </a:spcBef>
            <a:spcAft>
              <a:spcPct val="35000"/>
            </a:spcAft>
            <a:buNone/>
          </a:pPr>
          <a:r>
            <a:rPr lang="fr-CA" sz="1700" b="0" i="0" kern="1200" noProof="0" dirty="0"/>
            <a:t>Bâtir des relations parent/tuteur-enfant positives </a:t>
          </a:r>
          <a:r>
            <a:rPr lang="en-US" sz="1700" b="0" i="0" kern="1200" dirty="0"/>
            <a:t>​</a:t>
          </a:r>
          <a:endParaRPr lang="en-US" sz="1700" kern="1200" dirty="0"/>
        </a:p>
      </dsp:txBody>
      <dsp:txXfrm>
        <a:off x="438087" y="242167"/>
        <a:ext cx="5741251" cy="452844"/>
      </dsp:txXfrm>
    </dsp:sp>
    <dsp:sp modelId="{C11D61D4-A3EF-4B85-829B-998BD4FA6AD8}">
      <dsp:nvSpPr>
        <dsp:cNvPr id="0" name=""/>
        <dsp:cNvSpPr/>
      </dsp:nvSpPr>
      <dsp:spPr>
        <a:xfrm>
          <a:off x="0" y="2524909"/>
          <a:ext cx="8271782" cy="1472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1982" tIns="354076" rIns="641982" bIns="120904" numCol="1" spcCol="1270" anchor="t" anchorCtr="0">
          <a:noAutofit/>
        </a:bodyPr>
        <a:lstStyle/>
        <a:p>
          <a:pPr marL="171450" lvl="1" indent="-171450" algn="l" defTabSz="755650">
            <a:lnSpc>
              <a:spcPct val="90000"/>
            </a:lnSpc>
            <a:spcBef>
              <a:spcPct val="0"/>
            </a:spcBef>
            <a:spcAft>
              <a:spcPct val="15000"/>
            </a:spcAft>
            <a:buChar char="•"/>
          </a:pPr>
          <a:r>
            <a:rPr lang="fr-CA" sz="1700" b="0" i="0" kern="1200" noProof="0" dirty="0"/>
            <a:t>L’engagement scolaire et l’attachement à l’école et au personnel enseignant (ainsi que les incidences positives sur la santé mentale des élèves) ont des effets protecteurs. </a:t>
          </a:r>
          <a:endParaRPr lang="fr-CA" sz="1700" kern="1200" noProof="0" dirty="0"/>
        </a:p>
        <a:p>
          <a:pPr marL="171450" lvl="1" indent="-171450" algn="l" defTabSz="755650">
            <a:lnSpc>
              <a:spcPct val="90000"/>
            </a:lnSpc>
            <a:spcBef>
              <a:spcPct val="0"/>
            </a:spcBef>
            <a:spcAft>
              <a:spcPct val="15000"/>
            </a:spcAft>
            <a:buChar char="•"/>
          </a:pPr>
          <a:r>
            <a:rPr lang="fr-CA" sz="1700" b="0" i="0" kern="1200" noProof="0" dirty="0"/>
            <a:t>Le milieu social a des effets sur l’influence sociale et l’éducation normative. </a:t>
          </a:r>
          <a:endParaRPr lang="fr-CA" sz="1700" kern="1200" noProof="0" dirty="0"/>
        </a:p>
      </dsp:txBody>
      <dsp:txXfrm>
        <a:off x="0" y="2524909"/>
        <a:ext cx="8271782" cy="1472625"/>
      </dsp:txXfrm>
    </dsp:sp>
    <dsp:sp modelId="{CCB33A9C-C334-4D29-BED2-548FD63DAE1B}">
      <dsp:nvSpPr>
        <dsp:cNvPr id="0" name=""/>
        <dsp:cNvSpPr/>
      </dsp:nvSpPr>
      <dsp:spPr>
        <a:xfrm>
          <a:off x="413589" y="2273989"/>
          <a:ext cx="5790247"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858" tIns="0" rIns="218858" bIns="0" numCol="1" spcCol="1270" anchor="ctr" anchorCtr="0">
          <a:noAutofit/>
        </a:bodyPr>
        <a:lstStyle/>
        <a:p>
          <a:pPr marL="0" lvl="0" indent="0" algn="l" defTabSz="755650">
            <a:lnSpc>
              <a:spcPct val="90000"/>
            </a:lnSpc>
            <a:spcBef>
              <a:spcPct val="0"/>
            </a:spcBef>
            <a:spcAft>
              <a:spcPct val="35000"/>
            </a:spcAft>
            <a:buNone/>
          </a:pPr>
          <a:r>
            <a:rPr lang="fr-CA" sz="1700" b="0" i="0" kern="1200" noProof="0" dirty="0"/>
            <a:t>L’attachement à l’école*</a:t>
          </a:r>
          <a:r>
            <a:rPr lang="en-US" sz="1700" b="0" i="0" kern="1200" dirty="0"/>
            <a:t>​</a:t>
          </a:r>
          <a:endParaRPr lang="en-US" sz="1700" kern="1200" dirty="0"/>
        </a:p>
      </dsp:txBody>
      <dsp:txXfrm>
        <a:off x="438087" y="2298487"/>
        <a:ext cx="5741251"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0F61524-E300-463E-B734-B212B9C9880C}" type="datetimeFigureOut">
              <a:rPr lang="en-US" smtClean="0"/>
              <a:t>5/1/2025</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26D9DE5-9CBA-4901-BE14-95E14C5C1B3E}" type="slidenum">
              <a:rPr lang="en-US" smtClean="0"/>
              <a:t>‹#›</a:t>
            </a:fld>
            <a:endParaRPr lang="en-US"/>
          </a:p>
        </p:txBody>
      </p:sp>
    </p:spTree>
    <p:extLst>
      <p:ext uri="{BB962C8B-B14F-4D97-AF65-F5344CB8AC3E}">
        <p14:creationId xmlns:p14="http://schemas.microsoft.com/office/powerpoint/2010/main" val="182124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ntario.cmha.ca/harm-reduc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harmreduction.org/about-us/principles-of-harm-reductio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ntario.cmha.ca/harm-reduc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harmreduction.org/about-us/principles-of-harm-reductio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jcsh-cces.ca/images/Quest-ce_que_lapproche_globale_de_la_sant%C3%A9_en_milieu_scolair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ontario.ca/fr/page/fondements-dune-ecole-saine-une-ressource-qui-accompagne-le-document-cadre-defficacite-pour-la#:~:text=La%20ressource%20Les%20fondements%20d,%2C%20%C3%A9motionnel%2C%20social%20et%20physiqu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ccsa.ca/understanding-substance-use-educators-guide?_cldee=RqDX9dvV70GWIsi07wOOBtaTp-fQiiDFM6V7-K9pF-GIn76V2ellQXaxdqhHbMCi&amp;recipientid=contact-3907ede4f1d1e6118105480fcfeaa931-acc2dde29ea94dc1a413a086af927a0e&amp;esid=70cc09b1-673e-ed11-bba3-0022486dc98c" TargetMode="External"/><Relationship Id="rId3" Type="http://schemas.openxmlformats.org/officeDocument/2006/relationships/hyperlink" Target="https://www.uvic.ca/research/centres/cisur/assets/docs/iminds/iminds-facilitating-dialog.pdf" TargetMode="External"/><Relationship Id="rId7" Type="http://schemas.openxmlformats.org/officeDocument/2006/relationships/hyperlink" Target="https://www.youtube.com/watch?v=1pxvHmB4ki4"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canada.ca/fr/sante-publique/services/publications/vie-saine/resume-plan-action-prevenir-mefaits-lies-consommation-substances-jeunes-approche-globale-sante-milieu-scolaire.html#a3.1" TargetMode="External"/><Relationship Id="rId5" Type="http://schemas.openxmlformats.org/officeDocument/2006/relationships/hyperlink" Target="https://www.uvic.ca/research/centres/cisur/assets/docs/iminds-primer-french.pdf" TargetMode="External"/><Relationship Id="rId4" Type="http://schemas.openxmlformats.org/officeDocument/2006/relationships/hyperlink" Target="https://www.uvic.ca/research/centres/cisur/assets/docs/iminds/hs-pp-drug-curriculum.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gco.maps.arcgis.com/apps/webappviewer/index.html?id=bef894bc0876448fba26333f1de8d37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camh.ca/-/media/files/pdf---osduhs/2021-osduhs-report-pdf.pdf"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retohelp.bc.ca/workbook/substance-use-and-young-peopl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nada.ca/fr/sante-publique/services/publications/vie-saine/resume-plan-action-prevenir-mefaits-lies-consommation-substances-jeunes-approche-globale-sante-milieu-scolair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92D050"/>
                </a:solidFill>
              </a:rPr>
              <a:t>https://pixabay.com/photos/weed-ganga-marijuana-cannabis-nug-2105966/</a:t>
            </a:r>
          </a:p>
          <a:p>
            <a:r>
              <a:rPr lang="en-US" dirty="0">
                <a:solidFill>
                  <a:srgbClr val="92D050"/>
                </a:solidFill>
              </a:rPr>
              <a:t>https://pixabay.com/photos/amber-glass-dropper-bottles-4131118/</a:t>
            </a:r>
          </a:p>
          <a:p>
            <a:pPr defTabSz="933237">
              <a:defRPr/>
            </a:pPr>
            <a:r>
              <a:rPr lang="en-US" dirty="0">
                <a:solidFill>
                  <a:srgbClr val="92D050"/>
                </a:solidFill>
              </a:rPr>
              <a:t>https://pixabay.com/photos/vape-cigarette-electronic-smoke-5560995/</a:t>
            </a: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1</a:t>
            </a:fld>
            <a:endParaRPr lang="en-US" dirty="0"/>
          </a:p>
        </p:txBody>
      </p:sp>
    </p:spTree>
    <p:extLst>
      <p:ext uri="{BB962C8B-B14F-4D97-AF65-F5344CB8AC3E}">
        <p14:creationId xmlns:p14="http://schemas.microsoft.com/office/powerpoint/2010/main" val="196108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b="0" i="0" u="none" strike="noStrike" dirty="0">
                <a:solidFill>
                  <a:srgbClr val="000000"/>
                </a:solidFill>
                <a:effectLst/>
                <a:latin typeface="Calibri" panose="020F0502020204030204" pitchFamily="34" charset="0"/>
              </a:rPr>
              <a:t>Pensons au contexte actuel et à la manière dont il éclaire la façon dont nous enseignons le sujet de la consommation de substances – concepts fondés sur des données probantes.  </a:t>
            </a:r>
            <a:r>
              <a:rPr lang="fr-CA" b="0" i="0" dirty="0">
                <a:solidFill>
                  <a:srgbClr val="444444"/>
                </a:solidFill>
                <a:effectLst/>
                <a:latin typeface="Calibri" panose="020F0502020204030204" pitchFamily="34" charset="0"/>
              </a:rPr>
              <a:t>​</a:t>
            </a:r>
          </a:p>
          <a:p>
            <a:pPr algn="l" rtl="0" fontAlgn="base"/>
            <a:r>
              <a:rPr lang="fr-CA" b="0" i="0" u="sng" strike="noStrike" dirty="0">
                <a:solidFill>
                  <a:srgbClr val="0563C1"/>
                </a:solidFill>
                <a:effectLst/>
                <a:latin typeface="Calibri" panose="020F0502020204030204" pitchFamily="34" charset="0"/>
                <a:hlinkClick r:id="rId3"/>
              </a:rPr>
              <a:t>https://ontario.cmha.ca/harm-reduction/</a:t>
            </a:r>
            <a:r>
              <a:rPr lang="fr-CA" b="0" i="0" u="none" strike="noStrike" dirty="0">
                <a:solidFill>
                  <a:srgbClr val="000000"/>
                </a:solidFill>
                <a:effectLst/>
                <a:latin typeface="Calibri" panose="020F0502020204030204" pitchFamily="34" charset="0"/>
              </a:rPr>
              <a:t> </a:t>
            </a:r>
            <a:r>
              <a:rPr lang="fr-CA" b="0" i="0" dirty="0">
                <a:solidFill>
                  <a:srgbClr val="444444"/>
                </a:solidFill>
                <a:effectLst/>
                <a:latin typeface="Calibri" panose="020F0502020204030204" pitchFamily="34" charset="0"/>
              </a:rPr>
              <a:t>​</a:t>
            </a:r>
          </a:p>
          <a:p>
            <a:pPr algn="l" rtl="0" fontAlgn="base"/>
            <a:r>
              <a:rPr lang="fr-CA" b="0" i="0" dirty="0">
                <a:solidFill>
                  <a:srgbClr val="444444"/>
                </a:solidFill>
                <a:effectLst/>
                <a:latin typeface="Calibri" panose="020F0502020204030204" pitchFamily="34" charset="0"/>
              </a:rPr>
              <a:t>​</a:t>
            </a:r>
          </a:p>
          <a:p>
            <a:pPr algn="l" rtl="0" fontAlgn="base"/>
            <a:r>
              <a:rPr lang="fr-CA" b="0" i="0" u="none" strike="noStrike" dirty="0">
                <a:solidFill>
                  <a:srgbClr val="000000"/>
                </a:solidFill>
                <a:effectLst/>
                <a:latin typeface="Calibri" panose="020F0502020204030204" pitchFamily="34" charset="0"/>
              </a:rPr>
              <a:t>Principes pertinents de réduction des méfaits (tirés de harmreduction.org)  </a:t>
            </a:r>
            <a:r>
              <a:rPr lang="fr-CA" b="0" i="0" dirty="0">
                <a:solidFill>
                  <a:srgbClr val="444444"/>
                </a:solidFill>
                <a:effectLst/>
                <a:latin typeface="Calibri" panose="020F0502020204030204" pitchFamily="34" charset="0"/>
              </a:rPr>
              <a:t>​</a:t>
            </a:r>
          </a:p>
          <a:p>
            <a:pPr algn="l" rtl="0" fontAlgn="base"/>
            <a:r>
              <a:rPr lang="fr-CA" b="0" i="0" u="none" strike="noStrike" dirty="0">
                <a:solidFill>
                  <a:srgbClr val="000000"/>
                </a:solidFill>
                <a:effectLst/>
                <a:latin typeface="Calibri" panose="020F0502020204030204" pitchFamily="34" charset="0"/>
              </a:rPr>
              <a:t>1) Reconnaître le problème et s’efforcer de traiter les effets nocifs plutôt que d’ignorer ou de condamner.  </a:t>
            </a:r>
            <a:r>
              <a:rPr lang="fr-CA" b="0" i="0" dirty="0">
                <a:solidFill>
                  <a:srgbClr val="444444"/>
                </a:solidFill>
                <a:effectLst/>
                <a:latin typeface="Calibri" panose="020F0502020204030204" pitchFamily="34" charset="0"/>
              </a:rPr>
              <a:t>​</a:t>
            </a:r>
          </a:p>
          <a:p>
            <a:pPr algn="l" rtl="0" fontAlgn="base"/>
            <a:r>
              <a:rPr lang="fr-CA" b="0" i="0" u="none" strike="noStrike" dirty="0">
                <a:solidFill>
                  <a:srgbClr val="000000"/>
                </a:solidFill>
                <a:effectLst/>
                <a:latin typeface="Calibri" panose="020F0502020204030204" pitchFamily="34" charset="0"/>
              </a:rPr>
              <a:t>2) Reconnaître les réalités que sont la pauvreté, le racisme, l’isolement social et les traumatismes vécus ainsi que d’autres facteurs qui favorisent la vulnérabilité aux méfaits liés à la consommation de substances. </a:t>
            </a:r>
          </a:p>
          <a:p>
            <a:pPr algn="l" rtl="0" fontAlgn="base"/>
            <a:r>
              <a:rPr lang="fr-CA" b="0" i="0" u="none" strike="noStrike" dirty="0">
                <a:solidFill>
                  <a:srgbClr val="000000"/>
                </a:solidFill>
                <a:effectLst/>
                <a:latin typeface="Calibri" panose="020F0502020204030204" pitchFamily="34" charset="0"/>
              </a:rPr>
              <a:t>3) Reconnaître qu’il existe un continuum de comportements et que certaines façons de consommer sont moins </a:t>
            </a:r>
            <a:r>
              <a:rPr lang="fr-CA" dirty="0">
                <a:solidFill>
                  <a:srgbClr val="000000"/>
                </a:solidFill>
                <a:latin typeface="Calibri" panose="020F0502020204030204" pitchFamily="34" charset="0"/>
              </a:rPr>
              <a:t>dangereuses</a:t>
            </a:r>
            <a:r>
              <a:rPr lang="fr-CA" b="0" i="0" u="none" strike="noStrike" dirty="0">
                <a:solidFill>
                  <a:srgbClr val="000000"/>
                </a:solidFill>
                <a:effectLst/>
                <a:latin typeface="Calibri" panose="020F0502020204030204" pitchFamily="34" charset="0"/>
              </a:rPr>
              <a:t> que d’autres. </a:t>
            </a:r>
          </a:p>
          <a:p>
            <a:pPr algn="l" rtl="0" fontAlgn="base"/>
            <a:r>
              <a:rPr lang="fr-CA" b="0" i="0" u="none" strike="noStrike" dirty="0">
                <a:solidFill>
                  <a:srgbClr val="000000"/>
                </a:solidFill>
                <a:effectLst/>
                <a:latin typeface="Calibri" panose="020F0502020204030204" pitchFamily="34" charset="0"/>
              </a:rPr>
              <a:t>4) </a:t>
            </a:r>
            <a:r>
              <a:rPr lang="fr-CA" dirty="0">
                <a:solidFill>
                  <a:srgbClr val="000000"/>
                </a:solidFill>
                <a:latin typeface="Calibri" panose="020F0502020204030204" pitchFamily="34" charset="0"/>
              </a:rPr>
              <a:t>Ne pas essayer </a:t>
            </a:r>
            <a:r>
              <a:rPr lang="fr-CA" b="0" i="0" u="none" strike="noStrike" dirty="0">
                <a:solidFill>
                  <a:srgbClr val="000000"/>
                </a:solidFill>
                <a:effectLst/>
                <a:latin typeface="Calibri" panose="020F0502020204030204" pitchFamily="34" charset="0"/>
              </a:rPr>
              <a:t>d’ignorer les méfaits et les dangers réels liés à la consommation de substances. </a:t>
            </a:r>
            <a:r>
              <a:rPr lang="en-CA" b="0" i="0" dirty="0">
                <a:solidFill>
                  <a:srgbClr val="444444"/>
                </a:solidFill>
                <a:effectLst/>
                <a:latin typeface="Calibri" panose="020F0502020204030204" pitchFamily="34" charset="0"/>
              </a:rPr>
              <a:t>​</a:t>
            </a:r>
          </a:p>
          <a:p>
            <a:pPr algn="l" rtl="0" fontAlgn="base"/>
            <a:r>
              <a:rPr lang="en-CA" b="0" i="0" u="sng" strike="noStrike" dirty="0">
                <a:solidFill>
                  <a:srgbClr val="0563C1"/>
                </a:solidFill>
                <a:effectLst/>
                <a:latin typeface="Calibri" panose="020F0502020204030204" pitchFamily="34" charset="0"/>
                <a:hlinkClick r:id="rId4"/>
              </a:rPr>
              <a:t>https://harmreduction.org/about-us/principles-of-harm-reduction/</a:t>
            </a:r>
            <a:r>
              <a:rPr lang="en-CA" b="0" i="0" u="none" strike="noStrike" dirty="0">
                <a:solidFill>
                  <a:srgbClr val="000000"/>
                </a:solidFill>
                <a:effectLst/>
                <a:latin typeface="Calibri" panose="020F0502020204030204" pitchFamily="34" charset="0"/>
              </a:rPr>
              <a:t> </a:t>
            </a:r>
            <a:r>
              <a:rPr lang="en-US" b="0" i="0" dirty="0">
                <a:solidFill>
                  <a:srgbClr val="444444"/>
                </a:solidFill>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10</a:t>
            </a:fld>
            <a:endParaRPr lang="en-US"/>
          </a:p>
        </p:txBody>
      </p:sp>
    </p:spTree>
    <p:extLst>
      <p:ext uri="{BB962C8B-B14F-4D97-AF65-F5344CB8AC3E}">
        <p14:creationId xmlns:p14="http://schemas.microsoft.com/office/powerpoint/2010/main" val="138257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965" y="4480005"/>
            <a:ext cx="6354501" cy="4525100"/>
          </a:xfrm>
        </p:spPr>
        <p:txBody>
          <a:bodyPr/>
          <a:lstStyle/>
          <a:p>
            <a:pPr algn="l" rtl="0" fontAlgn="base"/>
            <a:r>
              <a:rPr lang="fr-CA" sz="1050" b="0" i="0" u="none" strike="noStrike" dirty="0">
                <a:solidFill>
                  <a:srgbClr val="000000"/>
                </a:solidFill>
                <a:effectLst/>
                <a:latin typeface="Calibri" panose="020F0502020204030204" pitchFamily="34" charset="0"/>
              </a:rPr>
              <a:t>Pensons au contexte actuel et à la manière dont il éclaire la façon dont nous enseignons le sujet de la consommation de substances – concepts fondés sur des données probantes. </a:t>
            </a:r>
            <a:r>
              <a:rPr lang="en-US" sz="1050" dirty="0">
                <a:solidFill>
                  <a:srgbClr val="444444"/>
                </a:solidFill>
                <a:latin typeface="Calibri" panose="020F0502020204030204" pitchFamily="34" charset="0"/>
              </a:rPr>
              <a:t>​</a:t>
            </a:r>
          </a:p>
          <a:p>
            <a:pPr algn="l" rtl="0" fontAlgn="base"/>
            <a:r>
              <a:rPr lang="en-CA" sz="1050" u="sng" dirty="0">
                <a:solidFill>
                  <a:srgbClr val="0563C1"/>
                </a:solidFill>
                <a:latin typeface="Calibri" panose="020F0502020204030204" pitchFamily="34" charset="0"/>
              </a:rPr>
              <a:t>https://www.ccsa.ca/fr/reduction-des-mefaits-un-concept-qui-en-dit-long</a:t>
            </a:r>
            <a:r>
              <a:rPr lang="en-US" sz="1050" dirty="0">
                <a:solidFill>
                  <a:srgbClr val="444444"/>
                </a:solidFill>
                <a:latin typeface="Calibri" panose="020F0502020204030204" pitchFamily="34" charset="0"/>
              </a:rPr>
              <a:t>​</a:t>
            </a:r>
          </a:p>
          <a:p>
            <a:pPr algn="l" rtl="0" fontAlgn="base"/>
            <a:r>
              <a:rPr lang="en-CA" sz="1050" u="sng" dirty="0">
                <a:solidFill>
                  <a:srgbClr val="0563C1"/>
                </a:solidFill>
                <a:latin typeface="Calibri" panose="020F0502020204030204" pitchFamily="34" charset="0"/>
                <a:hlinkClick r:id="rId3"/>
              </a:rPr>
              <a:t>https://ontario.cmha.ca/harm-reduction/</a:t>
            </a:r>
            <a:r>
              <a:rPr lang="en-CA" sz="1050" dirty="0">
                <a:solidFill>
                  <a:srgbClr val="000000"/>
                </a:solidFill>
                <a:latin typeface="Calibri" panose="020F0502020204030204" pitchFamily="34" charset="0"/>
              </a:rPr>
              <a:t> </a:t>
            </a:r>
            <a:r>
              <a:rPr lang="en-CA" sz="1050" dirty="0">
                <a:solidFill>
                  <a:srgbClr val="444444"/>
                </a:solidFill>
                <a:latin typeface="Calibri" panose="020F0502020204030204" pitchFamily="34" charset="0"/>
              </a:rPr>
              <a:t>​</a:t>
            </a:r>
          </a:p>
          <a:p>
            <a:pPr algn="l" rtl="0" fontAlgn="base"/>
            <a:r>
              <a:rPr lang="en-CA" sz="1050" u="sng" dirty="0">
                <a:solidFill>
                  <a:srgbClr val="0563C1"/>
                </a:solidFill>
                <a:latin typeface="Calibri" panose="020F0502020204030204" pitchFamily="34" charset="0"/>
                <a:hlinkClick r:id="rId4"/>
              </a:rPr>
              <a:t>https://harmreduction.org/about-us/principles-of-harm-reduction/</a:t>
            </a:r>
            <a:r>
              <a:rPr lang="en-CA" sz="1050" dirty="0">
                <a:solidFill>
                  <a:srgbClr val="000000"/>
                </a:solidFill>
                <a:latin typeface="Calibri" panose="020F0502020204030204" pitchFamily="34" charset="0"/>
              </a:rPr>
              <a:t> </a:t>
            </a:r>
            <a:r>
              <a:rPr lang="en-US" sz="1050" dirty="0">
                <a:solidFill>
                  <a:srgbClr val="444444"/>
                </a:solidFill>
                <a:latin typeface="Calibri" panose="020F0502020204030204" pitchFamily="34" charset="0"/>
              </a:rPr>
              <a:t>​</a:t>
            </a:r>
          </a:p>
          <a:p>
            <a:pPr algn="l" rtl="0" fontAlgn="base"/>
            <a:r>
              <a:rPr lang="en-CA" sz="1050" dirty="0">
                <a:solidFill>
                  <a:srgbClr val="444444"/>
                </a:solidFill>
                <a:latin typeface="Calibri" panose="020F0502020204030204" pitchFamily="34" charset="0"/>
              </a:rPr>
              <a:t>​</a:t>
            </a:r>
          </a:p>
          <a:p>
            <a:pPr algn="l" rtl="0" fontAlgn="base"/>
            <a:r>
              <a:rPr lang="fr-CA" sz="1050" dirty="0">
                <a:solidFill>
                  <a:srgbClr val="000000"/>
                </a:solidFill>
                <a:latin typeface="Calibri" panose="020F0502020204030204" pitchFamily="34" charset="0"/>
              </a:rPr>
              <a:t>Créer un milieu </a:t>
            </a:r>
            <a:r>
              <a:rPr lang="fr-CA" sz="1050" dirty="0">
                <a:solidFill>
                  <a:srgbClr val="444444"/>
                </a:solidFill>
                <a:latin typeface="Calibri" panose="020F0502020204030204" pitchFamily="34" charset="0"/>
              </a:rPr>
              <a:t>​inclusif.</a:t>
            </a:r>
          </a:p>
          <a:p>
            <a:pPr algn="l" rtl="0" fontAlgn="base"/>
            <a:r>
              <a:rPr lang="fr-CA" sz="1050" dirty="0">
                <a:solidFill>
                  <a:srgbClr val="000000"/>
                </a:solidFill>
                <a:latin typeface="Calibri" panose="020F0502020204030204" pitchFamily="34" charset="0"/>
              </a:rPr>
              <a:t>Éviter la stigmatisation et les jugements moraux. </a:t>
            </a:r>
            <a:r>
              <a:rPr lang="fr-CA" sz="1050" dirty="0">
                <a:solidFill>
                  <a:srgbClr val="444444"/>
                </a:solidFill>
                <a:latin typeface="Calibri" panose="020F0502020204030204" pitchFamily="34" charset="0"/>
              </a:rPr>
              <a:t>​</a:t>
            </a:r>
          </a:p>
          <a:p>
            <a:pPr algn="l" rtl="0" fontAlgn="base"/>
            <a:r>
              <a:rPr lang="fr-CA" sz="1050" dirty="0">
                <a:solidFill>
                  <a:srgbClr val="000000"/>
                </a:solidFill>
                <a:latin typeface="Calibri" panose="020F0502020204030204" pitchFamily="34" charset="0"/>
              </a:rPr>
              <a:t>Reconnaître et intégrer la perspective des Autochtones et de la décolonisation quand on aborde la matière. </a:t>
            </a:r>
          </a:p>
          <a:p>
            <a:pPr algn="l" rtl="0" fontAlgn="base"/>
            <a:r>
              <a:rPr lang="fr-CA" sz="1050" dirty="0">
                <a:solidFill>
                  <a:srgbClr val="000000"/>
                </a:solidFill>
                <a:latin typeface="Calibri" panose="020F0502020204030204" pitchFamily="34" charset="0"/>
              </a:rPr>
              <a:t>Enseigner aux élèves les compétences nécessaires pour se montrer à la hauteur lorsqu’ils auront à faire face à des substances au cours de leur vie (la réduction des méfaits par le renforcement des compétences). </a:t>
            </a:r>
            <a:r>
              <a:rPr lang="fr-CA" sz="1050" dirty="0">
                <a:solidFill>
                  <a:srgbClr val="444444"/>
                </a:solidFill>
                <a:latin typeface="Calibri" panose="020F0502020204030204" pitchFamily="34" charset="0"/>
              </a:rPr>
              <a:t>​</a:t>
            </a:r>
          </a:p>
          <a:p>
            <a:pPr algn="l" rtl="0" fontAlgn="base"/>
            <a:r>
              <a:rPr lang="fr-CA" sz="1050" dirty="0">
                <a:solidFill>
                  <a:srgbClr val="000000"/>
                </a:solidFill>
                <a:latin typeface="Calibri" panose="020F0502020204030204" pitchFamily="34" charset="0"/>
              </a:rPr>
              <a:t>Fournir aux élèves des connaissances sur la consommation de substances en reconnaissant que la ligne de démarcation est très fine entre l’incitation à consommer et la compréhension des effets possibles de la consommation de substances. </a:t>
            </a:r>
          </a:p>
          <a:p>
            <a:pPr algn="l" rtl="0" fontAlgn="base"/>
            <a:r>
              <a:rPr lang="fr-CA" sz="1050" dirty="0">
                <a:solidFill>
                  <a:srgbClr val="444444"/>
                </a:solidFill>
                <a:latin typeface="Calibri" panose="020F0502020204030204" pitchFamily="34" charset="0"/>
              </a:rPr>
              <a:t>​</a:t>
            </a:r>
          </a:p>
          <a:p>
            <a:pPr fontAlgn="base"/>
            <a:r>
              <a:rPr lang="fr-CA" sz="1050" b="1" dirty="0">
                <a:solidFill>
                  <a:srgbClr val="000000"/>
                </a:solidFill>
                <a:latin typeface="Calibri" panose="020F0502020204030204" pitchFamily="34" charset="0"/>
              </a:rPr>
              <a:t>Enseignement sur l’influence sociale normative </a:t>
            </a:r>
            <a:r>
              <a:rPr lang="fr-CA" sz="1050" dirty="0">
                <a:solidFill>
                  <a:srgbClr val="000000"/>
                </a:solidFill>
                <a:latin typeface="Calibri" panose="020F0502020204030204" pitchFamily="34" charset="0"/>
              </a:rPr>
              <a:t>: Les comportements sont influencés par ce que les gens considèrent comme étant la « norme » (conformité). </a:t>
            </a:r>
          </a:p>
          <a:p>
            <a:pPr algn="l" rtl="0" fontAlgn="base"/>
            <a:r>
              <a:rPr lang="fr-CA" sz="1050" dirty="0">
                <a:solidFill>
                  <a:srgbClr val="000000"/>
                </a:solidFill>
                <a:latin typeface="Calibri" panose="020F0502020204030204" pitchFamily="34" charset="0"/>
              </a:rPr>
              <a:t>Par exemple, plutôt que de dire que 15 % des jeunes consomment ____, on a maintenant tendance à dire que 85 % des jeunes ne consomment pas ____</a:t>
            </a:r>
            <a:r>
              <a:rPr lang="fr-CA" sz="1050" dirty="0">
                <a:solidFill>
                  <a:srgbClr val="444444"/>
                </a:solidFill>
                <a:latin typeface="Calibri" panose="020F0502020204030204" pitchFamily="34" charset="0"/>
              </a:rPr>
              <a:t>​.</a:t>
            </a:r>
          </a:p>
          <a:p>
            <a:pPr algn="l" rtl="0" fontAlgn="base"/>
            <a:r>
              <a:rPr lang="fr-CA" sz="1050" dirty="0">
                <a:solidFill>
                  <a:srgbClr val="000000"/>
                </a:solidFill>
                <a:latin typeface="Calibri" panose="020F0502020204030204" pitchFamily="34" charset="0"/>
              </a:rPr>
              <a:t>Dans certains cas, les gens changent leur comportement, leurs pensées ou leurs valeurs pour se conformer ou être acceptés. </a:t>
            </a:r>
          </a:p>
          <a:p>
            <a:pPr algn="l" rtl="0" fontAlgn="base"/>
            <a:r>
              <a:rPr lang="fr-CA" sz="1050" b="1" dirty="0">
                <a:solidFill>
                  <a:srgbClr val="000000"/>
                </a:solidFill>
                <a:latin typeface="Calibri" panose="020F0502020204030204" pitchFamily="34" charset="0"/>
              </a:rPr>
              <a:t>Composantes de la compétence sociale </a:t>
            </a:r>
            <a:r>
              <a:rPr lang="fr-CA" sz="1050" dirty="0">
                <a:solidFill>
                  <a:srgbClr val="000000"/>
                </a:solidFill>
                <a:latin typeface="Calibri" panose="020F0502020204030204" pitchFamily="34" charset="0"/>
              </a:rPr>
              <a:t>: Aptitudes sociales, autorégulation émotionnelle, communication, coopération, conscience de soi et aptitudes à la résolution de conflits. </a:t>
            </a:r>
            <a:r>
              <a:rPr lang="fr-CA" sz="1050" b="1" dirty="0">
                <a:solidFill>
                  <a:srgbClr val="000000"/>
                </a:solidFill>
                <a:latin typeface="Calibri" panose="020F0502020204030204" pitchFamily="34" charset="0"/>
              </a:rPr>
              <a:t>Influences sociales </a:t>
            </a:r>
            <a:r>
              <a:rPr lang="fr-CA" sz="1050" dirty="0">
                <a:solidFill>
                  <a:srgbClr val="000000"/>
                </a:solidFill>
                <a:latin typeface="Calibri" panose="020F0502020204030204" pitchFamily="34" charset="0"/>
              </a:rPr>
              <a:t>:</a:t>
            </a:r>
            <a:r>
              <a:rPr lang="fr-CA" sz="1050" b="1" dirty="0">
                <a:solidFill>
                  <a:srgbClr val="000000"/>
                </a:solidFill>
                <a:latin typeface="Calibri" panose="020F0502020204030204" pitchFamily="34" charset="0"/>
              </a:rPr>
              <a:t> </a:t>
            </a:r>
            <a:r>
              <a:rPr lang="fr-CA" sz="1050" dirty="0">
                <a:solidFill>
                  <a:srgbClr val="000000"/>
                </a:solidFill>
                <a:latin typeface="Calibri" panose="020F0502020204030204" pitchFamily="34" charset="0"/>
              </a:rPr>
              <a:t>Ce volet porte sur les influences sociales en ce qui a trait à l’initiation à la consommation de substances (intentionnelle ou non intentionnelle) et aux efforts déployés pour changer les croyances, les attitudes et les comportements; les individus adoptent ces changements pour se conformer à leur contexte/milieu social.  </a:t>
            </a:r>
            <a:endParaRPr lang="en-US" sz="1050" dirty="0"/>
          </a:p>
        </p:txBody>
      </p:sp>
      <p:sp>
        <p:nvSpPr>
          <p:cNvPr id="4" name="Slide Number Placeholder 3"/>
          <p:cNvSpPr>
            <a:spLocks noGrp="1"/>
          </p:cNvSpPr>
          <p:nvPr>
            <p:ph type="sldNum" sz="quarter" idx="5"/>
          </p:nvPr>
        </p:nvSpPr>
        <p:spPr>
          <a:xfrm>
            <a:off x="6320790" y="8842030"/>
            <a:ext cx="700685" cy="467071"/>
          </a:xfrm>
        </p:spPr>
        <p:txBody>
          <a:bodyPr/>
          <a:lstStyle/>
          <a:p>
            <a:fld id="{526D9DE5-9CBA-4901-BE14-95E14C5C1B3E}" type="slidenum">
              <a:rPr lang="en-US" smtClean="0"/>
              <a:t>11</a:t>
            </a:fld>
            <a:endParaRPr lang="en-US" dirty="0"/>
          </a:p>
        </p:txBody>
      </p:sp>
    </p:spTree>
    <p:extLst>
      <p:ext uri="{BB962C8B-B14F-4D97-AF65-F5344CB8AC3E}">
        <p14:creationId xmlns:p14="http://schemas.microsoft.com/office/powerpoint/2010/main" val="2095723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b="1" dirty="0">
                <a:solidFill>
                  <a:srgbClr val="000000"/>
                </a:solidFill>
                <a:latin typeface="Calibri" panose="020F0502020204030204" pitchFamily="34" charset="0"/>
              </a:rPr>
              <a:t>Enseignement sur l’influence sociale normative </a:t>
            </a:r>
            <a:r>
              <a:rPr lang="fr-CA" dirty="0">
                <a:solidFill>
                  <a:srgbClr val="000000"/>
                </a:solidFill>
                <a:latin typeface="Calibri" panose="020F0502020204030204" pitchFamily="34" charset="0"/>
              </a:rPr>
              <a:t>: Les comportements sont influencés par ce que les gens considèrent comme étant la « norme » (conformité). </a:t>
            </a:r>
          </a:p>
          <a:p>
            <a:pPr fontAlgn="base"/>
            <a:r>
              <a:rPr lang="fr-CA" dirty="0">
                <a:solidFill>
                  <a:srgbClr val="000000"/>
                </a:solidFill>
                <a:latin typeface="Calibri" panose="020F0502020204030204" pitchFamily="34" charset="0"/>
              </a:rPr>
              <a:t>Par exemple, plutôt que de dire que 15 % des jeunes consomment ____, on a maintenant tendance à dire que 85 % des jeunes ne consomment pas ____</a:t>
            </a:r>
            <a:r>
              <a:rPr lang="fr-CA" dirty="0">
                <a:solidFill>
                  <a:srgbClr val="444444"/>
                </a:solidFill>
                <a:latin typeface="Calibri" panose="020F0502020204030204" pitchFamily="34" charset="0"/>
              </a:rPr>
              <a:t>​.</a:t>
            </a:r>
          </a:p>
          <a:p>
            <a:pPr fontAlgn="base"/>
            <a:r>
              <a:rPr lang="fr-CA" dirty="0">
                <a:solidFill>
                  <a:srgbClr val="000000"/>
                </a:solidFill>
                <a:latin typeface="Calibri" panose="020F0502020204030204" pitchFamily="34" charset="0"/>
              </a:rPr>
              <a:t>Dans certains cas, les gens changent leur comportement, leurs pensées ou leurs valeurs pour se conformer ou être acceptés. </a:t>
            </a:r>
          </a:p>
          <a:p>
            <a:pPr fontAlgn="base"/>
            <a:r>
              <a:rPr lang="fr-CA" b="1" dirty="0">
                <a:solidFill>
                  <a:srgbClr val="000000"/>
                </a:solidFill>
                <a:latin typeface="Calibri" panose="020F0502020204030204" pitchFamily="34" charset="0"/>
              </a:rPr>
              <a:t>Composantes de la compétence sociale </a:t>
            </a:r>
            <a:r>
              <a:rPr lang="fr-CA" dirty="0">
                <a:solidFill>
                  <a:srgbClr val="000000"/>
                </a:solidFill>
                <a:latin typeface="Calibri" panose="020F0502020204030204" pitchFamily="34" charset="0"/>
              </a:rPr>
              <a:t>: Aptitudes sociales, autorégulation émotionnelle, communication, coopération, conscience de soi et aptitudes à la résolution de conflits. </a:t>
            </a:r>
            <a:r>
              <a:rPr lang="fr-CA" b="1" dirty="0">
                <a:solidFill>
                  <a:srgbClr val="000000"/>
                </a:solidFill>
                <a:latin typeface="Calibri" panose="020F0502020204030204" pitchFamily="34" charset="0"/>
              </a:rPr>
              <a:t>Influences sociales </a:t>
            </a:r>
            <a:r>
              <a:rPr lang="fr-CA" dirty="0">
                <a:solidFill>
                  <a:srgbClr val="000000"/>
                </a:solidFill>
                <a:latin typeface="Calibri" panose="020F0502020204030204" pitchFamily="34" charset="0"/>
              </a:rPr>
              <a:t>:</a:t>
            </a:r>
            <a:r>
              <a:rPr lang="fr-CA" b="1" dirty="0">
                <a:solidFill>
                  <a:srgbClr val="000000"/>
                </a:solidFill>
                <a:latin typeface="Calibri" panose="020F0502020204030204" pitchFamily="34" charset="0"/>
              </a:rPr>
              <a:t> </a:t>
            </a:r>
            <a:r>
              <a:rPr lang="fr-CA" dirty="0">
                <a:solidFill>
                  <a:srgbClr val="000000"/>
                </a:solidFill>
                <a:latin typeface="Calibri" panose="020F0502020204030204" pitchFamily="34" charset="0"/>
              </a:rPr>
              <a:t>Ce volet porte sur les influences sociales en ce qui a trait à l’initiation à la consommation de substances (intentionnelle ou non intentionnelle) et aux efforts déployés pour changer les croyances, les attitudes et les comportements; les individus adoptent ces changements pour se conformer à leur contexte/milieu social.  </a:t>
            </a:r>
            <a:endParaRPr lang="en-US" dirty="0"/>
          </a:p>
          <a:p>
            <a:endParaRPr lang="en-US" sz="1100" dirty="0"/>
          </a:p>
        </p:txBody>
      </p:sp>
      <p:sp>
        <p:nvSpPr>
          <p:cNvPr id="4" name="Slide Number Placeholder 3"/>
          <p:cNvSpPr>
            <a:spLocks noGrp="1"/>
          </p:cNvSpPr>
          <p:nvPr>
            <p:ph type="sldNum" sz="quarter" idx="5"/>
          </p:nvPr>
        </p:nvSpPr>
        <p:spPr/>
        <p:txBody>
          <a:bodyPr/>
          <a:lstStyle/>
          <a:p>
            <a:fld id="{526D9DE5-9CBA-4901-BE14-95E14C5C1B3E}" type="slidenum">
              <a:rPr lang="en-US" smtClean="0"/>
              <a:t>12</a:t>
            </a:fld>
            <a:endParaRPr lang="en-US"/>
          </a:p>
        </p:txBody>
      </p:sp>
    </p:spTree>
    <p:extLst>
      <p:ext uri="{BB962C8B-B14F-4D97-AF65-F5344CB8AC3E}">
        <p14:creationId xmlns:p14="http://schemas.microsoft.com/office/powerpoint/2010/main" val="748132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spcBef>
                <a:spcPts val="510"/>
              </a:spcBef>
            </a:pPr>
            <a:r>
              <a:rPr lang="fr-CA" b="1" dirty="0">
                <a:cs typeface="Calibri"/>
              </a:rPr>
              <a:t>Approche globale de la santé en milieu scolaire</a:t>
            </a:r>
            <a:endParaRPr lang="fr-CA" dirty="0">
              <a:cs typeface="Calibri"/>
            </a:endParaRPr>
          </a:p>
          <a:p>
            <a:pPr lvl="1">
              <a:lnSpc>
                <a:spcPct val="90000"/>
              </a:lnSpc>
              <a:spcBef>
                <a:spcPts val="510"/>
              </a:spcBef>
            </a:pPr>
            <a:r>
              <a:rPr lang="fr-CA" dirty="0"/>
              <a:t>Il s’agit d’une approche reconnue à l’échelle internationale qui aide à améliorer le rendement scolaire des élèves et qui aborde la question de la santé scolaire d’une manière planifiée, intégrée et holistique. Sa portée dépasse la salle de classe et incorpore la santé et le bien-être à tous les aspects du milieu scolaire et de l’apprentissage. Ce modèle </a:t>
            </a:r>
            <a:r>
              <a:rPr lang="fr-CA" dirty="0" err="1"/>
              <a:t>panscolaire</a:t>
            </a:r>
            <a:r>
              <a:rPr lang="fr-CA" dirty="0"/>
              <a:t> renforce la capacité d’incorporer le bien-être en tant qu’élément essentiel à la réussite des élèves. Les mesures prises se fondent sur les éléments interreliés de l’approche globale de la santé en milieu scolaire : • curriculum, enseignement et apprentissage • leadership au sein de l’école et de la salle de classe • engagement des élèves • milieu social et environnement physique (y compris la politique sur la santé scolaire) • partenariat et services. </a:t>
            </a:r>
            <a:r>
              <a:rPr lang="en-US" dirty="0"/>
              <a:t>(</a:t>
            </a:r>
            <a:r>
              <a:rPr lang="en-US" u="sng" dirty="0">
                <a:hlinkClick r:id="rId3"/>
              </a:rPr>
              <a:t>CCES</a:t>
            </a:r>
            <a:r>
              <a:rPr lang="en-US" dirty="0"/>
              <a:t>; </a:t>
            </a:r>
            <a:r>
              <a:rPr lang="fr-CA" u="sng" dirty="0">
                <a:hlinkClick r:id="rId4"/>
              </a:rPr>
              <a:t>Fondements d'une école saine</a:t>
            </a:r>
            <a:r>
              <a:rPr lang="fr-CA" u="sng" dirty="0"/>
              <a:t>)</a:t>
            </a:r>
            <a:endParaRPr lang="en-CA" dirty="0">
              <a:solidFill>
                <a:srgbClr val="FF0000"/>
              </a:solidFill>
            </a:endParaRPr>
          </a:p>
        </p:txBody>
      </p:sp>
      <p:sp>
        <p:nvSpPr>
          <p:cNvPr id="4" name="Slide Number Placeholder 3"/>
          <p:cNvSpPr>
            <a:spLocks noGrp="1"/>
          </p:cNvSpPr>
          <p:nvPr>
            <p:ph type="sldNum" sz="quarter" idx="5"/>
          </p:nvPr>
        </p:nvSpPr>
        <p:spPr/>
        <p:txBody>
          <a:bodyPr/>
          <a:lstStyle/>
          <a:p>
            <a:fld id="{E8B6919E-C69B-461D-9029-FE1074992F9F}" type="slidenum">
              <a:t>13</a:t>
            </a:fld>
            <a:endParaRPr lang="en-US"/>
          </a:p>
        </p:txBody>
      </p:sp>
    </p:spTree>
    <p:extLst>
      <p:ext uri="{BB962C8B-B14F-4D97-AF65-F5344CB8AC3E}">
        <p14:creationId xmlns:p14="http://schemas.microsoft.com/office/powerpoint/2010/main" val="101787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800" dirty="0">
                <a:solidFill>
                  <a:srgbClr val="000000"/>
                </a:solidFill>
                <a:latin typeface="Calibri" panose="020F0502020204030204" pitchFamily="34" charset="0"/>
              </a:rPr>
              <a:t>Si vous avez des préoccupations concernant le vapotage sur les terrains de l’école, communiquez avec votre infirmière ou infirmier scolaire. </a:t>
            </a:r>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14</a:t>
            </a:fld>
            <a:endParaRPr lang="en-US"/>
          </a:p>
        </p:txBody>
      </p:sp>
    </p:spTree>
    <p:extLst>
      <p:ext uri="{BB962C8B-B14F-4D97-AF65-F5344CB8AC3E}">
        <p14:creationId xmlns:p14="http://schemas.microsoft.com/office/powerpoint/2010/main" val="202140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207" y="4470837"/>
            <a:ext cx="6086686" cy="4268050"/>
          </a:xfrm>
        </p:spPr>
        <p:txBody>
          <a:bodyPr/>
          <a:lstStyle/>
          <a:p>
            <a:r>
              <a:rPr lang="fr-CA" sz="1050" dirty="0">
                <a:solidFill>
                  <a:srgbClr val="000000"/>
                </a:solidFill>
                <a:cs typeface="Calibri"/>
              </a:rPr>
              <a:t>Dialogue en classe</a:t>
            </a:r>
            <a:endParaRPr lang="fr-CA" sz="1050" dirty="0"/>
          </a:p>
          <a:p>
            <a:r>
              <a:rPr lang="fr-CA" sz="1050" u="sng" dirty="0">
                <a:solidFill>
                  <a:srgbClr val="0070C0"/>
                </a:solidFill>
                <a:cs typeface="Calibri"/>
                <a:hlinkClick r:id="rId3">
                  <a:extLst>
                    <a:ext uri="{A12FA001-AC4F-418D-AE19-62706E023703}">
                      <ahyp:hlinkClr xmlns:ahyp="http://schemas.microsoft.com/office/drawing/2018/hyperlinkcolor" val="tx"/>
                    </a:ext>
                  </a:extLst>
                </a:hlinkClick>
              </a:rPr>
              <a:t>https://www.uvic.ca/research/centres/cisur/assets/docs/iminds/iminds-facilitating-dialog.pdf</a:t>
            </a:r>
            <a:r>
              <a:rPr lang="fr-CA" sz="1050" dirty="0">
                <a:solidFill>
                  <a:srgbClr val="0070C0"/>
                </a:solidFill>
                <a:cs typeface="Calibri"/>
              </a:rPr>
              <a:t> </a:t>
            </a:r>
          </a:p>
          <a:p>
            <a:endParaRPr lang="fr-CA" sz="1050" dirty="0">
              <a:solidFill>
                <a:srgbClr val="000000"/>
              </a:solidFill>
              <a:latin typeface="Calibri" panose="020F0502020204030204" pitchFamily="34" charset="0"/>
            </a:endParaRPr>
          </a:p>
          <a:p>
            <a:r>
              <a:rPr lang="fr-CA" sz="1050" dirty="0">
                <a:solidFill>
                  <a:srgbClr val="000000"/>
                </a:solidFill>
                <a:cs typeface="Calibri"/>
              </a:rPr>
              <a:t>Programme de littératie sur les drogues</a:t>
            </a:r>
            <a:endParaRPr lang="fr-CA" sz="1050" dirty="0">
              <a:solidFill>
                <a:srgbClr val="000000"/>
              </a:solidFill>
              <a:latin typeface="Calibri" panose="020F0502020204030204" pitchFamily="34" charset="0"/>
              <a:cs typeface="Calibri"/>
            </a:endParaRPr>
          </a:p>
          <a:p>
            <a:r>
              <a:rPr lang="fr-CA" sz="1050" u="sng" dirty="0">
                <a:solidFill>
                  <a:srgbClr val="0070C0"/>
                </a:solidFill>
                <a:cs typeface="Calibri"/>
                <a:hlinkClick r:id="rId4">
                  <a:extLst>
                    <a:ext uri="{A12FA001-AC4F-418D-AE19-62706E023703}">
                      <ahyp:hlinkClr xmlns:ahyp="http://schemas.microsoft.com/office/drawing/2018/hyperlinkcolor" val="tx"/>
                    </a:ext>
                  </a:extLst>
                </a:hlinkClick>
              </a:rPr>
              <a:t>https://www.uvic.ca/research/centres/cisur/assets/docs/iminds/hs-pp-drug-curriculum.pdf</a:t>
            </a:r>
            <a:r>
              <a:rPr lang="fr-CA" sz="1050" dirty="0">
                <a:solidFill>
                  <a:srgbClr val="0070C0"/>
                </a:solidFill>
                <a:cs typeface="Calibri"/>
              </a:rPr>
              <a:t> ​</a:t>
            </a:r>
          </a:p>
          <a:p>
            <a:r>
              <a:rPr lang="fr-CA" sz="1050" dirty="0">
                <a:solidFill>
                  <a:srgbClr val="0070C0"/>
                </a:solidFill>
                <a:cs typeface="Calibri"/>
                <a:hlinkClick r:id="rId5"/>
              </a:rPr>
              <a:t>https://www.uvic.ca/research/centres/cisur/assets/docs/iminds-primer-french.pdf</a:t>
            </a:r>
            <a:r>
              <a:rPr lang="fr-CA" sz="1050" dirty="0">
                <a:solidFill>
                  <a:srgbClr val="0070C0"/>
                </a:solidFill>
                <a:cs typeface="Calibri"/>
              </a:rPr>
              <a:t> </a:t>
            </a:r>
            <a:endParaRPr lang="fr-CA" sz="1050" dirty="0">
              <a:solidFill>
                <a:srgbClr val="FF0000"/>
              </a:solidFill>
              <a:cs typeface="Calibri"/>
            </a:endParaRPr>
          </a:p>
          <a:p>
            <a:endParaRPr lang="fr-CA" sz="1050" dirty="0">
              <a:solidFill>
                <a:srgbClr val="000000"/>
              </a:solidFill>
              <a:latin typeface="Calibri" panose="020F0502020204030204" pitchFamily="34" charset="0"/>
            </a:endParaRPr>
          </a:p>
          <a:p>
            <a:r>
              <a:rPr lang="fr-CA" sz="1050" dirty="0">
                <a:solidFill>
                  <a:srgbClr val="000000"/>
                </a:solidFill>
                <a:cs typeface="Calibri"/>
              </a:rPr>
              <a:t>Prévention des méfaits liés à la consommation de substances </a:t>
            </a:r>
            <a:endParaRPr lang="fr-CA" sz="1050" dirty="0">
              <a:solidFill>
                <a:srgbClr val="000000"/>
              </a:solidFill>
              <a:latin typeface="Calibri" panose="020F0502020204030204" pitchFamily="34" charset="0"/>
              <a:cs typeface="Calibri"/>
            </a:endParaRPr>
          </a:p>
          <a:p>
            <a:r>
              <a:rPr lang="fr-CA" sz="1050" dirty="0">
                <a:solidFill>
                  <a:srgbClr val="000000"/>
                </a:solidFill>
                <a:hlinkClick r:id="rId6"/>
              </a:rPr>
              <a:t>https://www.canada.ca/fr/sante-publique/services/publications/vie-saine/resume-plan-action-prevenir-mefaits-lies-consommation-substances-jeunes-approche-globale-sante-milieu-scolaire.html#a3.1</a:t>
            </a:r>
            <a:r>
              <a:rPr lang="fr-CA" sz="1050" dirty="0">
                <a:solidFill>
                  <a:srgbClr val="000000"/>
                </a:solidFill>
              </a:rPr>
              <a:t> </a:t>
            </a:r>
          </a:p>
          <a:p>
            <a:endParaRPr lang="fr-CA" sz="1050" dirty="0">
              <a:solidFill>
                <a:srgbClr val="000000"/>
              </a:solidFill>
            </a:endParaRPr>
          </a:p>
          <a:p>
            <a:r>
              <a:rPr lang="fr-CA" sz="1050" dirty="0">
                <a:solidFill>
                  <a:srgbClr val="000000"/>
                </a:solidFill>
                <a:cs typeface="Calibri"/>
              </a:rPr>
              <a:t>Planet </a:t>
            </a:r>
            <a:r>
              <a:rPr lang="fr-CA" sz="1050" dirty="0" err="1">
                <a:solidFill>
                  <a:srgbClr val="000000"/>
                </a:solidFill>
                <a:cs typeface="Calibri"/>
              </a:rPr>
              <a:t>Youth</a:t>
            </a:r>
            <a:r>
              <a:rPr lang="fr-CA" sz="1050" dirty="0">
                <a:solidFill>
                  <a:srgbClr val="000000"/>
                </a:solidFill>
                <a:cs typeface="Calibri"/>
              </a:rPr>
              <a:t> Model/</a:t>
            </a:r>
            <a:r>
              <a:rPr lang="fr-CA" sz="1050" dirty="0" err="1">
                <a:solidFill>
                  <a:srgbClr val="000000"/>
                </a:solidFill>
                <a:cs typeface="Calibri"/>
              </a:rPr>
              <a:t>Icelandic</a:t>
            </a:r>
            <a:r>
              <a:rPr lang="fr-CA" sz="1050" dirty="0">
                <a:solidFill>
                  <a:srgbClr val="000000"/>
                </a:solidFill>
                <a:cs typeface="Calibri"/>
              </a:rPr>
              <a:t> Model​ (vidéo)</a:t>
            </a:r>
          </a:p>
          <a:p>
            <a:r>
              <a:rPr lang="fr-CA" sz="1050" u="sng" dirty="0">
                <a:solidFill>
                  <a:srgbClr val="0070C0"/>
                </a:solidFill>
                <a:cs typeface="Calibri"/>
                <a:hlinkClick r:id="rId7">
                  <a:extLst>
                    <a:ext uri="{A12FA001-AC4F-418D-AE19-62706E023703}">
                      <ahyp:hlinkClr xmlns:ahyp="http://schemas.microsoft.com/office/drawing/2018/hyperlinkcolor" val="tx"/>
                    </a:ext>
                  </a:extLst>
                </a:hlinkClick>
              </a:rPr>
              <a:t>https://www.youtube.com/watch?v=1pxvHmB4ki4</a:t>
            </a:r>
            <a:r>
              <a:rPr lang="fr-CA" sz="1050" dirty="0">
                <a:solidFill>
                  <a:srgbClr val="0070C0"/>
                </a:solidFill>
                <a:cs typeface="Calibri"/>
              </a:rPr>
              <a:t> </a:t>
            </a:r>
          </a:p>
          <a:p>
            <a:endParaRPr lang="fr-CA" sz="1050" dirty="0"/>
          </a:p>
          <a:p>
            <a:pPr defTabSz="933237">
              <a:defRPr/>
            </a:pPr>
            <a:r>
              <a:rPr lang="fr-CA" sz="1050" dirty="0">
                <a:hlinkClick r:id="rId8"/>
              </a:rPr>
              <a:t>Comprendre l’usage de substances : un guide pour les éducateurs</a:t>
            </a:r>
            <a:endParaRPr lang="fr-CA" sz="1050" dirty="0"/>
          </a:p>
          <a:p>
            <a:r>
              <a:rPr lang="en-US" sz="1050" dirty="0"/>
              <a:t>https://ccsa.ca/fr/comprendre-lusage-de-substances-un-guide-pour-les-educateurs?_cldee=RqDX9dvV70GWIsi07wOOBtaTp-fQiiDFM6V7-K9pF-GIn76V2ellQXaxdqhHbMCi&amp;esid=70cc09b1-673e-ed11-bba3-0022486dc98c&amp;recipientid=contact-3907ede4f1d1e6118105480fcfeaa931-acc2dde29ea94dc1a413a086af927a0e  </a:t>
            </a:r>
          </a:p>
          <a:p>
            <a:endParaRPr lang="en-US" sz="1050" dirty="0"/>
          </a:p>
        </p:txBody>
      </p:sp>
      <p:sp>
        <p:nvSpPr>
          <p:cNvPr id="4" name="Slide Number Placeholder 3"/>
          <p:cNvSpPr>
            <a:spLocks noGrp="1"/>
          </p:cNvSpPr>
          <p:nvPr>
            <p:ph type="sldNum" sz="quarter" idx="5"/>
          </p:nvPr>
        </p:nvSpPr>
        <p:spPr/>
        <p:txBody>
          <a:bodyPr/>
          <a:lstStyle/>
          <a:p>
            <a:fld id="{526D9DE5-9CBA-4901-BE14-95E14C5C1B3E}" type="slidenum">
              <a:rPr lang="en-US" smtClean="0"/>
              <a:t>15</a:t>
            </a:fld>
            <a:endParaRPr lang="en-US" dirty="0"/>
          </a:p>
        </p:txBody>
      </p:sp>
    </p:spTree>
    <p:extLst>
      <p:ext uri="{BB962C8B-B14F-4D97-AF65-F5344CB8AC3E}">
        <p14:creationId xmlns:p14="http://schemas.microsoft.com/office/powerpoint/2010/main" val="391801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26D9DE5-9CBA-4901-BE14-95E14C5C1B3E}" type="slidenum">
              <a:rPr lang="en-US" smtClean="0"/>
              <a:t>2</a:t>
            </a:fld>
            <a:endParaRPr lang="en-US"/>
          </a:p>
        </p:txBody>
      </p:sp>
    </p:spTree>
    <p:extLst>
      <p:ext uri="{BB962C8B-B14F-4D97-AF65-F5344CB8AC3E}">
        <p14:creationId xmlns:p14="http://schemas.microsoft.com/office/powerpoint/2010/main" val="126750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sz="1400" dirty="0">
                <a:solidFill>
                  <a:srgbClr val="000000"/>
                </a:solidFill>
                <a:latin typeface="Calibri" panose="020F0502020204030204" pitchFamily="34" charset="0"/>
              </a:rPr>
              <a:t>Carte utilisée pour trouver les détaillants de cannabis : </a:t>
            </a:r>
            <a:r>
              <a:rPr lang="en-US" sz="1400" u="sng" dirty="0">
                <a:solidFill>
                  <a:srgbClr val="0563C1"/>
                </a:solidFill>
                <a:latin typeface="Calibri" panose="020F0502020204030204" pitchFamily="34" charset="0"/>
                <a:hlinkClick r:id="rId3"/>
              </a:rPr>
              <a:t>https://agco.maps.arcgis.com/apps/webappviewer/index.html?id=bef894bc0876448fba26333f1de8d370</a:t>
            </a:r>
            <a:r>
              <a:rPr lang="en-US" sz="1400" dirty="0">
                <a:solidFill>
                  <a:srgbClr val="444444"/>
                </a:solidFill>
                <a:latin typeface="Calibri" panose="020F0502020204030204" pitchFamily="34" charset="0"/>
              </a:rPr>
              <a:t>​</a:t>
            </a:r>
          </a:p>
          <a:p>
            <a:pPr algn="l" rtl="0" fontAlgn="base"/>
            <a:r>
              <a:rPr lang="en-US" sz="1400" dirty="0" err="1">
                <a:solidFill>
                  <a:srgbClr val="000000"/>
                </a:solidFill>
                <a:latin typeface="Calibri" panose="020F0502020204030204" pitchFamily="34" charset="0"/>
              </a:rPr>
              <a:t>SCDSEO</a:t>
            </a:r>
            <a:r>
              <a:rPr lang="en-US" sz="1400" dirty="0">
                <a:solidFill>
                  <a:srgbClr val="000000"/>
                </a:solidFill>
                <a:latin typeface="Calibri" panose="020F0502020204030204" pitchFamily="34" charset="0"/>
              </a:rPr>
              <a:t> 2021 : </a:t>
            </a:r>
            <a:r>
              <a:rPr lang="en-US" sz="1400" u="sng" dirty="0">
                <a:solidFill>
                  <a:srgbClr val="0563C1"/>
                </a:solidFill>
                <a:latin typeface="Calibri" panose="020F0502020204030204" pitchFamily="34" charset="0"/>
                <a:hlinkClick r:id="rId4"/>
              </a:rPr>
              <a:t>https://www.camh.ca/-/media/files/pdf---osduhs/2021-osduhs-report-pdf.pdf</a:t>
            </a:r>
            <a:r>
              <a:rPr lang="en-US" sz="1400" dirty="0">
                <a:solidFill>
                  <a:srgbClr val="000000"/>
                </a:solidFill>
                <a:latin typeface="Calibri" panose="020F0502020204030204" pitchFamily="34" charset="0"/>
              </a:rPr>
              <a:t> </a:t>
            </a:r>
            <a:endParaRPr lang="en-US" sz="1400" dirty="0">
              <a:solidFill>
                <a:srgbClr val="444444"/>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3</a:t>
            </a:fld>
            <a:endParaRPr lang="en-US" dirty="0"/>
          </a:p>
        </p:txBody>
      </p:sp>
    </p:spTree>
    <p:extLst>
      <p:ext uri="{BB962C8B-B14F-4D97-AF65-F5344CB8AC3E}">
        <p14:creationId xmlns:p14="http://schemas.microsoft.com/office/powerpoint/2010/main" val="2408807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4741" y="4403198"/>
            <a:ext cx="6013617" cy="4362026"/>
          </a:xfrm>
        </p:spPr>
        <p:txBody>
          <a:bodyPr/>
          <a:lstStyle/>
          <a:p>
            <a:pPr algn="l" rtl="0" fontAlgn="base"/>
            <a:r>
              <a:rPr lang="fr-CA" sz="1100" b="0" i="0" u="none" strike="noStrike" dirty="0">
                <a:solidFill>
                  <a:srgbClr val="000000"/>
                </a:solidFill>
                <a:effectLst/>
                <a:latin typeface="Calibri" panose="020F0502020204030204" pitchFamily="34" charset="0"/>
              </a:rPr>
              <a:t>Questions de réflexion (</a:t>
            </a:r>
            <a:r>
              <a:rPr lang="fr-CA" sz="1100" b="0" i="0" u="sng" strike="noStrike" dirty="0">
                <a:solidFill>
                  <a:srgbClr val="0563C1"/>
                </a:solidFill>
                <a:effectLst/>
                <a:latin typeface="Calibri" panose="020F0502020204030204" pitchFamily="34" charset="0"/>
                <a:hlinkClick r:id="rId3"/>
              </a:rPr>
              <a:t>https://www.heretohelp.bc.ca/workbook/substance-use-and-young-people</a:t>
            </a:r>
            <a:r>
              <a:rPr lang="fr-CA" sz="1100" b="0" i="0" u="none" strike="noStrike" dirty="0">
                <a:solidFill>
                  <a:srgbClr val="000000"/>
                </a:solidFill>
                <a:effectLst/>
                <a:latin typeface="Calibri" panose="020F0502020204030204" pitchFamily="34" charset="0"/>
              </a:rPr>
              <a:t>)</a:t>
            </a:r>
            <a:r>
              <a:rPr lang="fr-CA" sz="1100"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fr-CA" sz="1100" b="0" i="0" u="none" strike="noStrike" dirty="0">
                <a:solidFill>
                  <a:srgbClr val="000000"/>
                </a:solidFill>
                <a:effectLst/>
                <a:latin typeface="Calibri" panose="020F0502020204030204" pitchFamily="34" charset="0"/>
              </a:rPr>
              <a:t> </a:t>
            </a:r>
            <a:r>
              <a:rPr lang="fr-CA" sz="1100" dirty="0">
                <a:solidFill>
                  <a:srgbClr val="000000"/>
                </a:solidFill>
                <a:latin typeface="Calibri" panose="020F0502020204030204" pitchFamily="34" charset="0"/>
              </a:rPr>
              <a:t>Quelles sortes d’</a:t>
            </a:r>
            <a:r>
              <a:rPr lang="fr-CA" sz="1100" b="0" i="0" u="none" strike="noStrike" dirty="0">
                <a:solidFill>
                  <a:srgbClr val="000000"/>
                </a:solidFill>
                <a:effectLst/>
                <a:latin typeface="Calibri" panose="020F0502020204030204" pitchFamily="34" charset="0"/>
              </a:rPr>
              <a:t>expériences concernant les substances avez-vous vécues en grandissant? </a:t>
            </a:r>
            <a:r>
              <a:rPr lang="fr-CA" sz="1100" dirty="0">
                <a:solidFill>
                  <a:srgbClr val="000000"/>
                </a:solidFill>
                <a:latin typeface="Calibri" panose="020F0502020204030204" pitchFamily="34" charset="0"/>
              </a:rPr>
              <a:t>Qu’avez-vous pensé de ces expériences?</a:t>
            </a:r>
            <a:r>
              <a:rPr lang="fr-CA" sz="1100" b="0" i="0" u="none" strike="noStrike" dirty="0">
                <a:solidFill>
                  <a:srgbClr val="000000"/>
                </a:solidFill>
                <a:effectLst/>
                <a:latin typeface="Calibri" panose="020F0502020204030204" pitchFamily="34" charset="0"/>
              </a:rPr>
              <a:t> </a:t>
            </a:r>
          </a:p>
          <a:p>
            <a:pPr fontAlgn="base">
              <a:buFont typeface="Arial" panose="020B0604020202020204" pitchFamily="34" charset="0"/>
              <a:buChar char="•"/>
            </a:pPr>
            <a:r>
              <a:rPr lang="fr-CA" sz="1100" dirty="0">
                <a:solidFill>
                  <a:srgbClr val="000000"/>
                </a:solidFill>
                <a:latin typeface="Calibri" panose="020F0502020204030204" pitchFamily="34" charset="0"/>
              </a:rPr>
              <a:t> Comment votre famille percevait-elle la consommation de substances? Comment le saviez-vous? </a:t>
            </a:r>
          </a:p>
          <a:p>
            <a:pPr algn="l" rtl="0" fontAlgn="base">
              <a:buFont typeface="Arial" panose="020B0604020202020204" pitchFamily="34" charset="0"/>
              <a:buChar char="•"/>
            </a:pPr>
            <a:r>
              <a:rPr lang="fr-CA" sz="1100" b="0" i="0" u="none" strike="noStrike" dirty="0">
                <a:solidFill>
                  <a:srgbClr val="000000"/>
                </a:solidFill>
                <a:effectLst/>
                <a:latin typeface="Calibri" panose="020F0502020204030204" pitchFamily="34" charset="0"/>
              </a:rPr>
              <a:t> Selon vous, quelles autres expériences au</a:t>
            </a:r>
            <a:r>
              <a:rPr lang="fr-CA" sz="1100" dirty="0">
                <a:solidFill>
                  <a:srgbClr val="000000"/>
                </a:solidFill>
                <a:latin typeface="Calibri" panose="020F0502020204030204" pitchFamily="34" charset="0"/>
              </a:rPr>
              <a:t>raient pu influer sur la façon dont vous abordez la consommation de substances? </a:t>
            </a:r>
          </a:p>
          <a:p>
            <a:pPr algn="l" rtl="0" fontAlgn="base">
              <a:buFont typeface="Arial" panose="020B0604020202020204" pitchFamily="34" charset="0"/>
              <a:buChar char="•"/>
            </a:pPr>
            <a:r>
              <a:rPr lang="fr-CA" sz="1100" dirty="0">
                <a:solidFill>
                  <a:srgbClr val="000000"/>
                </a:solidFill>
                <a:latin typeface="Calibri" panose="020F0502020204030204" pitchFamily="34" charset="0"/>
              </a:rPr>
              <a:t> Sur une échelle de 1 à 10 (le 1 signifiant « Pas du tout » et le 10, « Tout à fait »), dans quelle mesure êtes-vous à l’aise d’envisager la possibilité que vos enfants pourraient essayer ou consommer diverses </a:t>
            </a:r>
            <a:r>
              <a:rPr lang="fr-CA" sz="1100" b="0" i="0" u="none" strike="noStrike" dirty="0">
                <a:solidFill>
                  <a:srgbClr val="000000"/>
                </a:solidFill>
                <a:effectLst/>
                <a:latin typeface="Calibri" panose="020F0502020204030204" pitchFamily="34" charset="0"/>
              </a:rPr>
              <a:t>substances?</a:t>
            </a:r>
            <a:r>
              <a:rPr lang="fr-CA" sz="1100" b="0" i="0" dirty="0">
                <a:solidFill>
                  <a:srgbClr val="444444"/>
                </a:solidFill>
                <a:effectLst/>
                <a:latin typeface="Calibri" panose="020F0502020204030204" pitchFamily="34" charset="0"/>
              </a:rPr>
              <a:t>​</a:t>
            </a:r>
            <a:endParaRPr lang="fr-CA" sz="11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100" b="0" i="0" u="none" strike="noStrike" dirty="0">
                <a:solidFill>
                  <a:srgbClr val="000000"/>
                </a:solidFill>
                <a:effectLst/>
                <a:latin typeface="Calibri" panose="020F0502020204030204" pitchFamily="34" charset="0"/>
              </a:rPr>
              <a:t> Y a-t-il eu dans votre famille des événements qui, selon vous, auraient pu avoir une incidence sur </a:t>
            </a:r>
            <a:r>
              <a:rPr lang="fr-CA" sz="1100" dirty="0">
                <a:solidFill>
                  <a:srgbClr val="000000"/>
                </a:solidFill>
                <a:latin typeface="Calibri" panose="020F0502020204030204" pitchFamily="34" charset="0"/>
              </a:rPr>
              <a:t>votre attitude à l’égard des </a:t>
            </a:r>
            <a:r>
              <a:rPr lang="fr-CA" sz="1100" b="0" i="0" u="none" strike="noStrike" dirty="0">
                <a:solidFill>
                  <a:srgbClr val="000000"/>
                </a:solidFill>
                <a:effectLst/>
                <a:latin typeface="Calibri" panose="020F0502020204030204" pitchFamily="34" charset="0"/>
              </a:rPr>
              <a:t>substances?</a:t>
            </a:r>
            <a:r>
              <a:rPr lang="fr-CA" sz="1100" b="0" i="0" dirty="0">
                <a:solidFill>
                  <a:srgbClr val="444444"/>
                </a:solidFill>
                <a:effectLst/>
                <a:latin typeface="Calibri" panose="020F0502020204030204" pitchFamily="34" charset="0"/>
              </a:rPr>
              <a:t>​</a:t>
            </a:r>
            <a:endParaRPr lang="fr-CA" sz="11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sz="1100" b="0" i="0" u="none" strike="noStrike" dirty="0">
                <a:solidFill>
                  <a:srgbClr val="000000"/>
                </a:solidFill>
                <a:effectLst/>
                <a:latin typeface="Calibri" panose="020F0502020204030204" pitchFamily="34" charset="0"/>
              </a:rPr>
              <a:t> Dans quelle proportion votre compréhension de la consommation de substances se fonde-t-elle sur des faits? Sur vos sentiments? (Vous pouvez attribuer une valeur en pourcentage à chacune des possibilités pour vous faciliter les choses.) </a:t>
            </a:r>
          </a:p>
          <a:p>
            <a:pPr algn="l" rtl="0" fontAlgn="base"/>
            <a:r>
              <a:rPr lang="fr-CA" sz="1100" b="0" i="0" dirty="0">
                <a:solidFill>
                  <a:srgbClr val="444444"/>
                </a:solidFill>
                <a:effectLst/>
                <a:latin typeface="Calibri" panose="020F0502020204030204" pitchFamily="34" charset="0"/>
              </a:rPr>
              <a:t>​</a:t>
            </a:r>
          </a:p>
          <a:p>
            <a:pPr algn="l" rtl="0" fontAlgn="base"/>
            <a:r>
              <a:rPr lang="fr-CA" sz="1100" b="0" i="0" dirty="0">
                <a:effectLst/>
                <a:latin typeface="Calibri" panose="020F0502020204030204" pitchFamily="34" charset="0"/>
              </a:rPr>
              <a:t>​</a:t>
            </a:r>
            <a:r>
              <a:rPr lang="fr-CA" sz="1100" b="0" i="0" u="none" strike="noStrike" dirty="0">
                <a:effectLst/>
                <a:latin typeface="Calibri" panose="020F0502020204030204" pitchFamily="34" charset="0"/>
              </a:rPr>
              <a:t>Stratégies</a:t>
            </a:r>
            <a:r>
              <a:rPr lang="fr-CA" sz="1100" b="0" i="0" dirty="0">
                <a:effectLst/>
                <a:latin typeface="Calibri" panose="020F0502020204030204" pitchFamily="34" charset="0"/>
              </a:rPr>
              <a:t>​ inefficaces :</a:t>
            </a:r>
          </a:p>
          <a:p>
            <a:pPr marL="171450" indent="-171450">
              <a:buFont typeface="Arial" panose="020B0604020202020204" pitchFamily="34" charset="0"/>
              <a:buChar char="•"/>
            </a:pPr>
            <a:r>
              <a:rPr lang="fr-CA" sz="1100" dirty="0"/>
              <a:t>Les programmes basés sur la dissémination de l’information qui consistent principalement à renseigner les jeunes sur les drogues et leurs effets.</a:t>
            </a:r>
          </a:p>
          <a:p>
            <a:pPr marL="171450" indent="-171450">
              <a:buFont typeface="Arial" panose="020B0604020202020204" pitchFamily="34" charset="0"/>
              <a:buChar char="•"/>
            </a:pPr>
            <a:r>
              <a:rPr lang="fr-CA" sz="1100" dirty="0"/>
              <a:t>Les programmes axés sur la peur qui mettent l’accent sur les risques associés à l’usage de drogues.</a:t>
            </a:r>
          </a:p>
          <a:p>
            <a:pPr marL="171450" indent="-171450">
              <a:buFont typeface="Arial" panose="020B0604020202020204" pitchFamily="34" charset="0"/>
              <a:buChar char="•"/>
            </a:pPr>
            <a:r>
              <a:rPr lang="fr-CA" sz="1100" dirty="0"/>
              <a:t>Les programmes qui font appel à la morale en soulignant le fait que l’usage de drogues est moralement répréhensible.</a:t>
            </a:r>
          </a:p>
          <a:p>
            <a:pPr marL="171450" indent="-171450">
              <a:buFont typeface="Arial" panose="020B0604020202020204" pitchFamily="34" charset="0"/>
              <a:buChar char="•"/>
            </a:pPr>
            <a:r>
              <a:rPr lang="fr-CA" sz="1100" dirty="0"/>
              <a:t>Les programmes basés sur une éducation émotionnelle, dans le but d’améliorer l’estime de soi, la faculté de prendre des décisions responsables et le développement interpersonnel.</a:t>
            </a:r>
          </a:p>
          <a:p>
            <a:pPr fontAlgn="base"/>
            <a:r>
              <a:rPr lang="fr-CA" sz="1100" u="sng" dirty="0">
                <a:solidFill>
                  <a:srgbClr val="0563C1"/>
                </a:solidFill>
                <a:latin typeface="Calibri" panose="020F0502020204030204" pitchFamily="34" charset="0"/>
              </a:rPr>
              <a:t>https://www.securitepublique.gc.ca/cnt/rsrcs/pblctns/sclbsd-drgbs/index-fr.aspx​</a:t>
            </a:r>
          </a:p>
        </p:txBody>
      </p:sp>
      <p:sp>
        <p:nvSpPr>
          <p:cNvPr id="4" name="Slide Number Placeholder 3"/>
          <p:cNvSpPr>
            <a:spLocks noGrp="1"/>
          </p:cNvSpPr>
          <p:nvPr>
            <p:ph type="sldNum" sz="quarter" idx="5"/>
          </p:nvPr>
        </p:nvSpPr>
        <p:spPr/>
        <p:txBody>
          <a:bodyPr/>
          <a:lstStyle/>
          <a:p>
            <a:fld id="{526D9DE5-9CBA-4901-BE14-95E14C5C1B3E}" type="slidenum">
              <a:rPr lang="en-US" smtClean="0"/>
              <a:t>4</a:t>
            </a:fld>
            <a:endParaRPr lang="en-US" dirty="0"/>
          </a:p>
        </p:txBody>
      </p:sp>
    </p:spTree>
    <p:extLst>
      <p:ext uri="{BB962C8B-B14F-4D97-AF65-F5344CB8AC3E}">
        <p14:creationId xmlns:p14="http://schemas.microsoft.com/office/powerpoint/2010/main" val="27541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CA" dirty="0">
                <a:latin typeface="Calibri" panose="020F0502020204030204" pitchFamily="34" charset="0"/>
              </a:rPr>
              <a:t>Stratégies​ inefficaces :</a:t>
            </a:r>
          </a:p>
          <a:p>
            <a:pPr marL="171450" indent="-171450">
              <a:buFont typeface="Arial" panose="020B0604020202020204" pitchFamily="34" charset="0"/>
              <a:buChar char="•"/>
            </a:pPr>
            <a:r>
              <a:rPr lang="fr-CA" dirty="0"/>
              <a:t>Les programmes basés sur la dissémination de l’information qui consistent principalement à renseigner les jeunes sur les drogues et leurs effets.</a:t>
            </a:r>
          </a:p>
          <a:p>
            <a:pPr marL="171450" indent="-171450">
              <a:buFont typeface="Arial" panose="020B0604020202020204" pitchFamily="34" charset="0"/>
              <a:buChar char="•"/>
            </a:pPr>
            <a:r>
              <a:rPr lang="fr-CA" dirty="0"/>
              <a:t>Les programmes axés sur la peur qui mettent l’accent sur les risques associés à l’usage de drogues.</a:t>
            </a:r>
          </a:p>
          <a:p>
            <a:pPr marL="171450" indent="-171450">
              <a:buFont typeface="Arial" panose="020B0604020202020204" pitchFamily="34" charset="0"/>
              <a:buChar char="•"/>
            </a:pPr>
            <a:r>
              <a:rPr lang="fr-CA" dirty="0"/>
              <a:t>Les programmes qui font appel à la morale en soulignant le fait que l’usage de drogues est moralement répréhensible.</a:t>
            </a:r>
          </a:p>
          <a:p>
            <a:pPr marL="171450" indent="-171450">
              <a:buFont typeface="Arial" panose="020B0604020202020204" pitchFamily="34" charset="0"/>
              <a:buChar char="•"/>
            </a:pPr>
            <a:r>
              <a:rPr lang="fr-CA" dirty="0"/>
              <a:t>Les programmes basés sur une éducation émotionnelle, dans le but d’améliorer l’estime de soi, la faculté de prendre des décisions responsables et le développement interpersonnel.</a:t>
            </a:r>
          </a:p>
          <a:p>
            <a:pPr fontAlgn="base"/>
            <a:r>
              <a:rPr lang="fr-CA" u="sng" dirty="0">
                <a:solidFill>
                  <a:srgbClr val="0563C1"/>
                </a:solidFill>
                <a:latin typeface="Calibri" panose="020F0502020204030204" pitchFamily="34" charset="0"/>
              </a:rPr>
              <a:t>https://www.securitepublique.gc.ca/cnt/rsrcs/pblctns/sclbsd-drgbs/index-fr.aspx​</a:t>
            </a:r>
          </a:p>
        </p:txBody>
      </p:sp>
      <p:sp>
        <p:nvSpPr>
          <p:cNvPr id="4" name="Slide Number Placeholder 3"/>
          <p:cNvSpPr>
            <a:spLocks noGrp="1"/>
          </p:cNvSpPr>
          <p:nvPr>
            <p:ph type="sldNum" sz="quarter" idx="5"/>
          </p:nvPr>
        </p:nvSpPr>
        <p:spPr/>
        <p:txBody>
          <a:bodyPr/>
          <a:lstStyle/>
          <a:p>
            <a:fld id="{526D9DE5-9CBA-4901-BE14-95E14C5C1B3E}" type="slidenum">
              <a:rPr lang="en-US" smtClean="0"/>
              <a:t>5</a:t>
            </a:fld>
            <a:endParaRPr lang="en-US" dirty="0"/>
          </a:p>
        </p:txBody>
      </p:sp>
    </p:spTree>
    <p:extLst>
      <p:ext uri="{BB962C8B-B14F-4D97-AF65-F5344CB8AC3E}">
        <p14:creationId xmlns:p14="http://schemas.microsoft.com/office/powerpoint/2010/main" val="162349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sz="1400" dirty="0">
                <a:solidFill>
                  <a:srgbClr val="000000"/>
                </a:solidFill>
                <a:latin typeface="Calibri" panose="020F0502020204030204" pitchFamily="34" charset="0"/>
              </a:rPr>
              <a:t>Facteurs de risque : diagnostic de problème de santé mentale, antécédents familiaux de dépendance, groupe de pairs </a:t>
            </a:r>
            <a:r>
              <a:rPr lang="fr-CA" sz="1400" dirty="0">
                <a:solidFill>
                  <a:srgbClr val="FF0000"/>
                </a:solidFill>
                <a:latin typeface="Calibri" panose="020F0502020204030204" pitchFamily="34" charset="0"/>
              </a:rPr>
              <a:t>qui consomment des substances.</a:t>
            </a:r>
          </a:p>
          <a:p>
            <a:pPr algn="l" rtl="0" fontAlgn="base"/>
            <a:r>
              <a:rPr lang="fr-CA" sz="1400" dirty="0">
                <a:solidFill>
                  <a:srgbClr val="000000"/>
                </a:solidFill>
                <a:latin typeface="Calibri" panose="020F0502020204030204" pitchFamily="34" charset="0"/>
              </a:rPr>
              <a:t>Facteurs de protection : accès à des services de soutien dans la communauté, bonnes techniques d’adaptation, sentiment d’appartenance, être actif, bien nourri et reposé, optimisme, bonne estime de soi et relations saines.  </a:t>
            </a:r>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6</a:t>
            </a:fld>
            <a:endParaRPr lang="en-US"/>
          </a:p>
        </p:txBody>
      </p:sp>
    </p:spTree>
    <p:extLst>
      <p:ext uri="{BB962C8B-B14F-4D97-AF65-F5344CB8AC3E}">
        <p14:creationId xmlns:p14="http://schemas.microsoft.com/office/powerpoint/2010/main" val="289037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26D9DE5-9CBA-4901-BE14-95E14C5C1B3E}" type="slidenum">
              <a:rPr lang="en-US" smtClean="0"/>
              <a:t>7</a:t>
            </a:fld>
            <a:endParaRPr lang="en-US"/>
          </a:p>
        </p:txBody>
      </p:sp>
    </p:spTree>
    <p:extLst>
      <p:ext uri="{BB962C8B-B14F-4D97-AF65-F5344CB8AC3E}">
        <p14:creationId xmlns:p14="http://schemas.microsoft.com/office/powerpoint/2010/main" val="2996160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sz="1400" dirty="0">
                <a:solidFill>
                  <a:srgbClr val="000000"/>
                </a:solidFill>
                <a:latin typeface="Calibri" panose="020F0502020204030204" pitchFamily="34" charset="0"/>
              </a:rPr>
              <a:t>*Remarque concernant l’attachement à l’école : Il y a une trousse sur l’attachement à l’école dont les ressources sont fondées sur le modèle de l’approche globale de la santé en milieu scolaire. </a:t>
            </a:r>
          </a:p>
          <a:p>
            <a:pPr algn="l" rtl="0" fontAlgn="base"/>
            <a:r>
              <a:rPr lang="fr-CA" sz="1400" dirty="0">
                <a:solidFill>
                  <a:srgbClr val="000000"/>
                </a:solidFill>
                <a:latin typeface="Calibri" panose="020F0502020204030204" pitchFamily="34" charset="0"/>
              </a:rPr>
              <a:t>Faire participer les parents contribue à garder la communication ouverte et à normaliser le fait que les familles peuvent parler ouvertement de la consommation de substances. </a:t>
            </a:r>
            <a:r>
              <a:rPr lang="en-US" sz="1400" dirty="0">
                <a:solidFill>
                  <a:srgbClr val="444444"/>
                </a:solidFill>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526D9DE5-9CBA-4901-BE14-95E14C5C1B3E}" type="slidenum">
              <a:rPr lang="en-US" smtClean="0"/>
              <a:t>8</a:t>
            </a:fld>
            <a:endParaRPr lang="en-US"/>
          </a:p>
        </p:txBody>
      </p:sp>
    </p:spTree>
    <p:extLst>
      <p:ext uri="{BB962C8B-B14F-4D97-AF65-F5344CB8AC3E}">
        <p14:creationId xmlns:p14="http://schemas.microsoft.com/office/powerpoint/2010/main" val="1562042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262" y="4480003"/>
            <a:ext cx="6277337" cy="6726839"/>
          </a:xfrm>
        </p:spPr>
        <p:txBody>
          <a:bodyPr/>
          <a:lstStyle/>
          <a:p>
            <a:pPr algn="l" rtl="0" fontAlgn="base"/>
            <a:r>
              <a:rPr lang="fr-CA" b="0" i="0" u="none" strike="noStrike" dirty="0">
                <a:solidFill>
                  <a:srgbClr val="000000"/>
                </a:solidFill>
                <a:effectLst/>
                <a:latin typeface="Calibri" panose="020F0502020204030204" pitchFamily="34" charset="0"/>
              </a:rPr>
              <a:t>Lien vers le document : </a:t>
            </a:r>
            <a:r>
              <a:rPr lang="fr-CA" dirty="0">
                <a:hlinkClick r:id="rId3"/>
              </a:rPr>
              <a:t>Plan d'action : Prévenir les méfaits liés aux substances chez les jeunes dans les écoles - Canada.ca </a:t>
            </a:r>
            <a:r>
              <a:rPr lang="fr-CA" b="0" i="0" dirty="0">
                <a:solidFill>
                  <a:srgbClr val="444444"/>
                </a:solidFill>
                <a:effectLst/>
                <a:latin typeface="Calibri" panose="020F0502020204030204" pitchFamily="34" charset="0"/>
              </a:rPr>
              <a:t>​</a:t>
            </a:r>
          </a:p>
          <a:p>
            <a:pPr algn="l" rtl="0" fontAlgn="base"/>
            <a:endParaRPr lang="fr-CA" b="0" i="0" u="none" strike="noStrike" dirty="0">
              <a:solidFill>
                <a:srgbClr val="000000"/>
              </a:solidFill>
              <a:effectLst/>
              <a:latin typeface="Calibri" panose="020F0502020204030204" pitchFamily="34" charset="0"/>
            </a:endParaRPr>
          </a:p>
          <a:p>
            <a:pPr algn="l" rtl="0" fontAlgn="base"/>
            <a:r>
              <a:rPr lang="fr-CA" b="0" i="0" u="none" strike="noStrike" dirty="0">
                <a:solidFill>
                  <a:srgbClr val="000000"/>
                </a:solidFill>
                <a:effectLst/>
                <a:latin typeface="Calibri" panose="020F0502020204030204" pitchFamily="34" charset="0"/>
              </a:rPr>
              <a:t>Le modèle aborde la prévention de la consommation de substances au moyen des quatre piliers figurant sur la diapositive et intègre ces piliers au cadre de l’approche globale de la santé en milieu scolaire. </a:t>
            </a:r>
            <a:r>
              <a:rPr lang="fr-CA" dirty="0">
                <a:solidFill>
                  <a:srgbClr val="000000"/>
                </a:solidFill>
                <a:latin typeface="Calibri" panose="020F0502020204030204" pitchFamily="34" charset="0"/>
              </a:rPr>
              <a:t>Dans le document </a:t>
            </a:r>
            <a:r>
              <a:rPr lang="fr-CA" i="1" dirty="0">
                <a:solidFill>
                  <a:srgbClr val="000000"/>
                </a:solidFill>
                <a:latin typeface="Calibri" panose="020F0502020204030204" pitchFamily="34" charset="0"/>
              </a:rPr>
              <a:t>Plan d’action</a:t>
            </a:r>
            <a:r>
              <a:rPr lang="fr-CA" dirty="0">
                <a:solidFill>
                  <a:srgbClr val="000000"/>
                </a:solidFill>
                <a:latin typeface="Calibri" panose="020F0502020204030204" pitchFamily="34" charset="0"/>
              </a:rPr>
              <a:t>, le cadre présenté comporte aussi quatre éléments, soit le milieu social et physique, la politique, l’enseignement et l’apprentissage, ainsi que les partenariats et les services. Il diffère un peu du cadre de l’approche globale de la santé en milieu scolaire dont il est question plus tard dans la présentation, mais les deux ont beaucoup de similarités et pourraient se compléter.</a:t>
            </a:r>
            <a:r>
              <a:rPr lang="fr-CA" b="0" i="0" u="none" strike="noStrike" dirty="0">
                <a:solidFill>
                  <a:srgbClr val="000000"/>
                </a:solidFill>
                <a:effectLst/>
                <a:latin typeface="Calibri" panose="020F0502020204030204" pitchFamily="34" charset="0"/>
              </a:rPr>
              <a:t> </a:t>
            </a:r>
          </a:p>
          <a:p>
            <a:pPr algn="l" rtl="0" fontAlgn="base"/>
            <a:r>
              <a:rPr lang="fr-CA" b="0" i="0" dirty="0">
                <a:solidFill>
                  <a:srgbClr val="444444"/>
                </a:solidFill>
                <a:effectLst/>
                <a:latin typeface="Calibri" panose="020F0502020204030204" pitchFamily="34" charset="0"/>
              </a:rPr>
              <a:t>​</a:t>
            </a: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 Prévention en amont – </a:t>
            </a:r>
            <a:r>
              <a:rPr lang="fr-CA" dirty="0">
                <a:solidFill>
                  <a:srgbClr val="000000"/>
                </a:solidFill>
                <a:latin typeface="Calibri" panose="020F0502020204030204" pitchFamily="34" charset="0"/>
              </a:rPr>
              <a:t>Renforcer les facteurs de protection chez les élèves afin d’éviter les effets négatifs des facteurs de risque, comme la pauvreté, l’isolement social, les traumatismes vécus, la violence et la discrimination, entre autres. </a:t>
            </a:r>
            <a:r>
              <a:rPr lang="fr-CA" b="0" i="0" u="none" strike="noStrike" dirty="0">
                <a:solidFill>
                  <a:srgbClr val="000000"/>
                </a:solidFill>
                <a:effectLst/>
                <a:latin typeface="Calibri" panose="020F0502020204030204" pitchFamily="34" charset="0"/>
              </a:rPr>
              <a:t>« Les meilleures mesures de prévention n'ont souvent rien du tout à voir avec la consommation de substances. » </a:t>
            </a:r>
          </a:p>
          <a:p>
            <a:pPr algn="l" rtl="0" fontAlgn="base">
              <a:buFont typeface="Arial" panose="020B0604020202020204" pitchFamily="34" charset="0"/>
              <a:buChar char="•"/>
            </a:pPr>
            <a:r>
              <a:rPr lang="fr-CA" dirty="0">
                <a:solidFill>
                  <a:srgbClr val="000000"/>
                </a:solidFill>
                <a:latin typeface="Calibri" panose="020F0502020204030204" pitchFamily="34" charset="0"/>
              </a:rPr>
              <a:t> </a:t>
            </a:r>
            <a:r>
              <a:rPr lang="fr-CA" b="0" i="0" u="none" strike="noStrike" dirty="0">
                <a:solidFill>
                  <a:srgbClr val="000000"/>
                </a:solidFill>
                <a:effectLst/>
                <a:latin typeface="Calibri" panose="020F0502020204030204" pitchFamily="34" charset="0"/>
              </a:rPr>
              <a:t>Réduction des méfaits – Les efforts visent à réduire les méfaits possibles sur le plan </a:t>
            </a:r>
            <a:r>
              <a:rPr lang="fr-CA" dirty="0">
                <a:solidFill>
                  <a:srgbClr val="000000"/>
                </a:solidFill>
                <a:latin typeface="Calibri" panose="020F0502020204030204" pitchFamily="34" charset="0"/>
              </a:rPr>
              <a:t>social et de la santé relativement à la consommation de substances. Les individus n’ont pas tous vécu la même expérience en ce qui concerne la consommation de substances et ils n’ont pas tous la même ouverture par rapport à l’aide ou au changement. Voilà pourquoi la réduction des méfaits est perçue comme une approche inclusive et pragmatique de la prévention des effets liés à la consommation de substances chez les jeunes. </a:t>
            </a:r>
          </a:p>
          <a:p>
            <a:pPr algn="l" rtl="0" fontAlgn="base">
              <a:buFont typeface="Arial" panose="020B0604020202020204" pitchFamily="34" charset="0"/>
              <a:buChar char="•"/>
              <a:tabLst>
                <a:tab pos="1257300" algn="l"/>
              </a:tabLst>
            </a:pPr>
            <a:r>
              <a:rPr lang="fr-CA" b="0" i="0" u="none" strike="noStrike" dirty="0">
                <a:solidFill>
                  <a:srgbClr val="000000"/>
                </a:solidFill>
                <a:effectLst/>
                <a:latin typeface="Calibri" panose="020F0502020204030204" pitchFamily="34" charset="0"/>
              </a:rPr>
              <a:t> Réduction de la stigmatisation – Les efforts visent à réduire les stéréotypes négatifs liés à la consommation de substances, lesquels finissent par créer des séparations (mentalité du nous contre eux). Les efforts de réduction de la stigmatisation peuvent éliminer la déshumanisation qui accompagne souvent la stigmatisation</a:t>
            </a:r>
            <a:r>
              <a:rPr lang="fr-CA" dirty="0">
                <a:solidFill>
                  <a:srgbClr val="000000"/>
                </a:solidFill>
                <a:latin typeface="Calibri" panose="020F0502020204030204" pitchFamily="34" charset="0"/>
              </a:rPr>
              <a:t> en</a:t>
            </a:r>
            <a:r>
              <a:rPr lang="fr-CA" b="0" i="0" u="none" strike="noStrike" dirty="0">
                <a:solidFill>
                  <a:srgbClr val="000000"/>
                </a:solidFill>
                <a:effectLst/>
                <a:latin typeface="Calibri" panose="020F0502020204030204" pitchFamily="34" charset="0"/>
              </a:rPr>
              <a:t> créant des espaces sûrs et ouverts, </a:t>
            </a:r>
            <a:r>
              <a:rPr lang="fr-CA" dirty="0">
                <a:solidFill>
                  <a:srgbClr val="000000"/>
                </a:solidFill>
                <a:latin typeface="Calibri" panose="020F0502020204030204" pitchFamily="34" charset="0"/>
              </a:rPr>
              <a:t>en </a:t>
            </a:r>
            <a:r>
              <a:rPr lang="fr-CA" b="0" i="0" u="none" strike="noStrike" dirty="0">
                <a:solidFill>
                  <a:srgbClr val="000000"/>
                </a:solidFill>
                <a:effectLst/>
                <a:latin typeface="Calibri" panose="020F0502020204030204" pitchFamily="34" charset="0"/>
              </a:rPr>
              <a:t>offrant des occasions d’échanger de l’information sans porter de jugement et </a:t>
            </a:r>
            <a:r>
              <a:rPr lang="fr-CA" dirty="0">
                <a:solidFill>
                  <a:srgbClr val="000000"/>
                </a:solidFill>
                <a:latin typeface="Calibri" panose="020F0502020204030204" pitchFamily="34" charset="0"/>
              </a:rPr>
              <a:t>en </a:t>
            </a:r>
            <a:r>
              <a:rPr lang="fr-CA" b="0" i="0" u="none" strike="noStrike" dirty="0">
                <a:solidFill>
                  <a:srgbClr val="000000"/>
                </a:solidFill>
                <a:effectLst/>
                <a:latin typeface="Calibri" panose="020F0502020204030204" pitchFamily="34" charset="0"/>
              </a:rPr>
              <a:t>renforçant des compétences socioémotionnelles</a:t>
            </a:r>
            <a:r>
              <a:rPr lang="fr-CA" dirty="0">
                <a:solidFill>
                  <a:srgbClr val="000000"/>
                </a:solidFill>
                <a:latin typeface="Calibri" panose="020F0502020204030204" pitchFamily="34" charset="0"/>
              </a:rPr>
              <a:t> comme l’empathie et la </a:t>
            </a:r>
            <a:r>
              <a:rPr lang="fr-CA" b="0" i="0" u="none" strike="noStrike" dirty="0">
                <a:solidFill>
                  <a:srgbClr val="000000"/>
                </a:solidFill>
                <a:effectLst/>
                <a:latin typeface="Calibri" panose="020F0502020204030204" pitchFamily="34" charset="0"/>
              </a:rPr>
              <a:t>compassion.</a:t>
            </a:r>
            <a:r>
              <a:rPr lang="fr-CA" b="0" i="0" dirty="0">
                <a:solidFill>
                  <a:srgbClr val="444444"/>
                </a:solidFill>
                <a:effectLst/>
                <a:latin typeface="Calibri" panose="020F0502020204030204" pitchFamily="34" charset="0"/>
              </a:rPr>
              <a:t>​</a:t>
            </a:r>
            <a:endParaRPr lang="fr-CA"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Promotion de l’équité – Créer des occasions qui permettent à chacun d’atteindre son plein potentiel en matière de santé, étant donné que certaines populations sont démesurément touchées par la consommation de substances. Ces interventions visent à rendre les systèmes plus accessibles, </a:t>
            </a:r>
            <a:r>
              <a:rPr lang="fr-CA" dirty="0">
                <a:solidFill>
                  <a:srgbClr val="000000"/>
                </a:solidFill>
                <a:latin typeface="Calibri" panose="020F0502020204030204" pitchFamily="34" charset="0"/>
              </a:rPr>
              <a:t>souples, compatissants et sûrs pour tous. Il pourrait s’agir, par exemple, d’approches qui assurent la sécurité culturelle au sein des systèmes ou qui tiennent compte des traumatismes et de la violence.</a:t>
            </a:r>
            <a:r>
              <a:rPr lang="fr-CA" b="0" i="0" u="none" strike="noStrike" dirty="0">
                <a:solidFill>
                  <a:srgbClr val="000000"/>
                </a:solidFill>
                <a:effectLst/>
                <a:latin typeface="Calibri" panose="020F0502020204030204" pitchFamily="34" charset="0"/>
              </a:rPr>
              <a:t> </a:t>
            </a:r>
            <a:r>
              <a:rPr lang="fr-CA" b="0" i="0" dirty="0">
                <a:solidFill>
                  <a:srgbClr val="444444"/>
                </a:solidFill>
                <a:effectLst/>
                <a:latin typeface="Calibri" panose="020F0502020204030204" pitchFamily="34" charset="0"/>
              </a:rPr>
              <a:t>​</a:t>
            </a:r>
            <a:endParaRPr lang="fr-CA" b="0" i="0" dirty="0">
              <a:solidFill>
                <a:srgbClr val="444444"/>
              </a:solidFill>
              <a:effectLst/>
              <a:latin typeface="Arial" panose="020B0604020202020204" pitchFamily="34" charset="0"/>
            </a:endParaRPr>
          </a:p>
          <a:p>
            <a:pPr algn="l" rtl="0" fontAlgn="base"/>
            <a:r>
              <a:rPr lang="fr-CA" b="0" i="0" dirty="0">
                <a:solidFill>
                  <a:srgbClr val="444444"/>
                </a:solidFill>
                <a:effectLst/>
                <a:latin typeface="Calibri" panose="020F0502020204030204" pitchFamily="34" charset="0"/>
              </a:rPr>
              <a:t>​</a:t>
            </a:r>
            <a:endParaRPr lang="fr-CA" b="0" i="0" dirty="0">
              <a:solidFill>
                <a:srgbClr val="444444"/>
              </a:solidFill>
              <a:effectLst/>
              <a:latin typeface="Arial" panose="020B0604020202020204" pitchFamily="34" charset="0"/>
            </a:endParaRPr>
          </a:p>
          <a:p>
            <a:pPr algn="l" rtl="0" fontAlgn="base"/>
            <a:r>
              <a:rPr lang="fr-CA" b="0" i="0" u="none" strike="noStrike" dirty="0">
                <a:solidFill>
                  <a:srgbClr val="000000"/>
                </a:solidFill>
                <a:effectLst/>
                <a:latin typeface="Calibri" panose="020F0502020204030204" pitchFamily="34" charset="0"/>
              </a:rPr>
              <a:t>Dans le document auquel mène le lien ci-dessus, on donne des exemples concrets et </a:t>
            </a:r>
            <a:r>
              <a:rPr lang="fr-CA" dirty="0">
                <a:solidFill>
                  <a:srgbClr val="000000"/>
                </a:solidFill>
                <a:latin typeface="Calibri" panose="020F0502020204030204" pitchFamily="34" charset="0"/>
              </a:rPr>
              <a:t>propose des façons d’intégrer ces quatre piliers en milieu scolaire. </a:t>
            </a:r>
            <a:r>
              <a:rPr lang="fr-CA" b="0" i="0" dirty="0">
                <a:solidFill>
                  <a:srgbClr val="444444"/>
                </a:solidFill>
                <a:effectLst/>
                <a:latin typeface="Calibri" panose="020F0502020204030204" pitchFamily="34" charset="0"/>
              </a:rPr>
              <a:t>​</a:t>
            </a:r>
          </a:p>
          <a:p>
            <a:endParaRPr lang="en-US" dirty="0"/>
          </a:p>
        </p:txBody>
      </p:sp>
      <p:sp>
        <p:nvSpPr>
          <p:cNvPr id="4" name="Slide Number Placeholder 3"/>
          <p:cNvSpPr>
            <a:spLocks noGrp="1"/>
          </p:cNvSpPr>
          <p:nvPr>
            <p:ph type="sldNum" sz="quarter" idx="5"/>
          </p:nvPr>
        </p:nvSpPr>
        <p:spPr>
          <a:xfrm>
            <a:off x="6705600" y="8842030"/>
            <a:ext cx="315875" cy="467071"/>
          </a:xfrm>
        </p:spPr>
        <p:txBody>
          <a:bodyPr/>
          <a:lstStyle/>
          <a:p>
            <a:fld id="{526D9DE5-9CBA-4901-BE14-95E14C5C1B3E}" type="slidenum">
              <a:rPr lang="en-US" smtClean="0"/>
              <a:t>9</a:t>
            </a:fld>
            <a:endParaRPr lang="en-US" dirty="0"/>
          </a:p>
        </p:txBody>
      </p:sp>
    </p:spTree>
    <p:extLst>
      <p:ext uri="{BB962C8B-B14F-4D97-AF65-F5344CB8AC3E}">
        <p14:creationId xmlns:p14="http://schemas.microsoft.com/office/powerpoint/2010/main" val="215765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CC7EC56-2CC6-41C9-BA01-D335D742237D}"/>
              </a:ext>
            </a:extLst>
          </p:cNvPr>
          <p:cNvSpPr/>
          <p:nvPr/>
        </p:nvSpPr>
        <p:spPr>
          <a:xfrm>
            <a:off x="287" y="2063002"/>
            <a:ext cx="6508767" cy="2358837"/>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a:extLst>
              <a:ext uri="{FF2B5EF4-FFF2-40B4-BE49-F238E27FC236}">
                <a16:creationId xmlns:a16="http://schemas.microsoft.com/office/drawing/2014/main" id="{74DA65F1-CCE4-4B89-8916-1864EB887EC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sp>
        <p:nvSpPr>
          <p:cNvPr id="2" name="Title 1"/>
          <p:cNvSpPr>
            <a:spLocks noGrp="1"/>
          </p:cNvSpPr>
          <p:nvPr>
            <p:ph type="ctrTitle" hasCustomPrompt="1"/>
          </p:nvPr>
        </p:nvSpPr>
        <p:spPr>
          <a:xfrm>
            <a:off x="356348" y="2196353"/>
            <a:ext cx="5837420" cy="1313610"/>
          </a:xfrm>
        </p:spPr>
        <p:txBody>
          <a:bodyPr anchor="ctr">
            <a:normAutofit/>
          </a:bodyPr>
          <a:lstStyle>
            <a:lvl1pPr algn="l">
              <a:defRPr sz="32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356348" y="3602038"/>
            <a:ext cx="5837420" cy="760600"/>
          </a:xfrm>
        </p:spPr>
        <p:txBody>
          <a:bodyPr>
            <a:noAutofit/>
          </a:bodyPr>
          <a:lstStyle>
            <a:lvl1pPr marL="0" indent="0" algn="l">
              <a:buNone/>
              <a:defRPr lang="en-US" sz="2400" b="0" kern="1200" dirty="0">
                <a:solidFill>
                  <a:schemeClr val="bg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47" y="609434"/>
            <a:ext cx="2035161" cy="1162949"/>
          </a:xfrm>
          <a:prstGeom prst="rect">
            <a:avLst/>
          </a:prstGeom>
        </p:spPr>
      </p:pic>
      <p:sp>
        <p:nvSpPr>
          <p:cNvPr id="16" name="Text Placeholder 15"/>
          <p:cNvSpPr>
            <a:spLocks noGrp="1"/>
          </p:cNvSpPr>
          <p:nvPr>
            <p:ph type="body" sz="quarter" idx="10" hasCustomPrompt="1"/>
          </p:nvPr>
        </p:nvSpPr>
        <p:spPr>
          <a:xfrm>
            <a:off x="356347" y="4608513"/>
            <a:ext cx="5837420" cy="708025"/>
          </a:xfrm>
        </p:spPr>
        <p:txBody>
          <a:bodyPr>
            <a:normAutofit/>
          </a:bodyPr>
          <a:lstStyle>
            <a:lvl1pPr marL="0" indent="0">
              <a:buNone/>
              <a:defRPr sz="1800" b="0" baseline="0">
                <a:latin typeface="Arial" panose="020B0604020202020204" pitchFamily="34" charset="0"/>
                <a:cs typeface="Arial" panose="020B0604020202020204" pitchFamily="34" charset="0"/>
              </a:defRPr>
            </a:lvl1pPr>
          </a:lstStyle>
          <a:p>
            <a:pPr lvl="0"/>
            <a:r>
              <a:rPr lang="en-US" dirty="0"/>
              <a:t>Click to add speaker, event, date</a:t>
            </a:r>
            <a:endParaRPr lang="en-CA" dirty="0"/>
          </a:p>
        </p:txBody>
      </p:sp>
      <p:pic>
        <p:nvPicPr>
          <p:cNvPr id="5" name="Picture 4">
            <a:extLst>
              <a:ext uri="{FF2B5EF4-FFF2-40B4-BE49-F238E27FC236}">
                <a16:creationId xmlns:a16="http://schemas.microsoft.com/office/drawing/2014/main" id="{FF03B25A-C4D7-4619-9785-4F05442C3C16}"/>
              </a:ext>
            </a:extLst>
          </p:cNvPr>
          <p:cNvPicPr>
            <a:picLocks noChangeAspect="1"/>
          </p:cNvPicPr>
          <p:nvPr/>
        </p:nvPicPr>
        <p:blipFill>
          <a:blip r:embed="rId4"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8" name="Picture 17">
            <a:extLst>
              <a:ext uri="{FF2B5EF4-FFF2-40B4-BE49-F238E27FC236}">
                <a16:creationId xmlns:a16="http://schemas.microsoft.com/office/drawing/2014/main" id="{5B76E720-6AED-4DC3-9AE1-708CF40C0AF3}"/>
              </a:ext>
            </a:extLst>
          </p:cNvPr>
          <p:cNvPicPr>
            <a:picLocks noChangeAspect="1"/>
          </p:cNvPicPr>
          <p:nvPr/>
        </p:nvPicPr>
        <p:blipFill>
          <a:blip r:embed="rId5"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21" name="Rectangle 20">
            <a:extLst>
              <a:ext uri="{FF2B5EF4-FFF2-40B4-BE49-F238E27FC236}">
                <a16:creationId xmlns:a16="http://schemas.microsoft.com/office/drawing/2014/main" id="{CE972FBC-2ECC-42D7-8B57-9AAF29A63F49}"/>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22" name="Rectangle 21">
            <a:extLst>
              <a:ext uri="{FF2B5EF4-FFF2-40B4-BE49-F238E27FC236}">
                <a16:creationId xmlns:a16="http://schemas.microsoft.com/office/drawing/2014/main" id="{DFCBEE9F-6EB4-4DAE-AEB7-D8AE50E5E45E}"/>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pic>
        <p:nvPicPr>
          <p:cNvPr id="6" name="Picture 5" descr="Text&#10;&#10;Description automatically generated">
            <a:extLst>
              <a:ext uri="{FF2B5EF4-FFF2-40B4-BE49-F238E27FC236}">
                <a16:creationId xmlns:a16="http://schemas.microsoft.com/office/drawing/2014/main" id="{EADFE29D-7ED0-FB98-481C-CA1B4EA82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0433" y="1064457"/>
            <a:ext cx="2431864" cy="590841"/>
          </a:xfrm>
          <a:prstGeom prst="rect">
            <a:avLst/>
          </a:prstGeom>
        </p:spPr>
      </p:pic>
      <p:sp>
        <p:nvSpPr>
          <p:cNvPr id="4" name="Rectangle 3">
            <a:extLst>
              <a:ext uri="{FF2B5EF4-FFF2-40B4-BE49-F238E27FC236}">
                <a16:creationId xmlns:a16="http://schemas.microsoft.com/office/drawing/2014/main" id="{6A689410-E12D-BB40-B494-0281CAF0CB75}"/>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Tree>
    <p:extLst>
      <p:ext uri="{BB962C8B-B14F-4D97-AF65-F5344CB8AC3E}">
        <p14:creationId xmlns:p14="http://schemas.microsoft.com/office/powerpoint/2010/main" val="3342535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No Images">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1FE731A9-9B61-4257-8851-414D15920FB2}"/>
              </a:ext>
            </a:extLst>
          </p:cNvPr>
          <p:cNvSpPr>
            <a:spLocks noGrp="1"/>
          </p:cNvSpPr>
          <p:nvPr>
            <p:ph type="ctrTitle" hasCustomPrompt="1"/>
          </p:nvPr>
        </p:nvSpPr>
        <p:spPr>
          <a:xfrm>
            <a:off x="356348" y="2196353"/>
            <a:ext cx="5820166" cy="1313610"/>
          </a:xfrm>
        </p:spPr>
        <p:txBody>
          <a:bodyPr anchor="ctr">
            <a:normAutofit/>
          </a:bodyPr>
          <a:lstStyle>
            <a:lvl1pPr algn="l">
              <a:defRPr sz="3200" b="1" cap="none" baseline="0">
                <a:solidFill>
                  <a:srgbClr val="6ABF4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2" name="Subtitle 2">
            <a:extLst>
              <a:ext uri="{FF2B5EF4-FFF2-40B4-BE49-F238E27FC236}">
                <a16:creationId xmlns:a16="http://schemas.microsoft.com/office/drawing/2014/main" id="{5BBAED26-C1DE-48AD-8745-489BBC6572A6}"/>
              </a:ext>
            </a:extLst>
          </p:cNvPr>
          <p:cNvSpPr>
            <a:spLocks noGrp="1"/>
          </p:cNvSpPr>
          <p:nvPr>
            <p:ph type="subTitle" idx="1" hasCustomPrompt="1"/>
          </p:nvPr>
        </p:nvSpPr>
        <p:spPr>
          <a:xfrm>
            <a:off x="356348" y="3602038"/>
            <a:ext cx="5820166" cy="760600"/>
          </a:xfrm>
        </p:spPr>
        <p:txBody>
          <a:bodyPr>
            <a:noAutofit/>
          </a:bodyPr>
          <a:lstStyle>
            <a:lvl1pPr marL="0" indent="0" algn="l">
              <a:buNone/>
              <a:defRPr lang="en-US" sz="2400" b="0" kern="1200" dirty="0">
                <a:solidFill>
                  <a:srgbClr val="06698A"/>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Picture 2">
            <a:extLst>
              <a:ext uri="{FF2B5EF4-FFF2-40B4-BE49-F238E27FC236}">
                <a16:creationId xmlns:a16="http://schemas.microsoft.com/office/drawing/2014/main" id="{F464E689-BD3B-A03F-8F0F-1DCBFDAF5578}"/>
              </a:ext>
            </a:extLst>
          </p:cNvPr>
          <p:cNvPicPr>
            <a:picLocks noChangeAspect="1"/>
          </p:cNvPicPr>
          <p:nvPr/>
        </p:nvPicPr>
        <p:blipFill>
          <a:blip r:embed="rId2" cstate="print">
            <a:extLst>
              <a:ext uri="{28A0092B-C50C-407E-A947-70E740481C1C}">
                <a14:useLocalDpi xmlns:a14="http://schemas.microsoft.com/office/drawing/2010/main" val="0"/>
              </a:ext>
            </a:extLst>
          </a:blip>
          <a:srcRect l="14998" r="14998"/>
          <a:stretch/>
        </p:blipFill>
        <p:spPr>
          <a:xfrm>
            <a:off x="6785161" y="2062999"/>
            <a:ext cx="2358000" cy="2359361"/>
          </a:xfrm>
          <a:prstGeom prst="rect">
            <a:avLst/>
          </a:prstGeom>
        </p:spPr>
      </p:pic>
      <p:pic>
        <p:nvPicPr>
          <p:cNvPr id="10" name="Picture 9">
            <a:extLst>
              <a:ext uri="{FF2B5EF4-FFF2-40B4-BE49-F238E27FC236}">
                <a16:creationId xmlns:a16="http://schemas.microsoft.com/office/drawing/2014/main" id="{1F547BC7-41BD-D007-4316-FD495D25D607}"/>
              </a:ext>
            </a:extLst>
          </p:cNvPr>
          <p:cNvPicPr>
            <a:picLocks noChangeAspect="1"/>
          </p:cNvPicPr>
          <p:nvPr/>
        </p:nvPicPr>
        <p:blipFill>
          <a:blip r:embed="rId3" cstate="print">
            <a:extLst>
              <a:ext uri="{28A0092B-C50C-407E-A947-70E740481C1C}">
                <a14:useLocalDpi xmlns:a14="http://schemas.microsoft.com/office/drawing/2010/main" val="0"/>
              </a:ext>
            </a:extLst>
          </a:blip>
          <a:srcRect l="16647" r="16647"/>
          <a:stretch/>
        </p:blipFill>
        <p:spPr>
          <a:xfrm>
            <a:off x="6785161" y="4499162"/>
            <a:ext cx="2358839" cy="2357747"/>
          </a:xfrm>
          <a:prstGeom prst="rect">
            <a:avLst/>
          </a:prstGeom>
        </p:spPr>
      </p:pic>
      <p:pic>
        <p:nvPicPr>
          <p:cNvPr id="12" name="Picture 11">
            <a:extLst>
              <a:ext uri="{FF2B5EF4-FFF2-40B4-BE49-F238E27FC236}">
                <a16:creationId xmlns:a16="http://schemas.microsoft.com/office/drawing/2014/main" id="{FD0F97BF-956A-49DF-DA8F-63C5ECDFB5C5}"/>
              </a:ext>
            </a:extLst>
          </p:cNvPr>
          <p:cNvPicPr>
            <a:picLocks noChangeAspect="1"/>
          </p:cNvPicPr>
          <p:nvPr/>
        </p:nvPicPr>
        <p:blipFill>
          <a:blip r:embed="rId4" cstate="print">
            <a:extLst>
              <a:ext uri="{28A0092B-C50C-407E-A947-70E740481C1C}">
                <a14:useLocalDpi xmlns:a14="http://schemas.microsoft.com/office/drawing/2010/main" val="0"/>
              </a:ext>
            </a:extLst>
          </a:blip>
          <a:srcRect l="10403" r="10403"/>
          <a:stretch/>
        </p:blipFill>
        <p:spPr>
          <a:xfrm>
            <a:off x="6785161" y="0"/>
            <a:ext cx="2358840" cy="1985682"/>
          </a:xfrm>
          <a:prstGeom prst="rect">
            <a:avLst/>
          </a:prstGeom>
        </p:spPr>
      </p:pic>
      <p:sp>
        <p:nvSpPr>
          <p:cNvPr id="13" name="Rectangle 12">
            <a:extLst>
              <a:ext uri="{FF2B5EF4-FFF2-40B4-BE49-F238E27FC236}">
                <a16:creationId xmlns:a16="http://schemas.microsoft.com/office/drawing/2014/main" id="{2DB0115D-27C8-5848-B9C2-A629FF974332}"/>
              </a:ext>
            </a:extLst>
          </p:cNvPr>
          <p:cNvSpPr/>
          <p:nvPr/>
        </p:nvSpPr>
        <p:spPr>
          <a:xfrm>
            <a:off x="6590187"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14" name="Rectangle 13">
            <a:extLst>
              <a:ext uri="{FF2B5EF4-FFF2-40B4-BE49-F238E27FC236}">
                <a16:creationId xmlns:a16="http://schemas.microsoft.com/office/drawing/2014/main" id="{4F1C6ADB-F92A-CD92-0955-07D5828726C2}"/>
              </a:ext>
            </a:extLst>
          </p:cNvPr>
          <p:cNvSpPr/>
          <p:nvPr/>
        </p:nvSpPr>
        <p:spPr>
          <a:xfrm>
            <a:off x="6592760"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
        <p:nvSpPr>
          <p:cNvPr id="15" name="Rectangle 14">
            <a:extLst>
              <a:ext uri="{FF2B5EF4-FFF2-40B4-BE49-F238E27FC236}">
                <a16:creationId xmlns:a16="http://schemas.microsoft.com/office/drawing/2014/main" id="{7BBCC5E5-EE94-ADC9-09F8-05F99C7D82A8}"/>
              </a:ext>
            </a:extLst>
          </p:cNvPr>
          <p:cNvSpPr/>
          <p:nvPr/>
        </p:nvSpPr>
        <p:spPr>
          <a:xfrm>
            <a:off x="6590187" y="4499162"/>
            <a:ext cx="118590" cy="2352038"/>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6698A"/>
              </a:solidFill>
            </a:endParaRPr>
          </a:p>
        </p:txBody>
      </p:sp>
    </p:spTree>
    <p:extLst>
      <p:ext uri="{BB962C8B-B14F-4D97-AF65-F5344CB8AC3E}">
        <p14:creationId xmlns:p14="http://schemas.microsoft.com/office/powerpoint/2010/main" val="59340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5130" y="365126"/>
            <a:ext cx="8271782" cy="1028245"/>
          </a:xfrm>
        </p:spPr>
        <p:txBody>
          <a:bodyPr>
            <a:noAutofit/>
          </a:bodyPr>
          <a:lstStyle>
            <a:lvl1pPr>
              <a:defRPr sz="3200" b="1" cap="none" baseline="0">
                <a:solidFill>
                  <a:srgbClr val="6ABF4B"/>
                </a:solidFill>
                <a:latin typeface="Arial  "/>
              </a:defRPr>
            </a:lvl1pPr>
          </a:lstStyle>
          <a:p>
            <a:r>
              <a:rPr lang="en-US" dirty="0"/>
              <a:t>Click to edit master title style</a:t>
            </a:r>
          </a:p>
        </p:txBody>
      </p:sp>
      <p:sp>
        <p:nvSpPr>
          <p:cNvPr id="3" name="Content Placeholder 2"/>
          <p:cNvSpPr>
            <a:spLocks noGrp="1"/>
          </p:cNvSpPr>
          <p:nvPr>
            <p:ph idx="1"/>
          </p:nvPr>
        </p:nvSpPr>
        <p:spPr>
          <a:xfrm>
            <a:off x="475130" y="1584961"/>
            <a:ext cx="8271782" cy="4215204"/>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248650" y="6320491"/>
            <a:ext cx="500902" cy="400984"/>
          </a:xfrm>
        </p:spPr>
        <p:txBody>
          <a:bodyPr/>
          <a:lstStyle>
            <a:lvl1pPr>
              <a:defRPr>
                <a:solidFill>
                  <a:srgbClr val="0E3D51"/>
                </a:solidFill>
                <a:latin typeface="Arial  "/>
              </a:defRPr>
            </a:lvl1pPr>
          </a:lstStyle>
          <a:p>
            <a:fld id="{480D457E-2213-4A60-87F1-C2231B418CF2}" type="slidenum">
              <a:rPr lang="en-US" smtClean="0"/>
              <a:t>‹#›</a:t>
            </a:fld>
            <a:endParaRPr lang="en-US"/>
          </a:p>
        </p:txBody>
      </p:sp>
      <p:sp>
        <p:nvSpPr>
          <p:cNvPr id="4" name="Rectangle 3">
            <a:extLst>
              <a:ext uri="{FF2B5EF4-FFF2-40B4-BE49-F238E27FC236}">
                <a16:creationId xmlns:a16="http://schemas.microsoft.com/office/drawing/2014/main" id="{04E623AA-C0AA-532A-2270-352D6075E1D5}"/>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3BF08F95-8FAD-2B77-6EC0-00EF00F92B37}"/>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8" name="Rectangle 7">
            <a:extLst>
              <a:ext uri="{FF2B5EF4-FFF2-40B4-BE49-F238E27FC236}">
                <a16:creationId xmlns:a16="http://schemas.microsoft.com/office/drawing/2014/main" id="{DCF444EE-F956-1984-E0E4-A8F5471B3678}"/>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9D92C31-2011-387D-9211-2607A9E3B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1" name="Picture 10" descr="Text&#10;&#10;Description automatically generated">
            <a:extLst>
              <a:ext uri="{FF2B5EF4-FFF2-40B4-BE49-F238E27FC236}">
                <a16:creationId xmlns:a16="http://schemas.microsoft.com/office/drawing/2014/main" id="{478ADA94-58B5-28AB-2896-24D7B66141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250" y="6104945"/>
            <a:ext cx="2007071" cy="487635"/>
          </a:xfrm>
          <a:prstGeom prst="rect">
            <a:avLst/>
          </a:prstGeom>
        </p:spPr>
      </p:pic>
    </p:spTree>
    <p:extLst>
      <p:ext uri="{BB962C8B-B14F-4D97-AF65-F5344CB8AC3E}">
        <p14:creationId xmlns:p14="http://schemas.microsoft.com/office/powerpoint/2010/main" val="270419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130" y="1497875"/>
            <a:ext cx="3917578" cy="4091688"/>
          </a:xfrm>
        </p:spPr>
        <p:txBody>
          <a:bodyPr/>
          <a:lstStyle>
            <a:lvl1pPr marL="0" indent="0">
              <a:buNone/>
              <a:defRPr/>
            </a:lvl1pPr>
            <a:lvl2pPr marL="461963" indent="-234950">
              <a:buClr>
                <a:schemeClr val="bg1">
                  <a:lumMod val="75000"/>
                </a:schemeClr>
              </a:buClr>
              <a:buFont typeface="Arial" panose="020B0604020202020204" pitchFamily="34" charset="0"/>
              <a:buChar char="•"/>
              <a:defRPr sz="1800">
                <a:solidFill>
                  <a:srgbClr val="0E3D51"/>
                </a:solidFill>
              </a:defRPr>
            </a:lvl2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829334" y="1497876"/>
            <a:ext cx="3917578" cy="4091688"/>
          </a:xfrm>
        </p:spPr>
        <p:txBody>
          <a:bodyPr/>
          <a:lstStyle>
            <a:lvl1pPr marL="60325" marR="0" indent="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None/>
              <a:tabLst/>
              <a:defRPr/>
            </a:lvl1pPr>
            <a:lvl2pPr>
              <a:defRPr lang="en-US" sz="1800" kern="1200" dirty="0" smtClean="0">
                <a:solidFill>
                  <a:srgbClr val="0E3D51"/>
                </a:solidFill>
                <a:latin typeface="Arial" panose="020B0604020202020204" pitchFamily="34" charset="0"/>
                <a:ea typeface="+mn-ea"/>
                <a:cs typeface="Arial" panose="020B0604020202020204" pitchFamily="34" charset="0"/>
              </a:defRPr>
            </a:lvl2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lvl1pPr>
              <a:defRPr>
                <a:solidFill>
                  <a:srgbClr val="0E3D51"/>
                </a:solidFill>
                <a:latin typeface="Arial  "/>
              </a:defRPr>
            </a:lvl1pPr>
          </a:lstStyle>
          <a:p>
            <a:fld id="{480D457E-2213-4A60-87F1-C2231B418CF2}" type="slidenum">
              <a:rPr lang="en-US" smtClean="0"/>
              <a:t>‹#›</a:t>
            </a:fld>
            <a:endParaRPr lang="en-US"/>
          </a:p>
        </p:txBody>
      </p:sp>
      <p:sp>
        <p:nvSpPr>
          <p:cNvPr id="11" name="Title 1"/>
          <p:cNvSpPr>
            <a:spLocks noGrp="1"/>
          </p:cNvSpPr>
          <p:nvPr>
            <p:ph type="title" hasCustomPrompt="1"/>
          </p:nvPr>
        </p:nvSpPr>
        <p:spPr>
          <a:xfrm>
            <a:off x="475129" y="365126"/>
            <a:ext cx="8271783"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Click to edit master title style</a:t>
            </a:r>
          </a:p>
        </p:txBody>
      </p:sp>
      <p:sp>
        <p:nvSpPr>
          <p:cNvPr id="6" name="Rectangle 5">
            <a:extLst>
              <a:ext uri="{FF2B5EF4-FFF2-40B4-BE49-F238E27FC236}">
                <a16:creationId xmlns:a16="http://schemas.microsoft.com/office/drawing/2014/main" id="{B075DF81-3D61-5352-801B-99A1FEAEC993}"/>
              </a:ext>
            </a:extLst>
          </p:cNvPr>
          <p:cNvSpPr/>
          <p:nvPr/>
        </p:nvSpPr>
        <p:spPr>
          <a:xfrm>
            <a:off x="9021762" y="4499160"/>
            <a:ext cx="118591" cy="2358839"/>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A87F5F37-B26B-A81F-9A10-DED6485628A8}"/>
              </a:ext>
            </a:extLst>
          </p:cNvPr>
          <p:cNvSpPr/>
          <p:nvPr/>
        </p:nvSpPr>
        <p:spPr>
          <a:xfrm>
            <a:off x="9019189" y="2063000"/>
            <a:ext cx="118591" cy="2358839"/>
          </a:xfrm>
          <a:prstGeom prst="rect">
            <a:avLst/>
          </a:prstGeom>
          <a:solidFill>
            <a:srgbClr val="6A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aseline="-25000" dirty="0"/>
          </a:p>
        </p:txBody>
      </p:sp>
      <p:sp>
        <p:nvSpPr>
          <p:cNvPr id="9" name="Rectangle 8">
            <a:extLst>
              <a:ext uri="{FF2B5EF4-FFF2-40B4-BE49-F238E27FC236}">
                <a16:creationId xmlns:a16="http://schemas.microsoft.com/office/drawing/2014/main" id="{E4BC44F4-2472-1A11-3DBC-FF0A9139EA01}"/>
              </a:ext>
            </a:extLst>
          </p:cNvPr>
          <p:cNvSpPr/>
          <p:nvPr/>
        </p:nvSpPr>
        <p:spPr>
          <a:xfrm>
            <a:off x="9021762" y="6800"/>
            <a:ext cx="116017" cy="1985682"/>
          </a:xfrm>
          <a:prstGeom prst="rect">
            <a:avLst/>
          </a:prstGeom>
          <a:solidFill>
            <a:srgbClr val="0669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E27FA27C-100D-9B5A-B07E-C3FB8004FA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30" y="5777791"/>
            <a:ext cx="1590769" cy="909011"/>
          </a:xfrm>
          <a:prstGeom prst="rect">
            <a:avLst/>
          </a:prstGeom>
        </p:spPr>
      </p:pic>
      <p:pic>
        <p:nvPicPr>
          <p:cNvPr id="12" name="Picture 11" descr="Text&#10;&#10;Description automatically generated">
            <a:extLst>
              <a:ext uri="{FF2B5EF4-FFF2-40B4-BE49-F238E27FC236}">
                <a16:creationId xmlns:a16="http://schemas.microsoft.com/office/drawing/2014/main" id="{5F861FFF-2443-35FF-61BA-C1B27C33F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9561" y="6109634"/>
            <a:ext cx="2007071" cy="487635"/>
          </a:xfrm>
          <a:prstGeom prst="rect">
            <a:avLst/>
          </a:prstGeom>
        </p:spPr>
      </p:pic>
    </p:spTree>
    <p:extLst>
      <p:ext uri="{BB962C8B-B14F-4D97-AF65-F5344CB8AC3E}">
        <p14:creationId xmlns:p14="http://schemas.microsoft.com/office/powerpoint/2010/main" val="396734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9E6F70-F463-B17B-E7AF-8DA1F0928447}"/>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p:cNvSpPr>
            <a:spLocks noGrp="1"/>
          </p:cNvSpPr>
          <p:nvPr>
            <p:ph type="body" idx="1"/>
          </p:nvPr>
        </p:nvSpPr>
        <p:spPr>
          <a:xfrm>
            <a:off x="533353" y="1538800"/>
            <a:ext cx="3873871" cy="823912"/>
          </a:xfrm>
        </p:spPr>
        <p:txBody>
          <a:bodyPr anchor="b">
            <a:noAutofit/>
          </a:bodyPr>
          <a:lstStyle>
            <a:lvl1pPr marL="0" indent="0">
              <a:buNone/>
              <a:defRPr sz="2400" b="1">
                <a:latin typeface="Arial  "/>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53" y="2508142"/>
            <a:ext cx="3873871" cy="2978258"/>
          </a:xfrm>
        </p:spPr>
        <p:txBody>
          <a:bodyPr>
            <a:normAutofit/>
          </a:bodyPr>
          <a:lstStyle>
            <a:lvl1pPr>
              <a:defRPr sz="1800" b="0">
                <a:solidFill>
                  <a:srgbClr val="0E3D51"/>
                </a:solidFill>
              </a:defRPr>
            </a:lvl1pPr>
          </a:lstStyle>
          <a:p>
            <a:pPr lvl="0"/>
            <a:r>
              <a:rPr lang="en-US"/>
              <a:t>Click to edit Master text styles</a:t>
            </a:r>
          </a:p>
        </p:txBody>
      </p:sp>
      <p:sp>
        <p:nvSpPr>
          <p:cNvPr id="5" name="Text Placeholder 4"/>
          <p:cNvSpPr>
            <a:spLocks noGrp="1"/>
          </p:cNvSpPr>
          <p:nvPr>
            <p:ph type="body" sz="quarter" idx="3"/>
          </p:nvPr>
        </p:nvSpPr>
        <p:spPr>
          <a:xfrm>
            <a:off x="4718276" y="1538800"/>
            <a:ext cx="3611659" cy="823912"/>
          </a:xfrm>
        </p:spPr>
        <p:txBody>
          <a:bodyPr anchor="b">
            <a:noAutofit/>
          </a:bodyPr>
          <a:lstStyle>
            <a:lvl1pPr marL="0" indent="0">
              <a:buNone/>
              <a:defRPr lang="en-US" sz="2400" b="1" kern="1200" dirty="0" smtClean="0">
                <a:solidFill>
                  <a:srgbClr val="06698A"/>
                </a:solidFill>
                <a:latin typeface="Arial  "/>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bg1">
                  <a:lumMod val="75000"/>
                </a:schemeClr>
              </a:buClr>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718276" y="2508142"/>
            <a:ext cx="3611659" cy="2978258"/>
          </a:xfrm>
        </p:spPr>
        <p:txBody>
          <a:bodyPr>
            <a:normAutofit/>
          </a:bodyPr>
          <a:lstStyle>
            <a:lvl1pPr marL="227013" indent="-227013">
              <a:defRPr lang="en-US" sz="1800" b="0" kern="1200" dirty="0" smtClean="0">
                <a:solidFill>
                  <a:srgbClr val="0E3D51"/>
                </a:solidFill>
                <a:latin typeface="Arial" panose="020B0604020202020204" pitchFamily="34" charset="0"/>
                <a:ea typeface="+mn-ea"/>
                <a:cs typeface="Arial" panose="020B0604020202020204" pitchFamily="34" charset="0"/>
              </a:defRPr>
            </a:lvl1pPr>
          </a:lstStyle>
          <a:p>
            <a:pPr marL="227013" lvl="0"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pPr>
            <a:r>
              <a:rPr lang="en-US"/>
              <a:t>Click to edit Master text styles</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480D457E-2213-4A60-87F1-C2231B418CF2}" type="slidenum">
              <a:rPr lang="en-US" smtClean="0"/>
              <a:t>‹#›</a:t>
            </a:fld>
            <a:endParaRPr lang="en-US"/>
          </a:p>
        </p:txBody>
      </p:sp>
      <p:sp>
        <p:nvSpPr>
          <p:cNvPr id="12" name="Title 1"/>
          <p:cNvSpPr>
            <a:spLocks noGrp="1"/>
          </p:cNvSpPr>
          <p:nvPr>
            <p:ph type="title" hasCustomPrompt="1"/>
          </p:nvPr>
        </p:nvSpPr>
        <p:spPr>
          <a:xfrm>
            <a:off x="533353"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Click to edit master title style</a:t>
            </a:r>
          </a:p>
        </p:txBody>
      </p:sp>
      <p:pic>
        <p:nvPicPr>
          <p:cNvPr id="8" name="Picture 7">
            <a:extLst>
              <a:ext uri="{FF2B5EF4-FFF2-40B4-BE49-F238E27FC236}">
                <a16:creationId xmlns:a16="http://schemas.microsoft.com/office/drawing/2014/main" id="{7B595066-40D7-480D-A547-79808C02E3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10" name="Picture 9">
            <a:extLst>
              <a:ext uri="{FF2B5EF4-FFF2-40B4-BE49-F238E27FC236}">
                <a16:creationId xmlns:a16="http://schemas.microsoft.com/office/drawing/2014/main" id="{04A8B580-0AC4-6996-3E9E-C848B7A8685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111736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fld id="{480D457E-2213-4A60-87F1-C2231B418CF2}" type="slidenum">
              <a:rPr lang="en-US" smtClean="0"/>
              <a:t>‹#›</a:t>
            </a:fld>
            <a:endParaRPr lang="en-US"/>
          </a:p>
        </p:txBody>
      </p:sp>
      <p:sp>
        <p:nvSpPr>
          <p:cNvPr id="13" name="Content Placeholder 2">
            <a:extLst>
              <a:ext uri="{FF2B5EF4-FFF2-40B4-BE49-F238E27FC236}">
                <a16:creationId xmlns:a16="http://schemas.microsoft.com/office/drawing/2014/main" id="{40EE964F-52DD-46A8-AFE4-676858E5F438}"/>
              </a:ext>
            </a:extLst>
          </p:cNvPr>
          <p:cNvSpPr>
            <a:spLocks noGrp="1"/>
          </p:cNvSpPr>
          <p:nvPr>
            <p:ph idx="1"/>
          </p:nvPr>
        </p:nvSpPr>
        <p:spPr>
          <a:xfrm>
            <a:off x="475130" y="1584961"/>
            <a:ext cx="7485530" cy="3930990"/>
          </a:xfrm>
        </p:spPr>
        <p:txBody>
          <a:bodyPr/>
          <a:lstStyle>
            <a:lvl1pPr>
              <a:defRPr sz="2400"/>
            </a:lvl1pPr>
            <a:lvl2pPr marL="514350" indent="-228600">
              <a:buClr>
                <a:schemeClr val="bg1">
                  <a:lumMod val="75000"/>
                </a:schemeClr>
              </a:buClr>
              <a:buSzPct val="50000"/>
              <a:buFont typeface="Arial" panose="020B0604020202020204" pitchFamily="34" charset="0"/>
              <a:buChar char="►"/>
              <a:defRPr sz="1800">
                <a:solidFill>
                  <a:srgbClr val="0E3D51"/>
                </a:solidFill>
              </a:defRPr>
            </a:lvl2pPr>
            <a:lvl3pPr marL="739775" indent="-225425">
              <a:buClr>
                <a:schemeClr val="bg1">
                  <a:lumMod val="75000"/>
                </a:schemeClr>
              </a:buClr>
              <a:buFont typeface="Arial" panose="020B0604020202020204" pitchFamily="34" charset="0"/>
              <a:buChar char="─"/>
              <a:defRPr sz="1800">
                <a:solidFill>
                  <a:schemeClr val="bg1">
                    <a:lumMod val="50000"/>
                  </a:schemeClr>
                </a:solidFill>
              </a:defRPr>
            </a:lvl3pPr>
          </a:lstStyle>
          <a:p>
            <a:pPr lvl="0"/>
            <a:r>
              <a:rPr lang="en-US"/>
              <a:t>Click to edit Master text styles</a:t>
            </a:r>
          </a:p>
          <a:p>
            <a:pPr lvl="1"/>
            <a:r>
              <a:rPr lang="en-US"/>
              <a:t>Second level</a:t>
            </a:r>
          </a:p>
          <a:p>
            <a:pPr lvl="2"/>
            <a:r>
              <a:rPr lang="en-US"/>
              <a:t>Third level</a:t>
            </a:r>
          </a:p>
        </p:txBody>
      </p:sp>
      <p:sp>
        <p:nvSpPr>
          <p:cNvPr id="2" name="Rectangle 1">
            <a:extLst>
              <a:ext uri="{FF2B5EF4-FFF2-40B4-BE49-F238E27FC236}">
                <a16:creationId xmlns:a16="http://schemas.microsoft.com/office/drawing/2014/main" id="{277C6EAE-194D-497D-5CA1-6422DCA3B991}"/>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0F235CD9-6044-EBEB-E14C-15F002385F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9" name="Picture 8">
            <a:extLst>
              <a:ext uri="{FF2B5EF4-FFF2-40B4-BE49-F238E27FC236}">
                <a16:creationId xmlns:a16="http://schemas.microsoft.com/office/drawing/2014/main" id="{082E68D0-54AA-AD54-C3D7-4F30C9316F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
        <p:nvSpPr>
          <p:cNvPr id="16" name="Title 1">
            <a:extLst>
              <a:ext uri="{FF2B5EF4-FFF2-40B4-BE49-F238E27FC236}">
                <a16:creationId xmlns:a16="http://schemas.microsoft.com/office/drawing/2014/main" id="{159CE2B9-0A27-DC95-9EFF-31E70FC4A4AD}"/>
              </a:ext>
            </a:extLst>
          </p:cNvPr>
          <p:cNvSpPr>
            <a:spLocks noGrp="1"/>
          </p:cNvSpPr>
          <p:nvPr>
            <p:ph type="title" hasCustomPrompt="1"/>
          </p:nvPr>
        </p:nvSpPr>
        <p:spPr>
          <a:xfrm>
            <a:off x="475130" y="365126"/>
            <a:ext cx="7485530" cy="1028245"/>
          </a:xfrm>
        </p:spPr>
        <p:txBody>
          <a:bodyPr>
            <a:normAutofit/>
          </a:bodyPr>
          <a:lstStyle>
            <a:lvl1pPr>
              <a:defRPr lang="en-US" sz="3200" b="1" kern="1200" cap="none" baseline="0" dirty="0">
                <a:solidFill>
                  <a:srgbClr val="6ABF4B"/>
                </a:solidFill>
                <a:latin typeface="Arial  "/>
                <a:ea typeface="+mj-ea"/>
                <a:cs typeface="+mj-cs"/>
              </a:defRPr>
            </a:lvl1pPr>
          </a:lstStyle>
          <a:p>
            <a:r>
              <a:rPr lang="en-US" dirty="0"/>
              <a:t>Click to edit master title style</a:t>
            </a:r>
          </a:p>
        </p:txBody>
      </p:sp>
    </p:spTree>
    <p:extLst>
      <p:ext uri="{BB962C8B-B14F-4D97-AF65-F5344CB8AC3E}">
        <p14:creationId xmlns:p14="http://schemas.microsoft.com/office/powerpoint/2010/main" val="419000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480D457E-2213-4A60-87F1-C2231B418CF2}" type="slidenum">
              <a:rPr lang="en-US" smtClean="0"/>
              <a:t>‹#›</a:t>
            </a:fld>
            <a:endParaRPr lang="en-US"/>
          </a:p>
        </p:txBody>
      </p:sp>
      <p:sp>
        <p:nvSpPr>
          <p:cNvPr id="2" name="Rectangle 1">
            <a:extLst>
              <a:ext uri="{FF2B5EF4-FFF2-40B4-BE49-F238E27FC236}">
                <a16:creationId xmlns:a16="http://schemas.microsoft.com/office/drawing/2014/main" id="{71AFC1EB-1FFE-5A0B-F268-6E11639C14ED}"/>
              </a:ext>
            </a:extLst>
          </p:cNvPr>
          <p:cNvSpPr/>
          <p:nvPr/>
        </p:nvSpPr>
        <p:spPr>
          <a:xfrm>
            <a:off x="0" y="5701518"/>
            <a:ext cx="9144000" cy="11564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B8060B55-8E87-4656-C5D4-CEDC686123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75130" y="5846371"/>
            <a:ext cx="1590769" cy="909010"/>
          </a:xfrm>
          <a:prstGeom prst="rect">
            <a:avLst/>
          </a:prstGeom>
        </p:spPr>
      </p:pic>
      <p:pic>
        <p:nvPicPr>
          <p:cNvPr id="7" name="Picture 6">
            <a:extLst>
              <a:ext uri="{FF2B5EF4-FFF2-40B4-BE49-F238E27FC236}">
                <a16:creationId xmlns:a16="http://schemas.microsoft.com/office/drawing/2014/main" id="{5A94BCD6-B218-36D8-1107-E13883C4ABC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9561" y="6179322"/>
            <a:ext cx="2007071" cy="348258"/>
          </a:xfrm>
          <a:prstGeom prst="rect">
            <a:avLst/>
          </a:prstGeom>
        </p:spPr>
      </p:pic>
    </p:spTree>
    <p:extLst>
      <p:ext uri="{BB962C8B-B14F-4D97-AF65-F5344CB8AC3E}">
        <p14:creationId xmlns:p14="http://schemas.microsoft.com/office/powerpoint/2010/main" val="11508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130" y="365126"/>
            <a:ext cx="8040220" cy="9324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5130" y="1576251"/>
            <a:ext cx="8040220" cy="4645164"/>
          </a:xfrm>
          <a:prstGeom prst="rect">
            <a:avLst/>
          </a:prstGeom>
        </p:spPr>
        <p:txBody>
          <a:bodyPr vert="horz" lIns="91440" tIns="45720" rIns="91440" bIns="45720" rtlCol="0">
            <a:normAutofit/>
          </a:bodyPr>
          <a:lstStyle/>
          <a:p>
            <a:pPr lvl="0"/>
            <a:r>
              <a:rPr lang="en-US" dirty="0"/>
              <a:t>Click to edit Master text styles</a:t>
            </a:r>
          </a:p>
          <a:p>
            <a:pPr marL="514350" lvl="1" indent="-228600" algn="l" defTabSz="914400" rtl="0" eaLnBrk="1" latinLnBrk="0" hangingPunct="1">
              <a:lnSpc>
                <a:spcPct val="90000"/>
              </a:lnSpc>
              <a:spcBef>
                <a:spcPts val="500"/>
              </a:spcBef>
              <a:buClr>
                <a:schemeClr val="bg1">
                  <a:lumMod val="75000"/>
                </a:schemeClr>
              </a:buClr>
              <a:buSzPct val="50000"/>
              <a:buFont typeface="Arial" panose="020B0604020202020204" pitchFamily="34" charset="0"/>
              <a:buChar char="►"/>
            </a:pPr>
            <a:r>
              <a:rPr lang="en-US" dirty="0"/>
              <a:t>Second level</a:t>
            </a:r>
          </a:p>
          <a:p>
            <a:pPr marL="739775" marR="0" lvl="2" indent="-225425"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a:pPr>
            <a:r>
              <a:rPr lang="en-US" dirty="0"/>
              <a:t>Third level</a:t>
            </a:r>
          </a:p>
          <a:p>
            <a:pPr marL="858837" lvl="2" indent="-228600" algn="l" defTabSz="914400" rtl="0" eaLnBrk="1" latinLnBrk="0" hangingPunct="1">
              <a:lnSpc>
                <a:spcPct val="90000"/>
              </a:lnSpc>
              <a:spcBef>
                <a:spcPts val="1000"/>
              </a:spcBef>
              <a:buClr>
                <a:schemeClr val="bg1">
                  <a:lumMod val="75000"/>
                </a:schemeClr>
              </a:buClr>
              <a:buFont typeface="Arial" panose="020B0604020202020204" pitchFamily="34" charset="0"/>
              <a:buChar char="•"/>
            </a:pPr>
            <a:endParaRPr lang="en-US" dirty="0"/>
          </a:p>
        </p:txBody>
      </p:sp>
      <p:sp>
        <p:nvSpPr>
          <p:cNvPr id="6" name="Slide Number Placeholder 5"/>
          <p:cNvSpPr>
            <a:spLocks noGrp="1"/>
          </p:cNvSpPr>
          <p:nvPr>
            <p:ph type="sldNum" sz="quarter" idx="4"/>
          </p:nvPr>
        </p:nvSpPr>
        <p:spPr>
          <a:xfrm>
            <a:off x="8248650" y="6356351"/>
            <a:ext cx="500902" cy="365125"/>
          </a:xfrm>
          <a:prstGeom prst="rect">
            <a:avLst/>
          </a:prstGeom>
        </p:spPr>
        <p:txBody>
          <a:bodyPr vert="horz" lIns="91440" tIns="45720" rIns="91440" bIns="45720" rtlCol="0" anchor="ctr"/>
          <a:lstStyle>
            <a:lvl1pPr algn="r">
              <a:defRPr sz="1200" b="0">
                <a:solidFill>
                  <a:srgbClr val="06698A"/>
                </a:solidFill>
                <a:latin typeface="Avenir LT Std 65 Medium" panose="020B0803020203020204" pitchFamily="34" charset="0"/>
              </a:defRPr>
            </a:lvl1pPr>
          </a:lstStyle>
          <a:p>
            <a:fld id="{480D457E-2213-4A60-87F1-C2231B418CF2}" type="slidenum">
              <a:rPr lang="en-US" smtClean="0"/>
              <a:t>‹#›</a:t>
            </a:fld>
            <a:endParaRPr lang="en-US"/>
          </a:p>
        </p:txBody>
      </p:sp>
    </p:spTree>
    <p:extLst>
      <p:ext uri="{BB962C8B-B14F-4D97-AF65-F5344CB8AC3E}">
        <p14:creationId xmlns:p14="http://schemas.microsoft.com/office/powerpoint/2010/main" val="24067309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defTabSz="914400" rtl="0" eaLnBrk="1" latinLnBrk="0" hangingPunct="1">
        <a:lnSpc>
          <a:spcPct val="90000"/>
        </a:lnSpc>
        <a:spcBef>
          <a:spcPct val="0"/>
        </a:spcBef>
        <a:buNone/>
        <a:defRPr sz="4400" kern="1200">
          <a:solidFill>
            <a:srgbClr val="0E3D51"/>
          </a:solidFill>
          <a:latin typeface="Avenir LT Std 65 Medium" panose="020B0803020203020204" pitchFamily="34" charset="0"/>
          <a:ea typeface="+mj-ea"/>
          <a:cs typeface="+mj-cs"/>
        </a:defRPr>
      </a:lvl1pPr>
    </p:titleStyle>
    <p:bodyStyle>
      <a:lvl1pPr marL="227013" indent="-227013" algn="l" defTabSz="914400" rtl="0" eaLnBrk="1" latinLnBrk="0" hangingPunct="1">
        <a:lnSpc>
          <a:spcPct val="90000"/>
        </a:lnSpc>
        <a:spcBef>
          <a:spcPts val="1000"/>
        </a:spcBef>
        <a:buClr>
          <a:schemeClr val="bg1">
            <a:lumMod val="75000"/>
          </a:schemeClr>
        </a:buClr>
        <a:buFont typeface="Arial" panose="020B0604020202020204" pitchFamily="34" charset="0"/>
        <a:buChar char="•"/>
        <a:defRPr lang="en-US" sz="2400" b="1" kern="1200" dirty="0" smtClean="0">
          <a:solidFill>
            <a:srgbClr val="06698A"/>
          </a:solidFill>
          <a:latin typeface="Arial" panose="020B0604020202020204" pitchFamily="34" charset="0"/>
          <a:ea typeface="+mn-ea"/>
          <a:cs typeface="Arial" panose="020B0604020202020204" pitchFamily="34" charset="0"/>
        </a:defRPr>
      </a:lvl1pPr>
      <a:lvl2pPr marL="857250" indent="-342900" algn="l" defTabSz="914400" rtl="0" eaLnBrk="1" latinLnBrk="0" hangingPunct="1">
        <a:lnSpc>
          <a:spcPct val="90000"/>
        </a:lnSpc>
        <a:spcBef>
          <a:spcPts val="500"/>
        </a:spcBef>
        <a:buSzPct val="90000"/>
        <a:buFont typeface="Arial" panose="020B0604020202020204" pitchFamily="34" charset="0"/>
        <a:buChar char="─"/>
        <a:defRPr lang="en-US" sz="2000" kern="1200" dirty="0" smtClean="0">
          <a:solidFill>
            <a:schemeClr val="tx1"/>
          </a:solidFill>
          <a:latin typeface="Arial" panose="020B0604020202020204" pitchFamily="34" charset="0"/>
          <a:ea typeface="+mn-ea"/>
          <a:cs typeface="Arial" panose="020B0604020202020204" pitchFamily="34" charset="0"/>
        </a:defRPr>
      </a:lvl2pPr>
      <a:lvl3pPr marL="858837" marR="0" indent="-228600" algn="l" defTabSz="914400" rtl="0" eaLnBrk="1" fontAlgn="auto" latinLnBrk="0" hangingPunct="1">
        <a:lnSpc>
          <a:spcPct val="90000"/>
        </a:lnSpc>
        <a:spcBef>
          <a:spcPts val="1000"/>
        </a:spcBef>
        <a:spcAft>
          <a:spcPts val="0"/>
        </a:spcAft>
        <a:buClr>
          <a:schemeClr val="bg1">
            <a:lumMod val="75000"/>
          </a:schemeClr>
        </a:buClr>
        <a:buSzTx/>
        <a:buFont typeface="Arial" panose="020B0604020202020204" pitchFamily="34" charset="0"/>
        <a:buChar char="─"/>
        <a:tabLst/>
        <a:defRPr lang="en-US" sz="2000" kern="120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55 Roman" panose="020B0503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microsoft.com/office/2007/relationships/hdphoto" Target="../media/hdphoto2.wdp"/><Relationship Id="rId3" Type="http://schemas.openxmlformats.org/officeDocument/2006/relationships/tags" Target="../tags/tag3.xml"/><Relationship Id="rId7" Type="http://schemas.openxmlformats.org/officeDocument/2006/relationships/slideLayout" Target="../slideLayouts/slideLayout1.xml"/><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0.png"/><Relationship Id="rId5" Type="http://schemas.openxmlformats.org/officeDocument/2006/relationships/tags" Target="../tags/tag5.xml"/><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tags" Target="../tags/tag41.xml"/><Relationship Id="rId2" Type="http://schemas.openxmlformats.org/officeDocument/2006/relationships/tags" Target="../tags/tag31.xml"/><Relationship Id="rId16" Type="http://schemas.openxmlformats.org/officeDocument/2006/relationships/image" Target="../media/image20.png"/><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5" Type="http://schemas.openxmlformats.org/officeDocument/2006/relationships/notesSlide" Target="../notesSlides/notesSlide13.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hyperlink" Target="https://www.youtube.com/watch?v=1pxvHmB4ki4" TargetMode="External"/><Relationship Id="rId3" Type="http://schemas.openxmlformats.org/officeDocument/2006/relationships/slideLayout" Target="../slideLayouts/slideLayout6.xml"/><Relationship Id="rId7" Type="http://schemas.openxmlformats.org/officeDocument/2006/relationships/hyperlink" Target="https://www.canada.ca/fr/sante-publique/services/publications/vie-saine/resume-plan-action-prevenir-mefaits-lies-consommation-substances-jeunes-approche-globale-sante-milieu-scolaire.html" TargetMode="Externa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https://www.uvic.ca/research/centres/cisur/assets/docs/iminds/hs-pp-drug-curriculum.pdf" TargetMode="External"/><Relationship Id="rId5" Type="http://schemas.openxmlformats.org/officeDocument/2006/relationships/hyperlink" Target="https://www.uvic.ca/research/centres/cisur/assets/docs/iminds/iminds-facilitating-dialog.pdf" TargetMode="External"/><Relationship Id="rId4" Type="http://schemas.openxmlformats.org/officeDocument/2006/relationships/notesSlide" Target="../notesSlides/notesSlide15.xml"/><Relationship Id="rId9" Type="http://schemas.openxmlformats.org/officeDocument/2006/relationships/hyperlink" Target="https://www.ccsa.ca/fr/comprendre-lusage-de-substances-un-guide-pour-les-educateurs"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3.xml"/><Relationship Id="rId7" Type="http://schemas.openxmlformats.org/officeDocument/2006/relationships/diagramQuickStyle" Target="../diagrams/quickStyle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6.xml"/><Relationship Id="rId7" Type="http://schemas.openxmlformats.org/officeDocument/2006/relationships/diagramQuickStyle" Target="../diagrams/quickStyle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3.xml"/><Relationship Id="rId7" Type="http://schemas.openxmlformats.org/officeDocument/2006/relationships/diagramQuickStyle" Target="../diagrams/quickStyle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7.xml"/><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3.xml"/><Relationship Id="rId7" Type="http://schemas.openxmlformats.org/officeDocument/2006/relationships/diagramQuickStyle" Target="../diagrams/quickStyle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8.xml"/><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38675" y="2357408"/>
            <a:ext cx="5837420" cy="1313610"/>
          </a:xfrm>
        </p:spPr>
        <p:txBody>
          <a:bodyPr anchor="ctr">
            <a:normAutofit/>
          </a:bodyPr>
          <a:lstStyle/>
          <a:p>
            <a:r>
              <a:rPr lang="fr-CA" sz="4000" i="0" u="none" strike="noStrike" dirty="0">
                <a:effectLst/>
              </a:rPr>
              <a:t>AVANT DE PASSER À L’ENSEIGNEMENT </a:t>
            </a:r>
            <a:r>
              <a:rPr lang="en-CA" sz="4000" i="0" u="none" strike="noStrike" dirty="0">
                <a:effectLst/>
              </a:rPr>
              <a:t>:</a:t>
            </a:r>
            <a:r>
              <a:rPr lang="en-CA" sz="4000" i="0" dirty="0">
                <a:effectLst/>
              </a:rPr>
              <a:t>​</a:t>
            </a:r>
            <a:endParaRPr lang="en-CA" sz="4000" dirty="0"/>
          </a:p>
        </p:txBody>
      </p:sp>
      <p:sp>
        <p:nvSpPr>
          <p:cNvPr id="3" name="Subtitle 2"/>
          <p:cNvSpPr>
            <a:spLocks noGrp="1"/>
          </p:cNvSpPr>
          <p:nvPr>
            <p:ph type="subTitle" idx="1"/>
            <p:custDataLst>
              <p:tags r:id="rId2"/>
            </p:custDataLst>
          </p:nvPr>
        </p:nvSpPr>
        <p:spPr>
          <a:xfrm>
            <a:off x="138675" y="3671018"/>
            <a:ext cx="5837420" cy="760600"/>
          </a:xfrm>
        </p:spPr>
        <p:txBody>
          <a:bodyPr vert="horz" lIns="91440" tIns="45720" rIns="91440" bIns="45720" rtlCol="0">
            <a:normAutofit fontScale="85000" lnSpcReduction="10000"/>
          </a:bodyPr>
          <a:lstStyle/>
          <a:p>
            <a:pPr marL="0" indent="0">
              <a:spcBef>
                <a:spcPts val="1800"/>
              </a:spcBef>
              <a:buNone/>
            </a:pPr>
            <a:r>
              <a:rPr lang="fr-CA" i="0" u="none" strike="noStrike" dirty="0">
                <a:effectLst/>
              </a:rPr>
              <a:t>approche globale de la prévention de la consommation de substances dans les écoles</a:t>
            </a:r>
            <a:r>
              <a:rPr lang="fr-CA" b="0" i="0" dirty="0">
                <a:effectLst/>
              </a:rPr>
              <a:t>​</a:t>
            </a:r>
            <a:endParaRPr lang="fr-CA" dirty="0"/>
          </a:p>
        </p:txBody>
      </p:sp>
      <p:sp>
        <p:nvSpPr>
          <p:cNvPr id="4" name="Text Placeholder 3"/>
          <p:cNvSpPr>
            <a:spLocks noGrp="1"/>
          </p:cNvSpPr>
          <p:nvPr>
            <p:ph type="body" sz="quarter" idx="10"/>
            <p:custDataLst>
              <p:tags r:id="rId3"/>
            </p:custDataLst>
          </p:nvPr>
        </p:nvSpPr>
        <p:spPr>
          <a:xfrm>
            <a:off x="356347" y="4608513"/>
            <a:ext cx="5837420" cy="708025"/>
          </a:xfrm>
        </p:spPr>
        <p:txBody>
          <a:bodyPr vert="horz" lIns="91440" tIns="45720" rIns="91440" bIns="45720" rtlCol="0" anchor="t">
            <a:normAutofit lnSpcReduction="10000"/>
          </a:bodyPr>
          <a:lstStyle/>
          <a:p>
            <a:r>
              <a:rPr lang="fr-CA" dirty="0">
                <a:latin typeface="Arial"/>
                <a:cs typeface="Arial"/>
              </a:rPr>
              <a:t>Créée en mai 2022</a:t>
            </a:r>
            <a:endParaRPr lang="fr-CA" dirty="0"/>
          </a:p>
          <a:p>
            <a:r>
              <a:rPr lang="fr-CA" dirty="0">
                <a:latin typeface="Arial"/>
                <a:cs typeface="Arial"/>
              </a:rPr>
              <a:t>Révisée en février 2023</a:t>
            </a:r>
            <a:endParaRPr lang="fr-CA" dirty="0"/>
          </a:p>
        </p:txBody>
      </p:sp>
      <p:pic>
        <p:nvPicPr>
          <p:cNvPr id="6" name="Picture 5">
            <a:extLst>
              <a:ext uri="{FF2B5EF4-FFF2-40B4-BE49-F238E27FC236}">
                <a16:creationId xmlns:a16="http://schemas.microsoft.com/office/drawing/2014/main" id="{FBD58E62-02DB-4591-B6D3-1586703843FB}"/>
              </a:ext>
            </a:extLst>
          </p:cNvPr>
          <p:cNvPicPr>
            <a:picLocks noChangeAspect="1"/>
          </p:cNvPicPr>
          <p:nvPr>
            <p:custDataLst>
              <p:tags r:id="rId4"/>
            </p:custDataLst>
          </p:nvPr>
        </p:nvPicPr>
        <p:blipFill rotWithShape="1">
          <a:blip r:embed="rId9">
            <a:extLst>
              <a:ext uri="{BEBA8EAE-BF5A-486C-A8C5-ECC9F3942E4B}">
                <a14:imgProps xmlns:a14="http://schemas.microsoft.com/office/drawing/2010/main">
                  <a14:imgLayer r:embed="rId10">
                    <a14:imgEffect>
                      <a14:saturation sat="66000"/>
                    </a14:imgEffect>
                  </a14:imgLayer>
                </a14:imgProps>
              </a:ext>
            </a:extLst>
          </a:blip>
          <a:srcRect l="8932" r="9697"/>
          <a:stretch/>
        </p:blipFill>
        <p:spPr>
          <a:xfrm>
            <a:off x="6785954" y="1999622"/>
            <a:ext cx="2358046" cy="2451798"/>
          </a:xfrm>
          <a:prstGeom prst="rect">
            <a:avLst/>
          </a:prstGeom>
        </p:spPr>
      </p:pic>
      <p:pic>
        <p:nvPicPr>
          <p:cNvPr id="7" name="Picture 6">
            <a:extLst>
              <a:ext uri="{FF2B5EF4-FFF2-40B4-BE49-F238E27FC236}">
                <a16:creationId xmlns:a16="http://schemas.microsoft.com/office/drawing/2014/main" id="{41ED8E04-AC3C-480B-BD9D-477F448D6941}"/>
              </a:ext>
            </a:extLst>
          </p:cNvPr>
          <p:cNvPicPr>
            <a:picLocks noChangeAspect="1"/>
          </p:cNvPicPr>
          <p:nvPr>
            <p:custDataLst>
              <p:tags r:id="rId5"/>
            </p:custDataLst>
          </p:nvPr>
        </p:nvPicPr>
        <p:blipFill rotWithShape="1">
          <a:blip r:embed="rId11"/>
          <a:srcRect l="34081"/>
          <a:stretch/>
        </p:blipFill>
        <p:spPr>
          <a:xfrm>
            <a:off x="6785953" y="4473190"/>
            <a:ext cx="2358046" cy="2384809"/>
          </a:xfrm>
          <a:prstGeom prst="rect">
            <a:avLst/>
          </a:prstGeom>
        </p:spPr>
      </p:pic>
      <p:pic>
        <p:nvPicPr>
          <p:cNvPr id="8" name="Picture 7">
            <a:extLst>
              <a:ext uri="{FF2B5EF4-FFF2-40B4-BE49-F238E27FC236}">
                <a16:creationId xmlns:a16="http://schemas.microsoft.com/office/drawing/2014/main" id="{C5D755CF-1AAC-4274-8179-2886FA24425C}"/>
              </a:ext>
            </a:extLst>
          </p:cNvPr>
          <p:cNvPicPr>
            <a:picLocks noChangeAspect="1"/>
          </p:cNvPicPr>
          <p:nvPr>
            <p:custDataLst>
              <p:tags r:id="rId6"/>
            </p:custDataLst>
          </p:nvPr>
        </p:nvPicPr>
        <p:blipFill rotWithShape="1">
          <a:blip r:embed="rId12">
            <a:extLst>
              <a:ext uri="{BEBA8EAE-BF5A-486C-A8C5-ECC9F3942E4B}">
                <a14:imgProps xmlns:a14="http://schemas.microsoft.com/office/drawing/2010/main">
                  <a14:imgLayer r:embed="rId13">
                    <a14:imgEffect>
                      <a14:colorTemperature colorTemp="6400"/>
                    </a14:imgEffect>
                    <a14:imgEffect>
                      <a14:saturation sat="66000"/>
                    </a14:imgEffect>
                  </a14:imgLayer>
                </a14:imgProps>
              </a:ext>
            </a:extLst>
          </a:blip>
          <a:srcRect l="6923" r="14461"/>
          <a:stretch/>
        </p:blipFill>
        <p:spPr>
          <a:xfrm>
            <a:off x="6785952" y="0"/>
            <a:ext cx="2358047" cy="1999622"/>
          </a:xfrm>
          <a:prstGeom prst="rect">
            <a:avLst/>
          </a:prstGeom>
        </p:spPr>
      </p:pic>
    </p:spTree>
    <p:extLst>
      <p:ext uri="{BB962C8B-B14F-4D97-AF65-F5344CB8AC3E}">
        <p14:creationId xmlns:p14="http://schemas.microsoft.com/office/powerpoint/2010/main" val="292212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AB405-4DA2-6CAB-43A1-0A769C6217E6}"/>
              </a:ext>
            </a:extLst>
          </p:cNvPr>
          <p:cNvSpPr>
            <a:spLocks noGrp="1"/>
          </p:cNvSpPr>
          <p:nvPr>
            <p:ph type="title"/>
            <p:custDataLst>
              <p:tags r:id="rId1"/>
            </p:custDataLst>
          </p:nvPr>
        </p:nvSpPr>
        <p:spPr/>
        <p:txBody>
          <a:bodyPr/>
          <a:lstStyle/>
          <a:p>
            <a:r>
              <a:rPr lang="fr-CA" b="0" i="0" dirty="0">
                <a:solidFill>
                  <a:srgbClr val="000000"/>
                </a:solidFill>
                <a:effectLst/>
                <a:latin typeface="Calibri" panose="020F0502020204030204" pitchFamily="34" charset="0"/>
              </a:rPr>
              <a:t>Principes clés de la réduction des méfaits</a:t>
            </a:r>
            <a:endParaRPr lang="fr-CA" dirty="0"/>
          </a:p>
        </p:txBody>
      </p:sp>
      <p:sp>
        <p:nvSpPr>
          <p:cNvPr id="2" name="Content Placeholder 1">
            <a:extLst>
              <a:ext uri="{FF2B5EF4-FFF2-40B4-BE49-F238E27FC236}">
                <a16:creationId xmlns:a16="http://schemas.microsoft.com/office/drawing/2014/main" id="{98003C19-8A4C-6B5A-6D35-08A6AA436EE2}"/>
              </a:ext>
            </a:extLst>
          </p:cNvPr>
          <p:cNvSpPr>
            <a:spLocks noGrp="1"/>
          </p:cNvSpPr>
          <p:nvPr>
            <p:ph idx="1"/>
            <p:custDataLst>
              <p:tags r:id="rId2"/>
            </p:custDataLst>
          </p:nvPr>
        </p:nvSpPr>
        <p:spPr/>
        <p:txBody>
          <a:bodyPr>
            <a:normAutofit/>
          </a:bodyPr>
          <a:lstStyle/>
          <a:p>
            <a:pPr algn="l" rtl="0" fontAlgn="base"/>
            <a:r>
              <a:rPr lang="fr-CA" b="0" i="0" u="none" strike="noStrike" dirty="0">
                <a:solidFill>
                  <a:srgbClr val="000000"/>
                </a:solidFill>
                <a:effectLst/>
                <a:latin typeface="Calibri" panose="020F0502020204030204" pitchFamily="34" charset="0"/>
              </a:rPr>
              <a:t>Stratégies de réduction des méfaits </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Utiliser une ceinture de sécurité dans un véhicule.</a:t>
            </a:r>
            <a:endParaRPr lang="fr-CA"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Porter un casque (p. ex. vélo, planche à neige ou hockey, entre autres)</a:t>
            </a:r>
            <a:r>
              <a:rPr lang="fr-CA" sz="2000" b="0" i="0" dirty="0">
                <a:solidFill>
                  <a:srgbClr val="000000"/>
                </a:solidFill>
                <a:effectLst/>
                <a:latin typeface="Calibri" panose="020F0502020204030204" pitchFamily="34" charset="0"/>
              </a:rPr>
              <a:t>​.</a:t>
            </a:r>
            <a:endParaRPr lang="fr-CA"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dirty="0">
                <a:solidFill>
                  <a:srgbClr val="000000"/>
                </a:solidFill>
                <a:latin typeface="Calibri" panose="020F0502020204030204" pitchFamily="34" charset="0"/>
              </a:rPr>
              <a:t>Utiliser des </a:t>
            </a:r>
            <a:r>
              <a:rPr lang="fr-CA" sz="2000" b="0" i="0" u="none" strike="noStrike" dirty="0">
                <a:solidFill>
                  <a:srgbClr val="000000"/>
                </a:solidFill>
                <a:effectLst/>
                <a:latin typeface="Calibri" panose="020F0502020204030204" pitchFamily="34" charset="0"/>
              </a:rPr>
              <a:t>condoms pour prévenir la transmission d’</a:t>
            </a:r>
            <a:r>
              <a:rPr lang="fr-CA" sz="2000" b="0" i="0" u="none" strike="noStrike" dirty="0" err="1">
                <a:solidFill>
                  <a:srgbClr val="000000"/>
                </a:solidFill>
                <a:effectLst/>
                <a:latin typeface="Calibri" panose="020F0502020204030204" pitchFamily="34" charset="0"/>
              </a:rPr>
              <a:t>ITS</a:t>
            </a:r>
            <a:r>
              <a:rPr lang="fr-CA" sz="2000" b="0" i="0" dirty="0">
                <a:solidFill>
                  <a:srgbClr val="000000"/>
                </a:solidFill>
                <a:effectLst/>
                <a:latin typeface="Calibri" panose="020F0502020204030204" pitchFamily="34" charset="0"/>
              </a:rPr>
              <a:t>​.</a:t>
            </a:r>
            <a:endParaRPr lang="fr-CA"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Boire de l’eau quand on consomme de l’alcool</a:t>
            </a:r>
            <a:r>
              <a:rPr lang="fr-CA" sz="2000" b="0" i="0" dirty="0">
                <a:solidFill>
                  <a:srgbClr val="000000"/>
                </a:solidFill>
                <a:effectLst/>
                <a:latin typeface="Calibri" panose="020F0502020204030204" pitchFamily="34" charset="0"/>
              </a:rPr>
              <a:t>​.</a:t>
            </a:r>
            <a:endParaRPr lang="fr-CA"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Utiliser un timbre de nicotine plutôt que de fumer</a:t>
            </a:r>
            <a:r>
              <a:rPr lang="fr-CA" sz="2000" b="0" i="0" dirty="0">
                <a:solidFill>
                  <a:srgbClr val="000000"/>
                </a:solidFill>
                <a:effectLst/>
                <a:latin typeface="Calibri" panose="020F0502020204030204" pitchFamily="34" charset="0"/>
              </a:rPr>
              <a:t>​.</a:t>
            </a:r>
            <a:endParaRPr lang="fr-CA"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Consommer des substances dans un lieu sécuritaire </a:t>
            </a:r>
            <a:r>
              <a:rPr lang="fr-CA" sz="2000" dirty="0">
                <a:solidFill>
                  <a:srgbClr val="000000"/>
                </a:solidFill>
                <a:latin typeface="Calibri" panose="020F0502020204030204" pitchFamily="34" charset="0"/>
              </a:rPr>
              <a:t>en compagnie d’une personne de confiance.</a:t>
            </a:r>
            <a:r>
              <a:rPr lang="fr-CA" sz="2000" b="0" i="0" dirty="0">
                <a:solidFill>
                  <a:srgbClr val="000000"/>
                </a:solidFill>
                <a:effectLst/>
                <a:latin typeface="Calibri" panose="020F0502020204030204" pitchFamily="34" charset="0"/>
              </a:rPr>
              <a:t>​</a:t>
            </a:r>
            <a:endParaRPr lang="fr-CA"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Utiliser des programmes d’échange de seringues.</a:t>
            </a:r>
            <a:endParaRPr lang="fr-CA" sz="2000"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CA"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5766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C7522-E1A3-A909-0A19-B00B1EFFC5E8}"/>
              </a:ext>
            </a:extLst>
          </p:cNvPr>
          <p:cNvSpPr>
            <a:spLocks noGrp="1"/>
          </p:cNvSpPr>
          <p:nvPr>
            <p:ph type="title"/>
            <p:custDataLst>
              <p:tags r:id="rId1"/>
            </p:custDataLst>
          </p:nvPr>
        </p:nvSpPr>
        <p:spPr/>
        <p:txBody>
          <a:bodyPr/>
          <a:lstStyle/>
          <a:p>
            <a:r>
              <a:rPr lang="fr-CA" b="0" i="0" dirty="0">
                <a:solidFill>
                  <a:srgbClr val="000000"/>
                </a:solidFill>
                <a:effectLst/>
                <a:latin typeface="Calibri" panose="020F0502020204030204" pitchFamily="34" charset="0"/>
              </a:rPr>
              <a:t>Éléments de la réduction des méfaits</a:t>
            </a:r>
            <a:endParaRPr lang="fr-CA" dirty="0"/>
          </a:p>
        </p:txBody>
      </p:sp>
      <p:sp>
        <p:nvSpPr>
          <p:cNvPr id="2" name="Content Placeholder 1">
            <a:extLst>
              <a:ext uri="{FF2B5EF4-FFF2-40B4-BE49-F238E27FC236}">
                <a16:creationId xmlns:a16="http://schemas.microsoft.com/office/drawing/2014/main" id="{F376A4B6-9286-7654-17DA-3005C823BCD3}"/>
              </a:ext>
            </a:extLst>
          </p:cNvPr>
          <p:cNvSpPr>
            <a:spLocks noGrp="1"/>
          </p:cNvSpPr>
          <p:nvPr>
            <p:ph idx="1"/>
            <p:custDataLst>
              <p:tags r:id="rId2"/>
            </p:custDataLst>
          </p:nvPr>
        </p:nvSpPr>
        <p:spPr>
          <a:xfrm>
            <a:off x="475130" y="1584961"/>
            <a:ext cx="8271782" cy="4399870"/>
          </a:xfrm>
        </p:spPr>
        <p:txBody>
          <a:bodyPr>
            <a:normAutofit/>
          </a:bodyPr>
          <a:lstStyle/>
          <a:p>
            <a:pPr algn="l" rtl="0" fontAlgn="base">
              <a:buFont typeface="Arial" panose="020B0604020202020204" pitchFamily="34" charset="0"/>
              <a:buChar char="•"/>
            </a:pPr>
            <a:r>
              <a:rPr lang="fr-CA" b="1" i="0" u="none" strike="noStrike" dirty="0">
                <a:solidFill>
                  <a:srgbClr val="000000"/>
                </a:solidFill>
                <a:effectLst/>
                <a:latin typeface="Calibri" panose="020F0502020204030204" pitchFamily="34" charset="0"/>
              </a:rPr>
              <a:t>Pragmatisme </a:t>
            </a:r>
            <a:r>
              <a:rPr lang="fr-CA" b="0" i="0" u="none" strike="noStrike" dirty="0">
                <a:solidFill>
                  <a:srgbClr val="000000"/>
                </a:solidFill>
                <a:effectLst/>
                <a:latin typeface="Calibri" panose="020F0502020204030204" pitchFamily="34" charset="0"/>
              </a:rPr>
              <a:t>: Approche de santé publique utilisée pour minimiser les méfaits possibles en tenant compte du fait qu’il y aura toujours une certaine consommation de substances. </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dirty="0">
                <a:solidFill>
                  <a:srgbClr val="000000"/>
                </a:solidFill>
                <a:latin typeface="Calibri" panose="020F0502020204030204" pitchFamily="34" charset="0"/>
              </a:rPr>
              <a:t>Valeurs humanistes </a:t>
            </a:r>
            <a:r>
              <a:rPr lang="fr-CA" b="0" i="0" u="none" strike="noStrike" dirty="0">
                <a:solidFill>
                  <a:srgbClr val="000000"/>
                </a:solidFill>
                <a:effectLst/>
                <a:latin typeface="Calibri" panose="020F0502020204030204" pitchFamily="34" charset="0"/>
              </a:rPr>
              <a:t>: Aucun jugement n’est porté à l’égard des personnes qui consomment des substances.</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1" i="0" u="none" strike="noStrike" dirty="0">
                <a:solidFill>
                  <a:srgbClr val="000000"/>
                </a:solidFill>
                <a:effectLst/>
                <a:latin typeface="Calibri" panose="020F0502020204030204" pitchFamily="34" charset="0"/>
              </a:rPr>
              <a:t>Accent sur les méfaits </a:t>
            </a:r>
            <a:r>
              <a:rPr lang="fr-CA" b="0" i="0" u="none" strike="noStrike" dirty="0">
                <a:solidFill>
                  <a:srgbClr val="000000"/>
                </a:solidFill>
                <a:effectLst/>
                <a:latin typeface="Calibri" panose="020F0502020204030204" pitchFamily="34" charset="0"/>
              </a:rPr>
              <a:t>: La priorité est accordée aux méfaits possibles de la consommation de substances plutôt qu’à la consommation comme telle. </a:t>
            </a:r>
          </a:p>
          <a:p>
            <a:pPr algn="l" rtl="0" fontAlgn="base">
              <a:buFont typeface="Arial" panose="020B0604020202020204" pitchFamily="34" charset="0"/>
              <a:buChar char="•"/>
            </a:pPr>
            <a:r>
              <a:rPr lang="fr-CA" b="1" i="0" u="none" strike="noStrike" dirty="0">
                <a:solidFill>
                  <a:srgbClr val="000000"/>
                </a:solidFill>
                <a:effectLst/>
                <a:latin typeface="Calibri" panose="020F0502020204030204" pitchFamily="34" charset="0"/>
              </a:rPr>
              <a:t>Équilibre des coûts et des avantages</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1" i="0" u="none" strike="noStrike" dirty="0">
                <a:solidFill>
                  <a:srgbClr val="000000"/>
                </a:solidFill>
                <a:effectLst/>
                <a:latin typeface="Calibri" panose="020F0502020204030204" pitchFamily="34" charset="0"/>
              </a:rPr>
              <a:t>Priorité des objectifs immédiats</a:t>
            </a:r>
            <a:endParaRPr lang="fr-CA" b="0" i="0" dirty="0">
              <a:solidFill>
                <a:srgbClr val="000000"/>
              </a:solidFill>
              <a:effectLst/>
              <a:latin typeface="Arial" panose="020B0604020202020204" pitchFamily="34" charset="0"/>
            </a:endParaRPr>
          </a:p>
          <a:p>
            <a:pPr marL="0" indent="0">
              <a:buNone/>
            </a:pPr>
            <a:endParaRPr lang="en-US" dirty="0"/>
          </a:p>
        </p:txBody>
      </p:sp>
      <p:sp>
        <p:nvSpPr>
          <p:cNvPr id="4" name="TextBox 3">
            <a:extLst>
              <a:ext uri="{FF2B5EF4-FFF2-40B4-BE49-F238E27FC236}">
                <a16:creationId xmlns:a16="http://schemas.microsoft.com/office/drawing/2014/main" id="{842F5231-690B-41D1-53E4-C15266ED7735}"/>
              </a:ext>
            </a:extLst>
          </p:cNvPr>
          <p:cNvSpPr txBox="1"/>
          <p:nvPr>
            <p:custDataLst>
              <p:tags r:id="rId3"/>
            </p:custDataLst>
          </p:nvPr>
        </p:nvSpPr>
        <p:spPr>
          <a:xfrm>
            <a:off x="2409825" y="5615499"/>
            <a:ext cx="6337087" cy="369332"/>
          </a:xfrm>
          <a:prstGeom prst="rect">
            <a:avLst/>
          </a:prstGeom>
          <a:noFill/>
        </p:spPr>
        <p:txBody>
          <a:bodyPr wrap="square" rtlCol="0">
            <a:spAutoFit/>
          </a:bodyPr>
          <a:lstStyle/>
          <a:p>
            <a:r>
              <a:rPr lang="fr-CA" b="0" i="0" u="none" strike="noStrike" dirty="0">
                <a:solidFill>
                  <a:srgbClr val="000000"/>
                </a:solidFill>
                <a:effectLst/>
                <a:latin typeface="Calibri" panose="020F0502020204030204" pitchFamily="34" charset="0"/>
              </a:rPr>
              <a:t>Source : Centre canadien de lutte l’alcoolisme et les toxicomanies</a:t>
            </a:r>
            <a:r>
              <a:rPr lang="fr-CA" b="0" i="0" dirty="0">
                <a:solidFill>
                  <a:srgbClr val="000000"/>
                </a:solidFill>
                <a:effectLst/>
                <a:latin typeface="Calibri" panose="020F0502020204030204" pitchFamily="34" charset="0"/>
              </a:rPr>
              <a:t>​</a:t>
            </a:r>
            <a:endParaRPr lang="fr-CA" dirty="0"/>
          </a:p>
        </p:txBody>
      </p:sp>
    </p:spTree>
    <p:extLst>
      <p:ext uri="{BB962C8B-B14F-4D97-AF65-F5344CB8AC3E}">
        <p14:creationId xmlns:p14="http://schemas.microsoft.com/office/powerpoint/2010/main" val="1024598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DD786-84EA-DE8F-E958-754C10CDDC06}"/>
              </a:ext>
            </a:extLst>
          </p:cNvPr>
          <p:cNvSpPr>
            <a:spLocks noGrp="1"/>
          </p:cNvSpPr>
          <p:nvPr>
            <p:ph type="title"/>
            <p:custDataLst>
              <p:tags r:id="rId1"/>
            </p:custDataLst>
          </p:nvPr>
        </p:nvSpPr>
        <p:spPr/>
        <p:txBody>
          <a:bodyPr/>
          <a:lstStyle/>
          <a:p>
            <a:r>
              <a:rPr lang="fr-CA" b="0" i="0" dirty="0">
                <a:solidFill>
                  <a:srgbClr val="000000"/>
                </a:solidFill>
                <a:effectLst/>
                <a:latin typeface="Calibri"/>
                <a:cs typeface="Calibri Light"/>
              </a:rPr>
              <a:t>Stratégies efficaces de prévention de </a:t>
            </a:r>
            <a:r>
              <a:rPr lang="fr-CA" b="0" dirty="0">
                <a:solidFill>
                  <a:srgbClr val="000000"/>
                </a:solidFill>
                <a:latin typeface="Calibri"/>
                <a:cs typeface="Calibri Light"/>
              </a:rPr>
              <a:t>la consommation de substances</a:t>
            </a:r>
            <a:endParaRPr lang="fr-CA" dirty="0">
              <a:latin typeface="Calibri"/>
              <a:cs typeface="Calibri Light"/>
            </a:endParaRPr>
          </a:p>
        </p:txBody>
      </p:sp>
      <p:sp>
        <p:nvSpPr>
          <p:cNvPr id="2" name="Content Placeholder 1">
            <a:extLst>
              <a:ext uri="{FF2B5EF4-FFF2-40B4-BE49-F238E27FC236}">
                <a16:creationId xmlns:a16="http://schemas.microsoft.com/office/drawing/2014/main" id="{CC085748-3AC3-3CB5-76CC-B95ED7D659BA}"/>
              </a:ext>
            </a:extLst>
          </p:cNvPr>
          <p:cNvSpPr>
            <a:spLocks noGrp="1"/>
          </p:cNvSpPr>
          <p:nvPr>
            <p:ph idx="1"/>
            <p:custDataLst>
              <p:tags r:id="rId2"/>
            </p:custDataLst>
          </p:nvPr>
        </p:nvSpPr>
        <p:spPr/>
        <p:txBody>
          <a:bodyPr>
            <a:normAutofit lnSpcReduction="10000"/>
          </a:bodyPr>
          <a:lstStyle/>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Techniques de présentation participatives et interactives</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Plusieurs séances</a:t>
            </a:r>
            <a:r>
              <a:rPr lang="fr-CA" b="0" i="0" dirty="0">
                <a:solidFill>
                  <a:srgbClr val="000000"/>
                </a:solidFill>
                <a:effectLst/>
                <a:latin typeface="Calibri" panose="020F0502020204030204" pitchFamily="34" charset="0"/>
              </a:rPr>
              <a:t>​ échelonnées sur une période donnée</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Stratégies centrées sur les jeunes</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Compétence sociale et influence sociale positive</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Programmes axés sur les compétences visant à renforcer les aptitudes à la prise de décisions, l’estime de </a:t>
            </a:r>
            <a:r>
              <a:rPr lang="fr-CA" b="0" dirty="0">
                <a:solidFill>
                  <a:srgbClr val="000000"/>
                </a:solidFill>
                <a:latin typeface="Calibri" panose="020F0502020204030204" pitchFamily="34" charset="0"/>
              </a:rPr>
              <a:t>soi, la résistance à la pression des pairs et les aptitudes sociales </a:t>
            </a:r>
          </a:p>
          <a:p>
            <a:pPr fontAlgn="base"/>
            <a:r>
              <a:rPr lang="fr-CA" b="0" i="0" u="none" strike="noStrike" dirty="0">
                <a:solidFill>
                  <a:srgbClr val="000000"/>
                </a:solidFill>
                <a:effectLst/>
                <a:latin typeface="Calibri" panose="020F0502020204030204" pitchFamily="34" charset="0"/>
              </a:rPr>
              <a:t>Recours à un enseignement sur l’influence </a:t>
            </a:r>
            <a:r>
              <a:rPr lang="fr-CA" b="0" dirty="0">
                <a:solidFill>
                  <a:srgbClr val="000000"/>
                </a:solidFill>
                <a:latin typeface="Calibri" panose="020F0502020204030204" pitchFamily="34" charset="0"/>
              </a:rPr>
              <a:t>sociale normative </a:t>
            </a:r>
            <a:r>
              <a:rPr lang="fr-CA" b="0" i="0" u="none" strike="noStrike" dirty="0">
                <a:solidFill>
                  <a:srgbClr val="000000"/>
                </a:solidFill>
                <a:effectLst/>
                <a:latin typeface="Calibri" panose="020F0502020204030204" pitchFamily="34" charset="0"/>
              </a:rPr>
              <a:t>afin d’insister sur le fait que la plupart des jeunes ne consomment pas de substances</a:t>
            </a: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Approche selon laquelle on ne porte pas de jugement</a:t>
            </a:r>
            <a:endParaRPr lang="fr-CA" b="0" i="0" dirty="0">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71474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AA43-407C-E64A-73CD-86E7EBDBBEDA}"/>
              </a:ext>
            </a:extLst>
          </p:cNvPr>
          <p:cNvSpPr>
            <a:spLocks noGrp="1"/>
          </p:cNvSpPr>
          <p:nvPr>
            <p:ph type="title"/>
            <p:custDataLst>
              <p:tags r:id="rId1"/>
            </p:custDataLst>
          </p:nvPr>
        </p:nvSpPr>
        <p:spPr>
          <a:xfrm>
            <a:off x="628650" y="492771"/>
            <a:ext cx="7886700" cy="1325563"/>
          </a:xfrm>
        </p:spPr>
        <p:txBody>
          <a:bodyPr>
            <a:normAutofit fontScale="90000"/>
          </a:bodyPr>
          <a:lstStyle/>
          <a:p>
            <a:pPr algn="ctr"/>
            <a:r>
              <a:rPr lang="en-CA" b="0" dirty="0"/>
              <a:t>À quoi </a:t>
            </a:r>
            <a:r>
              <a:rPr lang="en-CA" b="0" dirty="0" err="1"/>
              <a:t>ressemble</a:t>
            </a:r>
            <a:r>
              <a:rPr lang="en-CA" b="0" dirty="0"/>
              <a:t> </a:t>
            </a:r>
            <a:r>
              <a:rPr lang="en-CA" b="0" dirty="0" err="1"/>
              <a:t>une</a:t>
            </a:r>
            <a:r>
              <a:rPr lang="en-CA" b="0" dirty="0"/>
              <a:t> </a:t>
            </a:r>
            <a:r>
              <a:rPr lang="en-CA" b="0" dirty="0" err="1"/>
              <a:t>approche</a:t>
            </a:r>
            <a:r>
              <a:rPr lang="en-CA" b="0" dirty="0"/>
              <a:t> </a:t>
            </a:r>
            <a:r>
              <a:rPr lang="en-CA" b="0" dirty="0" err="1"/>
              <a:t>globale</a:t>
            </a:r>
            <a:r>
              <a:rPr lang="en-CA" b="0" dirty="0"/>
              <a:t> de la </a:t>
            </a:r>
            <a:r>
              <a:rPr lang="en-CA" b="0" dirty="0" err="1"/>
              <a:t>prévention</a:t>
            </a:r>
            <a:r>
              <a:rPr lang="en-CA" b="0" dirty="0"/>
              <a:t> et de la </a:t>
            </a:r>
            <a:r>
              <a:rPr lang="en-CA" b="0" dirty="0" err="1"/>
              <a:t>réduction</a:t>
            </a:r>
            <a:r>
              <a:rPr lang="en-CA" b="0" dirty="0"/>
              <a:t> de la </a:t>
            </a:r>
            <a:r>
              <a:rPr lang="en-CA" b="0" dirty="0" err="1"/>
              <a:t>consommation</a:t>
            </a:r>
            <a:r>
              <a:rPr lang="en-CA" b="0" dirty="0"/>
              <a:t> de substances? </a:t>
            </a:r>
            <a:br>
              <a:rPr lang="en-CA" dirty="0"/>
            </a:br>
            <a:endParaRPr lang="en-CA" dirty="0"/>
          </a:p>
        </p:txBody>
      </p:sp>
      <p:sp>
        <p:nvSpPr>
          <p:cNvPr id="3" name="Content Placeholder 2">
            <a:extLst>
              <a:ext uri="{FF2B5EF4-FFF2-40B4-BE49-F238E27FC236}">
                <a16:creationId xmlns:a16="http://schemas.microsoft.com/office/drawing/2014/main" id="{59E5CD9B-4746-6EB9-89F1-A867D09B7090}"/>
              </a:ext>
            </a:extLst>
          </p:cNvPr>
          <p:cNvSpPr>
            <a:spLocks noGrp="1"/>
          </p:cNvSpPr>
          <p:nvPr>
            <p:ph idx="1"/>
            <p:custDataLst>
              <p:tags r:id="rId2"/>
            </p:custDataLst>
          </p:nvPr>
        </p:nvSpPr>
        <p:spPr/>
        <p:txBody>
          <a:bodyPr vert="horz" lIns="68580" tIns="34290" rIns="68580" bIns="34290" rtlCol="0" anchor="t">
            <a:normAutofit/>
          </a:bodyPr>
          <a:lstStyle/>
          <a:p>
            <a:pPr lvl="1"/>
            <a:endParaRPr lang="en-CA" dirty="0"/>
          </a:p>
          <a:p>
            <a:endParaRPr lang="en-CA" dirty="0"/>
          </a:p>
        </p:txBody>
      </p:sp>
      <p:pic>
        <p:nvPicPr>
          <p:cNvPr id="4" name="Picture 4">
            <a:extLst>
              <a:ext uri="{FF2B5EF4-FFF2-40B4-BE49-F238E27FC236}">
                <a16:creationId xmlns:a16="http://schemas.microsoft.com/office/drawing/2014/main" id="{B1BABFEA-DB81-4616-46DA-8C562C465AE1}"/>
              </a:ext>
            </a:extLst>
          </p:cNvPr>
          <p:cNvPicPr>
            <a:picLocks noChangeAspect="1"/>
          </p:cNvPicPr>
          <p:nvPr>
            <p:custDataLst>
              <p:tags r:id="rId3"/>
            </p:custDataLst>
          </p:nvPr>
        </p:nvPicPr>
        <p:blipFill>
          <a:blip r:embed="rId16">
            <a:extLst>
              <a:ext uri="{28A0092B-C50C-407E-A947-70E740481C1C}">
                <a14:useLocalDpi xmlns:a14="http://schemas.microsoft.com/office/drawing/2010/main" val="0"/>
              </a:ext>
            </a:extLst>
          </a:blip>
          <a:stretch>
            <a:fillRect/>
          </a:stretch>
        </p:blipFill>
        <p:spPr>
          <a:xfrm>
            <a:off x="2830384" y="2074523"/>
            <a:ext cx="3192746" cy="3239017"/>
          </a:xfrm>
          <a:prstGeom prst="rect">
            <a:avLst/>
          </a:prstGeom>
        </p:spPr>
      </p:pic>
      <p:sp>
        <p:nvSpPr>
          <p:cNvPr id="7" name="Arrow: Curved Down 6">
            <a:extLst>
              <a:ext uri="{FF2B5EF4-FFF2-40B4-BE49-F238E27FC236}">
                <a16:creationId xmlns:a16="http://schemas.microsoft.com/office/drawing/2014/main" id="{FF01AF77-A9B6-7A66-1F9D-29F702CF7D47}"/>
              </a:ext>
            </a:extLst>
          </p:cNvPr>
          <p:cNvSpPr/>
          <p:nvPr>
            <p:custDataLst>
              <p:tags r:id="rId4"/>
            </p:custDataLst>
          </p:nvPr>
        </p:nvSpPr>
        <p:spPr>
          <a:xfrm>
            <a:off x="4446673" y="2014325"/>
            <a:ext cx="1756832" cy="433917"/>
          </a:xfrm>
          <a:prstGeom prst="curvedDownArrow">
            <a:avLst/>
          </a:prstGeom>
          <a:solidFill>
            <a:schemeClr val="accent6"/>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8" name="TextBox 7">
            <a:extLst>
              <a:ext uri="{FF2B5EF4-FFF2-40B4-BE49-F238E27FC236}">
                <a16:creationId xmlns:a16="http://schemas.microsoft.com/office/drawing/2014/main" id="{42A12502-19D4-ED58-98AE-E5057C9C19C7}"/>
              </a:ext>
            </a:extLst>
          </p:cNvPr>
          <p:cNvSpPr txBox="1"/>
          <p:nvPr>
            <p:custDataLst>
              <p:tags r:id="rId5"/>
            </p:custDataLst>
          </p:nvPr>
        </p:nvSpPr>
        <p:spPr>
          <a:xfrm>
            <a:off x="6203505" y="2114101"/>
            <a:ext cx="2269067" cy="1107996"/>
          </a:xfrm>
          <a:prstGeom prst="rect">
            <a:avLst/>
          </a:prstGeom>
          <a:no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CA" sz="1350" dirty="0"/>
              <a:t>Tenir des activités et donner des leçons sur la santé mentale et la consommation de substances qui cadrent avec le curriculum.</a:t>
            </a:r>
          </a:p>
        </p:txBody>
      </p:sp>
      <p:sp>
        <p:nvSpPr>
          <p:cNvPr id="9" name="TextBox 8">
            <a:extLst>
              <a:ext uri="{FF2B5EF4-FFF2-40B4-BE49-F238E27FC236}">
                <a16:creationId xmlns:a16="http://schemas.microsoft.com/office/drawing/2014/main" id="{92A60D43-B3D5-8289-F9E1-3756FDF73A88}"/>
              </a:ext>
            </a:extLst>
          </p:cNvPr>
          <p:cNvSpPr txBox="1"/>
          <p:nvPr>
            <p:custDataLst>
              <p:tags r:id="rId6"/>
            </p:custDataLst>
          </p:nvPr>
        </p:nvSpPr>
        <p:spPr>
          <a:xfrm>
            <a:off x="746887" y="2227231"/>
            <a:ext cx="2242003" cy="1731243"/>
          </a:xfrm>
          <a:prstGeom prst="rect">
            <a:avLst/>
          </a:prstGeom>
          <a:noFill/>
          <a:ln>
            <a:no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CA" sz="1350" dirty="0"/>
              <a:t>Collaborer avec un partenaire communautaire pour organiser une activité. Envoyer les renseignements aux parents pour favoriser la communication parent-élève concernant la consommation de substances. </a:t>
            </a:r>
            <a:endParaRPr lang="fr-CA" sz="1350" dirty="0">
              <a:cs typeface="Calibri"/>
            </a:endParaRPr>
          </a:p>
        </p:txBody>
      </p:sp>
      <p:sp>
        <p:nvSpPr>
          <p:cNvPr id="10" name="Arrow: Curved Down 9">
            <a:extLst>
              <a:ext uri="{FF2B5EF4-FFF2-40B4-BE49-F238E27FC236}">
                <a16:creationId xmlns:a16="http://schemas.microsoft.com/office/drawing/2014/main" id="{23487E28-A75E-8C0F-B3E0-981CB5C1F918}"/>
              </a:ext>
            </a:extLst>
          </p:cNvPr>
          <p:cNvSpPr/>
          <p:nvPr>
            <p:custDataLst>
              <p:tags r:id="rId7"/>
            </p:custDataLst>
          </p:nvPr>
        </p:nvSpPr>
        <p:spPr>
          <a:xfrm rot="10800000">
            <a:off x="2116010" y="3719677"/>
            <a:ext cx="1428749" cy="423334"/>
          </a:xfrm>
          <a:prstGeom prst="curvedDownArrow">
            <a:avLst/>
          </a:prstGeom>
          <a:solidFill>
            <a:schemeClr val="accent2"/>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11" name="TextBox 10">
            <a:extLst>
              <a:ext uri="{FF2B5EF4-FFF2-40B4-BE49-F238E27FC236}">
                <a16:creationId xmlns:a16="http://schemas.microsoft.com/office/drawing/2014/main" id="{E08CE1A6-54E2-4FFA-6BBA-AEBAC78E0164}"/>
              </a:ext>
            </a:extLst>
          </p:cNvPr>
          <p:cNvSpPr txBox="1"/>
          <p:nvPr>
            <p:custDataLst>
              <p:tags r:id="rId8"/>
            </p:custDataLst>
          </p:nvPr>
        </p:nvSpPr>
        <p:spPr>
          <a:xfrm>
            <a:off x="5857082" y="4565914"/>
            <a:ext cx="2766482" cy="13157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CA" sz="1350" dirty="0"/>
              <a:t>Facteurs de protection : Offrir aux élèves des occasions de participer à des activités parascolaires et à des activités pour l’ensemble de l’école qui favorisent l’attachement et le sentiment d’appartenance. </a:t>
            </a:r>
            <a:endParaRPr lang="fr-CA" sz="1350" dirty="0">
              <a:cs typeface="Calibri"/>
            </a:endParaRPr>
          </a:p>
        </p:txBody>
      </p:sp>
      <p:sp>
        <p:nvSpPr>
          <p:cNvPr id="12" name="TextBox 11">
            <a:extLst>
              <a:ext uri="{FF2B5EF4-FFF2-40B4-BE49-F238E27FC236}">
                <a16:creationId xmlns:a16="http://schemas.microsoft.com/office/drawing/2014/main" id="{CCF1564A-8591-7073-F843-5F5FCFD6772C}"/>
              </a:ext>
            </a:extLst>
          </p:cNvPr>
          <p:cNvSpPr txBox="1"/>
          <p:nvPr>
            <p:custDataLst>
              <p:tags r:id="rId9"/>
            </p:custDataLst>
          </p:nvPr>
        </p:nvSpPr>
        <p:spPr>
          <a:xfrm>
            <a:off x="413070" y="4213404"/>
            <a:ext cx="2860253" cy="173124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CA" sz="1350" dirty="0">
                <a:cs typeface="Calibri"/>
              </a:rPr>
              <a:t>Milieu social : Créer une culture de bienveillance. Susciter chez les élèves un sentiment d’attachement à leur école. </a:t>
            </a:r>
          </a:p>
          <a:p>
            <a:r>
              <a:rPr lang="fr-CA" sz="1350" dirty="0">
                <a:cs typeface="Calibri"/>
              </a:rPr>
              <a:t>Environnement physique : Afficher des enseignes « Interdit de fumer ou de </a:t>
            </a:r>
            <a:r>
              <a:rPr lang="fr-CA" sz="1350" dirty="0" err="1">
                <a:cs typeface="Calibri"/>
              </a:rPr>
              <a:t>vapoter</a:t>
            </a:r>
            <a:r>
              <a:rPr lang="fr-CA" sz="1350" dirty="0">
                <a:cs typeface="Calibri"/>
              </a:rPr>
              <a:t> dans un rayon de 20 mètres des terrains de l’école ».</a:t>
            </a:r>
          </a:p>
        </p:txBody>
      </p:sp>
      <p:sp>
        <p:nvSpPr>
          <p:cNvPr id="13" name="TextBox 12">
            <a:extLst>
              <a:ext uri="{FF2B5EF4-FFF2-40B4-BE49-F238E27FC236}">
                <a16:creationId xmlns:a16="http://schemas.microsoft.com/office/drawing/2014/main" id="{C9C791AA-18BE-2FB7-22AF-FBCE5B697A0E}"/>
              </a:ext>
            </a:extLst>
          </p:cNvPr>
          <p:cNvSpPr txBox="1"/>
          <p:nvPr>
            <p:custDataLst>
              <p:tags r:id="rId10"/>
            </p:custDataLst>
          </p:nvPr>
        </p:nvSpPr>
        <p:spPr>
          <a:xfrm>
            <a:off x="6354497" y="3352856"/>
            <a:ext cx="2454475"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fr-CA" sz="1350" dirty="0">
                <a:cs typeface="Calibri"/>
              </a:rPr>
              <a:t>Offrir des occasions de formation professionnelle sur les stratégies pédagogiques, les tendances chez les élèves et les domaines où un soutien s’impose. </a:t>
            </a:r>
          </a:p>
        </p:txBody>
      </p:sp>
      <p:sp>
        <p:nvSpPr>
          <p:cNvPr id="14" name="Arrow: Curved Down 13">
            <a:extLst>
              <a:ext uri="{FF2B5EF4-FFF2-40B4-BE49-F238E27FC236}">
                <a16:creationId xmlns:a16="http://schemas.microsoft.com/office/drawing/2014/main" id="{C23E9529-A90F-1E64-C461-C92F046BF6C2}"/>
              </a:ext>
            </a:extLst>
          </p:cNvPr>
          <p:cNvSpPr/>
          <p:nvPr>
            <p:custDataLst>
              <p:tags r:id="rId11"/>
            </p:custDataLst>
          </p:nvPr>
        </p:nvSpPr>
        <p:spPr>
          <a:xfrm rot="10800000">
            <a:off x="2867378" y="4816107"/>
            <a:ext cx="1185333" cy="338667"/>
          </a:xfrm>
          <a:prstGeom prst="curvedDownArrow">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5" name="Arrow: Curved Down 4">
            <a:extLst>
              <a:ext uri="{FF2B5EF4-FFF2-40B4-BE49-F238E27FC236}">
                <a16:creationId xmlns:a16="http://schemas.microsoft.com/office/drawing/2014/main" id="{EA47A67D-CDCD-DDAA-5FE5-F16CA19B745B}"/>
              </a:ext>
            </a:extLst>
          </p:cNvPr>
          <p:cNvSpPr/>
          <p:nvPr>
            <p:custDataLst>
              <p:tags r:id="rId12"/>
            </p:custDataLst>
          </p:nvPr>
        </p:nvSpPr>
        <p:spPr>
          <a:xfrm rot="240000" flipV="1">
            <a:off x="5494474" y="3643810"/>
            <a:ext cx="857250" cy="380999"/>
          </a:xfrm>
          <a:prstGeom prst="curvedDownArrow">
            <a:avLst/>
          </a:prstGeom>
          <a:solidFill>
            <a:srgbClr val="C00000"/>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350">
              <a:solidFill>
                <a:schemeClr val="tx1"/>
              </a:solidFill>
            </a:endParaRPr>
          </a:p>
        </p:txBody>
      </p:sp>
      <p:sp>
        <p:nvSpPr>
          <p:cNvPr id="6" name="Arrow: Curved Right 5">
            <a:extLst>
              <a:ext uri="{FF2B5EF4-FFF2-40B4-BE49-F238E27FC236}">
                <a16:creationId xmlns:a16="http://schemas.microsoft.com/office/drawing/2014/main" id="{569A85C0-E9CA-D674-BC2E-7A2491F1488C}"/>
              </a:ext>
            </a:extLst>
          </p:cNvPr>
          <p:cNvSpPr/>
          <p:nvPr>
            <p:custDataLst>
              <p:tags r:id="rId13"/>
            </p:custDataLst>
          </p:nvPr>
        </p:nvSpPr>
        <p:spPr>
          <a:xfrm rot="-4980000">
            <a:off x="5133762" y="4571026"/>
            <a:ext cx="455084" cy="1016000"/>
          </a:xfrm>
          <a:prstGeom prst="curv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518810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6F871-83A4-1A40-D2FB-48B83F8EC839}"/>
              </a:ext>
            </a:extLst>
          </p:cNvPr>
          <p:cNvSpPr>
            <a:spLocks noGrp="1"/>
          </p:cNvSpPr>
          <p:nvPr>
            <p:ph type="title"/>
            <p:custDataLst>
              <p:tags r:id="rId1"/>
            </p:custDataLst>
          </p:nvPr>
        </p:nvSpPr>
        <p:spPr/>
        <p:txBody>
          <a:bodyPr>
            <a:normAutofit fontScale="90000"/>
          </a:bodyPr>
          <a:lstStyle/>
          <a:p>
            <a:r>
              <a:rPr lang="fr-CA" sz="3600" b="0" i="0" u="none" strike="noStrike" dirty="0">
                <a:solidFill>
                  <a:srgbClr val="000000"/>
                </a:solidFill>
                <a:effectLst/>
                <a:latin typeface="Calibri"/>
                <a:cs typeface="Calibri"/>
              </a:rPr>
              <a:t>Quand la consommation de substances soulève des inquiétudes</a:t>
            </a:r>
            <a:endParaRPr lang="fr-CA" dirty="0">
              <a:latin typeface="Calibri"/>
              <a:cs typeface="Calibri"/>
            </a:endParaRPr>
          </a:p>
        </p:txBody>
      </p:sp>
      <p:sp>
        <p:nvSpPr>
          <p:cNvPr id="2" name="Content Placeholder 1">
            <a:extLst>
              <a:ext uri="{FF2B5EF4-FFF2-40B4-BE49-F238E27FC236}">
                <a16:creationId xmlns:a16="http://schemas.microsoft.com/office/drawing/2014/main" id="{00BA1F44-D833-7703-BD69-5780804C70DC}"/>
              </a:ext>
            </a:extLst>
          </p:cNvPr>
          <p:cNvSpPr>
            <a:spLocks noGrp="1"/>
          </p:cNvSpPr>
          <p:nvPr>
            <p:ph idx="1"/>
            <p:custDataLst>
              <p:tags r:id="rId2"/>
            </p:custDataLst>
          </p:nvPr>
        </p:nvSpPr>
        <p:spPr/>
        <p:txBody>
          <a:bodyPr vert="horz" lIns="91440" tIns="45720" rIns="91440" bIns="45720" rtlCol="0" anchor="t">
            <a:normAutofit lnSpcReduction="10000"/>
          </a:bodyPr>
          <a:lstStyle/>
          <a:p>
            <a:pPr marL="226695" indent="-226695" algn="l" rtl="0" fontAlgn="base"/>
            <a:r>
              <a:rPr lang="fr-CA" b="1" i="0" u="none" strike="noStrike" dirty="0">
                <a:solidFill>
                  <a:srgbClr val="000000"/>
                </a:solidFill>
                <a:effectLst/>
                <a:latin typeface="Calibri" panose="020F0502020204030204" pitchFamily="34" charset="0"/>
              </a:rPr>
              <a:t>Approche</a:t>
            </a:r>
            <a:r>
              <a:rPr lang="fr-CA" b="0" i="0" dirty="0">
                <a:solidFill>
                  <a:srgbClr val="000000"/>
                </a:solidFill>
                <a:effectLst/>
                <a:latin typeface="Calibri" panose="020F0502020204030204" pitchFamily="34" charset="0"/>
              </a:rPr>
              <a:t>​</a:t>
            </a:r>
            <a:endParaRPr lang="fr-CA" b="0" i="0" dirty="0">
              <a:solidFill>
                <a:srgbClr val="000000"/>
              </a:solidFill>
              <a:effectLst/>
            </a:endParaRPr>
          </a:p>
          <a:p>
            <a:pPr marL="514032" lvl="1" indent="-226695" fontAlgn="base"/>
            <a:r>
              <a:rPr lang="fr-CA" sz="2400" dirty="0">
                <a:solidFill>
                  <a:srgbClr val="000000"/>
                </a:solidFill>
                <a:latin typeface="Calibri"/>
                <a:cs typeface="Arial"/>
              </a:rPr>
              <a:t>Attentionnée et sans </a:t>
            </a:r>
            <a:r>
              <a:rPr lang="fr-CA" sz="2400" b="0" i="0" u="none" strike="noStrike" dirty="0">
                <a:solidFill>
                  <a:srgbClr val="000000"/>
                </a:solidFill>
                <a:effectLst/>
                <a:latin typeface="Calibri"/>
                <a:cs typeface="Arial"/>
              </a:rPr>
              <a:t>jugement</a:t>
            </a:r>
            <a:r>
              <a:rPr lang="fr-CA" sz="2400" b="0" i="0" dirty="0">
                <a:solidFill>
                  <a:srgbClr val="000000"/>
                </a:solidFill>
                <a:effectLst/>
                <a:latin typeface="Calibri"/>
                <a:cs typeface="Arial"/>
              </a:rPr>
              <a:t>​</a:t>
            </a:r>
            <a:endParaRPr lang="fr-CA" sz="2400" b="0" i="0" dirty="0">
              <a:solidFill>
                <a:srgbClr val="000000"/>
              </a:solidFill>
              <a:effectLst/>
              <a:latin typeface="Arial"/>
              <a:cs typeface="Arial"/>
            </a:endParaRPr>
          </a:p>
          <a:p>
            <a:pPr marL="514032" lvl="1" indent="-226695" fontAlgn="base"/>
            <a:r>
              <a:rPr lang="fr-CA" sz="2400" b="0" i="0" u="none" strike="noStrike" dirty="0">
                <a:solidFill>
                  <a:srgbClr val="000000"/>
                </a:solidFill>
                <a:effectLst/>
                <a:latin typeface="Calibri"/>
                <a:cs typeface="Arial"/>
              </a:rPr>
              <a:t>Adulte de confiance</a:t>
            </a:r>
            <a:r>
              <a:rPr lang="fr-CA" sz="2400" b="0" i="0" dirty="0">
                <a:solidFill>
                  <a:srgbClr val="000000"/>
                </a:solidFill>
                <a:effectLst/>
                <a:latin typeface="Calibri"/>
                <a:cs typeface="Arial"/>
              </a:rPr>
              <a:t>​</a:t>
            </a:r>
            <a:endParaRPr lang="fr-CA" sz="2400" b="0" i="0" dirty="0">
              <a:solidFill>
                <a:srgbClr val="000000"/>
              </a:solidFill>
              <a:effectLst/>
              <a:latin typeface="Arial"/>
              <a:cs typeface="Arial"/>
            </a:endParaRPr>
          </a:p>
          <a:p>
            <a:pPr marL="226695" indent="-226695" algn="l" rtl="0" fontAlgn="base"/>
            <a:r>
              <a:rPr lang="fr-CA" b="1" i="0" u="none" strike="noStrike" dirty="0">
                <a:solidFill>
                  <a:srgbClr val="000000"/>
                </a:solidFill>
                <a:effectLst/>
                <a:latin typeface="Calibri" panose="020F0502020204030204" pitchFamily="34" charset="0"/>
              </a:rPr>
              <a:t>Communication </a:t>
            </a:r>
            <a:r>
              <a:rPr lang="fr-CA" b="0" i="0" u="none" strike="noStrike" dirty="0">
                <a:solidFill>
                  <a:srgbClr val="000000"/>
                </a:solidFill>
                <a:effectLst/>
                <a:latin typeface="Calibri" panose="020F0502020204030204" pitchFamily="34" charset="0"/>
              </a:rPr>
              <a:t>: école, élève, parent/tuteur et infirmière ou infirmier scolaire</a:t>
            </a:r>
            <a:endParaRPr lang="fr-CA" b="0" i="0" dirty="0">
              <a:solidFill>
                <a:srgbClr val="000000"/>
              </a:solidFill>
              <a:effectLst/>
            </a:endParaRPr>
          </a:p>
          <a:p>
            <a:pPr marL="226695" indent="-226695" fontAlgn="base"/>
            <a:r>
              <a:rPr lang="fr-CA" b="0" dirty="0">
                <a:solidFill>
                  <a:srgbClr val="000000"/>
                </a:solidFill>
                <a:latin typeface="Calibri" panose="020F0502020204030204" pitchFamily="34" charset="0"/>
              </a:rPr>
              <a:t>Avant d’entreprendre l’enseignement de la matière du curriculum sur la consommation de substances, familiarisez-vous </a:t>
            </a:r>
            <a:r>
              <a:rPr lang="fr-CA" b="0" i="0" u="none" strike="noStrike" dirty="0">
                <a:solidFill>
                  <a:srgbClr val="000000"/>
                </a:solidFill>
                <a:effectLst/>
                <a:latin typeface="Calibri" panose="020F0502020204030204" pitchFamily="34" charset="0"/>
              </a:rPr>
              <a:t>avec les ressources offertes à l’école et les processus en place. </a:t>
            </a:r>
          </a:p>
          <a:p>
            <a:pPr marL="226695" indent="-226695" fontAlgn="base"/>
            <a:r>
              <a:rPr lang="fr-CA" b="0" dirty="0">
                <a:solidFill>
                  <a:srgbClr val="000000"/>
                </a:solidFill>
                <a:latin typeface="Calibri" panose="020F0502020204030204" pitchFamily="34" charset="0"/>
              </a:rPr>
              <a:t>Utilisez le système d’aiguillage de l’école : communiquez avec un travailleur ou une travailleuse sociale ou avec un conseiller ou une conseillère auprès des élèves. </a:t>
            </a:r>
            <a:endParaRPr lang="en-CA" b="0" i="0" dirty="0">
              <a:solidFill>
                <a:srgbClr val="000000"/>
              </a:solidFill>
              <a:effectLst/>
            </a:endParaRPr>
          </a:p>
        </p:txBody>
      </p:sp>
    </p:spTree>
    <p:extLst>
      <p:ext uri="{BB962C8B-B14F-4D97-AF65-F5344CB8AC3E}">
        <p14:creationId xmlns:p14="http://schemas.microsoft.com/office/powerpoint/2010/main" val="367858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8F0C2A-83A9-8623-7B10-76E70D7E753E}"/>
              </a:ext>
            </a:extLst>
          </p:cNvPr>
          <p:cNvSpPr txBox="1"/>
          <p:nvPr>
            <p:custDataLst>
              <p:tags r:id="rId1"/>
            </p:custDataLst>
          </p:nvPr>
        </p:nvSpPr>
        <p:spPr>
          <a:xfrm>
            <a:off x="475129" y="1584961"/>
            <a:ext cx="7623841" cy="3930990"/>
          </a:xfrm>
          <a:prstGeom prst="rect">
            <a:avLst/>
          </a:prstGeom>
        </p:spPr>
        <p:txBody>
          <a:bodyPr vert="horz" lIns="91440" tIns="45720" rIns="91440" bIns="45720" rtlCol="0">
            <a:normAutofit/>
          </a:bodyPr>
          <a:lstStyle/>
          <a:p>
            <a:pPr>
              <a:lnSpc>
                <a:spcPct val="90000"/>
              </a:lnSpc>
              <a:spcAft>
                <a:spcPts val="600"/>
              </a:spcAft>
              <a:buClr>
                <a:schemeClr val="bg1">
                  <a:lumMod val="75000"/>
                </a:schemeClr>
              </a:buClr>
              <a:buFont typeface="Arial" panose="020B0604020202020204" pitchFamily="34" charset="0"/>
            </a:pPr>
            <a:r>
              <a:rPr lang="en-US" sz="2100" dirty="0">
                <a:solidFill>
                  <a:srgbClr val="06698A"/>
                </a:solidFill>
                <a:latin typeface="Arial" panose="020B0604020202020204" pitchFamily="34" charset="0"/>
                <a:cs typeface="Arial" panose="020B0604020202020204" pitchFamily="34" charset="0"/>
                <a:hlinkClick r:id="rId5"/>
              </a:rPr>
              <a:t>Dialogue </a:t>
            </a:r>
            <a:r>
              <a:rPr lang="en-US" sz="2100" dirty="0" err="1">
                <a:solidFill>
                  <a:srgbClr val="06698A"/>
                </a:solidFill>
                <a:latin typeface="Arial" panose="020B0604020202020204" pitchFamily="34" charset="0"/>
                <a:cs typeface="Arial" panose="020B0604020202020204" pitchFamily="34" charset="0"/>
                <a:hlinkClick r:id="rId5"/>
              </a:rPr>
              <a:t>en</a:t>
            </a:r>
            <a:r>
              <a:rPr lang="en-US" sz="2100" dirty="0">
                <a:solidFill>
                  <a:srgbClr val="06698A"/>
                </a:solidFill>
                <a:latin typeface="Arial" panose="020B0604020202020204" pitchFamily="34" charset="0"/>
                <a:cs typeface="Arial" panose="020B0604020202020204" pitchFamily="34" charset="0"/>
                <a:hlinkClick r:id="rId5"/>
              </a:rPr>
              <a:t> </a:t>
            </a:r>
            <a:r>
              <a:rPr lang="en-US" sz="2100" dirty="0" err="1">
                <a:solidFill>
                  <a:srgbClr val="06698A"/>
                </a:solidFill>
                <a:latin typeface="Arial" panose="020B0604020202020204" pitchFamily="34" charset="0"/>
                <a:cs typeface="Arial" panose="020B0604020202020204" pitchFamily="34" charset="0"/>
                <a:hlinkClick r:id="rId5"/>
              </a:rPr>
              <a:t>classe</a:t>
            </a:r>
            <a:r>
              <a:rPr lang="en-US" sz="2100" dirty="0">
                <a:solidFill>
                  <a:srgbClr val="06698A"/>
                </a:solidFill>
                <a:latin typeface="Arial" panose="020B0604020202020204" pitchFamily="34" charset="0"/>
                <a:cs typeface="Arial" panose="020B0604020202020204" pitchFamily="34" charset="0"/>
                <a:hlinkClick r:id="rId5"/>
              </a:rPr>
              <a:t> </a:t>
            </a:r>
            <a:endParaRPr lang="en-US" sz="2100" dirty="0">
              <a:solidFill>
                <a:srgbClr val="06698A"/>
              </a:solidFill>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100" b="0" i="0" strike="noStrike" dirty="0">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r>
              <a:rPr lang="en-US" sz="2100" dirty="0" err="1">
                <a:solidFill>
                  <a:srgbClr val="06698A"/>
                </a:solidFill>
                <a:latin typeface="Arial" panose="020B0604020202020204" pitchFamily="34" charset="0"/>
                <a:cs typeface="Arial" panose="020B0604020202020204" pitchFamily="34" charset="0"/>
                <a:hlinkClick r:id="rId6"/>
              </a:rPr>
              <a:t>Programme</a:t>
            </a:r>
            <a:r>
              <a:rPr lang="en-US" sz="2100" dirty="0">
                <a:solidFill>
                  <a:srgbClr val="06698A"/>
                </a:solidFill>
                <a:latin typeface="Arial" panose="020B0604020202020204" pitchFamily="34" charset="0"/>
                <a:cs typeface="Arial" panose="020B0604020202020204" pitchFamily="34" charset="0"/>
                <a:hlinkClick r:id="rId6"/>
              </a:rPr>
              <a:t> de </a:t>
            </a:r>
            <a:r>
              <a:rPr lang="en-US" sz="2100" dirty="0" err="1">
                <a:solidFill>
                  <a:srgbClr val="06698A"/>
                </a:solidFill>
                <a:latin typeface="Arial" panose="020B0604020202020204" pitchFamily="34" charset="0"/>
                <a:cs typeface="Arial" panose="020B0604020202020204" pitchFamily="34" charset="0"/>
                <a:hlinkClick r:id="rId6"/>
              </a:rPr>
              <a:t>littératie</a:t>
            </a:r>
            <a:r>
              <a:rPr lang="en-US" sz="2100" dirty="0">
                <a:solidFill>
                  <a:srgbClr val="06698A"/>
                </a:solidFill>
                <a:latin typeface="Arial" panose="020B0604020202020204" pitchFamily="34" charset="0"/>
                <a:cs typeface="Arial" panose="020B0604020202020204" pitchFamily="34" charset="0"/>
                <a:hlinkClick r:id="rId6"/>
              </a:rPr>
              <a:t> sur les drogues</a:t>
            </a:r>
            <a:endParaRPr lang="en-US" sz="2100" dirty="0">
              <a:solidFill>
                <a:srgbClr val="06698A"/>
              </a:solidFill>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r>
              <a:rPr lang="en-US" sz="2100" b="0" i="0" dirty="0">
                <a:solidFill>
                  <a:srgbClr val="06698A"/>
                </a:solidFill>
                <a:effectLst/>
                <a:latin typeface="Arial" panose="020B0604020202020204" pitchFamily="34" charset="0"/>
                <a:cs typeface="Arial" panose="020B0604020202020204" pitchFamily="34" charset="0"/>
              </a:rPr>
              <a:t>​</a:t>
            </a:r>
          </a:p>
          <a:p>
            <a:r>
              <a:rPr lang="fr-CA" sz="2100" u="sng" dirty="0">
                <a:latin typeface="Arial" panose="020B0604020202020204" pitchFamily="34" charset="0"/>
                <a:cs typeface="Arial" panose="020B0604020202020204" pitchFamily="34" charset="0"/>
                <a:hlinkClick r:id="rId7"/>
              </a:rPr>
              <a:t>Prévention des méfaits liés à la consommation de substances</a:t>
            </a:r>
            <a:r>
              <a:rPr lang="fr-CA" sz="2100" dirty="0">
                <a:latin typeface="Arial" panose="020B0604020202020204" pitchFamily="34" charset="0"/>
                <a:cs typeface="Arial" panose="020B0604020202020204" pitchFamily="34" charset="0"/>
              </a:rPr>
              <a:t> </a:t>
            </a:r>
            <a:endParaRPr lang="en-US" sz="2100" dirty="0">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100" b="0" i="0" dirty="0">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r>
              <a:rPr lang="en-US" sz="2100" b="0" i="0" strike="noStrike" dirty="0">
                <a:solidFill>
                  <a:srgbClr val="06698A"/>
                </a:solidFill>
                <a:effectLst/>
                <a:latin typeface="Arial" panose="020B0604020202020204" pitchFamily="34" charset="0"/>
                <a:cs typeface="Arial" panose="020B0604020202020204" pitchFamily="34" charset="0"/>
                <a:hlinkClick r:id="rId8"/>
              </a:rPr>
              <a:t>Planet Youth Model/Icelandic Model</a:t>
            </a:r>
            <a:r>
              <a:rPr lang="en-US" sz="2100" b="0" i="0" dirty="0">
                <a:solidFill>
                  <a:srgbClr val="06698A"/>
                </a:solidFill>
                <a:effectLst/>
                <a:latin typeface="Arial" panose="020B0604020202020204" pitchFamily="34" charset="0"/>
                <a:cs typeface="Arial" panose="020B0604020202020204" pitchFamily="34" charset="0"/>
                <a:hlinkClick r:id="rId8"/>
              </a:rPr>
              <a:t>​ (</a:t>
            </a:r>
            <a:r>
              <a:rPr lang="en-US" sz="2100" b="0" i="0" dirty="0" err="1">
                <a:solidFill>
                  <a:srgbClr val="06698A"/>
                </a:solidFill>
                <a:effectLst/>
                <a:latin typeface="Arial" panose="020B0604020202020204" pitchFamily="34" charset="0"/>
                <a:cs typeface="Arial" panose="020B0604020202020204" pitchFamily="34" charset="0"/>
                <a:hlinkClick r:id="rId8"/>
              </a:rPr>
              <a:t>vidéo</a:t>
            </a:r>
            <a:r>
              <a:rPr lang="en-US" sz="2100" b="0" i="0" dirty="0">
                <a:solidFill>
                  <a:srgbClr val="06698A"/>
                </a:solidFill>
                <a:effectLst/>
                <a:latin typeface="Arial" panose="020B0604020202020204" pitchFamily="34" charset="0"/>
                <a:cs typeface="Arial" panose="020B0604020202020204" pitchFamily="34" charset="0"/>
                <a:hlinkClick r:id="rId8"/>
              </a:rPr>
              <a:t>)</a:t>
            </a:r>
            <a:endParaRPr lang="en-US" sz="2100" b="0" i="0" dirty="0">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100" dirty="0">
              <a:solidFill>
                <a:srgbClr val="06698A"/>
              </a:solidFill>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pPr>
            <a:r>
              <a:rPr lang="fr-CA" sz="2100" u="sng" dirty="0">
                <a:latin typeface="Arial" panose="020B0604020202020204" pitchFamily="34" charset="0"/>
                <a:cs typeface="Arial" panose="020B0604020202020204" pitchFamily="34" charset="0"/>
                <a:hlinkClick r:id="rId9"/>
              </a:rPr>
              <a:t>Comprendre l’usage de substances : un guide pour les éducateurs</a:t>
            </a:r>
            <a:endParaRPr lang="en-US" sz="2100" b="0" i="0" dirty="0">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200" b="0" i="0" u="none" strike="noStrike" dirty="0">
              <a:solidFill>
                <a:srgbClr val="06698A"/>
              </a:solidFill>
              <a:effectLst/>
              <a:latin typeface="Arial" panose="020B0604020202020204" pitchFamily="34" charset="0"/>
              <a:cs typeface="Arial" panose="020B0604020202020204" pitchFamily="34" charset="0"/>
            </a:endParaRPr>
          </a:p>
          <a:p>
            <a:pPr>
              <a:lnSpc>
                <a:spcPct val="90000"/>
              </a:lnSpc>
              <a:spcAft>
                <a:spcPts val="600"/>
              </a:spcAft>
              <a:buClr>
                <a:schemeClr val="bg1">
                  <a:lumMod val="75000"/>
                </a:schemeClr>
              </a:buClr>
              <a:buFont typeface="Arial" panose="020B0604020202020204" pitchFamily="34" charset="0"/>
            </a:pPr>
            <a:endParaRPr lang="en-US" sz="2200" dirty="0">
              <a:solidFill>
                <a:srgbClr val="06698A"/>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483DF9B6-6D57-3B7A-AB5B-5BB312EC5491}"/>
              </a:ext>
            </a:extLst>
          </p:cNvPr>
          <p:cNvSpPr>
            <a:spLocks noGrp="1"/>
          </p:cNvSpPr>
          <p:nvPr>
            <p:ph type="title"/>
            <p:custDataLst>
              <p:tags r:id="rId2"/>
            </p:custDataLst>
          </p:nvPr>
        </p:nvSpPr>
        <p:spPr>
          <a:xfrm>
            <a:off x="475130" y="365126"/>
            <a:ext cx="7485530" cy="1028245"/>
          </a:xfrm>
        </p:spPr>
        <p:txBody>
          <a:bodyPr vert="horz" lIns="91440" tIns="45720" rIns="91440" bIns="45720" rtlCol="0" anchor="ctr">
            <a:normAutofit/>
          </a:bodyPr>
          <a:lstStyle/>
          <a:p>
            <a:r>
              <a:rPr lang="en-US" dirty="0" err="1"/>
              <a:t>Autres</a:t>
            </a:r>
            <a:r>
              <a:rPr lang="en-US" b="1" i="0" u="none" strike="noStrike" kern="1200" cap="none" baseline="0" dirty="0">
                <a:effectLst/>
                <a:latin typeface="Arial  "/>
                <a:ea typeface="+mj-ea"/>
                <a:cs typeface="+mj-cs"/>
              </a:rPr>
              <a:t> </a:t>
            </a:r>
            <a:r>
              <a:rPr lang="en-US" b="1" i="0" u="none" strike="noStrike" kern="1200" cap="none" baseline="0" dirty="0" err="1">
                <a:effectLst/>
                <a:latin typeface="Arial  "/>
                <a:ea typeface="+mj-ea"/>
                <a:cs typeface="+mj-cs"/>
              </a:rPr>
              <a:t>ressources</a:t>
            </a:r>
            <a:r>
              <a:rPr lang="en-US" b="1" i="0" u="none" strike="noStrike" kern="1200" cap="none" baseline="0" dirty="0">
                <a:effectLst/>
                <a:latin typeface="Arial  "/>
                <a:ea typeface="+mj-ea"/>
                <a:cs typeface="+mj-cs"/>
              </a:rPr>
              <a:t> </a:t>
            </a:r>
            <a:r>
              <a:rPr lang="en-US" dirty="0"/>
              <a:t>à </a:t>
            </a:r>
            <a:r>
              <a:rPr lang="en-US" b="1" i="0" u="none" strike="noStrike" kern="1200" cap="none" baseline="0" dirty="0">
                <a:effectLst/>
                <a:latin typeface="Arial  "/>
                <a:ea typeface="+mj-ea"/>
                <a:cs typeface="+mj-cs"/>
              </a:rPr>
              <a:t>explore</a:t>
            </a:r>
            <a:r>
              <a:rPr lang="en-US" b="1" i="0" kern="1200" cap="none" baseline="0" dirty="0">
                <a:effectLst/>
                <a:latin typeface="Arial  "/>
                <a:ea typeface="+mj-ea"/>
                <a:cs typeface="+mj-cs"/>
              </a:rPr>
              <a:t>​r</a:t>
            </a:r>
            <a:endParaRPr lang="en-US" b="1" kern="1200" cap="none" baseline="0" dirty="0">
              <a:latin typeface="Arial  "/>
              <a:ea typeface="+mj-ea"/>
              <a:cs typeface="+mj-cs"/>
            </a:endParaRPr>
          </a:p>
        </p:txBody>
      </p:sp>
    </p:spTree>
    <p:extLst>
      <p:ext uri="{BB962C8B-B14F-4D97-AF65-F5344CB8AC3E}">
        <p14:creationId xmlns:p14="http://schemas.microsoft.com/office/powerpoint/2010/main" val="2194737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067EA1-EB9F-1A60-40E5-BF8F0CF98DA9}"/>
              </a:ext>
            </a:extLst>
          </p:cNvPr>
          <p:cNvSpPr>
            <a:spLocks noGrp="1"/>
          </p:cNvSpPr>
          <p:nvPr>
            <p:ph type="title"/>
            <p:custDataLst>
              <p:tags r:id="rId1"/>
            </p:custDataLst>
          </p:nvPr>
        </p:nvSpPr>
        <p:spPr/>
        <p:txBody>
          <a:bodyPr/>
          <a:lstStyle/>
          <a:p>
            <a:r>
              <a:rPr lang="fr-CA" b="0" i="0" dirty="0">
                <a:solidFill>
                  <a:srgbClr val="000000"/>
                </a:solidFill>
                <a:effectLst/>
                <a:latin typeface="Calibri"/>
                <a:cs typeface="Calibri"/>
              </a:rPr>
              <a:t>Aperçu de la présentation</a:t>
            </a:r>
            <a:endParaRPr lang="fr-CA" dirty="0">
              <a:latin typeface="Calibri"/>
              <a:cs typeface="Calibri"/>
            </a:endParaRPr>
          </a:p>
        </p:txBody>
      </p:sp>
      <p:sp>
        <p:nvSpPr>
          <p:cNvPr id="2" name="Content Placeholder 1">
            <a:extLst>
              <a:ext uri="{FF2B5EF4-FFF2-40B4-BE49-F238E27FC236}">
                <a16:creationId xmlns:a16="http://schemas.microsoft.com/office/drawing/2014/main" id="{D1413529-A30C-6D10-BE2F-F3AA4943868C}"/>
              </a:ext>
            </a:extLst>
          </p:cNvPr>
          <p:cNvSpPr>
            <a:spLocks noGrp="1"/>
          </p:cNvSpPr>
          <p:nvPr>
            <p:ph idx="1"/>
            <p:custDataLst>
              <p:tags r:id="rId2"/>
            </p:custDataLst>
          </p:nvPr>
        </p:nvSpPr>
        <p:spPr/>
        <p:txBody>
          <a:bodyPr>
            <a:normAutofit lnSpcReduction="10000"/>
          </a:bodyPr>
          <a:lstStyle/>
          <a:p>
            <a:pPr algn="l" rtl="0" fontAlgn="base">
              <a:buFont typeface="Arial" panose="020B0604020202020204" pitchFamily="34" charset="0"/>
              <a:buChar char="•"/>
            </a:pPr>
            <a:r>
              <a:rPr lang="fr-CA" b="0" dirty="0">
                <a:solidFill>
                  <a:srgbClr val="000000"/>
                </a:solidFill>
                <a:latin typeface="Calibri" panose="020F0502020204030204" pitchFamily="34" charset="0"/>
              </a:rPr>
              <a:t>C</a:t>
            </a:r>
            <a:r>
              <a:rPr lang="fr-CA" b="0" i="0" u="none" strike="noStrike" dirty="0">
                <a:solidFill>
                  <a:srgbClr val="000000"/>
                </a:solidFill>
                <a:effectLst/>
                <a:latin typeface="Calibri" panose="020F0502020204030204" pitchFamily="34" charset="0"/>
              </a:rPr>
              <a:t>ontexte actuel</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Stratégies qui ne sont </a:t>
            </a:r>
            <a:r>
              <a:rPr lang="fr-CA" dirty="0">
                <a:solidFill>
                  <a:srgbClr val="000000"/>
                </a:solidFill>
                <a:latin typeface="Calibri" panose="020F0502020204030204" pitchFamily="34" charset="0"/>
              </a:rPr>
              <a:t>PAS</a:t>
            </a:r>
            <a:r>
              <a:rPr lang="fr-CA" b="0" dirty="0">
                <a:solidFill>
                  <a:srgbClr val="000000"/>
                </a:solidFill>
                <a:latin typeface="Calibri" panose="020F0502020204030204" pitchFamily="34" charset="0"/>
              </a:rPr>
              <a:t> efficaces en matière de prévention et de réduction de la consommation de substances </a:t>
            </a: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Facteurs </a:t>
            </a:r>
            <a:r>
              <a:rPr lang="fr-CA" b="0" dirty="0">
                <a:solidFill>
                  <a:srgbClr val="000000"/>
                </a:solidFill>
                <a:latin typeface="Calibri" panose="020F0502020204030204" pitchFamily="34" charset="0"/>
              </a:rPr>
              <a:t>de risque et facteurs de protection</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Principes </a:t>
            </a:r>
            <a:r>
              <a:rPr lang="fr-CA" b="0" dirty="0">
                <a:solidFill>
                  <a:srgbClr val="000000"/>
                </a:solidFill>
                <a:latin typeface="Calibri" panose="020F0502020204030204" pitchFamily="34" charset="0"/>
              </a:rPr>
              <a:t>à l’appui de l’enseignement de la prévention de la consommation de substances</a:t>
            </a:r>
            <a:r>
              <a:rPr lang="fr-CA" b="0" i="0" u="none" strike="noStrike" dirty="0">
                <a:solidFill>
                  <a:srgbClr val="000000"/>
                </a:solidFill>
                <a:effectLst/>
                <a:latin typeface="Calibri" panose="020F0502020204030204" pitchFamily="34" charset="0"/>
              </a:rPr>
              <a:t> </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Stratégies efficaces pour réduire la consommation de substances </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Approche globale de la santé en milieu scolaire pour résumer l’apprentissage</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Quand la consommation de substances</a:t>
            </a:r>
            <a:r>
              <a:rPr lang="fr-CA" b="0" i="0" dirty="0">
                <a:solidFill>
                  <a:srgbClr val="000000"/>
                </a:solidFill>
                <a:effectLst/>
                <a:latin typeface="Calibri" panose="020F0502020204030204" pitchFamily="34" charset="0"/>
              </a:rPr>
              <a:t>​ pose des problèmes</a:t>
            </a:r>
            <a:endParaRPr lang="fr-CA" b="0" i="0" dirty="0">
              <a:solidFill>
                <a:srgbClr val="000000"/>
              </a:solidFill>
              <a:effectLst/>
              <a:latin typeface="Arial" panose="020B0604020202020204" pitchFamily="34" charset="0"/>
            </a:endParaRPr>
          </a:p>
          <a:p>
            <a:pPr marL="0" indent="0" algn="l" rtl="0" fontAlgn="base">
              <a:buNone/>
            </a:pPr>
            <a:endParaRPr lang="en-CA"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86667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75130" y="365126"/>
            <a:ext cx="8271782" cy="1028245"/>
          </a:xfrm>
        </p:spPr>
        <p:txBody>
          <a:bodyPr anchor="ctr">
            <a:normAutofit/>
          </a:bodyPr>
          <a:lstStyle/>
          <a:p>
            <a:r>
              <a:rPr lang="en-CA" b="0" dirty="0" err="1"/>
              <a:t>C</a:t>
            </a:r>
            <a:r>
              <a:rPr lang="en-CA" b="0" i="0" dirty="0" err="1">
                <a:effectLst/>
              </a:rPr>
              <a:t>ontext</a:t>
            </a:r>
            <a:r>
              <a:rPr lang="en-CA" b="0" dirty="0" err="1"/>
              <a:t>e</a:t>
            </a:r>
            <a:r>
              <a:rPr lang="en-CA" b="0" dirty="0"/>
              <a:t> </a:t>
            </a:r>
            <a:r>
              <a:rPr lang="en-CA" b="0" dirty="0" err="1"/>
              <a:t>actuel</a:t>
            </a:r>
            <a:endParaRPr lang="en-CA" dirty="0"/>
          </a:p>
        </p:txBody>
      </p:sp>
      <p:graphicFrame>
        <p:nvGraphicFramePr>
          <p:cNvPr id="5" name="Content Placeholder 2">
            <a:extLst>
              <a:ext uri="{FF2B5EF4-FFF2-40B4-BE49-F238E27FC236}">
                <a16:creationId xmlns:a16="http://schemas.microsoft.com/office/drawing/2014/main" id="{F64BDE69-ECA8-DAB8-8F8E-8DCE6F740737}"/>
              </a:ext>
            </a:extLst>
          </p:cNvPr>
          <p:cNvGraphicFramePr>
            <a:graphicFrameLocks noGrp="1"/>
          </p:cNvGraphicFramePr>
          <p:nvPr>
            <p:ph idx="1"/>
            <p:custDataLst>
              <p:tags r:id="rId2"/>
            </p:custDataLst>
            <p:extLst>
              <p:ext uri="{D42A27DB-BD31-4B8C-83A1-F6EECF244321}">
                <p14:modId xmlns:p14="http://schemas.microsoft.com/office/powerpoint/2010/main" val="2921751688"/>
              </p:ext>
            </p:extLst>
          </p:nvPr>
        </p:nvGraphicFramePr>
        <p:xfrm>
          <a:off x="397088" y="1242061"/>
          <a:ext cx="8271782" cy="42152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86073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88441-6668-AD94-3330-20DB82A2E6F0}"/>
              </a:ext>
            </a:extLst>
          </p:cNvPr>
          <p:cNvSpPr>
            <a:spLocks noGrp="1"/>
          </p:cNvSpPr>
          <p:nvPr>
            <p:ph type="title"/>
            <p:custDataLst>
              <p:tags r:id="rId1"/>
            </p:custDataLst>
          </p:nvPr>
        </p:nvSpPr>
        <p:spPr/>
        <p:txBody>
          <a:bodyPr/>
          <a:lstStyle/>
          <a:p>
            <a:r>
              <a:rPr lang="fr-CA" b="0" i="0" dirty="0">
                <a:solidFill>
                  <a:srgbClr val="000000"/>
                </a:solidFill>
                <a:effectLst/>
                <a:latin typeface="Calibri"/>
                <a:cs typeface="Calibri"/>
              </a:rPr>
              <a:t>Autoréflexion</a:t>
            </a:r>
            <a:endParaRPr lang="fr-CA" dirty="0">
              <a:latin typeface="Calibri"/>
              <a:cs typeface="Calibri"/>
            </a:endParaRPr>
          </a:p>
        </p:txBody>
      </p:sp>
      <p:sp>
        <p:nvSpPr>
          <p:cNvPr id="5" name="Content Placeholder 4">
            <a:extLst>
              <a:ext uri="{FF2B5EF4-FFF2-40B4-BE49-F238E27FC236}">
                <a16:creationId xmlns:a16="http://schemas.microsoft.com/office/drawing/2014/main" id="{E776D6BB-6EBC-E5CB-A766-3D2452F54926}"/>
              </a:ext>
            </a:extLst>
          </p:cNvPr>
          <p:cNvSpPr>
            <a:spLocks noGrp="1"/>
          </p:cNvSpPr>
          <p:nvPr>
            <p:ph idx="1"/>
            <p:custDataLst>
              <p:tags r:id="rId2"/>
            </p:custDataLst>
          </p:nvPr>
        </p:nvSpPr>
        <p:spPr/>
        <p:txBody>
          <a:bodyPr>
            <a:normAutofit fontScale="92500" lnSpcReduction="20000"/>
          </a:bodyPr>
          <a:lstStyle/>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Il faut reconnaître qu’il s’agit d’un sujet sensible : tout le monde a vécu ses propres expériences relativement à la </a:t>
            </a:r>
            <a:r>
              <a:rPr lang="fr-CA" b="0" dirty="0">
                <a:solidFill>
                  <a:srgbClr val="000000"/>
                </a:solidFill>
                <a:latin typeface="Calibri" panose="020F0502020204030204" pitchFamily="34" charset="0"/>
              </a:rPr>
              <a:t>consommation de substances. Dans certains cas, la matière abordée pourrait déclencher des émotions fortes. </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Prenez le temps de faire une autoréflexion :</a:t>
            </a:r>
            <a:r>
              <a:rPr lang="fr-CA" b="0" i="0" dirty="0">
                <a:solidFill>
                  <a:srgbClr val="000000"/>
                </a:solidFill>
                <a:effectLst/>
                <a:latin typeface="Calibri" panose="020F0502020204030204" pitchFamily="34" charset="0"/>
              </a:rPr>
              <a:t>​</a:t>
            </a:r>
            <a:endParaRPr lang="fr-CA"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Comment vais-je aborder les conversations sur la consommation de substances? </a:t>
            </a: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Quels sont mes préjugés à l’égard de ce sujet? </a:t>
            </a:r>
          </a:p>
          <a:p>
            <a:pPr lvl="1" fontAlgn="base">
              <a:buFont typeface="Arial" panose="020B0604020202020204" pitchFamily="34" charset="0"/>
              <a:buChar char="•"/>
            </a:pPr>
            <a:r>
              <a:rPr lang="fr-CA" sz="2000" dirty="0">
                <a:solidFill>
                  <a:srgbClr val="000000"/>
                </a:solidFill>
                <a:latin typeface="Calibri" panose="020F0502020204030204" pitchFamily="34" charset="0"/>
              </a:rPr>
              <a:t>Comment ma famille percevait-elle la consommation de substances? </a:t>
            </a: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Est-ce qu’il y a d’autres expériences qui ont influé sur ma façon d’</a:t>
            </a:r>
            <a:r>
              <a:rPr lang="fr-CA" sz="2000" dirty="0">
                <a:solidFill>
                  <a:srgbClr val="000000"/>
                </a:solidFill>
                <a:latin typeface="Calibri" panose="020F0502020204030204" pitchFamily="34" charset="0"/>
              </a:rPr>
              <a:t>aborder la consommation de substances?</a:t>
            </a:r>
            <a:r>
              <a:rPr lang="fr-CA" sz="2000" b="0" i="0" dirty="0">
                <a:solidFill>
                  <a:srgbClr val="000000"/>
                </a:solidFill>
                <a:effectLst/>
                <a:latin typeface="Calibri" panose="020F0502020204030204" pitchFamily="34" charset="0"/>
              </a:rPr>
              <a:t>​</a:t>
            </a:r>
            <a:endParaRPr lang="fr-CA" sz="2000"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fr-CA" sz="2000" b="0" i="0" u="none" strike="noStrike" dirty="0">
                <a:solidFill>
                  <a:srgbClr val="000000"/>
                </a:solidFill>
                <a:effectLst/>
                <a:latin typeface="Calibri" panose="020F0502020204030204" pitchFamily="34" charset="0"/>
              </a:rPr>
              <a:t>Quels aspects sont fondés sur des faits et lesquels sont fondés sur des sentiments?  </a:t>
            </a:r>
            <a:r>
              <a:rPr lang="fr-CA" sz="2000" b="0" i="0" dirty="0">
                <a:solidFill>
                  <a:srgbClr val="000000"/>
                </a:solidFill>
                <a:effectLst/>
                <a:latin typeface="Calibri" panose="020F0502020204030204" pitchFamily="34" charset="0"/>
              </a:rPr>
              <a:t>​</a:t>
            </a:r>
            <a:endParaRPr lang="fr-CA" sz="20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fr-CA" b="0" i="0" u="none" strike="noStrike" dirty="0">
                <a:solidFill>
                  <a:srgbClr val="000000"/>
                </a:solidFill>
                <a:effectLst/>
                <a:latin typeface="Calibri" panose="020F0502020204030204" pitchFamily="34" charset="0"/>
              </a:rPr>
              <a:t>Sachez le reconnaître quand des préjugés influencent la façon </a:t>
            </a:r>
            <a:r>
              <a:rPr lang="fr-CA" b="0" dirty="0">
                <a:solidFill>
                  <a:srgbClr val="000000"/>
                </a:solidFill>
                <a:latin typeface="Calibri" panose="020F0502020204030204" pitchFamily="34" charset="0"/>
              </a:rPr>
              <a:t>dont vous recevez, apprenez et communiquez l’information. </a:t>
            </a:r>
            <a:endParaRPr lang="en-US" dirty="0"/>
          </a:p>
        </p:txBody>
      </p:sp>
    </p:spTree>
    <p:extLst>
      <p:ext uri="{BB962C8B-B14F-4D97-AF65-F5344CB8AC3E}">
        <p14:creationId xmlns:p14="http://schemas.microsoft.com/office/powerpoint/2010/main" val="1709406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CED9-4E62-7FC9-987C-07EACD7DDB7A}"/>
              </a:ext>
            </a:extLst>
          </p:cNvPr>
          <p:cNvSpPr>
            <a:spLocks noGrp="1"/>
          </p:cNvSpPr>
          <p:nvPr>
            <p:ph type="title"/>
            <p:custDataLst>
              <p:tags r:id="rId1"/>
            </p:custDataLst>
          </p:nvPr>
        </p:nvSpPr>
        <p:spPr>
          <a:xfrm>
            <a:off x="475130" y="365126"/>
            <a:ext cx="8271782" cy="1028245"/>
          </a:xfrm>
        </p:spPr>
        <p:txBody>
          <a:bodyPr anchor="ctr">
            <a:normAutofit/>
          </a:bodyPr>
          <a:lstStyle/>
          <a:p>
            <a:r>
              <a:rPr lang="en-CA" b="0" i="0" dirty="0" err="1">
                <a:effectLst/>
              </a:rPr>
              <a:t>Stratégies</a:t>
            </a:r>
            <a:r>
              <a:rPr lang="en-CA" b="0" i="0" dirty="0">
                <a:effectLst/>
              </a:rPr>
              <a:t> </a:t>
            </a:r>
            <a:r>
              <a:rPr lang="en-CA" b="0" i="0" dirty="0" err="1">
                <a:effectLst/>
              </a:rPr>
              <a:t>inefficaces</a:t>
            </a:r>
            <a:r>
              <a:rPr lang="en-CA" b="0" i="0" dirty="0">
                <a:effectLst/>
              </a:rPr>
              <a:t> </a:t>
            </a:r>
            <a:r>
              <a:rPr lang="fr-CA" b="0" dirty="0"/>
              <a:t>de prévention de la consommation de substances</a:t>
            </a:r>
            <a:endParaRPr lang="en-US" b="0" dirty="0"/>
          </a:p>
        </p:txBody>
      </p:sp>
      <p:graphicFrame>
        <p:nvGraphicFramePr>
          <p:cNvPr id="5" name="Content Placeholder 2">
            <a:extLst>
              <a:ext uri="{FF2B5EF4-FFF2-40B4-BE49-F238E27FC236}">
                <a16:creationId xmlns:a16="http://schemas.microsoft.com/office/drawing/2014/main" id="{2533418D-6837-7C18-A158-80F2057519C7}"/>
              </a:ext>
            </a:extLst>
          </p:cNvPr>
          <p:cNvGraphicFramePr>
            <a:graphicFrameLocks noGrp="1"/>
          </p:cNvGraphicFramePr>
          <p:nvPr>
            <p:ph idx="1"/>
            <p:custDataLst>
              <p:tags r:id="rId2"/>
            </p:custDataLst>
            <p:extLst>
              <p:ext uri="{D42A27DB-BD31-4B8C-83A1-F6EECF244321}">
                <p14:modId xmlns:p14="http://schemas.microsoft.com/office/powerpoint/2010/main" val="1244031354"/>
              </p:ext>
            </p:extLst>
          </p:nvPr>
        </p:nvGraphicFramePr>
        <p:xfrm>
          <a:off x="475130" y="1321398"/>
          <a:ext cx="8271782" cy="42152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04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BF33-1DC6-B4DD-0BF7-9D1B7BACFA7B}"/>
              </a:ext>
            </a:extLst>
          </p:cNvPr>
          <p:cNvSpPr>
            <a:spLocks noGrp="1"/>
          </p:cNvSpPr>
          <p:nvPr>
            <p:ph type="title"/>
            <p:custDataLst>
              <p:tags r:id="rId1"/>
            </p:custDataLst>
          </p:nvPr>
        </p:nvSpPr>
        <p:spPr>
          <a:xfrm>
            <a:off x="475129" y="365126"/>
            <a:ext cx="8102813" cy="1028245"/>
          </a:xfrm>
        </p:spPr>
        <p:txBody>
          <a:bodyPr anchor="ctr">
            <a:normAutofit/>
          </a:bodyPr>
          <a:lstStyle/>
          <a:p>
            <a:r>
              <a:rPr lang="en-US" b="0" i="0" dirty="0" err="1">
                <a:effectLst/>
              </a:rPr>
              <a:t>Facteurs</a:t>
            </a:r>
            <a:r>
              <a:rPr lang="en-US" b="0" dirty="0"/>
              <a:t> de </a:t>
            </a:r>
            <a:r>
              <a:rPr lang="en-US" b="0" dirty="0" err="1"/>
              <a:t>risque</a:t>
            </a:r>
            <a:r>
              <a:rPr lang="en-US" b="0" dirty="0"/>
              <a:t> et </a:t>
            </a:r>
            <a:r>
              <a:rPr lang="en-US" b="0" dirty="0" err="1"/>
              <a:t>facteurs</a:t>
            </a:r>
            <a:r>
              <a:rPr lang="en-US" b="0" dirty="0"/>
              <a:t> de protection</a:t>
            </a:r>
            <a:endParaRPr lang="en-US" dirty="0"/>
          </a:p>
        </p:txBody>
      </p:sp>
      <p:graphicFrame>
        <p:nvGraphicFramePr>
          <p:cNvPr id="5" name="Content Placeholder 2">
            <a:extLst>
              <a:ext uri="{FF2B5EF4-FFF2-40B4-BE49-F238E27FC236}">
                <a16:creationId xmlns:a16="http://schemas.microsoft.com/office/drawing/2014/main" id="{BC9E47FD-E166-FDD5-7B9C-EE7DD48B5187}"/>
              </a:ext>
            </a:extLst>
          </p:cNvPr>
          <p:cNvGraphicFramePr>
            <a:graphicFrameLocks noGrp="1"/>
          </p:cNvGraphicFramePr>
          <p:nvPr>
            <p:ph idx="1"/>
            <p:custDataLst>
              <p:tags r:id="rId2"/>
            </p:custDataLst>
            <p:extLst>
              <p:ext uri="{D42A27DB-BD31-4B8C-83A1-F6EECF244321}">
                <p14:modId xmlns:p14="http://schemas.microsoft.com/office/powerpoint/2010/main" val="467929689"/>
              </p:ext>
            </p:extLst>
          </p:nvPr>
        </p:nvGraphicFramePr>
        <p:xfrm>
          <a:off x="475130" y="1399297"/>
          <a:ext cx="7891672" cy="41166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1421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8204B-DCF9-CF35-00EA-3D29903C652E}"/>
              </a:ext>
            </a:extLst>
          </p:cNvPr>
          <p:cNvSpPr>
            <a:spLocks noGrp="1"/>
          </p:cNvSpPr>
          <p:nvPr>
            <p:ph type="title"/>
            <p:custDataLst>
              <p:tags r:id="rId1"/>
            </p:custDataLst>
          </p:nvPr>
        </p:nvSpPr>
        <p:spPr>
          <a:xfrm>
            <a:off x="475130" y="365126"/>
            <a:ext cx="8271782" cy="1028245"/>
          </a:xfrm>
        </p:spPr>
        <p:txBody>
          <a:bodyPr anchor="ctr">
            <a:normAutofit/>
          </a:bodyPr>
          <a:lstStyle/>
          <a:p>
            <a:r>
              <a:rPr lang="en-CA" b="0" i="0" dirty="0" err="1">
                <a:effectLst/>
              </a:rPr>
              <a:t>Principes</a:t>
            </a:r>
            <a:r>
              <a:rPr lang="en-CA" b="0" i="0" dirty="0">
                <a:effectLst/>
              </a:rPr>
              <a:t> </a:t>
            </a:r>
            <a:r>
              <a:rPr lang="en-CA" b="0" i="0" dirty="0" err="1">
                <a:effectLst/>
              </a:rPr>
              <a:t>clés</a:t>
            </a:r>
            <a:r>
              <a:rPr lang="en-CA" b="0" i="0" dirty="0">
                <a:effectLst/>
              </a:rPr>
              <a:t> et </a:t>
            </a:r>
            <a:r>
              <a:rPr lang="en-CA" b="0" i="0" dirty="0" err="1">
                <a:effectLst/>
              </a:rPr>
              <a:t>facteurs</a:t>
            </a:r>
            <a:r>
              <a:rPr lang="en-CA" b="0" i="0" dirty="0">
                <a:effectLst/>
              </a:rPr>
              <a:t> de protection </a:t>
            </a:r>
            <a:endParaRPr lang="en-US" dirty="0"/>
          </a:p>
        </p:txBody>
      </p:sp>
      <p:graphicFrame>
        <p:nvGraphicFramePr>
          <p:cNvPr id="5" name="Content Placeholder 2">
            <a:extLst>
              <a:ext uri="{FF2B5EF4-FFF2-40B4-BE49-F238E27FC236}">
                <a16:creationId xmlns:a16="http://schemas.microsoft.com/office/drawing/2014/main" id="{87FFB611-82B2-8370-E340-7A0F0AE0393E}"/>
              </a:ext>
            </a:extLst>
          </p:cNvPr>
          <p:cNvGraphicFramePr>
            <a:graphicFrameLocks noGrp="1"/>
          </p:cNvGraphicFramePr>
          <p:nvPr>
            <p:ph idx="1"/>
            <p:custDataLst>
              <p:tags r:id="rId2"/>
            </p:custDataLst>
            <p:extLst>
              <p:ext uri="{D42A27DB-BD31-4B8C-83A1-F6EECF244321}">
                <p14:modId xmlns:p14="http://schemas.microsoft.com/office/powerpoint/2010/main" val="175022063"/>
              </p:ext>
            </p:extLst>
          </p:nvPr>
        </p:nvGraphicFramePr>
        <p:xfrm>
          <a:off x="440318" y="1315505"/>
          <a:ext cx="8271782" cy="42152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0461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DF1590-5B68-23B6-7340-FA0EFCA83357}"/>
              </a:ext>
            </a:extLst>
          </p:cNvPr>
          <p:cNvSpPr>
            <a:spLocks noGrp="1"/>
          </p:cNvSpPr>
          <p:nvPr>
            <p:ph type="title"/>
            <p:custDataLst>
              <p:tags r:id="rId1"/>
            </p:custDataLst>
          </p:nvPr>
        </p:nvSpPr>
        <p:spPr>
          <a:xfrm>
            <a:off x="475130" y="365126"/>
            <a:ext cx="8271782" cy="1028245"/>
          </a:xfrm>
        </p:spPr>
        <p:txBody>
          <a:bodyPr anchor="ctr">
            <a:normAutofit/>
          </a:bodyPr>
          <a:lstStyle/>
          <a:p>
            <a:r>
              <a:rPr lang="en-CA" b="0" dirty="0" err="1"/>
              <a:t>Principes</a:t>
            </a:r>
            <a:r>
              <a:rPr lang="en-CA" b="0" dirty="0"/>
              <a:t> </a:t>
            </a:r>
            <a:r>
              <a:rPr lang="en-CA" b="0" dirty="0" err="1"/>
              <a:t>clés</a:t>
            </a:r>
            <a:r>
              <a:rPr lang="en-CA" b="0" dirty="0"/>
              <a:t> et </a:t>
            </a:r>
            <a:r>
              <a:rPr lang="en-CA" b="0" dirty="0" err="1"/>
              <a:t>facteurs</a:t>
            </a:r>
            <a:r>
              <a:rPr lang="en-CA" b="0" dirty="0"/>
              <a:t> de protection</a:t>
            </a:r>
            <a:endParaRPr lang="en-US" dirty="0"/>
          </a:p>
        </p:txBody>
      </p:sp>
      <p:graphicFrame>
        <p:nvGraphicFramePr>
          <p:cNvPr id="10" name="Content Placeholder 7">
            <a:extLst>
              <a:ext uri="{FF2B5EF4-FFF2-40B4-BE49-F238E27FC236}">
                <a16:creationId xmlns:a16="http://schemas.microsoft.com/office/drawing/2014/main" id="{60E12DA4-1396-D1E2-8FBF-FDC58BF31FF3}"/>
              </a:ext>
            </a:extLst>
          </p:cNvPr>
          <p:cNvGraphicFramePr>
            <a:graphicFrameLocks noGrp="1"/>
          </p:cNvGraphicFramePr>
          <p:nvPr>
            <p:ph idx="1"/>
            <p:custDataLst>
              <p:tags r:id="rId2"/>
            </p:custDataLst>
            <p:extLst>
              <p:ext uri="{D42A27DB-BD31-4B8C-83A1-F6EECF244321}">
                <p14:modId xmlns:p14="http://schemas.microsoft.com/office/powerpoint/2010/main" val="2307443669"/>
              </p:ext>
            </p:extLst>
          </p:nvPr>
        </p:nvGraphicFramePr>
        <p:xfrm>
          <a:off x="284630" y="1223011"/>
          <a:ext cx="8271782" cy="42152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22727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452B7F-A280-533D-8EBC-74BDBCCB1020}"/>
              </a:ext>
            </a:extLst>
          </p:cNvPr>
          <p:cNvSpPr>
            <a:spLocks noGrp="1"/>
          </p:cNvSpPr>
          <p:nvPr>
            <p:ph type="title"/>
            <p:custDataLst>
              <p:tags r:id="rId1"/>
            </p:custDataLst>
          </p:nvPr>
        </p:nvSpPr>
        <p:spPr/>
        <p:txBody>
          <a:bodyPr/>
          <a:lstStyle/>
          <a:p>
            <a:r>
              <a:rPr lang="fr-CA" b="0" i="0" dirty="0">
                <a:solidFill>
                  <a:srgbClr val="000000"/>
                </a:solidFill>
                <a:effectLst/>
                <a:latin typeface="Calibri"/>
                <a:cs typeface="Calibri"/>
              </a:rPr>
              <a:t>Philosophies et documents directeurs</a:t>
            </a:r>
            <a:endParaRPr lang="fr-CA" dirty="0">
              <a:latin typeface="Calibri"/>
              <a:cs typeface="Calibri"/>
            </a:endParaRPr>
          </a:p>
        </p:txBody>
      </p:sp>
      <p:sp>
        <p:nvSpPr>
          <p:cNvPr id="8" name="Content Placeholder 7">
            <a:extLst>
              <a:ext uri="{FF2B5EF4-FFF2-40B4-BE49-F238E27FC236}">
                <a16:creationId xmlns:a16="http://schemas.microsoft.com/office/drawing/2014/main" id="{1DCB4DAF-80FA-2800-3527-F940B73D9997}"/>
              </a:ext>
            </a:extLst>
          </p:cNvPr>
          <p:cNvSpPr>
            <a:spLocks noGrp="1"/>
          </p:cNvSpPr>
          <p:nvPr>
            <p:ph idx="1"/>
            <p:custDataLst>
              <p:tags r:id="rId2"/>
            </p:custDataLst>
          </p:nvPr>
        </p:nvSpPr>
        <p:spPr>
          <a:xfrm>
            <a:off x="628650" y="1313246"/>
            <a:ext cx="7886700" cy="4351338"/>
          </a:xfrm>
        </p:spPr>
        <p:txBody>
          <a:bodyPr vert="horz" lIns="91440" tIns="45720" rIns="91440" bIns="45720" rtlCol="0" anchor="t">
            <a:normAutofit fontScale="77500" lnSpcReduction="20000"/>
          </a:bodyPr>
          <a:lstStyle/>
          <a:p>
            <a:pPr marL="226695" indent="-226695" algn="l" rtl="0" fontAlgn="base">
              <a:buFont typeface="Arial" panose="020B0604020202020204" pitchFamily="34" charset="0"/>
              <a:buChar char="•"/>
            </a:pPr>
            <a:r>
              <a:rPr lang="fr-CA" b="1" i="0" u="none" strike="noStrike" dirty="0">
                <a:solidFill>
                  <a:srgbClr val="000000"/>
                </a:solidFill>
                <a:effectLst/>
                <a:latin typeface="Calibri"/>
                <a:cs typeface="Arial"/>
              </a:rPr>
              <a:t>Agence de la santé publique du Canada (2021)</a:t>
            </a:r>
            <a:r>
              <a:rPr lang="fr-CA" b="0" i="0" u="none" strike="noStrike" dirty="0">
                <a:solidFill>
                  <a:srgbClr val="000000"/>
                </a:solidFill>
                <a:effectLst/>
                <a:latin typeface="Calibri"/>
                <a:cs typeface="Arial"/>
              </a:rPr>
              <a:t>. </a:t>
            </a:r>
            <a:r>
              <a:rPr lang="fr-CA" b="0" i="1" u="none" strike="noStrike" dirty="0">
                <a:solidFill>
                  <a:srgbClr val="000000"/>
                </a:solidFill>
                <a:effectLst/>
                <a:latin typeface="Calibri"/>
                <a:cs typeface="Arial"/>
              </a:rPr>
              <a:t>Plan d'action : Prévenir les méfaits liés à la consommation de substances chez les jeunes par une approche globale de la santé en milieu scolaire.</a:t>
            </a:r>
            <a:r>
              <a:rPr lang="fr-CA"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fr-CA" b="0" i="0" u="none" strike="noStrike" dirty="0">
                <a:solidFill>
                  <a:srgbClr val="000000"/>
                </a:solidFill>
                <a:effectLst/>
                <a:latin typeface="Calibri"/>
                <a:cs typeface="Arial"/>
              </a:rPr>
              <a:t>Le modèle encourage les membres de la communauté scolaire à planifier et à mettre en œuvre un vaste éventail de stratégies pour prévenir les méfaits liés aux substances chez les jeunes. Ces stratégies : </a:t>
            </a:r>
            <a:r>
              <a:rPr lang="fr-CA"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fr-CA" b="0" i="0" u="none" strike="noStrike" dirty="0">
                <a:solidFill>
                  <a:srgbClr val="000000"/>
                </a:solidFill>
                <a:effectLst/>
                <a:latin typeface="Calibri"/>
                <a:cs typeface="Arial"/>
              </a:rPr>
              <a:t>sont fondées sur des données probantes (y compris des données probantes fondées sur la pratique)</a:t>
            </a:r>
            <a:r>
              <a:rPr lang="fr-CA"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fr-CA" b="0" i="0" u="none" strike="noStrike" dirty="0">
                <a:solidFill>
                  <a:srgbClr val="000000"/>
                </a:solidFill>
                <a:effectLst/>
                <a:latin typeface="Calibri"/>
                <a:cs typeface="Arial"/>
              </a:rPr>
              <a:t>tiennent compte des différents besoins et contextes des élèves;</a:t>
            </a:r>
            <a:r>
              <a:rPr lang="fr-CA"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fr-CA" b="0" i="0" u="none" strike="noStrike" dirty="0">
                <a:solidFill>
                  <a:srgbClr val="000000"/>
                </a:solidFill>
                <a:effectLst/>
                <a:latin typeface="Calibri"/>
                <a:cs typeface="Arial"/>
              </a:rPr>
              <a:t>aident les communautés scolaires à maximiser les leviers qu’elles peuvent utiliser pour favoriser la santé et le bien-être. </a:t>
            </a:r>
            <a:r>
              <a:rPr lang="fr-CA" b="0" i="0" dirty="0">
                <a:solidFill>
                  <a:srgbClr val="000000"/>
                </a:solidFill>
                <a:effectLst/>
                <a:latin typeface="Calibri"/>
                <a:cs typeface="Arial"/>
              </a:rPr>
              <a:t>​</a:t>
            </a:r>
          </a:p>
          <a:p>
            <a:pPr marL="226695" indent="-226695" algn="l" rtl="0" fontAlgn="base">
              <a:buFont typeface="Arial" panose="020B0604020202020204" pitchFamily="34" charset="0"/>
              <a:buChar char="•"/>
            </a:pPr>
            <a:r>
              <a:rPr lang="fr-CA" b="0" i="0" u="none" strike="noStrike" dirty="0">
                <a:solidFill>
                  <a:srgbClr val="000000"/>
                </a:solidFill>
                <a:effectLst/>
                <a:latin typeface="Calibri"/>
                <a:cs typeface="Arial"/>
              </a:rPr>
              <a:t>Ce modèle est axé sur quatre approches fondées sur des données probantes pour prévenir les méfaits liés à la consommation de substances, soit :</a:t>
            </a:r>
            <a:r>
              <a:rPr lang="fr-CA" b="0" i="0" dirty="0">
                <a:solidFill>
                  <a:srgbClr val="000000"/>
                </a:solidFill>
                <a:effectLst/>
                <a:latin typeface="Calibri"/>
                <a:cs typeface="Arial"/>
              </a:rPr>
              <a:t>​</a:t>
            </a:r>
          </a:p>
          <a:p>
            <a:pPr lvl="1" algn="l" rtl="0" fontAlgn="base"/>
            <a:r>
              <a:rPr lang="fr-CA" b="0" i="0" u="none" strike="noStrike" dirty="0">
                <a:solidFill>
                  <a:srgbClr val="000000"/>
                </a:solidFill>
                <a:effectLst/>
                <a:latin typeface="Calibri"/>
                <a:cs typeface="Arial"/>
              </a:rPr>
              <a:t>la prévention en amont;</a:t>
            </a:r>
            <a:r>
              <a:rPr lang="fr-CA" b="0" i="0" dirty="0">
                <a:solidFill>
                  <a:srgbClr val="000000"/>
                </a:solidFill>
                <a:effectLst/>
                <a:latin typeface="Calibri"/>
                <a:cs typeface="Arial"/>
              </a:rPr>
              <a:t>​</a:t>
            </a:r>
          </a:p>
          <a:p>
            <a:pPr lvl="1" algn="l" rtl="0" fontAlgn="base"/>
            <a:r>
              <a:rPr lang="fr-CA" b="0" i="0" u="none" strike="noStrike" dirty="0">
                <a:solidFill>
                  <a:srgbClr val="000000"/>
                </a:solidFill>
                <a:effectLst/>
                <a:latin typeface="Calibri"/>
                <a:cs typeface="Arial"/>
              </a:rPr>
              <a:t>la réduction des méfaits;</a:t>
            </a:r>
            <a:endParaRPr lang="fr-CA" b="0" i="0" dirty="0">
              <a:solidFill>
                <a:srgbClr val="000000"/>
              </a:solidFill>
              <a:effectLst/>
              <a:latin typeface="Calibri"/>
              <a:cs typeface="Arial"/>
            </a:endParaRPr>
          </a:p>
          <a:p>
            <a:pPr lvl="1" algn="l" rtl="0" fontAlgn="base"/>
            <a:r>
              <a:rPr lang="fr-CA" dirty="0">
                <a:solidFill>
                  <a:srgbClr val="000000"/>
                </a:solidFill>
                <a:latin typeface="Calibri"/>
                <a:cs typeface="Arial"/>
              </a:rPr>
              <a:t>la réduction de la stigmatisation;</a:t>
            </a:r>
            <a:endParaRPr lang="fr-CA" b="0" i="0" dirty="0">
              <a:solidFill>
                <a:srgbClr val="000000"/>
              </a:solidFill>
              <a:effectLst/>
              <a:latin typeface="Calibri"/>
              <a:cs typeface="Arial"/>
            </a:endParaRPr>
          </a:p>
          <a:p>
            <a:pPr lvl="1" algn="l" rtl="0" fontAlgn="base"/>
            <a:r>
              <a:rPr lang="fr-CA" b="0" i="0" u="none" strike="noStrike" dirty="0">
                <a:solidFill>
                  <a:srgbClr val="000000"/>
                </a:solidFill>
                <a:effectLst/>
                <a:latin typeface="Calibri"/>
                <a:cs typeface="Arial"/>
              </a:rPr>
              <a:t>la promotion de l’équité.</a:t>
            </a:r>
            <a:endParaRPr lang="fr-CA" b="0" i="0" dirty="0">
              <a:solidFill>
                <a:srgbClr val="000000"/>
              </a:solidFill>
              <a:effectLst/>
              <a:latin typeface="Calibri"/>
              <a:cs typeface="Arial"/>
            </a:endParaRPr>
          </a:p>
        </p:txBody>
      </p:sp>
    </p:spTree>
    <p:extLst>
      <p:ext uri="{BB962C8B-B14F-4D97-AF65-F5344CB8AC3E}">
        <p14:creationId xmlns:p14="http://schemas.microsoft.com/office/powerpoint/2010/main" val="3398520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8"/>
</p:tagLst>
</file>

<file path=ppt/tags/tag38.xml><?xml version="1.0" encoding="utf-8"?>
<p:tagLst xmlns:a="http://schemas.openxmlformats.org/drawingml/2006/main" xmlns:r="http://schemas.openxmlformats.org/officeDocument/2006/relationships" xmlns:p="http://schemas.openxmlformats.org/presentationml/2006/main">
  <p:tag name="NUM" val="9"/>
</p:tagLst>
</file>

<file path=ppt/tags/tag39.xml><?xml version="1.0" encoding="utf-8"?>
<p:tagLst xmlns:a="http://schemas.openxmlformats.org/drawingml/2006/main" xmlns:r="http://schemas.openxmlformats.org/officeDocument/2006/relationships" xmlns:p="http://schemas.openxmlformats.org/presentationml/2006/main">
  <p:tag name="NUM" val="1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1"/>
</p:tagLst>
</file>

<file path=ppt/tags/tag41.xml><?xml version="1.0" encoding="utf-8"?>
<p:tagLst xmlns:a="http://schemas.openxmlformats.org/drawingml/2006/main" xmlns:r="http://schemas.openxmlformats.org/officeDocument/2006/relationships" xmlns:p="http://schemas.openxmlformats.org/presentationml/2006/main">
  <p:tag name="NUM" val="12"/>
</p:tagLst>
</file>

<file path=ppt/tags/tag42.xml><?xml version="1.0" encoding="utf-8"?>
<p:tagLst xmlns:a="http://schemas.openxmlformats.org/drawingml/2006/main" xmlns:r="http://schemas.openxmlformats.org/officeDocument/2006/relationships" xmlns:p="http://schemas.openxmlformats.org/presentationml/2006/main">
  <p:tag name="NUM" val="1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SWPH">
      <a:dk1>
        <a:srgbClr val="0E3D51"/>
      </a:dk1>
      <a:lt1>
        <a:srgbClr val="FFFFFF"/>
      </a:lt1>
      <a:dk2>
        <a:srgbClr val="048E9B"/>
      </a:dk2>
      <a:lt2>
        <a:srgbClr val="0E3D51"/>
      </a:lt2>
      <a:accent1>
        <a:srgbClr val="00698F"/>
      </a:accent1>
      <a:accent2>
        <a:srgbClr val="C31C4A"/>
      </a:accent2>
      <a:accent3>
        <a:srgbClr val="6ABF4B"/>
      </a:accent3>
      <a:accent4>
        <a:srgbClr val="048E9B"/>
      </a:accent4>
      <a:accent5>
        <a:srgbClr val="0E3D51"/>
      </a:accent5>
      <a:accent6>
        <a:srgbClr val="D2FAFE"/>
      </a:accent6>
      <a:hlink>
        <a:srgbClr val="6ABF4B"/>
      </a:hlink>
      <a:folHlink>
        <a:srgbClr val="00698F"/>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07637B78-85B0-485D-A0B5-6A7261AB0950}" vid="{0851B9E3-2FE5-401F-8994-EC3AFA13B6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745038FBDA6343983DD0F251E4882F" ma:contentTypeVersion="19" ma:contentTypeDescription="Create a new document." ma:contentTypeScope="" ma:versionID="415eda138e01682524fe2001e1798cea">
  <xsd:schema xmlns:xsd="http://www.w3.org/2001/XMLSchema" xmlns:xs="http://www.w3.org/2001/XMLSchema" xmlns:p="http://schemas.microsoft.com/office/2006/metadata/properties" xmlns:ns2="35292611-6285-4d47-b02c-5659f1bb2e8e" xmlns:ns3="407d7b82-df1f-4e64-8d4b-bf75318e90d8" targetNamespace="http://schemas.microsoft.com/office/2006/metadata/properties" ma:root="true" ma:fieldsID="873e329b1eb8f9e0489cc4951fc19bf0" ns2:_="" ns3:_="">
    <xsd:import namespace="35292611-6285-4d47-b02c-5659f1bb2e8e"/>
    <xsd:import namespace="407d7b82-df1f-4e64-8d4b-bf75318e90d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SearchProperties" minOccurs="0"/>
                <xsd:element ref="ns3:SharedWithUsers" minOccurs="0"/>
                <xsd:element ref="ns3:SharedWithDetails" minOccurs="0"/>
                <xsd:element ref="ns2:Reviewer" minOccurs="0"/>
                <xsd:element ref="ns2:Status" minOccurs="0"/>
                <xsd:element ref="ns2:Statusof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92611-6285-4d47-b02c-5659f1bb2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Reviewer" ma:index="23" nillable="true" ma:displayName="Reviewer" ma:format="Dropdown" ma:internalName="Reviewer">
      <xsd:simpleType>
        <xsd:restriction base="dms:Text">
          <xsd:maxLength value="255"/>
        </xsd:restriction>
      </xsd:simpleType>
    </xsd:element>
    <xsd:element name="Status" ma:index="24" nillable="true" ma:displayName="Status" ma:format="Dropdown" ma:internalName="Status">
      <xsd:simpleType>
        <xsd:restriction base="dms:Text">
          <xsd:maxLength value="255"/>
        </xsd:restriction>
      </xsd:simpleType>
    </xsd:element>
    <xsd:element name="StatusofReview" ma:index="25" nillable="true" ma:displayName="Status of Review" ma:format="Dropdown" ma:internalName="StatusofReview">
      <xsd:simpleType>
        <xsd:union memberTypes="dms:Text">
          <xsd:simpleType>
            <xsd:restriction base="dms:Choice">
              <xsd:enumeration value="In Progress"/>
              <xsd:enumeration value="Awaiting Review"/>
              <xsd:enumeration value="Complet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07d7b82-df1f-4e64-8d4b-bf75318e90d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3adf4cc-86a7-4d98-8461-1d5931f521ac}" ma:internalName="TaxCatchAll" ma:showField="CatchAllData" ma:web="407d7b82-df1f-4e64-8d4b-bf75318e90d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7d7b82-df1f-4e64-8d4b-bf75318e90d8" xsi:nil="true"/>
    <lcf76f155ced4ddcb4097134ff3c332f xmlns="35292611-6285-4d47-b02c-5659f1bb2e8e">
      <Terms xmlns="http://schemas.microsoft.com/office/infopath/2007/PartnerControls"/>
    </lcf76f155ced4ddcb4097134ff3c332f>
    <Status xmlns="35292611-6285-4d47-b02c-5659f1bb2e8e" xsi:nil="true"/>
    <StatusofReview xmlns="35292611-6285-4d47-b02c-5659f1bb2e8e" xsi:nil="true"/>
    <Reviewer xmlns="35292611-6285-4d47-b02c-5659f1bb2e8e" xsi:nil="true"/>
    <SharedWithUsers xmlns="407d7b82-df1f-4e64-8d4b-bf75318e90d8">
      <UserInfo>
        <DisplayName/>
        <AccountId xsi:nil="true"/>
        <AccountType/>
      </UserInfo>
    </SharedWithUsers>
  </documentManagement>
</p:properties>
</file>

<file path=customXml/itemProps1.xml><?xml version="1.0" encoding="utf-8"?>
<ds:datastoreItem xmlns:ds="http://schemas.openxmlformats.org/officeDocument/2006/customXml" ds:itemID="{86C2DE26-4163-4644-82B6-B6E0DAB96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292611-6285-4d47-b02c-5659f1bb2e8e"/>
    <ds:schemaRef ds:uri="407d7b82-df1f-4e64-8d4b-bf75318e90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183458-B9AD-4D3F-98E9-91DBCCFD4D3E}">
  <ds:schemaRefs>
    <ds:schemaRef ds:uri="http://schemas.microsoft.com/sharepoint/v3/contenttype/forms"/>
  </ds:schemaRefs>
</ds:datastoreItem>
</file>

<file path=customXml/itemProps3.xml><?xml version="1.0" encoding="utf-8"?>
<ds:datastoreItem xmlns:ds="http://schemas.openxmlformats.org/officeDocument/2006/customXml" ds:itemID="{CA91A8D1-30AD-41BC-BD11-8BB181A16E57}">
  <ds:schemaRefs>
    <ds:schemaRef ds:uri="309ffcbd-8494-408f-9c25-3be15119e866"/>
    <ds:schemaRef ds:uri="35292611-6285-4d47-b02c-5659f1bb2e8e"/>
    <ds:schemaRef ds:uri="407d7b82-df1f-4e64-8d4b-bf75318e90d8"/>
    <ds:schemaRef ds:uri="6d948ac3-16a8-4e81-9df7-1b6280e77e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test</Template>
  <TotalTime>164</TotalTime>
  <Words>3479</Words>
  <Application>Microsoft Office PowerPoint</Application>
  <PresentationFormat>On-screen Show (4:3)</PresentationFormat>
  <Paragraphs>206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vt:lpstr>
      <vt:lpstr>Avenir LT Std 55 Roman</vt:lpstr>
      <vt:lpstr>Avenir LT Std 65 Medium</vt:lpstr>
      <vt:lpstr>Calibri</vt:lpstr>
      <vt:lpstr>Office Theme</vt:lpstr>
      <vt:lpstr>AVANT DE PASSER À L’ENSEIGNEMENT :​</vt:lpstr>
      <vt:lpstr>Aperçu de la présentation</vt:lpstr>
      <vt:lpstr>Contexte actuel</vt:lpstr>
      <vt:lpstr>Autoréflexion</vt:lpstr>
      <vt:lpstr>Stratégies inefficaces de prévention de la consommation de substances</vt:lpstr>
      <vt:lpstr>Facteurs de risque et facteurs de protection</vt:lpstr>
      <vt:lpstr>Principes clés et facteurs de protection </vt:lpstr>
      <vt:lpstr>Principes clés et facteurs de protection</vt:lpstr>
      <vt:lpstr>Philosophies et documents directeurs</vt:lpstr>
      <vt:lpstr>Principes clés de la réduction des méfaits</vt:lpstr>
      <vt:lpstr>Éléments de la réduction des méfaits</vt:lpstr>
      <vt:lpstr>Stratégies efficaces de prévention de la consommation de substances</vt:lpstr>
      <vt:lpstr>À quoi ressemble une approche globale de la prévention et de la réduction de la consommation de substances?  </vt:lpstr>
      <vt:lpstr>Quand la consommation de substances soulève des inquiétudes</vt:lpstr>
      <vt:lpstr>Autres ressources à explore​r</vt:lpstr>
    </vt:vector>
  </TitlesOfParts>
  <Company>Oxford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Tommasina Conte</dc:creator>
  <cp:lastModifiedBy>Angela Armstrong</cp:lastModifiedBy>
  <cp:revision>94</cp:revision>
  <cp:lastPrinted>2023-07-28T15:57:07Z</cp:lastPrinted>
  <dcterms:created xsi:type="dcterms:W3CDTF">2018-05-07T13:43:55Z</dcterms:created>
  <dcterms:modified xsi:type="dcterms:W3CDTF">2025-05-01T18:59:55Z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0x01010040745038FBDA6343983DD0F251E4882F</vt:lpwstr>
  </property>
  <property fmtid="{D5CDD505-2E9C-101B-9397-08002B2CF9AE}" pid="3" name="Order">
    <vt:r8>824400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