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8.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0.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1.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2.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3.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4.xml" ContentType="application/vnd.openxmlformats-officedocument.presentationml.notesSlide+xml"/>
  <Override PartName="/ppt/comments/modernComment_107_A6B90A9C.xml" ContentType="application/vnd.ms-powerpoint.comment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5.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16.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17.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8.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19.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20.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21.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27"/>
  </p:notesMasterIdLst>
  <p:handoutMasterIdLst>
    <p:handoutMasterId r:id="rId28"/>
  </p:handoutMasterIdLst>
  <p:sldIdLst>
    <p:sldId id="300" r:id="rId5"/>
    <p:sldId id="295" r:id="rId6"/>
    <p:sldId id="270" r:id="rId7"/>
    <p:sldId id="281" r:id="rId8"/>
    <p:sldId id="298" r:id="rId9"/>
    <p:sldId id="282" r:id="rId10"/>
    <p:sldId id="274" r:id="rId11"/>
    <p:sldId id="299" r:id="rId12"/>
    <p:sldId id="278" r:id="rId13"/>
    <p:sldId id="256" r:id="rId14"/>
    <p:sldId id="259" r:id="rId15"/>
    <p:sldId id="283" r:id="rId16"/>
    <p:sldId id="289" r:id="rId17"/>
    <p:sldId id="263" r:id="rId18"/>
    <p:sldId id="262" r:id="rId19"/>
    <p:sldId id="284" r:id="rId20"/>
    <p:sldId id="293" r:id="rId21"/>
    <p:sldId id="294" r:id="rId22"/>
    <p:sldId id="287" r:id="rId23"/>
    <p:sldId id="288" r:id="rId24"/>
    <p:sldId id="286" r:id="rId25"/>
    <p:sldId id="285" r:id="rId26"/>
  </p:sldIdLst>
  <p:sldSz cx="9144000" cy="6858000" type="screen4x3"/>
  <p:notesSz cx="7023100" cy="93091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7F3356-EF9B-4545-97B9-21E1397E7E27}" name="Barb Ledgley" initials="BL" userId="S::bledgley@swpublichealth.ca::0abd770b-dae9-420b-9f87-6edeeeed21e7" providerId="AD"/>
  <p188:author id="{55F2F55D-7061-0957-3F3E-54C7FC397FBC}" name="Darrell Jutzi" initials="DJ" userId="S::darrell.jutzi_mlhu.on.ca#ext#@swpublichealth.ca::0ede02b2-c426-4eb0-82ad-907bd5e265a2" providerId="AD"/>
  <p188:author id="{93ABC39E-DA43-6464-71C9-71F6C5468C92}" name="Ayden DiSero" initials="AD" userId="S::adisero@swpublichealth.ca::618567b2-1f54-4140-855b-f03cc5b677a2" providerId="AD"/>
  <p188:author id="{D39625DE-568C-7C12-49B5-A365C9884D6F}" name="melissa.knowler@mlhu.on.ca" initials="me" userId="S::urn:spo:guest#melissa.knowler@mlhu.on.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270"/>
    <a:srgbClr val="006345"/>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4D30DD-1E7F-8CCE-8120-F6AE4B0DD31D}" v="1" dt="2025-05-01T19:00:23.5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9034" autoAdjust="0"/>
    <p:restoredTop sz="77209" autoAdjust="0"/>
  </p:normalViewPr>
  <p:slideViewPr>
    <p:cSldViewPr snapToGrid="0">
      <p:cViewPr varScale="1">
        <p:scale>
          <a:sx n="90" d="100"/>
          <a:sy n="90" d="100"/>
        </p:scale>
        <p:origin x="3283"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78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comments/modernComment_107_A6B90A9C.xml><?xml version="1.0" encoding="utf-8"?>
<p188:cmLst xmlns:a="http://schemas.openxmlformats.org/drawingml/2006/main" xmlns:r="http://schemas.openxmlformats.org/officeDocument/2006/relationships" xmlns:p188="http://schemas.microsoft.com/office/powerpoint/2018/8/main">
  <p188:cm id="{4E552207-5C83-4A76-B212-57BDE7C1FE56}" authorId="{137F3356-EF9B-4545-97B9-21E1397E7E27}" status="resolved" created="2022-07-18T14:25:26.652" complete="100000">
    <pc:sldMkLst xmlns:pc="http://schemas.microsoft.com/office/powerpoint/2013/main/command">
      <pc:docMk/>
      <pc:sldMk cId="2797144732" sldId="263"/>
    </pc:sldMkLst>
    <p188:txBody>
      <a:bodyPr/>
      <a:lstStyle/>
      <a:p>
        <a:r>
          <a:rPr lang="en-US"/>
          <a:t>Maybe say: Alcohol isn't a "real" drug and is not nearly as harmful as other drugs.</a:t>
        </a:r>
      </a:p>
    </p188:txBody>
  </p188:cm>
  <p188:cm id="{26233B24-89C2-4C96-A25F-D1CE2E2CD246}" authorId="{137F3356-EF9B-4545-97B9-21E1397E7E27}" status="resolved" created="2022-07-18T14:26:23.433" complete="100000">
    <pc:sldMkLst xmlns:pc="http://schemas.microsoft.com/office/powerpoint/2013/main/command">
      <pc:docMk/>
      <pc:sldMk cId="2797144732" sldId="263"/>
    </pc:sldMkLst>
    <p188:txBody>
      <a:bodyPr/>
      <a:lstStyle/>
      <a:p>
        <a:r>
          <a:rPr lang="en-US"/>
          <a:t>Maybe add "worsening of mental health issues like depression and anxiety" to long-term?</a:t>
        </a:r>
      </a:p>
    </p188:txBody>
  </p188:cm>
  <p188:cm id="{85AA301E-6822-45C5-9FFA-441F234CDEAC}" authorId="{93ABC39E-DA43-6464-71C9-71F6C5468C92}" status="resolved" created="2022-07-19T19:08:53.511" complete="100000">
    <ac:txMkLst xmlns:ac="http://schemas.microsoft.com/office/drawing/2013/main/command">
      <pc:docMk xmlns:pc="http://schemas.microsoft.com/office/powerpoint/2013/main/command"/>
      <pc:sldMk xmlns:pc="http://schemas.microsoft.com/office/powerpoint/2013/main/command" cId="2797144732" sldId="263"/>
      <ac:spMk id="6" creationId="{20021971-0CC0-43E8-8095-B26882A77991}"/>
      <ac:txMk cp="173">
        <ac:context len="197" hash="2929313482"/>
      </ac:txMk>
    </ac:txMkLst>
    <p188:pos x="3535508" y="3209672"/>
    <p188:txBody>
      <a:bodyPr/>
      <a:lstStyle/>
      <a:p>
        <a:r>
          <a:rPr lang="en-CA"/>
          <a:t>Relevant to elementary school kids?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9EF457D-B2D2-4C0E-A83C-3ADECF1E08FA}"/>
              </a:ext>
            </a:extLst>
          </p:cNvPr>
          <p:cNvSpPr>
            <a:spLocks noGrp="1" noChangeArrowheads="1"/>
          </p:cNvSpPr>
          <p:nvPr>
            <p:ph type="hdr" sz="quarter"/>
          </p:nvPr>
        </p:nvSpPr>
        <p:spPr bwMode="auto">
          <a:xfrm>
            <a:off x="0" y="1"/>
            <a:ext cx="3042124"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16" tIns="46657" rIns="93316" bIns="46657" numCol="1" anchor="t" anchorCtr="0" compatLnSpc="1">
            <a:prstTxWarp prst="textNoShape">
              <a:avLst/>
            </a:prstTxWarp>
          </a:bodyPr>
          <a:lstStyle>
            <a:lvl1pPr defTabSz="933337">
              <a:defRPr sz="1300">
                <a:latin typeface="Times New Roman" charset="0"/>
              </a:defRPr>
            </a:lvl1pPr>
          </a:lstStyle>
          <a:p>
            <a:pPr>
              <a:defRPr/>
            </a:pPr>
            <a:endParaRPr lang="en-US" dirty="0"/>
          </a:p>
        </p:txBody>
      </p:sp>
      <p:sp>
        <p:nvSpPr>
          <p:cNvPr id="5123" name="Rectangle 3">
            <a:extLst>
              <a:ext uri="{FF2B5EF4-FFF2-40B4-BE49-F238E27FC236}">
                <a16:creationId xmlns:a16="http://schemas.microsoft.com/office/drawing/2014/main" id="{08C28FB1-F3C1-443A-B1BF-493DD6D991B0}"/>
              </a:ext>
            </a:extLst>
          </p:cNvPr>
          <p:cNvSpPr>
            <a:spLocks noGrp="1" noChangeArrowheads="1"/>
          </p:cNvSpPr>
          <p:nvPr>
            <p:ph type="dt" sz="quarter" idx="1"/>
          </p:nvPr>
        </p:nvSpPr>
        <p:spPr bwMode="auto">
          <a:xfrm>
            <a:off x="3980976" y="1"/>
            <a:ext cx="3042124"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16" tIns="46657" rIns="93316" bIns="46657" numCol="1" anchor="t" anchorCtr="0" compatLnSpc="1">
            <a:prstTxWarp prst="textNoShape">
              <a:avLst/>
            </a:prstTxWarp>
          </a:bodyPr>
          <a:lstStyle>
            <a:lvl1pPr algn="r" defTabSz="933337">
              <a:defRPr sz="1300">
                <a:latin typeface="Times New Roman" charset="0"/>
              </a:defRPr>
            </a:lvl1pPr>
          </a:lstStyle>
          <a:p>
            <a:pPr>
              <a:defRPr/>
            </a:pPr>
            <a:endParaRPr lang="en-US" dirty="0"/>
          </a:p>
        </p:txBody>
      </p:sp>
      <p:sp>
        <p:nvSpPr>
          <p:cNvPr id="5124" name="Rectangle 4">
            <a:extLst>
              <a:ext uri="{FF2B5EF4-FFF2-40B4-BE49-F238E27FC236}">
                <a16:creationId xmlns:a16="http://schemas.microsoft.com/office/drawing/2014/main" id="{21FEBC46-6370-414C-B7DA-FB057A5648EB}"/>
              </a:ext>
            </a:extLst>
          </p:cNvPr>
          <p:cNvSpPr>
            <a:spLocks noGrp="1" noChangeArrowheads="1"/>
          </p:cNvSpPr>
          <p:nvPr>
            <p:ph type="ftr" sz="quarter" idx="2"/>
          </p:nvPr>
        </p:nvSpPr>
        <p:spPr bwMode="auto">
          <a:xfrm>
            <a:off x="0" y="8844261"/>
            <a:ext cx="3042124"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16" tIns="46657" rIns="93316" bIns="46657" numCol="1" anchor="b" anchorCtr="0" compatLnSpc="1">
            <a:prstTxWarp prst="textNoShape">
              <a:avLst/>
            </a:prstTxWarp>
          </a:bodyPr>
          <a:lstStyle>
            <a:lvl1pPr defTabSz="933337">
              <a:defRPr sz="1300">
                <a:latin typeface="Times New Roman" charset="0"/>
              </a:defRPr>
            </a:lvl1pPr>
          </a:lstStyle>
          <a:p>
            <a:pPr>
              <a:defRPr/>
            </a:pPr>
            <a:endParaRPr lang="en-US" dirty="0"/>
          </a:p>
        </p:txBody>
      </p:sp>
      <p:sp>
        <p:nvSpPr>
          <p:cNvPr id="5125" name="Rectangle 5">
            <a:extLst>
              <a:ext uri="{FF2B5EF4-FFF2-40B4-BE49-F238E27FC236}">
                <a16:creationId xmlns:a16="http://schemas.microsoft.com/office/drawing/2014/main" id="{8A46F30F-7E7C-4C8F-AFB8-EEEB1F388BFD}"/>
              </a:ext>
            </a:extLst>
          </p:cNvPr>
          <p:cNvSpPr>
            <a:spLocks noGrp="1" noChangeArrowheads="1"/>
          </p:cNvSpPr>
          <p:nvPr>
            <p:ph type="sldNum" sz="quarter" idx="3"/>
          </p:nvPr>
        </p:nvSpPr>
        <p:spPr bwMode="auto">
          <a:xfrm>
            <a:off x="3980976" y="8844261"/>
            <a:ext cx="3042124"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16" tIns="46657" rIns="93316" bIns="46657" numCol="1" anchor="b" anchorCtr="0" compatLnSpc="1">
            <a:prstTxWarp prst="textNoShape">
              <a:avLst/>
            </a:prstTxWarp>
          </a:bodyPr>
          <a:lstStyle>
            <a:lvl1pPr algn="r" defTabSz="933337">
              <a:defRPr sz="1300"/>
            </a:lvl1pPr>
          </a:lstStyle>
          <a:p>
            <a:fld id="{AF79D2D9-6963-4B8F-8871-151671B47BCD}" type="slidenum">
              <a:rPr lang="en-US" altLang="en-US"/>
              <a:pPr/>
              <a:t>‹#›</a:t>
            </a:fld>
            <a:endParaRPr lang="en-US" alt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649" cy="466379"/>
          </a:xfrm>
          <a:prstGeom prst="rect">
            <a:avLst/>
          </a:prstGeom>
        </p:spPr>
        <p:txBody>
          <a:bodyPr vert="horz" lIns="88276" tIns="44138" rIns="88276" bIns="44138" rtlCol="0"/>
          <a:lstStyle>
            <a:lvl1pPr algn="l">
              <a:defRPr sz="1200"/>
            </a:lvl1pPr>
          </a:lstStyle>
          <a:p>
            <a:endParaRPr lang="en-US" dirty="0"/>
          </a:p>
        </p:txBody>
      </p:sp>
      <p:sp>
        <p:nvSpPr>
          <p:cNvPr id="3" name="Date Placeholder 2"/>
          <p:cNvSpPr>
            <a:spLocks noGrp="1"/>
          </p:cNvSpPr>
          <p:nvPr>
            <p:ph type="dt" idx="1"/>
          </p:nvPr>
        </p:nvSpPr>
        <p:spPr>
          <a:xfrm>
            <a:off x="3977928" y="0"/>
            <a:ext cx="3043649" cy="466379"/>
          </a:xfrm>
          <a:prstGeom prst="rect">
            <a:avLst/>
          </a:prstGeom>
        </p:spPr>
        <p:txBody>
          <a:bodyPr vert="horz" lIns="88276" tIns="44138" rIns="88276" bIns="44138" rtlCol="0"/>
          <a:lstStyle>
            <a:lvl1pPr algn="r">
              <a:defRPr sz="1200"/>
            </a:lvl1pPr>
          </a:lstStyle>
          <a:p>
            <a:fld id="{66C60EF2-456C-4D5D-8F8B-169EAE1AB650}" type="datetimeFigureOut">
              <a:rPr lang="en-US" smtClean="0"/>
              <a:t>5/1/2025</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88276" tIns="44138" rIns="88276" bIns="44138" rtlCol="0" anchor="ctr"/>
          <a:lstStyle/>
          <a:p>
            <a:endParaRPr lang="en-US" dirty="0"/>
          </a:p>
        </p:txBody>
      </p:sp>
      <p:sp>
        <p:nvSpPr>
          <p:cNvPr id="5" name="Notes Placeholder 4"/>
          <p:cNvSpPr>
            <a:spLocks noGrp="1"/>
          </p:cNvSpPr>
          <p:nvPr>
            <p:ph type="body" sz="quarter" idx="3"/>
          </p:nvPr>
        </p:nvSpPr>
        <p:spPr>
          <a:xfrm>
            <a:off x="702616" y="4480621"/>
            <a:ext cx="5617870" cy="3664842"/>
          </a:xfrm>
          <a:prstGeom prst="rect">
            <a:avLst/>
          </a:prstGeom>
        </p:spPr>
        <p:txBody>
          <a:bodyPr vert="horz" lIns="88276" tIns="44138" rIns="88276" bIns="4413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722"/>
            <a:ext cx="3043649" cy="466378"/>
          </a:xfrm>
          <a:prstGeom prst="rect">
            <a:avLst/>
          </a:prstGeom>
        </p:spPr>
        <p:txBody>
          <a:bodyPr vert="horz" lIns="88276" tIns="44138" rIns="88276" bIns="4413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7928" y="8842722"/>
            <a:ext cx="3043649" cy="466378"/>
          </a:xfrm>
          <a:prstGeom prst="rect">
            <a:avLst/>
          </a:prstGeom>
        </p:spPr>
        <p:txBody>
          <a:bodyPr vert="horz" lIns="88276" tIns="44138" rIns="88276" bIns="44138" rtlCol="0" anchor="b"/>
          <a:lstStyle>
            <a:lvl1pPr algn="r">
              <a:defRPr sz="1200"/>
            </a:lvl1pPr>
          </a:lstStyle>
          <a:p>
            <a:fld id="{77610D07-BC66-4708-89A7-4ED5414A1360}" type="slidenum">
              <a:rPr lang="en-US" smtClean="0"/>
              <a:t>‹#›</a:t>
            </a:fld>
            <a:endParaRPr lang="en-US" dirty="0"/>
          </a:p>
        </p:txBody>
      </p:sp>
    </p:spTree>
    <p:extLst>
      <p:ext uri="{BB962C8B-B14F-4D97-AF65-F5344CB8AC3E}">
        <p14:creationId xmlns:p14="http://schemas.microsoft.com/office/powerpoint/2010/main" val="2329138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oasas.ny.gov/prevention/documents/AdolescentBrain.pdf"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ccsa.ca/sites/default/files/2019-04/CCSA-Youth-and-Alcohol-Summary-2014-fr.pdf"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amh.ca/-/media/files/pdf---osduhs/drugusereport_2019osduhs-pdf.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iaaa.nih.gov/publications/brochures-and-fact-sheets/underage-drinking"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adstv.on.ca/wp-content/uploads/2020/10/2020_AGM_Program.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amh.ca/-/media/files/guides-and-publications/dyk-alcohol.pdf"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cdc.gov/alcohol/faqs.htm" TargetMode="External"/><Relationship Id="rId4" Type="http://schemas.openxmlformats.org/officeDocument/2006/relationships/hyperlink" Target="http://w3.uqo.ca/transition/tva/wp-content/uploads/1D4a_Vous_connaissez_l%C2%B4alcool.pdf"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drugfreekidscanada.org/wp-content/uploads/2019/10/DFK_Info_YouthAlcohol_FINAL_FR.pdf"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ccsa.ca/sites/default/files/2019-04/CSUCH-Canadian-Substance-Use-Costs-Harms-Report-2018-fr.pdf" TargetMode="External"/><Relationship Id="rId4" Type="http://schemas.openxmlformats.org/officeDocument/2006/relationships/hyperlink" Target="https://addiction.surgeongeneral.gov/sites/default/files/surgeon-generals-report.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amh.ca/fr/info-sante/index-sur-la-sante-mentale-et-la-dependance/l&#8217;alcoo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anada.ca/fr/sante-canada/services/dependance-aux-drogues/alcool/risques-sante.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www.emojiterra.com"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drugfreekidscanada.org/wp-content/uploads/2019/10/DFK_Info_YouthAlcohol_FINAL_FR.pdf"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www.emojiterra.com" TargetMode="External"/><Relationship Id="rId4" Type="http://schemas.openxmlformats.org/officeDocument/2006/relationships/hyperlink" Target="https://www.canada.ca/content/dam/canada/health-canada/migration/healthy-canadians/publications/department-ministere/state-public-health-alcohol-2015-etat-sante-publique-alcool/alt/state-phac-alcohol-2015-etat-aspc-alcool-fra.pdf"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mojiterra.com/woman-raising-hand-light-skin-ton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anada.ca/fr/sante-canada/services/dependance-aux-drogues/alcool/risques-sante.html"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camh.ca/-/media/files/pdf---osduhs/2021-osduhs-report-pdf.pdf"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anada.ca/fr/sante-canada/services/dependance-aux-drogues/alcool/propos.html"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ccsa.ca/sites/default/files/2019-09/CCSA-Canadian-Drug-Summary-Alcohol-2019-fr.pdf" TargetMode="External"/><Relationship Id="rId4" Type="http://schemas.openxmlformats.org/officeDocument/2006/relationships/hyperlink" Target="https://www.camh.ca/fr/info-sante/index-sur-la-sante-mentale-et-la-dependance/l&#8217;alcoo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mh.ca/fr/info-sante/index-sur-la-sante-mentale-et-la-dependance/l&#8217;alcoo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csa.ca/sites/default/files/2019-04/CCSA-Youth-and-Alcohol-Summary-2014-fr.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7x6HUNTnXUw"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drinkaware.co.uk/facts/health-effects-of-alcohol/mental-health/alcohol-and-mental-health"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commissionsantementale.ca/resource/consommation-dalcool-et-suicide-fiche-dinformation/" TargetMode="External"/><Relationship Id="rId5" Type="http://schemas.openxmlformats.org/officeDocument/2006/relationships/hyperlink" Target="https://www.drugfreekidscanada.org/wp-content/uploads/2019/10/DFK_Info_YouthAlcohol_FINAL_FR.pdf" TargetMode="External"/><Relationship Id="rId4" Type="http://schemas.openxmlformats.org/officeDocument/2006/relationships/hyperlink" Target="https://www.mdpi.com/1660-4601/15/7/1333/htm#B23-ijerph-15-0133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https://images.unsplash.com/photo-1581457954431-18ef26091378?ixlib=rb-4.0.3&amp;ixid=MnwxMjA3fDB8MHxzZWFyY2h8MzN8fGJlZXJ8ZW58MHx8MHx8&amp;auto=format&amp;fit=crop&amp;w=500&amp;q=60</a:t>
            </a:r>
          </a:p>
          <a:p>
            <a:endParaRPr lang="en-US" dirty="0">
              <a:cs typeface="Calibri"/>
            </a:endParaRPr>
          </a:p>
        </p:txBody>
      </p:sp>
      <p:sp>
        <p:nvSpPr>
          <p:cNvPr id="4" name="Slide Number Placeholder 3"/>
          <p:cNvSpPr>
            <a:spLocks noGrp="1"/>
          </p:cNvSpPr>
          <p:nvPr>
            <p:ph type="sldNum" sz="quarter" idx="5"/>
          </p:nvPr>
        </p:nvSpPr>
        <p:spPr/>
        <p:txBody>
          <a:bodyPr/>
          <a:lstStyle/>
          <a:p>
            <a:fld id="{77610D07-BC66-4708-89A7-4ED5414A1360}" type="slidenum">
              <a:rPr lang="en-US" smtClean="0"/>
              <a:t>1</a:t>
            </a:fld>
            <a:endParaRPr lang="en-US" dirty="0"/>
          </a:p>
        </p:txBody>
      </p:sp>
    </p:spTree>
    <p:extLst>
      <p:ext uri="{BB962C8B-B14F-4D97-AF65-F5344CB8AC3E}">
        <p14:creationId xmlns:p14="http://schemas.microsoft.com/office/powerpoint/2010/main" val="3800058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214438"/>
            <a:ext cx="4187825" cy="3141662"/>
          </a:xfrm>
        </p:spPr>
      </p:sp>
      <p:sp>
        <p:nvSpPr>
          <p:cNvPr id="3" name="Notes Placeholder 2"/>
          <p:cNvSpPr>
            <a:spLocks noGrp="1"/>
          </p:cNvSpPr>
          <p:nvPr>
            <p:ph type="body" idx="1"/>
          </p:nvPr>
        </p:nvSpPr>
        <p:spPr>
          <a:xfrm>
            <a:off x="604260" y="4480621"/>
            <a:ext cx="5716226" cy="3890085"/>
          </a:xfrm>
        </p:spPr>
        <p:txBody>
          <a:bodyPr/>
          <a:lstStyle/>
          <a:p>
            <a:r>
              <a:rPr lang="fr-CA" dirty="0"/>
              <a:t>La consommation d’alcool peut mener les jeunes à prendre de mauvaises décisions, par exemple conduire un véhicule après avoir bu ou monter à bord d’un véhicule avec un conducteur ayant consommé de l’alcool. Comme l’alcool affaiblit le jugement, le raisonnement et la capacité à évaluer les risques, sa consommation est également associée à l’augmentation des risques de suicide, d’homicide et </a:t>
            </a:r>
            <a:r>
              <a:rPr lang="fr-CA"/>
              <a:t>de noyade </a:t>
            </a:r>
            <a:r>
              <a:rPr lang="fr-CA" dirty="0"/>
              <a:t>ainsi que des risques de commettre une agression physique ou sexuelle, ou d’en être victime (CCLT).</a:t>
            </a:r>
            <a:endParaRPr lang="fr-CA" strike="sngStrike" dirty="0"/>
          </a:p>
          <a:p>
            <a:endParaRPr lang="fr-CA" dirty="0">
              <a:cs typeface="Calibri"/>
            </a:endParaRPr>
          </a:p>
          <a:p>
            <a:endParaRPr lang="fr-CA" dirty="0">
              <a:cs typeface="Calibri"/>
            </a:endParaRPr>
          </a:p>
          <a:p>
            <a:r>
              <a:rPr lang="fr-CA" dirty="0"/>
              <a:t>Références</a:t>
            </a:r>
            <a:endParaRPr lang="fr-CA" dirty="0">
              <a:cs typeface="Calibri"/>
            </a:endParaRPr>
          </a:p>
          <a:p>
            <a:r>
              <a:rPr lang="fr-CA" dirty="0"/>
              <a:t>Partnership for Drug Free Kids. (s.d.). Brain Development, Teen Behaviour and Preventing Drug Use. Récupéré de </a:t>
            </a:r>
            <a:r>
              <a:rPr lang="en-US" dirty="0"/>
              <a:t>https://drugfree.org/article/brain-development-teen-behavior/.</a:t>
            </a:r>
            <a:endParaRPr lang="en-US" dirty="0">
              <a:cs typeface="Calibri"/>
            </a:endParaRPr>
          </a:p>
          <a:p>
            <a:endParaRPr lang="en-US" dirty="0"/>
          </a:p>
          <a:p>
            <a:r>
              <a:rPr lang="en-US" dirty="0"/>
              <a:t>Winters, K. (2013). Alcohol and Other Drug Use and Adolescent Brain Development. Récupéré de </a:t>
            </a:r>
            <a:r>
              <a:rPr lang="en-US" dirty="0">
                <a:hlinkClick r:id="rId3"/>
              </a:rPr>
              <a:t>https://www.oasas.ny.gov/prevention/documents/AdolescentBrain.pdf</a:t>
            </a:r>
            <a:r>
              <a:rPr lang="en-US" dirty="0"/>
              <a:t>.</a:t>
            </a:r>
            <a:endParaRPr lang="en-US" dirty="0">
              <a:cs typeface="Calibri"/>
            </a:endParaRPr>
          </a:p>
          <a:p>
            <a:endParaRPr lang="en-US" dirty="0"/>
          </a:p>
          <a:p>
            <a:r>
              <a:rPr lang="fr-CA" dirty="0"/>
              <a:t>Centre canadien de lutte contre les toxicomanies. (2014). Les jeunes et l’alcool. Récupéré de </a:t>
            </a:r>
            <a:r>
              <a:rPr lang="fr-CA" dirty="0">
                <a:hlinkClick r:id="rId4"/>
              </a:rPr>
              <a:t>https://www.ccsa.ca/sites/default/files/2019-04/CCSA-Youth-and-Alcohol-Summary-2014-fr.pdf</a:t>
            </a:r>
            <a:r>
              <a:rPr lang="fr-CA" dirty="0"/>
              <a:t>.</a:t>
            </a:r>
          </a:p>
          <a:p>
            <a:endParaRPr lang="en-US" dirty="0"/>
          </a:p>
          <a:p>
            <a:r>
              <a:rPr lang="en-US" dirty="0"/>
              <a:t>Source de l’image : CanvaPro (https://www.canva.com/)</a:t>
            </a:r>
            <a:endParaRPr lang="en-US" dirty="0">
              <a:cs typeface="Calibri"/>
            </a:endParaRPr>
          </a:p>
        </p:txBody>
      </p:sp>
      <p:sp>
        <p:nvSpPr>
          <p:cNvPr id="4" name="Slide Number Placeholder 3"/>
          <p:cNvSpPr>
            <a:spLocks noGrp="1"/>
          </p:cNvSpPr>
          <p:nvPr>
            <p:ph type="sldNum" sz="quarter" idx="5"/>
          </p:nvPr>
        </p:nvSpPr>
        <p:spPr/>
        <p:txBody>
          <a:bodyPr/>
          <a:lstStyle/>
          <a:p>
            <a:fld id="{77610D07-BC66-4708-89A7-4ED5414A1360}" type="slidenum">
              <a:rPr lang="en-US" smtClean="0"/>
              <a:t>10</a:t>
            </a:fld>
            <a:endParaRPr lang="en-US" dirty="0"/>
          </a:p>
        </p:txBody>
      </p:sp>
    </p:spTree>
    <p:extLst>
      <p:ext uri="{BB962C8B-B14F-4D97-AF65-F5344CB8AC3E}">
        <p14:creationId xmlns:p14="http://schemas.microsoft.com/office/powerpoint/2010/main" val="2730431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616" y="4480621"/>
            <a:ext cx="5369440" cy="3664842"/>
          </a:xfrm>
        </p:spPr>
        <p:txBody>
          <a:bodyPr/>
          <a:lstStyle/>
          <a:p>
            <a:r>
              <a:rPr lang="fr-CA" dirty="0">
                <a:cs typeface="Calibri"/>
              </a:rPr>
              <a:t>SCDSEO 2019 – 7,3 % des élèves de 7</a:t>
            </a:r>
            <a:r>
              <a:rPr lang="fr-CA" baseline="30000" dirty="0">
                <a:cs typeface="Calibri"/>
              </a:rPr>
              <a:t>e</a:t>
            </a:r>
            <a:r>
              <a:rPr lang="fr-CA" dirty="0">
                <a:cs typeface="Calibri"/>
              </a:rPr>
              <a:t> année et 15,8 % des élèves de 8</a:t>
            </a:r>
            <a:r>
              <a:rPr lang="fr-CA" baseline="30000" dirty="0">
                <a:cs typeface="Calibri"/>
              </a:rPr>
              <a:t>e</a:t>
            </a:r>
            <a:r>
              <a:rPr lang="fr-CA" dirty="0">
                <a:cs typeface="Calibri"/>
              </a:rPr>
              <a:t> année avaient bu au cours de la dernière année. Autrement dit, 93 % des élèves de 7</a:t>
            </a:r>
            <a:r>
              <a:rPr lang="fr-CA" baseline="30000" dirty="0">
                <a:cs typeface="Calibri"/>
              </a:rPr>
              <a:t>e</a:t>
            </a:r>
            <a:r>
              <a:rPr lang="fr-CA" dirty="0">
                <a:cs typeface="Calibri"/>
              </a:rPr>
              <a:t> année et 84 % des élèves de 8</a:t>
            </a:r>
            <a:r>
              <a:rPr lang="fr-CA" baseline="30000" dirty="0">
                <a:cs typeface="Calibri"/>
              </a:rPr>
              <a:t>e</a:t>
            </a:r>
            <a:r>
              <a:rPr lang="fr-CA" dirty="0">
                <a:cs typeface="Calibri"/>
              </a:rPr>
              <a:t> année n’avaient</a:t>
            </a:r>
            <a:r>
              <a:rPr lang="fr-CA" baseline="0" dirty="0">
                <a:cs typeface="Calibri"/>
              </a:rPr>
              <a:t> pas bu.</a:t>
            </a:r>
            <a:endParaRPr lang="fr-CA" dirty="0">
              <a:cs typeface="Calibri"/>
            </a:endParaRPr>
          </a:p>
          <a:p>
            <a:endParaRPr lang="fr-CA" dirty="0"/>
          </a:p>
          <a:p>
            <a:r>
              <a:rPr lang="fr-CA" dirty="0"/>
              <a:t>Référence </a:t>
            </a:r>
            <a:endParaRPr lang="fr-CA" dirty="0">
              <a:cs typeface="Calibri"/>
            </a:endParaRPr>
          </a:p>
          <a:p>
            <a:endParaRPr lang="en-CA" dirty="0"/>
          </a:p>
          <a:p>
            <a:r>
              <a:rPr lang="en-CA" dirty="0"/>
              <a:t>Boak et. coll. (2020). </a:t>
            </a:r>
            <a:r>
              <a:rPr lang="en-CA" i="1" dirty="0"/>
              <a:t>Drug use among Ontario Students, 1977-2019: Detailed findings from the Ontario Student Drug Use and Health Survey (OSDUHS). </a:t>
            </a:r>
            <a:r>
              <a:rPr lang="fr-CA" dirty="0"/>
              <a:t>Centre de toxicomanie et de santé mentale. Récupéré de </a:t>
            </a:r>
            <a:r>
              <a:rPr lang="en-CA" dirty="0">
                <a:hlinkClick r:id="rId3"/>
              </a:rPr>
              <a:t>https://www.camh.ca/-/media/files/pdf---osduhs/drugusereport_2019osduhs-pdf.pdf</a:t>
            </a:r>
            <a:r>
              <a:rPr lang="en-CA" dirty="0"/>
              <a:t>.</a:t>
            </a:r>
            <a:endParaRPr lang="en-US" dirty="0"/>
          </a:p>
        </p:txBody>
      </p:sp>
      <p:sp>
        <p:nvSpPr>
          <p:cNvPr id="4" name="Slide Number Placeholder 3"/>
          <p:cNvSpPr>
            <a:spLocks noGrp="1"/>
          </p:cNvSpPr>
          <p:nvPr>
            <p:ph type="sldNum" sz="quarter" idx="5"/>
          </p:nvPr>
        </p:nvSpPr>
        <p:spPr/>
        <p:txBody>
          <a:bodyPr/>
          <a:lstStyle/>
          <a:p>
            <a:fld id="{77610D07-BC66-4708-89A7-4ED5414A1360}" type="slidenum">
              <a:rPr lang="en-US" smtClean="0"/>
              <a:t>11</a:t>
            </a:fld>
            <a:endParaRPr lang="en-US" dirty="0"/>
          </a:p>
        </p:txBody>
      </p:sp>
    </p:spTree>
    <p:extLst>
      <p:ext uri="{BB962C8B-B14F-4D97-AF65-F5344CB8AC3E}">
        <p14:creationId xmlns:p14="http://schemas.microsoft.com/office/powerpoint/2010/main" val="3172538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1108075"/>
            <a:ext cx="3989387" cy="2992438"/>
          </a:xfrm>
        </p:spPr>
      </p:sp>
      <p:sp>
        <p:nvSpPr>
          <p:cNvPr id="3" name="Notes Placeholder 2"/>
          <p:cNvSpPr>
            <a:spLocks noGrp="1"/>
          </p:cNvSpPr>
          <p:nvPr>
            <p:ph type="body" idx="1"/>
          </p:nvPr>
        </p:nvSpPr>
        <p:spPr>
          <a:xfrm>
            <a:off x="444643" y="4284823"/>
            <a:ext cx="6259225" cy="4638558"/>
          </a:xfrm>
        </p:spPr>
        <p:txBody>
          <a:bodyPr/>
          <a:lstStyle/>
          <a:p>
            <a:r>
              <a:rPr lang="fr-CA" sz="1100" dirty="0"/>
              <a:t>Les personnes qui ont déclaré avoir commencé à boire avant l’âge de 15 ans étaient 5 fois plus susceptibles de déclarer, à un moment donné au cours de leur vie, satisfaire aux critères en matière de dépendance à l’alcool (National Institute on Alcohol Abuse and Alcoholism. [Mai 2021] Alcohol Alert. https://www.niaaa.nih.gov/publications/brochures-and-fact-sheets/underage-drinking). </a:t>
            </a:r>
          </a:p>
          <a:p>
            <a:endParaRPr lang="fr-CA" sz="1100" dirty="0"/>
          </a:p>
          <a:p>
            <a:r>
              <a:rPr lang="fr-CA" sz="1100" i="1" dirty="0"/>
              <a:t>**Si vous voulez en dire davantage</a:t>
            </a:r>
            <a:endParaRPr lang="fr-CA" sz="1100" dirty="0"/>
          </a:p>
          <a:p>
            <a:r>
              <a:rPr lang="fr-CA" sz="1100" dirty="0"/>
              <a:t>C’est parce que le cerveau n’est pas complètement développé et que la consommation d’alcool (ou d’autres drogues) rehausse le mécanisme de récompense du cerveau. Le risque de dépendance (c.-à-d. le manque de contrôle par rapport à la consommation d’alcool malgré les dangers qui y sont associés) est plus élevé chez les personnes qui consomment de l’alcool durant leur jeunesse.  </a:t>
            </a:r>
            <a:endParaRPr lang="fr-CA" sz="1100" dirty="0">
              <a:cs typeface="Calibri"/>
            </a:endParaRPr>
          </a:p>
          <a:p>
            <a:r>
              <a:rPr lang="fr-CA" sz="1100" dirty="0"/>
              <a:t>– La dépendance se manifeste différemment d’une personne à l’autre. </a:t>
            </a:r>
            <a:endParaRPr lang="fr-CA" sz="1100" dirty="0">
              <a:cs typeface="Calibri"/>
            </a:endParaRPr>
          </a:p>
          <a:p>
            <a:r>
              <a:rPr lang="fr-CA" sz="1100" dirty="0"/>
              <a:t>– On parle d’un trouble lié à la consommation d’alcool lorsque l’alcool commence à avoir des répercussions sur la vie de tous les jours :  </a:t>
            </a:r>
            <a:endParaRPr lang="fr-CA" sz="1100" dirty="0">
              <a:cs typeface="Calibri"/>
            </a:endParaRPr>
          </a:p>
          <a:p>
            <a:r>
              <a:rPr lang="fr-CA" sz="1100" dirty="0"/>
              <a:t>	– relations avec les membres de la famille et les amis; </a:t>
            </a:r>
          </a:p>
          <a:p>
            <a:r>
              <a:rPr lang="fr-CA" sz="1100" dirty="0"/>
              <a:t>	– rendement scolaire;</a:t>
            </a:r>
            <a:endParaRPr lang="fr-CA" sz="1100" dirty="0">
              <a:cs typeface="Calibri"/>
            </a:endParaRPr>
          </a:p>
          <a:p>
            <a:pPr marL="865904" indent="-865904"/>
            <a:r>
              <a:rPr lang="fr-CA" sz="1100" dirty="0"/>
              <a:t>	– activités parascolaires (emploi, sports d’équipe et clubs, entre autres)</a:t>
            </a:r>
          </a:p>
          <a:p>
            <a:r>
              <a:rPr lang="fr-CA" sz="1100" dirty="0"/>
              <a:t>L’alcool était considéré comme une « substance problématique » par 45 % des clients qui voulaient recevoir des services de traitement des dépendances (Services de toxicomanie de Thames Valley, 2020).</a:t>
            </a:r>
          </a:p>
          <a:p>
            <a:endParaRPr lang="fr-CA" sz="1100" dirty="0"/>
          </a:p>
          <a:p>
            <a:r>
              <a:rPr lang="fr-CA" sz="1100" dirty="0"/>
              <a:t>Références</a:t>
            </a:r>
            <a:endParaRPr lang="fr-CA" sz="1100" dirty="0">
              <a:cs typeface="Calibri"/>
            </a:endParaRPr>
          </a:p>
          <a:p>
            <a:r>
              <a:rPr lang="en-US" sz="1100" dirty="0"/>
              <a:t>National Institute on Alcohol Abuse and Alcoholism. (Mai 2021).Alcohol Alert. </a:t>
            </a:r>
            <a:r>
              <a:rPr lang="en-US" sz="1100" dirty="0">
                <a:hlinkClick r:id="rId3"/>
              </a:rPr>
              <a:t>https://www.niaaa.nih.gov/publications/brochures-and-fact-sheets/underage-drinking</a:t>
            </a:r>
            <a:r>
              <a:rPr lang="en-US" sz="1100" dirty="0"/>
              <a:t>   </a:t>
            </a:r>
          </a:p>
          <a:p>
            <a:endParaRPr lang="fr-CA" sz="1100" dirty="0">
              <a:cs typeface="Calibri"/>
            </a:endParaRPr>
          </a:p>
          <a:p>
            <a:r>
              <a:rPr lang="fr-CA" sz="1100" dirty="0">
                <a:cs typeface="Calibri"/>
              </a:rPr>
              <a:t>Services de toxicomanie de </a:t>
            </a:r>
            <a:r>
              <a:rPr lang="fr-CA" sz="1100" dirty="0"/>
              <a:t>Thames Valley. Assemblée générale annuelle [présentation PowerPoint]. London, [éditeur inconnu], 2020. Récupéré de </a:t>
            </a:r>
            <a:r>
              <a:rPr lang="en-US" sz="1100" dirty="0">
                <a:hlinkClick r:id="rId4"/>
              </a:rPr>
              <a:t>https://adstv.on.ca/wp-content/uploads/2020/10/2020_AGM_Program.pdf</a:t>
            </a:r>
            <a:r>
              <a:rPr lang="en-US" sz="1100" dirty="0"/>
              <a:t>.</a:t>
            </a:r>
          </a:p>
        </p:txBody>
      </p:sp>
      <p:sp>
        <p:nvSpPr>
          <p:cNvPr id="4" name="Slide Number Placeholder 3"/>
          <p:cNvSpPr>
            <a:spLocks noGrp="1"/>
          </p:cNvSpPr>
          <p:nvPr>
            <p:ph type="sldNum" sz="quarter" idx="10"/>
          </p:nvPr>
        </p:nvSpPr>
        <p:spPr/>
        <p:txBody>
          <a:bodyPr/>
          <a:lstStyle/>
          <a:p>
            <a:fld id="{62F23420-CD16-4B23-BDFA-34077FE5AC6C}" type="slidenum">
              <a:rPr lang="en-CA" smtClean="0"/>
              <a:t>12</a:t>
            </a:fld>
            <a:endParaRPr lang="en-CA" dirty="0"/>
          </a:p>
        </p:txBody>
      </p:sp>
    </p:spTree>
    <p:extLst>
      <p:ext uri="{BB962C8B-B14F-4D97-AF65-F5344CB8AC3E}">
        <p14:creationId xmlns:p14="http://schemas.microsoft.com/office/powerpoint/2010/main" val="3809602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615" y="4480621"/>
            <a:ext cx="5460887" cy="3664842"/>
          </a:xfrm>
        </p:spPr>
        <p:txBody>
          <a:bodyPr/>
          <a:lstStyle/>
          <a:p>
            <a:r>
              <a:rPr lang="fr-CA" dirty="0">
                <a:cs typeface="Calibri"/>
              </a:rPr>
              <a:t>Référence : CAMH. (2012). Do you know... Alcohol. Récupéré de </a:t>
            </a:r>
            <a:r>
              <a:rPr lang="fr-CA" dirty="0">
                <a:hlinkClick r:id="rId3"/>
              </a:rPr>
              <a:t>https://www.camh.ca/-/media/files/guides-and-publications/dyk-alcohol.pdf</a:t>
            </a:r>
            <a:r>
              <a:rPr lang="fr-CA" dirty="0"/>
              <a:t>. </a:t>
            </a:r>
            <a:r>
              <a:rPr lang="fr-CA" dirty="0">
                <a:solidFill>
                  <a:srgbClr val="FF0000"/>
                </a:solidFill>
              </a:rPr>
              <a:t>The French and English for </a:t>
            </a:r>
            <a:r>
              <a:rPr lang="fr-CA" dirty="0" err="1">
                <a:solidFill>
                  <a:srgbClr val="FF0000"/>
                </a:solidFill>
              </a:rPr>
              <a:t>this</a:t>
            </a:r>
            <a:r>
              <a:rPr lang="fr-CA" dirty="0">
                <a:solidFill>
                  <a:srgbClr val="FF0000"/>
                </a:solidFill>
              </a:rPr>
              <a:t> no longer </a:t>
            </a:r>
            <a:r>
              <a:rPr lang="fr-CA" dirty="0" err="1">
                <a:solidFill>
                  <a:srgbClr val="FF0000"/>
                </a:solidFill>
              </a:rPr>
              <a:t>seem</a:t>
            </a:r>
            <a:r>
              <a:rPr lang="fr-CA" dirty="0">
                <a:solidFill>
                  <a:srgbClr val="FF0000"/>
                </a:solidFill>
              </a:rPr>
              <a:t> to </a:t>
            </a:r>
            <a:r>
              <a:rPr lang="fr-CA" dirty="0" err="1">
                <a:solidFill>
                  <a:srgbClr val="FF0000"/>
                </a:solidFill>
              </a:rPr>
              <a:t>be</a:t>
            </a:r>
            <a:r>
              <a:rPr lang="fr-CA" dirty="0">
                <a:solidFill>
                  <a:srgbClr val="FF0000"/>
                </a:solidFill>
              </a:rPr>
              <a:t> </a:t>
            </a:r>
            <a:r>
              <a:rPr lang="fr-CA" dirty="0" err="1">
                <a:solidFill>
                  <a:srgbClr val="FF0000"/>
                </a:solidFill>
              </a:rPr>
              <a:t>available</a:t>
            </a:r>
            <a:r>
              <a:rPr lang="fr-CA" dirty="0">
                <a:solidFill>
                  <a:srgbClr val="FF0000"/>
                </a:solidFill>
              </a:rPr>
              <a:t> online. I </a:t>
            </a:r>
            <a:r>
              <a:rPr lang="fr-CA" dirty="0" err="1">
                <a:solidFill>
                  <a:srgbClr val="FF0000"/>
                </a:solidFill>
              </a:rPr>
              <a:t>did</a:t>
            </a:r>
            <a:r>
              <a:rPr lang="fr-CA" dirty="0">
                <a:solidFill>
                  <a:srgbClr val="FF0000"/>
                </a:solidFill>
              </a:rPr>
              <a:t> </a:t>
            </a:r>
            <a:r>
              <a:rPr lang="fr-CA" dirty="0" err="1">
                <a:solidFill>
                  <a:srgbClr val="FF0000"/>
                </a:solidFill>
              </a:rPr>
              <a:t>find</a:t>
            </a:r>
            <a:r>
              <a:rPr lang="fr-CA" dirty="0">
                <a:solidFill>
                  <a:srgbClr val="FF0000"/>
                </a:solidFill>
              </a:rPr>
              <a:t> the French </a:t>
            </a:r>
            <a:r>
              <a:rPr lang="fr-CA" dirty="0" err="1">
                <a:solidFill>
                  <a:srgbClr val="FF0000"/>
                </a:solidFill>
              </a:rPr>
              <a:t>elsewhere</a:t>
            </a:r>
            <a:r>
              <a:rPr lang="fr-CA" dirty="0">
                <a:solidFill>
                  <a:srgbClr val="FF0000"/>
                </a:solidFill>
              </a:rPr>
              <a:t>: </a:t>
            </a:r>
            <a:r>
              <a:rPr lang="en-US" dirty="0" err="1">
                <a:hlinkClick r:id="rId4"/>
              </a:rPr>
              <a:t>Vous</a:t>
            </a:r>
            <a:r>
              <a:rPr lang="en-US" dirty="0">
                <a:hlinkClick r:id="rId4"/>
              </a:rPr>
              <a:t> </a:t>
            </a:r>
            <a:r>
              <a:rPr lang="en-US" dirty="0" err="1">
                <a:hlinkClick r:id="rId4"/>
              </a:rPr>
              <a:t>connaissez</a:t>
            </a:r>
            <a:r>
              <a:rPr lang="en-US" dirty="0">
                <a:hlinkClick r:id="rId4"/>
              </a:rPr>
              <a:t>… </a:t>
            </a:r>
            <a:r>
              <a:rPr lang="en-US" dirty="0" err="1">
                <a:hlinkClick r:id="rId4"/>
              </a:rPr>
              <a:t>L’alcool</a:t>
            </a:r>
            <a:r>
              <a:rPr lang="en-US" dirty="0">
                <a:hlinkClick r:id="rId4"/>
              </a:rPr>
              <a:t> (uqo.ca)</a:t>
            </a:r>
            <a:endParaRPr lang="fr-CA" dirty="0">
              <a:solidFill>
                <a:srgbClr val="FF0000"/>
              </a:solidFill>
              <a:cs typeface="Calibri"/>
            </a:endParaRPr>
          </a:p>
          <a:p>
            <a:endParaRPr lang="fr-CA" dirty="0">
              <a:cs typeface="Calibri"/>
            </a:endParaRPr>
          </a:p>
          <a:p>
            <a:endParaRPr lang="fr-CA" dirty="0">
              <a:cs typeface="Calibri"/>
            </a:endParaRPr>
          </a:p>
          <a:p>
            <a:r>
              <a:rPr lang="fr-CA" dirty="0">
                <a:cs typeface="Calibri"/>
              </a:rPr>
              <a:t>CDC (2022) Alcohol and Public Health: FAQ Récupéré de </a:t>
            </a:r>
            <a:r>
              <a:rPr lang="fr-CA" dirty="0">
                <a:hlinkClick r:id="rId5"/>
              </a:rPr>
              <a:t>https://www.cdc.gov/alcohol/faqs.htm</a:t>
            </a:r>
            <a:r>
              <a:rPr lang="fr-CA" dirty="0"/>
              <a:t>.</a:t>
            </a:r>
            <a:endParaRPr lang="fr-CA" dirty="0">
              <a:cs typeface="Calibri"/>
            </a:endParaRPr>
          </a:p>
          <a:p>
            <a:endParaRPr lang="fr-CA" dirty="0">
              <a:cs typeface="Calibri"/>
            </a:endParaRPr>
          </a:p>
          <a:p>
            <a:r>
              <a:rPr lang="fr-CA" dirty="0"/>
              <a:t>Source de l’image </a:t>
            </a:r>
            <a:r>
              <a:rPr lang="en-US" dirty="0"/>
              <a:t>: CanvaPro (https://www.canva.com/)</a:t>
            </a:r>
          </a:p>
        </p:txBody>
      </p:sp>
      <p:sp>
        <p:nvSpPr>
          <p:cNvPr id="4" name="Slide Number Placeholder 3"/>
          <p:cNvSpPr>
            <a:spLocks noGrp="1"/>
          </p:cNvSpPr>
          <p:nvPr>
            <p:ph type="sldNum" sz="quarter" idx="5"/>
          </p:nvPr>
        </p:nvSpPr>
        <p:spPr/>
        <p:txBody>
          <a:bodyPr/>
          <a:lstStyle/>
          <a:p>
            <a:fld id="{77610D07-BC66-4708-89A7-4ED5414A1360}" type="slidenum">
              <a:rPr lang="en-US" smtClean="0"/>
              <a:t>13</a:t>
            </a:fld>
            <a:endParaRPr lang="en-US" dirty="0"/>
          </a:p>
        </p:txBody>
      </p:sp>
    </p:spTree>
    <p:extLst>
      <p:ext uri="{BB962C8B-B14F-4D97-AF65-F5344CB8AC3E}">
        <p14:creationId xmlns:p14="http://schemas.microsoft.com/office/powerpoint/2010/main" val="3309677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0250" y="4480621"/>
            <a:ext cx="6054002" cy="4742124"/>
          </a:xfrm>
        </p:spPr>
        <p:txBody>
          <a:bodyPr/>
          <a:lstStyle/>
          <a:p>
            <a:r>
              <a:rPr lang="fr-CA" b="1" dirty="0"/>
              <a:t>RISQUES À COURT TERME </a:t>
            </a:r>
            <a:r>
              <a:rPr lang="fr-CA" dirty="0"/>
              <a:t>: Lorsque les jeunes consomment une grande quantité d’alcool, à court terme, ils risquent de subir des blessures accidentelles, d’être impliqués dans des accidents de la route ou même, d’avoir une intoxication alcoolique. En état d’ébriété, ils peuvent être plus vulnérables aux agressions, à la coercition sexuelle et aux problèmes de santé mentale tels que la dépression et l’automutilation, car l’alcool nuit au jugement, au raisonnement et à la capacité d’évaluer les risques.</a:t>
            </a:r>
          </a:p>
          <a:p>
            <a:endParaRPr lang="fr-CA" dirty="0"/>
          </a:p>
          <a:p>
            <a:r>
              <a:rPr lang="fr-CA" b="1" dirty="0"/>
              <a:t>RISQUES À LONG TERME </a:t>
            </a:r>
            <a:r>
              <a:rPr lang="fr-CA" dirty="0"/>
              <a:t>: La consommation fréquente ou régulière d’alcool a des conséquences sur la santé physique et le bien-être mental de tous, y compris des jeunes. Les effets à long terme de la consommation excessive d’alcool comprennent les troubles liés aux substances; des problèmes liés à la mémoire, à l’apprentissage et au rendement scolaire; un risque accru de décrochage scolaire et un plus grand risque de certaines maladies chroniques, telles que les maladies du foie, les accidents vasculaires cérébraux et le cancer.</a:t>
            </a:r>
            <a:endParaRPr lang="fr-CA" dirty="0">
              <a:cs typeface="Calibri"/>
            </a:endParaRPr>
          </a:p>
          <a:p>
            <a:r>
              <a:rPr lang="fr-CA" dirty="0"/>
              <a:t> </a:t>
            </a:r>
            <a:endParaRPr lang="fr-CA" dirty="0">
              <a:cs typeface="Calibri"/>
            </a:endParaRPr>
          </a:p>
          <a:p>
            <a:r>
              <a:rPr lang="fr-CA" i="1" dirty="0"/>
              <a:t>**Si vous voulez en dire davantage</a:t>
            </a:r>
            <a:endParaRPr lang="fr-CA" b="1" dirty="0"/>
          </a:p>
          <a:p>
            <a:r>
              <a:rPr lang="fr-CA" dirty="0"/>
              <a:t>En une année, la consommation d’alcool au Canada a été associée à environ 15 000 décès évitables, 90 000 admissions à l’hôpital évitables et 245 000 années potentielles de vie perdues (2014). L’effet collectif de la consommation d’alcool sur les soins de santé, la criminalité et la perte de productivité a été estimé à 14,6 milliards de dollars, soit </a:t>
            </a:r>
            <a:r>
              <a:rPr lang="fr-CA" b="1" dirty="0"/>
              <a:t>plus que les coûts du tabagisme et les coûts de toutes les autres substances psychoactives combinées, y compris les opioïdes et le cannabis.</a:t>
            </a:r>
            <a:endParaRPr lang="fr-CA" b="1" dirty="0">
              <a:cs typeface="Calibri"/>
            </a:endParaRPr>
          </a:p>
          <a:p>
            <a:endParaRPr lang="en-US" dirty="0"/>
          </a:p>
          <a:p>
            <a:r>
              <a:rPr lang="fr-CA" dirty="0"/>
              <a:t>Références</a:t>
            </a:r>
            <a:endParaRPr lang="fr-CA" dirty="0">
              <a:cs typeface="Calibri"/>
            </a:endParaRPr>
          </a:p>
          <a:p>
            <a:pPr>
              <a:defRPr/>
            </a:pPr>
            <a:r>
              <a:rPr lang="fr-CA" dirty="0"/>
              <a:t>Jeunesse sans drogue Canada. (2019). </a:t>
            </a:r>
            <a:r>
              <a:rPr lang="fr-CA" i="1" dirty="0"/>
              <a:t>Les jeunes et l’alcool</a:t>
            </a:r>
            <a:r>
              <a:rPr lang="fr-CA" dirty="0"/>
              <a:t>. Récupéré </a:t>
            </a:r>
            <a:r>
              <a:rPr lang="en-US" dirty="0"/>
              <a:t>de </a:t>
            </a:r>
            <a:r>
              <a:rPr lang="en-US" dirty="0">
                <a:hlinkClick r:id="rId3"/>
              </a:rPr>
              <a:t>https://www.drugfreekidscanada.org/wp-content/uploads/2019/10/DFK_Info_YouthAlcohol_FINAL_FR.pdf</a:t>
            </a:r>
            <a:r>
              <a:rPr lang="en-US" dirty="0"/>
              <a:t>.</a:t>
            </a:r>
          </a:p>
          <a:p>
            <a:endParaRPr lang="en-US" dirty="0"/>
          </a:p>
          <a:p>
            <a:r>
              <a:rPr lang="en-US" dirty="0"/>
              <a:t>U.S. Department of Health &amp; Human Services. (2017). Facing addiction in America: The Surgeon General’s report on alcohol, drugs, and health. </a:t>
            </a:r>
            <a:r>
              <a:rPr lang="fr-CA" dirty="0"/>
              <a:t>Récupéré de </a:t>
            </a:r>
            <a:r>
              <a:rPr lang="en-US" dirty="0">
                <a:hlinkClick r:id="rId4"/>
              </a:rPr>
              <a:t>https://addiction.surgeongeneral.gov/sites/default/files/surgeon-generals-report.pdf</a:t>
            </a:r>
            <a:r>
              <a:rPr lang="en-US" dirty="0"/>
              <a:t>.</a:t>
            </a:r>
            <a:endParaRPr lang="en-US" dirty="0">
              <a:cs typeface="Calibri"/>
            </a:endParaRPr>
          </a:p>
          <a:p>
            <a:endParaRPr lang="en-US" dirty="0"/>
          </a:p>
          <a:p>
            <a:r>
              <a:rPr lang="en-US" dirty="0"/>
              <a:t>National Institute on Alcohol Abuse and Alcoholism. (2015). Beyond hangovers: Understanding alcohol’s impact on your health. (NIH Publication No. 15–7604). </a:t>
            </a:r>
            <a:r>
              <a:rPr lang="fr-CA" dirty="0"/>
              <a:t>Récupéré de </a:t>
            </a:r>
            <a:r>
              <a:rPr lang="en-US" dirty="0"/>
              <a:t>http://pubs.niaaa.nih.gov/publications/Hangovers/beyondHangovers.pdf.  </a:t>
            </a:r>
            <a:endParaRPr lang="en-US" dirty="0">
              <a:cs typeface="Calibri" panose="020F0502020204030204"/>
            </a:endParaRPr>
          </a:p>
          <a:p>
            <a:endParaRPr lang="en-US" dirty="0">
              <a:cs typeface="Calibri" panose="020F0502020204030204"/>
            </a:endParaRPr>
          </a:p>
          <a:p>
            <a:r>
              <a:rPr lang="en-US" dirty="0"/>
              <a:t>National Institute on Alcohol Abuse and Alcoholism. (2017). Underage drinking. </a:t>
            </a:r>
            <a:r>
              <a:rPr lang="fr-CA" dirty="0"/>
              <a:t>Récupéré de </a:t>
            </a:r>
            <a:r>
              <a:rPr lang="en-US" dirty="0"/>
              <a:t>https://pubs.niaaa.nih.gov/publications/UnderageDrinking/ Underage_Fact.pdf.</a:t>
            </a:r>
            <a:endParaRPr lang="en-US" dirty="0">
              <a:cs typeface="Calibri"/>
            </a:endParaRPr>
          </a:p>
          <a:p>
            <a:endParaRPr lang="en-US" dirty="0">
              <a:cs typeface="Calibri"/>
            </a:endParaRPr>
          </a:p>
          <a:p>
            <a:r>
              <a:rPr lang="fr-CA" dirty="0"/>
              <a:t>Groupe de travail scientifique sur les coûts et les méfaits de l’usage de substances au Canada. (2018). </a:t>
            </a:r>
            <a:r>
              <a:rPr lang="fr-CA" i="1" dirty="0"/>
              <a:t>Coûts et méfaits de l’usage de substances au Canada (2007-2014), </a:t>
            </a:r>
            <a:r>
              <a:rPr lang="fr-CA" dirty="0"/>
              <a:t>préparé par l’Institut canadien de recherche sur l’usage de substances et le Centre canadien sur les dépendances et l’usage de substances, Ottawa, Centre canadien sur les dépendances et l’usage de substances. Récupéré de </a:t>
            </a:r>
            <a:r>
              <a:rPr lang="en-US" dirty="0">
                <a:hlinkClick r:id="rId5"/>
              </a:rPr>
              <a:t>https</a:t>
            </a:r>
            <a:r>
              <a:rPr lang="en-US" dirty="0"/>
              <a:t>:</a:t>
            </a:r>
            <a:r>
              <a:rPr lang="en-US" dirty="0">
                <a:hlinkClick r:id="rId5"/>
              </a:rPr>
              <a:t>//www.ccsa.ca/sites/default/files/2019-04/CSUCH-Canadian-Substance-Use-Costs-Harms-Report-2018-fr.pdf</a:t>
            </a:r>
            <a:r>
              <a:rPr lang="en-US" dirty="0"/>
              <a:t>.</a:t>
            </a:r>
          </a:p>
          <a:p>
            <a:endParaRPr lang="en-US" dirty="0">
              <a:cs typeface="Calibri"/>
            </a:endParaRPr>
          </a:p>
          <a:p>
            <a:r>
              <a:rPr lang="en-US" dirty="0"/>
              <a:t>Source de l’image : CanvaPro (https://www.canva.com/)</a:t>
            </a:r>
          </a:p>
        </p:txBody>
      </p:sp>
      <p:sp>
        <p:nvSpPr>
          <p:cNvPr id="4" name="Slide Number Placeholder 3"/>
          <p:cNvSpPr>
            <a:spLocks noGrp="1"/>
          </p:cNvSpPr>
          <p:nvPr>
            <p:ph type="sldNum" sz="quarter" idx="5"/>
          </p:nvPr>
        </p:nvSpPr>
        <p:spPr>
          <a:xfrm>
            <a:off x="6229625" y="8842722"/>
            <a:ext cx="791952" cy="466378"/>
          </a:xfrm>
        </p:spPr>
        <p:txBody>
          <a:bodyPr/>
          <a:lstStyle/>
          <a:p>
            <a:fld id="{77610D07-BC66-4708-89A7-4ED5414A1360}" type="slidenum">
              <a:rPr lang="en-US" smtClean="0"/>
              <a:t>14</a:t>
            </a:fld>
            <a:endParaRPr lang="en-US" dirty="0"/>
          </a:p>
        </p:txBody>
      </p:sp>
    </p:spTree>
    <p:extLst>
      <p:ext uri="{BB962C8B-B14F-4D97-AF65-F5344CB8AC3E}">
        <p14:creationId xmlns:p14="http://schemas.microsoft.com/office/powerpoint/2010/main" val="1369028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On peut avoir l’impression que boire, c’est cool, mais consommer de l’alcool peut faire faire aux gens des choses stupides ou embarrassantes, comme agir d’une manière déplacée, vomir ou uriner sur eux-mêmes ou commencer une bataille. </a:t>
            </a:r>
          </a:p>
          <a:p>
            <a:endParaRPr lang="fr-CA" dirty="0">
              <a:cs typeface="Calibri"/>
            </a:endParaRPr>
          </a:p>
          <a:p>
            <a:r>
              <a:rPr lang="fr-CA" dirty="0">
                <a:cs typeface="Calibri"/>
              </a:rPr>
              <a:t>Il est important de se rappeler que quelqu’un pourrait capter ses moments sur son téléphone et les sauvegarder, puis les publier en ligne, où ils resteront à tout jamais.  </a:t>
            </a:r>
            <a:endParaRPr lang="fr-CA" dirty="0"/>
          </a:p>
          <a:p>
            <a:endParaRPr lang="fr-CA" dirty="0">
              <a:cs typeface="Calibri" panose="020F0502020204030204"/>
            </a:endParaRPr>
          </a:p>
          <a:p>
            <a:r>
              <a:rPr lang="fr-CA" dirty="0">
                <a:cs typeface="Calibri" panose="020F0502020204030204"/>
              </a:rPr>
              <a:t>Référence</a:t>
            </a:r>
            <a:endParaRPr lang="fr-CA" dirty="0"/>
          </a:p>
          <a:p>
            <a:r>
              <a:rPr lang="fr-CA" dirty="0"/>
              <a:t>Centre de toxicomanie et de santé mentale. (2012). L’alcool. Récupéré de </a:t>
            </a:r>
            <a:r>
              <a:rPr lang="fr-CA" dirty="0">
                <a:hlinkClick r:id="rId3"/>
              </a:rPr>
              <a:t>https://www.camh.ca/fr/info-sante/index-sur-la-sante-mentale-et-la-dependance/l’alcool</a:t>
            </a:r>
            <a:r>
              <a:rPr lang="fr-CA" dirty="0"/>
              <a:t>.</a:t>
            </a:r>
            <a:endParaRPr lang="fr-CA" dirty="0">
              <a:cs typeface="Calibri"/>
            </a:endParaRPr>
          </a:p>
          <a:p>
            <a:endParaRPr lang="en-CA" dirty="0">
              <a:cs typeface="Calibri"/>
            </a:endParaRPr>
          </a:p>
          <a:p>
            <a:r>
              <a:rPr lang="en-US" dirty="0"/>
              <a:t>Source de l’image : CanvaPro (https://www.canva.com/)</a:t>
            </a:r>
            <a:endParaRPr lang="en-CA" dirty="0"/>
          </a:p>
        </p:txBody>
      </p:sp>
      <p:sp>
        <p:nvSpPr>
          <p:cNvPr id="4" name="Slide Number Placeholder 3"/>
          <p:cNvSpPr>
            <a:spLocks noGrp="1"/>
          </p:cNvSpPr>
          <p:nvPr>
            <p:ph type="sldNum" sz="quarter" idx="5"/>
          </p:nvPr>
        </p:nvSpPr>
        <p:spPr/>
        <p:txBody>
          <a:bodyPr/>
          <a:lstStyle/>
          <a:p>
            <a:fld id="{77610D07-BC66-4708-89A7-4ED5414A1360}" type="slidenum">
              <a:rPr lang="en-US" smtClean="0"/>
              <a:t>15</a:t>
            </a:fld>
            <a:endParaRPr lang="en-US" dirty="0"/>
          </a:p>
        </p:txBody>
      </p:sp>
    </p:spTree>
    <p:extLst>
      <p:ext uri="{BB962C8B-B14F-4D97-AF65-F5344CB8AC3E}">
        <p14:creationId xmlns:p14="http://schemas.microsoft.com/office/powerpoint/2010/main" val="754905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1108075"/>
            <a:ext cx="3989387" cy="2992438"/>
          </a:xfrm>
        </p:spPr>
      </p:sp>
      <p:sp>
        <p:nvSpPr>
          <p:cNvPr id="3" name="Notes Placeholder 2"/>
          <p:cNvSpPr>
            <a:spLocks noGrp="1"/>
          </p:cNvSpPr>
          <p:nvPr>
            <p:ph type="body" idx="1"/>
          </p:nvPr>
        </p:nvSpPr>
        <p:spPr/>
        <p:txBody>
          <a:bodyPr/>
          <a:lstStyle/>
          <a:p>
            <a:pPr>
              <a:defRPr/>
            </a:pPr>
            <a:r>
              <a:rPr lang="fr-CA" dirty="0">
                <a:cs typeface="Calibri"/>
              </a:rPr>
              <a:t>Avez-vous pensé à la façon dont l’alcool peut nuire aux activités que vous aimez faire? </a:t>
            </a:r>
          </a:p>
          <a:p>
            <a:pPr>
              <a:defRPr/>
            </a:pPr>
            <a:endParaRPr lang="fr-CA" dirty="0"/>
          </a:p>
          <a:p>
            <a:r>
              <a:rPr lang="fr-CA" dirty="0"/>
              <a:t>Source de l’image : </a:t>
            </a:r>
            <a:r>
              <a:rPr lang="en-US" dirty="0"/>
              <a:t>CanvaPro (https://www.canva.com/)</a:t>
            </a:r>
            <a:endParaRPr lang="en-US" dirty="0">
              <a:cs typeface="Calibri"/>
            </a:endParaRPr>
          </a:p>
        </p:txBody>
      </p:sp>
      <p:sp>
        <p:nvSpPr>
          <p:cNvPr id="4" name="Slide Number Placeholder 3"/>
          <p:cNvSpPr>
            <a:spLocks noGrp="1"/>
          </p:cNvSpPr>
          <p:nvPr>
            <p:ph type="sldNum" sz="quarter" idx="5"/>
          </p:nvPr>
        </p:nvSpPr>
        <p:spPr/>
        <p:txBody>
          <a:bodyPr/>
          <a:lstStyle/>
          <a:p>
            <a:fld id="{7F5CDB40-3A37-4FDF-A60F-9B2C1447FBEA}" type="slidenum">
              <a:rPr lang="en-CA" smtClean="0"/>
              <a:t>16</a:t>
            </a:fld>
            <a:endParaRPr lang="en-CA" dirty="0"/>
          </a:p>
        </p:txBody>
      </p:sp>
    </p:spTree>
    <p:extLst>
      <p:ext uri="{BB962C8B-B14F-4D97-AF65-F5344CB8AC3E}">
        <p14:creationId xmlns:p14="http://schemas.microsoft.com/office/powerpoint/2010/main" val="2815438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Vous êtes peut-être un artiste ou une athlète? L’alcool peut nuire à vos activités préférées,</a:t>
            </a:r>
            <a:r>
              <a:rPr lang="fr-CA" baseline="0" dirty="0"/>
              <a:t> car </a:t>
            </a:r>
            <a:r>
              <a:rPr lang="fr-CA" dirty="0"/>
              <a:t>l’alcool ralentit le temps de réaction et altère la coordination et la capacité d’attention,</a:t>
            </a:r>
            <a:r>
              <a:rPr lang="fr-CA" baseline="0" dirty="0"/>
              <a:t> </a:t>
            </a:r>
            <a:r>
              <a:rPr lang="fr-CA" dirty="0"/>
              <a:t>en plus d’avoir</a:t>
            </a:r>
            <a:r>
              <a:rPr lang="fr-CA" baseline="0" dirty="0"/>
              <a:t> des effets sur </a:t>
            </a:r>
            <a:r>
              <a:rPr lang="fr-CA" dirty="0"/>
              <a:t>l’ouïe, la vision et la perception. C’est particulièrement vrai des activités auxquelles vous aimez vous adonner tous les jours, comme jouer d’un instrument, faire de la planche à roulettes ou pratiquer un sport d’équipe.</a:t>
            </a:r>
            <a:endParaRPr lang="fr-CA" dirty="0">
              <a:cs typeface="Calibri"/>
            </a:endParaRPr>
          </a:p>
          <a:p>
            <a:endParaRPr lang="fr-CA" dirty="0"/>
          </a:p>
          <a:p>
            <a:endParaRPr lang="fr-CA" dirty="0"/>
          </a:p>
          <a:p>
            <a:r>
              <a:rPr lang="fr-CA" dirty="0"/>
              <a:t>Référence </a:t>
            </a:r>
            <a:endParaRPr lang="fr-CA" dirty="0">
              <a:cs typeface="Calibri"/>
            </a:endParaRPr>
          </a:p>
          <a:p>
            <a:r>
              <a:rPr lang="fr-CA" dirty="0">
                <a:cs typeface="Calibri"/>
              </a:rPr>
              <a:t>Gouvernement du Canada. (2021). Les risques de l’alcool pour la santé. Récupéré de </a:t>
            </a:r>
            <a:r>
              <a:rPr lang="fr-CA" dirty="0">
                <a:hlinkClick r:id="rId3"/>
              </a:rPr>
              <a:t>https://www.canada.ca/fr/sante-canada/services/dependance-aux-drogues/alcool/risques-sante.html</a:t>
            </a:r>
            <a:r>
              <a:rPr lang="fr-CA" dirty="0"/>
              <a:t>.</a:t>
            </a:r>
            <a:endParaRPr lang="fr-CA" dirty="0">
              <a:cs typeface="Calibri"/>
            </a:endParaRPr>
          </a:p>
          <a:p>
            <a:endParaRPr lang="fr-CA" dirty="0"/>
          </a:p>
          <a:p>
            <a:r>
              <a:rPr lang="fr-CA" dirty="0"/>
              <a:t>Source des images </a:t>
            </a:r>
            <a:r>
              <a:rPr lang="en-CA" dirty="0"/>
              <a:t>: </a:t>
            </a:r>
            <a:r>
              <a:rPr lang="en-CA" dirty="0">
                <a:hlinkClick r:id="rId4"/>
              </a:rPr>
              <a:t>www.emojiterra.com</a:t>
            </a:r>
            <a:endParaRPr lang="en-CA" dirty="0">
              <a:cs typeface="Calibri"/>
            </a:endParaRPr>
          </a:p>
          <a:p>
            <a:endParaRPr lang="en-CA" dirty="0">
              <a:cs typeface="Calibri"/>
            </a:endParaRPr>
          </a:p>
          <a:p>
            <a:endParaRPr lang="en-CA" dirty="0"/>
          </a:p>
          <a:p>
            <a:endParaRPr lang="en-CA" dirty="0">
              <a:cs typeface="Calibri"/>
            </a:endParaRPr>
          </a:p>
          <a:p>
            <a:endParaRPr lang="en-CA" dirty="0">
              <a:cs typeface="Calibri"/>
            </a:endParaRPr>
          </a:p>
        </p:txBody>
      </p:sp>
      <p:sp>
        <p:nvSpPr>
          <p:cNvPr id="4" name="Slide Number Placeholder 3"/>
          <p:cNvSpPr>
            <a:spLocks noGrp="1"/>
          </p:cNvSpPr>
          <p:nvPr>
            <p:ph type="sldNum" sz="quarter" idx="5"/>
          </p:nvPr>
        </p:nvSpPr>
        <p:spPr/>
        <p:txBody>
          <a:bodyPr/>
          <a:lstStyle/>
          <a:p>
            <a:fld id="{77610D07-BC66-4708-89A7-4ED5414A1360}" type="slidenum">
              <a:rPr lang="en-US" smtClean="0"/>
              <a:t>17</a:t>
            </a:fld>
            <a:endParaRPr lang="en-US" dirty="0"/>
          </a:p>
        </p:txBody>
      </p:sp>
    </p:spTree>
    <p:extLst>
      <p:ext uri="{BB962C8B-B14F-4D97-AF65-F5344CB8AC3E}">
        <p14:creationId xmlns:p14="http://schemas.microsoft.com/office/powerpoint/2010/main" val="665627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CA" dirty="0"/>
              <a:t>Les effets à long terme de la consommation excessive d’alcool comprennent les problèmes liés à l’apprentissage, à la mémoire et au rendement scolaire, sans parler du risque accru de décrochage scolaire. </a:t>
            </a:r>
          </a:p>
          <a:p>
            <a:pPr>
              <a:defRPr/>
            </a:pPr>
            <a:endParaRPr lang="fr-CA" dirty="0">
              <a:solidFill>
                <a:prstClr val="black"/>
              </a:solidFill>
            </a:endParaRPr>
          </a:p>
          <a:p>
            <a:pPr>
              <a:defRPr/>
            </a:pPr>
            <a:r>
              <a:rPr lang="fr-CA" dirty="0">
                <a:solidFill>
                  <a:prstClr val="black"/>
                </a:solidFill>
              </a:rPr>
              <a:t>Références </a:t>
            </a:r>
            <a:r>
              <a:rPr lang="fr-CA" sz="1400" dirty="0">
                <a:solidFill>
                  <a:prstClr val="black"/>
                </a:solidFill>
              </a:rPr>
              <a:t> </a:t>
            </a:r>
            <a:endParaRPr lang="fr-CA" dirty="0">
              <a:ea typeface="+mn-ea"/>
              <a:cs typeface="+mn-cs"/>
            </a:endParaRPr>
          </a:p>
          <a:p>
            <a:pPr>
              <a:defRPr/>
            </a:pPr>
            <a:r>
              <a:rPr lang="fr-CA" dirty="0"/>
              <a:t>Jeunesse sans drogue Canada. (2019). </a:t>
            </a:r>
            <a:r>
              <a:rPr lang="fr-CA" i="1" dirty="0"/>
              <a:t>Les jeunes et l’alcool</a:t>
            </a:r>
            <a:r>
              <a:rPr lang="fr-CA" dirty="0"/>
              <a:t>. Récupéré </a:t>
            </a:r>
            <a:r>
              <a:rPr lang="en-US" dirty="0"/>
              <a:t>de </a:t>
            </a:r>
            <a:r>
              <a:rPr lang="en-US" dirty="0">
                <a:hlinkClick r:id="rId3"/>
              </a:rPr>
              <a:t>https://www.drugfreekidscanada.org/wp-content/uploads/2019/10/DFK_Info_YouthAlcohol_FINAL_FR.pdf</a:t>
            </a:r>
            <a:r>
              <a:rPr lang="en-US" dirty="0"/>
              <a:t>.</a:t>
            </a:r>
          </a:p>
          <a:p>
            <a:pPr>
              <a:defRPr/>
            </a:pPr>
            <a:endParaRPr lang="en-US" sz="1400" dirty="0">
              <a:solidFill>
                <a:prstClr val="black"/>
              </a:solidFill>
              <a:cs typeface="Calibri"/>
            </a:endParaRPr>
          </a:p>
          <a:p>
            <a:pPr>
              <a:defRPr/>
            </a:pPr>
            <a:r>
              <a:rPr lang="fr-CA" dirty="0">
                <a:solidFill>
                  <a:prstClr val="black"/>
                </a:solidFill>
              </a:rPr>
              <a:t>Rapport sur l’état de la santé publique au Canada de 2015 de l’administrateur en chef de la santé publique : La consommation d’alcool au Canada. Récupéré de </a:t>
            </a:r>
            <a:r>
              <a:rPr lang="en-CA" dirty="0">
                <a:solidFill>
                  <a:prstClr val="black"/>
                </a:solidFill>
                <a:hlinkClick r:id="rId4">
                  <a:extLst>
                    <a:ext uri="{A12FA001-AC4F-418D-AE19-62706E023703}">
                      <ahyp:hlinkClr xmlns:ahyp="http://schemas.microsoft.com/office/drawing/2018/hyperlinkcolor" val="tx"/>
                    </a:ext>
                  </a:extLst>
                </a:hlinkClick>
              </a:rPr>
              <a:t>https://www.canada.ca/content/dam/canada/health-canada/migration/healthy-canadians/publications/department-ministere/state-public-health-alcohol-2015-etat-sante-publique-alcool/alt/state-phac-alcohol-2015-etat-aspc-alcool-fra.pdf</a:t>
            </a:r>
            <a:r>
              <a:rPr lang="en-CA" dirty="0">
                <a:solidFill>
                  <a:prstClr val="black"/>
                </a:solidFill>
              </a:rPr>
              <a:t>.</a:t>
            </a:r>
            <a:endParaRPr lang="en-US" b="1" dirty="0">
              <a:solidFill>
                <a:prstClr val="black"/>
              </a:solidFill>
              <a:cs typeface="Calibri"/>
            </a:endParaRPr>
          </a:p>
          <a:p>
            <a:endParaRPr lang="en-CA" dirty="0">
              <a:cs typeface="Calibri"/>
            </a:endParaRPr>
          </a:p>
          <a:p>
            <a:r>
              <a:rPr lang="en-CA" dirty="0">
                <a:cs typeface="Calibri"/>
              </a:rPr>
              <a:t>Source de </a:t>
            </a:r>
            <a:r>
              <a:rPr lang="en-CA" dirty="0" err="1">
                <a:cs typeface="Calibri"/>
              </a:rPr>
              <a:t>l’image</a:t>
            </a:r>
            <a:r>
              <a:rPr lang="en-CA" dirty="0">
                <a:cs typeface="Calibri"/>
              </a:rPr>
              <a:t> : </a:t>
            </a:r>
            <a:r>
              <a:rPr lang="en-CA" dirty="0">
                <a:cs typeface="Calibri"/>
                <a:hlinkClick r:id="rId5"/>
              </a:rPr>
              <a:t>www.emojiterra.com</a:t>
            </a:r>
            <a:endParaRPr lang="en-CA" dirty="0">
              <a:cs typeface="Calibri"/>
            </a:endParaRPr>
          </a:p>
          <a:p>
            <a:endParaRPr lang="en-CA" dirty="0">
              <a:cs typeface="Calibri"/>
            </a:endParaRPr>
          </a:p>
        </p:txBody>
      </p:sp>
      <p:sp>
        <p:nvSpPr>
          <p:cNvPr id="4" name="Slide Number Placeholder 3"/>
          <p:cNvSpPr>
            <a:spLocks noGrp="1"/>
          </p:cNvSpPr>
          <p:nvPr>
            <p:ph type="sldNum" sz="quarter" idx="5"/>
          </p:nvPr>
        </p:nvSpPr>
        <p:spPr/>
        <p:txBody>
          <a:bodyPr/>
          <a:lstStyle/>
          <a:p>
            <a:fld id="{77610D07-BC66-4708-89A7-4ED5414A1360}" type="slidenum">
              <a:rPr lang="en-US" smtClean="0"/>
              <a:t>18</a:t>
            </a:fld>
            <a:endParaRPr lang="en-US" dirty="0"/>
          </a:p>
        </p:txBody>
      </p:sp>
    </p:spTree>
    <p:extLst>
      <p:ext uri="{BB962C8B-B14F-4D97-AF65-F5344CB8AC3E}">
        <p14:creationId xmlns:p14="http://schemas.microsoft.com/office/powerpoint/2010/main" val="2440079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1108075"/>
            <a:ext cx="3989387" cy="2992438"/>
          </a:xfrm>
        </p:spPr>
      </p:sp>
      <p:sp>
        <p:nvSpPr>
          <p:cNvPr id="3" name="Notes Placeholder 2"/>
          <p:cNvSpPr>
            <a:spLocks noGrp="1"/>
          </p:cNvSpPr>
          <p:nvPr>
            <p:ph type="body" idx="1"/>
          </p:nvPr>
        </p:nvSpPr>
        <p:spPr/>
        <p:txBody>
          <a:bodyPr/>
          <a:lstStyle/>
          <a:p>
            <a:endParaRPr lang="en-CA" dirty="0"/>
          </a:p>
          <a:p>
            <a:r>
              <a:rPr lang="fr-CA" dirty="0"/>
              <a:t>Référence</a:t>
            </a:r>
            <a:endParaRPr lang="fr-CA" dirty="0">
              <a:cs typeface="Calibri"/>
            </a:endParaRPr>
          </a:p>
          <a:p>
            <a:endParaRPr lang="en-CA" dirty="0"/>
          </a:p>
          <a:p>
            <a:endParaRPr lang="en-CA" dirty="0"/>
          </a:p>
          <a:p>
            <a:r>
              <a:rPr lang="en-CA" dirty="0">
                <a:solidFill>
                  <a:srgbClr val="FF0000"/>
                </a:solidFill>
              </a:rPr>
              <a:t>Source de l’image : Pixabay. </a:t>
            </a:r>
            <a:r>
              <a:rPr lang="fr-CA" dirty="0">
                <a:solidFill>
                  <a:srgbClr val="FF0000"/>
                </a:solidFill>
              </a:rPr>
              <a:t>(s.d.). Bouton « Help ».</a:t>
            </a:r>
            <a:r>
              <a:rPr lang="fr-CA" baseline="0" dirty="0">
                <a:solidFill>
                  <a:srgbClr val="FF0000"/>
                </a:solidFill>
              </a:rPr>
              <a:t> </a:t>
            </a:r>
            <a:r>
              <a:rPr lang="fr-CA" dirty="0">
                <a:solidFill>
                  <a:srgbClr val="FF0000"/>
                </a:solidFill>
              </a:rPr>
              <a:t>Récupéré de </a:t>
            </a:r>
            <a:r>
              <a:rPr lang="en-CA" dirty="0">
                <a:solidFill>
                  <a:srgbClr val="FF0000"/>
                </a:solidFill>
              </a:rPr>
              <a:t>https://pixabay.com/en/help-button-red-emergency-support-153094/.</a:t>
            </a:r>
            <a:endParaRPr lang="en-CA" dirty="0">
              <a:solidFill>
                <a:srgbClr val="FF0000"/>
              </a:solidFill>
              <a:cs typeface="Calibri"/>
            </a:endParaRPr>
          </a:p>
        </p:txBody>
      </p:sp>
      <p:sp>
        <p:nvSpPr>
          <p:cNvPr id="4" name="Slide Number Placeholder 3"/>
          <p:cNvSpPr>
            <a:spLocks noGrp="1"/>
          </p:cNvSpPr>
          <p:nvPr>
            <p:ph type="sldNum" sz="quarter" idx="10"/>
          </p:nvPr>
        </p:nvSpPr>
        <p:spPr/>
        <p:txBody>
          <a:bodyPr/>
          <a:lstStyle/>
          <a:p>
            <a:fld id="{62F23420-CD16-4B23-BDFA-34077FE5AC6C}" type="slidenum">
              <a:rPr lang="en-CA" smtClean="0"/>
              <a:t>19</a:t>
            </a:fld>
            <a:endParaRPr lang="en-CA" dirty="0"/>
          </a:p>
        </p:txBody>
      </p:sp>
    </p:spTree>
    <p:extLst>
      <p:ext uri="{BB962C8B-B14F-4D97-AF65-F5344CB8AC3E}">
        <p14:creationId xmlns:p14="http://schemas.microsoft.com/office/powerpoint/2010/main" val="1042908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cs typeface="Calibri"/>
              </a:rPr>
              <a:t>Source de l’image </a:t>
            </a:r>
            <a:r>
              <a:rPr lang="en-US" dirty="0">
                <a:cs typeface="Calibri"/>
              </a:rPr>
              <a:t>: CanvaPro (</a:t>
            </a:r>
            <a:r>
              <a:rPr lang="en-US" dirty="0"/>
              <a:t>https://www.canva.com/)</a:t>
            </a:r>
            <a:endParaRPr lang="en-US" dirty="0">
              <a:cs typeface="Calibri"/>
            </a:endParaRPr>
          </a:p>
        </p:txBody>
      </p:sp>
      <p:sp>
        <p:nvSpPr>
          <p:cNvPr id="4" name="Slide Number Placeholder 3"/>
          <p:cNvSpPr>
            <a:spLocks noGrp="1"/>
          </p:cNvSpPr>
          <p:nvPr>
            <p:ph type="sldNum" sz="quarter" idx="5"/>
          </p:nvPr>
        </p:nvSpPr>
        <p:spPr/>
        <p:txBody>
          <a:bodyPr/>
          <a:lstStyle/>
          <a:p>
            <a:fld id="{77610D07-BC66-4708-89A7-4ED5414A1360}" type="slidenum">
              <a:rPr lang="en-US" smtClean="0"/>
              <a:t>2</a:t>
            </a:fld>
            <a:endParaRPr lang="en-US" dirty="0"/>
          </a:p>
        </p:txBody>
      </p:sp>
    </p:spTree>
    <p:extLst>
      <p:ext uri="{BB962C8B-B14F-4D97-AF65-F5344CB8AC3E}">
        <p14:creationId xmlns:p14="http://schemas.microsoft.com/office/powerpoint/2010/main" val="2438145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1108075"/>
            <a:ext cx="3989387" cy="2992438"/>
          </a:xfrm>
        </p:spPr>
      </p:sp>
      <p:sp>
        <p:nvSpPr>
          <p:cNvPr id="3" name="Notes Placeholder 2"/>
          <p:cNvSpPr>
            <a:spLocks noGrp="1"/>
          </p:cNvSpPr>
          <p:nvPr>
            <p:ph type="body" idx="1"/>
          </p:nvPr>
        </p:nvSpPr>
        <p:spPr/>
        <p:txBody>
          <a:bodyPr/>
          <a:lstStyle/>
          <a:p>
            <a:pPr>
              <a:defRPr/>
            </a:pPr>
            <a:endParaRPr lang="en-CA" dirty="0">
              <a:cs typeface="Calibri"/>
            </a:endParaRPr>
          </a:p>
          <a:p>
            <a:r>
              <a:rPr lang="fr-CA" dirty="0"/>
              <a:t>Source de l’image </a:t>
            </a:r>
            <a:r>
              <a:rPr lang="en-US" dirty="0"/>
              <a:t>: </a:t>
            </a:r>
            <a:r>
              <a:rPr lang="en-US" dirty="0">
                <a:hlinkClick r:id="rId3"/>
              </a:rPr>
              <a:t>https://emojiterra.com/woman-raising-hand-light-skin-tone/</a:t>
            </a:r>
            <a:endParaRPr lang="en-US" dirty="0">
              <a:cs typeface="Calibri"/>
              <a:hlinkClick r:id="rId3"/>
            </a:endParaRPr>
          </a:p>
          <a:p>
            <a:endParaRPr lang="en-US" dirty="0">
              <a:cs typeface="Calibri"/>
            </a:endParaRPr>
          </a:p>
        </p:txBody>
      </p:sp>
      <p:sp>
        <p:nvSpPr>
          <p:cNvPr id="4" name="Slide Number Placeholder 3"/>
          <p:cNvSpPr>
            <a:spLocks noGrp="1"/>
          </p:cNvSpPr>
          <p:nvPr>
            <p:ph type="sldNum" sz="quarter" idx="5"/>
          </p:nvPr>
        </p:nvSpPr>
        <p:spPr/>
        <p:txBody>
          <a:bodyPr/>
          <a:lstStyle/>
          <a:p>
            <a:fld id="{7F5CDB40-3A37-4FDF-A60F-9B2C1447FBEA}" type="slidenum">
              <a:rPr lang="en-CA" smtClean="0"/>
              <a:t>20</a:t>
            </a:fld>
            <a:endParaRPr lang="en-CA" dirty="0"/>
          </a:p>
        </p:txBody>
      </p:sp>
    </p:spTree>
    <p:extLst>
      <p:ext uri="{BB962C8B-B14F-4D97-AF65-F5344CB8AC3E}">
        <p14:creationId xmlns:p14="http://schemas.microsoft.com/office/powerpoint/2010/main" val="3079185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1108075"/>
            <a:ext cx="3989387" cy="2992438"/>
          </a:xfrm>
        </p:spPr>
      </p:sp>
      <p:sp>
        <p:nvSpPr>
          <p:cNvPr id="3" name="Notes Placeholder 2"/>
          <p:cNvSpPr>
            <a:spLocks noGrp="1"/>
          </p:cNvSpPr>
          <p:nvPr>
            <p:ph type="body" idx="1"/>
          </p:nvPr>
        </p:nvSpPr>
        <p:spPr/>
        <p:txBody>
          <a:bodyPr/>
          <a:lstStyle/>
          <a:p>
            <a:r>
              <a:rPr lang="fr-CA" i="1" dirty="0">
                <a:cs typeface="Calibri"/>
              </a:rPr>
              <a:t>Information pour les personnes qui donnent la présentation </a:t>
            </a:r>
            <a:r>
              <a:rPr lang="fr-CA" dirty="0">
                <a:cs typeface="Calibri"/>
              </a:rPr>
              <a:t>– </a:t>
            </a:r>
            <a:r>
              <a:rPr lang="fr-CA" b="1" dirty="0">
                <a:cs typeface="Calibri"/>
              </a:rPr>
              <a:t>DIAPOSITIVE CACHÉE</a:t>
            </a:r>
          </a:p>
        </p:txBody>
      </p:sp>
      <p:sp>
        <p:nvSpPr>
          <p:cNvPr id="4" name="Slide Number Placeholder 3"/>
          <p:cNvSpPr>
            <a:spLocks noGrp="1"/>
          </p:cNvSpPr>
          <p:nvPr>
            <p:ph type="sldNum" sz="quarter" idx="5"/>
          </p:nvPr>
        </p:nvSpPr>
        <p:spPr/>
        <p:txBody>
          <a:bodyPr/>
          <a:lstStyle/>
          <a:p>
            <a:fld id="{2D25F6FD-A6E7-4C0F-81EE-9EAD14939F91}" type="slidenum">
              <a:rPr lang="en-US" smtClean="0"/>
              <a:t>21</a:t>
            </a:fld>
            <a:endParaRPr lang="en-US" dirty="0"/>
          </a:p>
        </p:txBody>
      </p:sp>
    </p:spTree>
    <p:extLst>
      <p:ext uri="{BB962C8B-B14F-4D97-AF65-F5344CB8AC3E}">
        <p14:creationId xmlns:p14="http://schemas.microsoft.com/office/powerpoint/2010/main" val="3436316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1108075"/>
            <a:ext cx="3989387" cy="2992438"/>
          </a:xfrm>
        </p:spPr>
      </p:sp>
      <p:sp>
        <p:nvSpPr>
          <p:cNvPr id="3" name="Notes Placeholder 2"/>
          <p:cNvSpPr>
            <a:spLocks noGrp="1"/>
          </p:cNvSpPr>
          <p:nvPr>
            <p:ph type="body" idx="1"/>
          </p:nvPr>
        </p:nvSpPr>
        <p:spPr/>
        <p:txBody>
          <a:bodyPr/>
          <a:lstStyle/>
          <a:p>
            <a:r>
              <a:rPr lang="fr-CA" i="1" dirty="0">
                <a:cs typeface="Calibri"/>
              </a:rPr>
              <a:t>Information pour les personnes qui donnent la présentation </a:t>
            </a:r>
            <a:r>
              <a:rPr lang="fr-CA" dirty="0">
                <a:cs typeface="Calibri"/>
              </a:rPr>
              <a:t>– </a:t>
            </a:r>
            <a:r>
              <a:rPr lang="fr-CA" b="1" dirty="0">
                <a:cs typeface="Calibri"/>
              </a:rPr>
              <a:t>DIAPOSITIVE CACHÉE</a:t>
            </a: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2D25F6FD-A6E7-4C0F-81EE-9EAD14939F91}" type="slidenum">
              <a:rPr lang="en-US" smtClean="0"/>
              <a:t>22</a:t>
            </a:fld>
            <a:endParaRPr lang="en-US" dirty="0"/>
          </a:p>
        </p:txBody>
      </p:sp>
    </p:spTree>
    <p:extLst>
      <p:ext uri="{BB962C8B-B14F-4D97-AF65-F5344CB8AC3E}">
        <p14:creationId xmlns:p14="http://schemas.microsoft.com/office/powerpoint/2010/main" val="3065339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9050" y="1093788"/>
            <a:ext cx="3987800" cy="2992437"/>
          </a:xfrm>
        </p:spPr>
      </p:sp>
      <p:sp>
        <p:nvSpPr>
          <p:cNvPr id="3" name="Notes Placeholder 2"/>
          <p:cNvSpPr>
            <a:spLocks noGrp="1"/>
          </p:cNvSpPr>
          <p:nvPr>
            <p:ph type="body" idx="1"/>
          </p:nvPr>
        </p:nvSpPr>
        <p:spPr>
          <a:xfrm>
            <a:off x="392146" y="4306601"/>
            <a:ext cx="6032924" cy="4513094"/>
          </a:xfrm>
        </p:spPr>
        <p:txBody>
          <a:bodyPr/>
          <a:lstStyle/>
          <a:p>
            <a:r>
              <a:rPr lang="fr-CA" b="1" baseline="0" dirty="0"/>
              <a:t>Pourquoi sommes-nous ici aujourd’hui?</a:t>
            </a:r>
            <a:r>
              <a:rPr lang="fr-CA" b="1" dirty="0"/>
              <a:t> </a:t>
            </a:r>
            <a:endParaRPr lang="fr-CA" b="1" baseline="0" dirty="0"/>
          </a:p>
          <a:p>
            <a:endParaRPr lang="en-US" b="1" baseline="0" dirty="0"/>
          </a:p>
          <a:p>
            <a:r>
              <a:rPr lang="fr-CA" dirty="0"/>
              <a:t>Au Canada, la consommation d’alcool chez les jeunes est préoccupante depuis des dizaines d’années en raison de ses effets négatifs sur le cerveau en développement. L’exposition à l’alcool est répandue : publicité sur l’alcool (surtout par des célébrités dans les médias sociaux), placement des produits d’alcool sur les étagères dans les épiceries et consommation</a:t>
            </a:r>
            <a:r>
              <a:rPr lang="fr-CA" baseline="0" dirty="0"/>
              <a:t> possible par </a:t>
            </a:r>
            <a:r>
              <a:rPr lang="fr-CA" dirty="0"/>
              <a:t>des membres</a:t>
            </a:r>
            <a:r>
              <a:rPr lang="fr-CA" baseline="0" dirty="0"/>
              <a:t> de votre cercle social </a:t>
            </a:r>
            <a:r>
              <a:rPr lang="fr-CA" dirty="0"/>
              <a:t>(membres de la famille, amis ou membres de la communauté). Étant donné cette exposition constante, il est important</a:t>
            </a:r>
            <a:r>
              <a:rPr lang="fr-CA" baseline="0" dirty="0"/>
              <a:t> </a:t>
            </a:r>
            <a:r>
              <a:rPr lang="fr-CA" dirty="0"/>
              <a:t>de se rappeler que la consommation d’alcool entraîne des conséquences négatives, surtout chez les jeunes. </a:t>
            </a:r>
          </a:p>
          <a:p>
            <a:endParaRPr lang="fr-CA" b="0" baseline="0" dirty="0"/>
          </a:p>
          <a:p>
            <a:r>
              <a:rPr lang="fr-CA" b="0" baseline="0" dirty="0"/>
              <a:t>Nous sommes ici aujourd’hui parce que vos enseignants et enseignantes ainsi que le reste de la communauté scolaire se soucient de vous et que nous, au bureau de santé, voulons vous </a:t>
            </a:r>
            <a:r>
              <a:rPr lang="fr-CA" dirty="0"/>
              <a:t>donner les faits sur l’alcool – ce que c’est, ses conséquences pour la santé et ses conséquences sur le plan légal – pour que vous puissiez prendre des décisions éclairées au sujet de l’alcool. </a:t>
            </a:r>
            <a:endParaRPr lang="fr-CA" b="1" baseline="0" dirty="0"/>
          </a:p>
          <a:p>
            <a:endParaRPr lang="fr-CA" b="1" dirty="0">
              <a:cs typeface="Calibri" panose="020F0502020204030204"/>
            </a:endParaRPr>
          </a:p>
          <a:p>
            <a:r>
              <a:rPr lang="fr-CA" dirty="0"/>
              <a:t>Références</a:t>
            </a:r>
            <a:endParaRPr lang="fr-CA" dirty="0">
              <a:cs typeface="Calibri"/>
            </a:endParaRPr>
          </a:p>
          <a:p>
            <a:r>
              <a:rPr lang="fr-CA" dirty="0"/>
              <a:t>Gouvernement du Canada. (2021). Les risques de l’alcool pour la santé. Récupéré de </a:t>
            </a:r>
            <a:r>
              <a:rPr lang="fr-CA" dirty="0">
                <a:hlinkClick r:id="rId3"/>
              </a:rPr>
              <a:t>https://www.canada.ca/fr/sante-canada/services/dependance-aux-drogues/alcool/risques-sante.html</a:t>
            </a:r>
            <a:r>
              <a:rPr lang="fr-CA" dirty="0"/>
              <a:t>.</a:t>
            </a:r>
            <a:endParaRPr lang="fr-CA" dirty="0">
              <a:cs typeface="Calibri"/>
            </a:endParaRPr>
          </a:p>
          <a:p>
            <a:endParaRPr lang="en-US" sz="1000" dirty="0">
              <a:cs typeface="Calibri"/>
            </a:endParaRPr>
          </a:p>
          <a:p>
            <a:r>
              <a:rPr lang="fr-CA" dirty="0"/>
              <a:t>Boak et coll. (2022). </a:t>
            </a:r>
            <a:r>
              <a:rPr lang="fr-CA" i="1" dirty="0"/>
              <a:t>The well-being of Ontario students: Findings from the 2021 Ontario Student Drug Use and Health Survey (OSDUHS). </a:t>
            </a:r>
            <a:r>
              <a:rPr lang="fr-CA" dirty="0"/>
              <a:t>Centre de toxicomanie et de santé mentale. Récupéré de </a:t>
            </a:r>
            <a:r>
              <a:rPr lang="en-US" dirty="0">
                <a:hlinkClick r:id="rId4"/>
              </a:rPr>
              <a:t>https://www.camh.ca/-/media/files/pdf---osduhs/2021-osduhs-report-pdf.pdf</a:t>
            </a:r>
            <a:r>
              <a:rPr lang="en-US" dirty="0"/>
              <a:t>.</a:t>
            </a:r>
            <a:endParaRPr lang="en-US" dirty="0">
              <a:cs typeface="Calibri"/>
            </a:endParaRPr>
          </a:p>
        </p:txBody>
      </p:sp>
      <p:sp>
        <p:nvSpPr>
          <p:cNvPr id="4" name="Slide Number Placeholder 3"/>
          <p:cNvSpPr>
            <a:spLocks noGrp="1"/>
          </p:cNvSpPr>
          <p:nvPr>
            <p:ph type="sldNum" sz="quarter" idx="5"/>
          </p:nvPr>
        </p:nvSpPr>
        <p:spPr/>
        <p:txBody>
          <a:bodyPr/>
          <a:lstStyle/>
          <a:p>
            <a:fld id="{7F5CDB40-3A37-4FDF-A60F-9B2C1447FBEA}" type="slidenum">
              <a:rPr lang="en-CA" smtClean="0"/>
              <a:t>3</a:t>
            </a:fld>
            <a:endParaRPr lang="en-CA" dirty="0"/>
          </a:p>
        </p:txBody>
      </p:sp>
    </p:spTree>
    <p:extLst>
      <p:ext uri="{BB962C8B-B14F-4D97-AF65-F5344CB8AC3E}">
        <p14:creationId xmlns:p14="http://schemas.microsoft.com/office/powerpoint/2010/main" val="1167199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1108075"/>
            <a:ext cx="3989387" cy="2992438"/>
          </a:xfrm>
        </p:spPr>
      </p:sp>
      <p:sp>
        <p:nvSpPr>
          <p:cNvPr id="3" name="Notes Placeholder 2"/>
          <p:cNvSpPr>
            <a:spLocks noGrp="1"/>
          </p:cNvSpPr>
          <p:nvPr>
            <p:ph type="body" idx="1"/>
          </p:nvPr>
        </p:nvSpPr>
        <p:spPr>
          <a:xfrm>
            <a:off x="615661" y="4290529"/>
            <a:ext cx="5860184" cy="4362101"/>
          </a:xfrm>
        </p:spPr>
        <p:txBody>
          <a:bodyPr/>
          <a:lstStyle/>
          <a:p>
            <a:r>
              <a:rPr lang="fr-CA" dirty="0">
                <a:cs typeface="Calibri"/>
              </a:rPr>
              <a:t>Demandez aux élèves ce qu’ils savent au sujet de l’alcool.</a:t>
            </a:r>
            <a:endParaRPr lang="fr-CA" dirty="0"/>
          </a:p>
          <a:p>
            <a:endParaRPr lang="fr-CA" dirty="0"/>
          </a:p>
          <a:p>
            <a:r>
              <a:rPr lang="fr-CA" dirty="0"/>
              <a:t>L’alcool est une substance chimique présente dans les boissons comme la bière, le vin et les spiritueux. On en trouve aussi dans certains médicaments, rince-bouche, produits ménagers et huiles essentielles. L’alcool est un dépresseur; autrement dit, il ralentit le fonctionnement des parties du cerveau responsables du</a:t>
            </a:r>
            <a:r>
              <a:rPr lang="fr-CA" baseline="0" dirty="0"/>
              <a:t> raisonnement</a:t>
            </a:r>
            <a:r>
              <a:rPr lang="fr-CA" dirty="0"/>
              <a:t>, du comportement, de la respiration et du rythme cardiaque. L’alcool est obtenu par la fermentation ou la distillation de divers fruits, légumes ou grains. Il y a différents types d’alcool. Celui dont on se sert pour fabriquer des boissons alcoolisées s’appelle alcool éthylique (éthanol).  </a:t>
            </a:r>
          </a:p>
          <a:p>
            <a:endParaRPr lang="fr-CA" b="0" dirty="0"/>
          </a:p>
          <a:p>
            <a:r>
              <a:rPr lang="fr-CA" b="0" dirty="0"/>
              <a:t>Références</a:t>
            </a:r>
            <a:endParaRPr lang="fr-CA" b="0" dirty="0">
              <a:cs typeface="Calibri"/>
            </a:endParaRPr>
          </a:p>
          <a:p>
            <a:r>
              <a:rPr lang="fr-CA" dirty="0">
                <a:cs typeface="Calibri"/>
              </a:rPr>
              <a:t>Gouvernement du Canada. (2021). À propos de l’alcool. Récupéré de </a:t>
            </a:r>
            <a:r>
              <a:rPr lang="fr-CA" dirty="0">
                <a:cs typeface="Calibri"/>
                <a:hlinkClick r:id="rId3"/>
              </a:rPr>
              <a:t>https://www.canada.ca/fr/sante-canada/services/dependance-aux-drogues/alcool/propos.html</a:t>
            </a:r>
            <a:r>
              <a:rPr lang="fr-CA" dirty="0">
                <a:cs typeface="Calibri"/>
              </a:rPr>
              <a:t> </a:t>
            </a:r>
          </a:p>
          <a:p>
            <a:endParaRPr lang="fr-CA" sz="1000" dirty="0">
              <a:cs typeface="Calibri"/>
            </a:endParaRPr>
          </a:p>
          <a:p>
            <a:r>
              <a:rPr lang="fr-CA" dirty="0">
                <a:cs typeface="Calibri"/>
              </a:rPr>
              <a:t>Centre de toxicomanie et de santé mentale. (2012). L’alcool. Récupéré de </a:t>
            </a:r>
            <a:r>
              <a:rPr lang="fr-CA" dirty="0">
                <a:hlinkClick r:id="rId4"/>
              </a:rPr>
              <a:t>https://www.camh.ca/fr/info-sante/index-sur-la-sante-mentale-et-la-dependance/l’alcool</a:t>
            </a:r>
            <a:r>
              <a:rPr lang="fr-CA" dirty="0"/>
              <a:t>.</a:t>
            </a:r>
            <a:endParaRPr lang="fr-CA" dirty="0">
              <a:cs typeface="Calibri"/>
            </a:endParaRPr>
          </a:p>
          <a:p>
            <a:endParaRPr lang="fr-CA" sz="1000" dirty="0">
              <a:cs typeface="Calibri"/>
            </a:endParaRPr>
          </a:p>
          <a:p>
            <a:r>
              <a:rPr lang="fr-CA" dirty="0">
                <a:cs typeface="Calibri"/>
              </a:rPr>
              <a:t>Centre canadien sur les dépendances et l’usage de substances. (2019). Alcool. Récupéré de </a:t>
            </a:r>
            <a:r>
              <a:rPr lang="fr-CA" dirty="0">
                <a:hlinkClick r:id="rId5"/>
              </a:rPr>
              <a:t>https://www.ccsa.ca/sites/default/files/2019-09/CCSA-Canadian-Drug-Summary-Alcohol-2019-fr.pdf</a:t>
            </a:r>
            <a:r>
              <a:rPr lang="fr-CA" dirty="0"/>
              <a:t>.</a:t>
            </a:r>
          </a:p>
          <a:p>
            <a:r>
              <a:rPr lang="fr-CA" dirty="0"/>
              <a:t> </a:t>
            </a:r>
            <a:endParaRPr lang="fr-CA" dirty="0">
              <a:cs typeface="Calibri" panose="020F0502020204030204"/>
            </a:endParaRPr>
          </a:p>
          <a:p>
            <a:r>
              <a:rPr lang="fr-CA" dirty="0"/>
              <a:t>Source de l’image </a:t>
            </a:r>
            <a:r>
              <a:rPr lang="en-US" dirty="0"/>
              <a:t>: CanvaPro (https://www.canva.com/)</a:t>
            </a:r>
            <a:endParaRPr lang="en-CA" dirty="0"/>
          </a:p>
        </p:txBody>
      </p:sp>
      <p:sp>
        <p:nvSpPr>
          <p:cNvPr id="4" name="Slide Number Placeholder 3"/>
          <p:cNvSpPr>
            <a:spLocks noGrp="1"/>
          </p:cNvSpPr>
          <p:nvPr>
            <p:ph type="sldNum" sz="quarter" idx="10"/>
          </p:nvPr>
        </p:nvSpPr>
        <p:spPr/>
        <p:txBody>
          <a:bodyPr/>
          <a:lstStyle/>
          <a:p>
            <a:fld id="{62F23420-CD16-4B23-BDFA-34077FE5AC6C}" type="slidenum">
              <a:rPr lang="en-CA" smtClean="0"/>
              <a:t>4</a:t>
            </a:fld>
            <a:endParaRPr lang="en-CA" dirty="0"/>
          </a:p>
        </p:txBody>
      </p:sp>
    </p:spTree>
    <p:extLst>
      <p:ext uri="{BB962C8B-B14F-4D97-AF65-F5344CB8AC3E}">
        <p14:creationId xmlns:p14="http://schemas.microsoft.com/office/powerpoint/2010/main" val="536180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Source de l'image </a:t>
            </a:r>
            <a:r>
              <a:rPr lang="en-US" dirty="0"/>
              <a:t>: CanvaPro (https://www.canva.com/)</a:t>
            </a:r>
          </a:p>
        </p:txBody>
      </p:sp>
      <p:sp>
        <p:nvSpPr>
          <p:cNvPr id="4" name="Slide Number Placeholder 3"/>
          <p:cNvSpPr>
            <a:spLocks noGrp="1"/>
          </p:cNvSpPr>
          <p:nvPr>
            <p:ph type="sldNum" sz="quarter" idx="5"/>
          </p:nvPr>
        </p:nvSpPr>
        <p:spPr/>
        <p:txBody>
          <a:bodyPr/>
          <a:lstStyle/>
          <a:p>
            <a:fld id="{77610D07-BC66-4708-89A7-4ED5414A1360}" type="slidenum">
              <a:rPr lang="en-US" smtClean="0"/>
              <a:t>5</a:t>
            </a:fld>
            <a:endParaRPr lang="en-US" dirty="0"/>
          </a:p>
        </p:txBody>
      </p:sp>
    </p:spTree>
    <p:extLst>
      <p:ext uri="{BB962C8B-B14F-4D97-AF65-F5344CB8AC3E}">
        <p14:creationId xmlns:p14="http://schemas.microsoft.com/office/powerpoint/2010/main" val="1844637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1108075"/>
            <a:ext cx="3989387" cy="2992438"/>
          </a:xfrm>
        </p:spPr>
      </p:sp>
      <p:sp>
        <p:nvSpPr>
          <p:cNvPr id="3" name="Notes Placeholder 2"/>
          <p:cNvSpPr>
            <a:spLocks noGrp="1"/>
          </p:cNvSpPr>
          <p:nvPr>
            <p:ph type="body" idx="1"/>
          </p:nvPr>
        </p:nvSpPr>
        <p:spPr>
          <a:xfrm>
            <a:off x="421843" y="4274438"/>
            <a:ext cx="6213618" cy="4671969"/>
          </a:xfrm>
        </p:spPr>
        <p:txBody>
          <a:bodyPr/>
          <a:lstStyle/>
          <a:p>
            <a:r>
              <a:rPr lang="fr-CA" dirty="0"/>
              <a:t>Les effets de l’alcool peuvent varier d’une personne à l’autre en fonction de la génétique, de l’âge, du sexe, de la quantité consommé</a:t>
            </a:r>
            <a:r>
              <a:rPr lang="fr-CA" baseline="0" dirty="0"/>
              <a:t>e et de la teneur en alcool. </a:t>
            </a:r>
            <a:endParaRPr lang="fr-CA" dirty="0"/>
          </a:p>
          <a:p>
            <a:endParaRPr lang="fr-CA" dirty="0">
              <a:cs typeface="Calibri"/>
            </a:endParaRPr>
          </a:p>
          <a:p>
            <a:r>
              <a:rPr lang="fr-CA" dirty="0"/>
              <a:t>Il est important de se </a:t>
            </a:r>
            <a:r>
              <a:rPr lang="fr-CA" b="1" dirty="0"/>
              <a:t>rappeler que l’alcool passe dans le sang et atteint tous les organes et tissus du corps; autrement dit, il a un effet sur tous les organes et tissus.  </a:t>
            </a:r>
          </a:p>
          <a:p>
            <a:endParaRPr lang="fr-CA" b="1" dirty="0">
              <a:cs typeface="Calibri"/>
            </a:endParaRPr>
          </a:p>
          <a:p>
            <a:r>
              <a:rPr lang="fr-CA" dirty="0"/>
              <a:t>Chez beaucoup de gens, un seul verre d’alcool réduit les inhibitions, de sorte qu’ils se sentent plus à l’aise et plus sociables. Des personnes éprouvent une certaine euphorie ou deviennent plus animées quand elles boivent, tandis que chez d’autres, l’alcool peut provoquer de la dépression ou de l’hostilité. </a:t>
            </a:r>
          </a:p>
          <a:p>
            <a:endParaRPr lang="fr-CA" dirty="0"/>
          </a:p>
          <a:p>
            <a:r>
              <a:rPr lang="fr-CA" dirty="0"/>
              <a:t>De façon générale, les femmes sont plus sensibles aux effets de l’alcool que les hommes. En vieillissant, les adultes deviennent de plus en plus sensibles à ses effets. Lorsqu’une personne est plus sensible aux effets de l’alcool, il en faut moins pour provoquer une intoxication et il faut plus de temps à l’organisme pour éliminer l’alcool consommé. </a:t>
            </a:r>
          </a:p>
          <a:p>
            <a:endParaRPr lang="fr-CA" dirty="0"/>
          </a:p>
          <a:p>
            <a:r>
              <a:rPr lang="fr-CA" b="1" dirty="0"/>
              <a:t>Premiers signes d’une intoxication à l’alcool</a:t>
            </a:r>
            <a:endParaRPr lang="fr-CA" b="1" dirty="0">
              <a:cs typeface="Calibri"/>
            </a:endParaRPr>
          </a:p>
          <a:p>
            <a:pPr marL="165518" indent="-165518">
              <a:buFont typeface="Arial"/>
              <a:buChar char="•"/>
            </a:pPr>
            <a:r>
              <a:rPr lang="fr-CA" dirty="0"/>
              <a:t>Rougeur de la peau</a:t>
            </a:r>
            <a:endParaRPr lang="fr-CA" dirty="0">
              <a:cs typeface="Calibri" panose="020F0502020204030204"/>
            </a:endParaRPr>
          </a:p>
          <a:p>
            <a:pPr marL="165518" indent="-165518">
              <a:buFont typeface="Arial"/>
              <a:buChar char="•"/>
            </a:pPr>
            <a:r>
              <a:rPr lang="fr-CA" dirty="0"/>
              <a:t>Détérioration du jugement</a:t>
            </a:r>
            <a:endParaRPr lang="fr-CA" dirty="0">
              <a:cs typeface="Calibri" panose="020F0502020204030204"/>
            </a:endParaRPr>
          </a:p>
          <a:p>
            <a:pPr marL="165518" indent="-165518">
              <a:buFont typeface="Arial"/>
              <a:buChar char="•"/>
            </a:pPr>
            <a:r>
              <a:rPr lang="fr-CA" dirty="0"/>
              <a:t>Réduction des inhibitions</a:t>
            </a:r>
            <a:endParaRPr lang="fr-CA" dirty="0">
              <a:cs typeface="Calibri" panose="020F0502020204030204"/>
            </a:endParaRPr>
          </a:p>
          <a:p>
            <a:pPr marL="165518" indent="-165518">
              <a:buFont typeface="Arial"/>
              <a:buChar char="•"/>
            </a:pPr>
            <a:endParaRPr lang="fr-CA" dirty="0"/>
          </a:p>
          <a:p>
            <a:r>
              <a:rPr lang="fr-CA" b="1" dirty="0"/>
              <a:t>Continuer</a:t>
            </a:r>
            <a:r>
              <a:rPr lang="fr-CA" b="1" baseline="0" dirty="0"/>
              <a:t> </a:t>
            </a:r>
            <a:r>
              <a:rPr lang="fr-CA" b="1" dirty="0"/>
              <a:t>à boire</a:t>
            </a:r>
            <a:r>
              <a:rPr lang="fr-CA" b="1" baseline="0" dirty="0"/>
              <a:t> </a:t>
            </a:r>
            <a:r>
              <a:rPr lang="fr-CA" b="1" dirty="0"/>
              <a:t>accentuera ces effets et en provoquera de nouveaux, notamment : </a:t>
            </a:r>
            <a:endParaRPr lang="fr-CA" b="1" dirty="0">
              <a:cs typeface="Calibri"/>
            </a:endParaRPr>
          </a:p>
          <a:p>
            <a:pPr marL="165518" indent="-165518">
              <a:buFont typeface="Arial"/>
              <a:buChar char="•"/>
            </a:pPr>
            <a:r>
              <a:rPr lang="fr-CA" dirty="0"/>
              <a:t>Une diminution de l’attention</a:t>
            </a:r>
            <a:endParaRPr lang="fr-CA" dirty="0">
              <a:cs typeface="Calibri" panose="020F0502020204030204"/>
            </a:endParaRPr>
          </a:p>
          <a:p>
            <a:pPr marL="165518" indent="-165518">
              <a:buFont typeface="Arial"/>
              <a:buChar char="•"/>
            </a:pPr>
            <a:r>
              <a:rPr lang="fr-CA" dirty="0"/>
              <a:t>Une diminution du contrôle musculaire</a:t>
            </a:r>
            <a:endParaRPr lang="fr-CA" dirty="0">
              <a:cs typeface="Calibri" panose="020F0502020204030204"/>
            </a:endParaRPr>
          </a:p>
          <a:p>
            <a:pPr marL="165518" indent="-165518">
              <a:buFont typeface="Arial"/>
              <a:buChar char="•"/>
            </a:pPr>
            <a:r>
              <a:rPr lang="fr-CA" dirty="0"/>
              <a:t>Un ralentissement des réflexes</a:t>
            </a:r>
            <a:endParaRPr lang="fr-CA" dirty="0">
              <a:cs typeface="Calibri" panose="020F0502020204030204"/>
            </a:endParaRPr>
          </a:p>
          <a:p>
            <a:pPr marL="165518" indent="-165518">
              <a:buFont typeface="Arial"/>
              <a:buChar char="•"/>
            </a:pPr>
            <a:r>
              <a:rPr lang="fr-CA" dirty="0"/>
              <a:t>Une démarche chancelante</a:t>
            </a:r>
            <a:endParaRPr lang="fr-CA" dirty="0">
              <a:cs typeface="Calibri" panose="020F0502020204030204"/>
            </a:endParaRPr>
          </a:p>
          <a:p>
            <a:pPr marL="165518" indent="-165518">
              <a:buFont typeface="Arial"/>
              <a:buChar char="•"/>
            </a:pPr>
            <a:r>
              <a:rPr lang="fr-CA" dirty="0">
                <a:cs typeface="Calibri" panose="020F0502020204030204"/>
              </a:rPr>
              <a:t>Des difficultés d’élocution</a:t>
            </a:r>
          </a:p>
          <a:p>
            <a:pPr marL="165518" indent="-165518">
              <a:buFont typeface="Arial"/>
              <a:buChar char="•"/>
            </a:pPr>
            <a:r>
              <a:rPr lang="fr-CA" dirty="0"/>
              <a:t>Une vision double ou brouillée</a:t>
            </a:r>
            <a:endParaRPr lang="fr-CA" dirty="0">
              <a:cs typeface="Calibri" panose="020F0502020204030204"/>
            </a:endParaRPr>
          </a:p>
          <a:p>
            <a:endParaRPr lang="fr-CA" dirty="0"/>
          </a:p>
          <a:p>
            <a:r>
              <a:rPr lang="fr-CA" dirty="0"/>
              <a:t>Une personne gravement intoxiquée peut perdre connaissance et n’avoir aucun souvenir de ce qu’elle a dit ou fait pendant qu’elle buvait (trou noir). Une intoxication extrême peut même empêcher quelqu’un de se tenir debout et provoquer des vomissements, de la stupeur, un coma et même la mort.</a:t>
            </a:r>
            <a:endParaRPr lang="fr-CA" dirty="0">
              <a:cs typeface="Calibri" panose="020F0502020204030204"/>
            </a:endParaRPr>
          </a:p>
          <a:p>
            <a:endParaRPr lang="fr-CA" b="1" dirty="0">
              <a:cs typeface="Calibri"/>
            </a:endParaRPr>
          </a:p>
          <a:p>
            <a:r>
              <a:rPr lang="fr-CA" dirty="0">
                <a:cs typeface="Calibri"/>
              </a:rPr>
              <a:t>Référence </a:t>
            </a:r>
          </a:p>
          <a:p>
            <a:r>
              <a:rPr lang="fr-CA" dirty="0"/>
              <a:t>Centre de toxicomanie et de santé mentale. (2012). L’alcool. Récupéré de </a:t>
            </a:r>
            <a:r>
              <a:rPr lang="fr-CA" dirty="0">
                <a:hlinkClick r:id="rId3"/>
              </a:rPr>
              <a:t>https://www.camh.ca/fr/info-sante/index-sur-la-sante-mentale-et-la-dependance/l’alcool</a:t>
            </a:r>
            <a:r>
              <a:rPr lang="fr-CA" dirty="0"/>
              <a:t>. </a:t>
            </a:r>
            <a:endParaRPr lang="fr-CA" dirty="0">
              <a:cs typeface="Calibri"/>
            </a:endParaRPr>
          </a:p>
          <a:p>
            <a:endParaRPr lang="fr-CA" dirty="0">
              <a:cs typeface="Calibri"/>
            </a:endParaRPr>
          </a:p>
          <a:p>
            <a:r>
              <a:rPr lang="fr-CA" dirty="0"/>
              <a:t>Source de l’image</a:t>
            </a:r>
            <a:r>
              <a:rPr lang="en-US" dirty="0"/>
              <a:t> : CanvaPro (https://www.canva.com/)</a:t>
            </a:r>
          </a:p>
        </p:txBody>
      </p:sp>
      <p:sp>
        <p:nvSpPr>
          <p:cNvPr id="4" name="Slide Number Placeholder 3"/>
          <p:cNvSpPr>
            <a:spLocks noGrp="1"/>
          </p:cNvSpPr>
          <p:nvPr>
            <p:ph type="sldNum" sz="quarter" idx="5"/>
          </p:nvPr>
        </p:nvSpPr>
        <p:spPr/>
        <p:txBody>
          <a:bodyPr/>
          <a:lstStyle/>
          <a:p>
            <a:fld id="{2D25F6FD-A6E7-4C0F-81EE-9EAD14939F91}" type="slidenum">
              <a:rPr lang="en-US" smtClean="0"/>
              <a:t>6</a:t>
            </a:fld>
            <a:endParaRPr lang="en-US" dirty="0"/>
          </a:p>
        </p:txBody>
      </p:sp>
    </p:spTree>
    <p:extLst>
      <p:ext uri="{BB962C8B-B14F-4D97-AF65-F5344CB8AC3E}">
        <p14:creationId xmlns:p14="http://schemas.microsoft.com/office/powerpoint/2010/main" val="425947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1108075"/>
            <a:ext cx="3989387" cy="2992438"/>
          </a:xfrm>
        </p:spPr>
      </p:sp>
      <p:sp>
        <p:nvSpPr>
          <p:cNvPr id="3" name="Notes Placeholder 2"/>
          <p:cNvSpPr>
            <a:spLocks noGrp="1"/>
          </p:cNvSpPr>
          <p:nvPr>
            <p:ph type="body" idx="1"/>
          </p:nvPr>
        </p:nvSpPr>
        <p:spPr>
          <a:xfrm>
            <a:off x="433243" y="4250339"/>
            <a:ext cx="6350433" cy="4730611"/>
          </a:xfrm>
        </p:spPr>
        <p:txBody>
          <a:bodyPr/>
          <a:lstStyle/>
          <a:p>
            <a:r>
              <a:rPr lang="fr-CA" dirty="0"/>
              <a:t>Même si l’alcool a des effets négatifs sur la santé chez les gens de tous les âges, le risque est plus élevé chez les jeunes en raison de leur âge. En effet, comme le cerveau poursuit son développement jusqu’à environ 25 ans, les fonctions exécutives du jeune cerveau, responsables notamment de la prise de décisions, de la motivation, des émotions, de la récompense et de la prise de risques, ne sont pas entièrement développées. Durant son développement, le cerveau élimine naturellement les connexions qui sont peu utilisées et renforcent celles qu’on utilise souvent.</a:t>
            </a:r>
          </a:p>
          <a:p>
            <a:endParaRPr lang="fr-CA" b="1" dirty="0">
              <a:ea typeface="Calibri"/>
              <a:cs typeface="Calibri"/>
            </a:endParaRPr>
          </a:p>
          <a:p>
            <a:r>
              <a:rPr lang="fr-CA" b="1" dirty="0"/>
              <a:t>Quand l’initiation à l’alcool et à d’autres drogues a lieu pendant cette période critique du développement du cerveau, elle peut perturber la façon dont les connexions sont établies.  </a:t>
            </a:r>
          </a:p>
          <a:p>
            <a:endParaRPr lang="fr-CA" dirty="0">
              <a:cs typeface="Calibri"/>
            </a:endParaRPr>
          </a:p>
          <a:p>
            <a:r>
              <a:rPr lang="fr-CA" i="1" dirty="0">
                <a:cs typeface="Calibri"/>
              </a:rPr>
              <a:t>Si vous voulez en dire davantage</a:t>
            </a:r>
            <a:endParaRPr lang="fr-CA" i="1" dirty="0"/>
          </a:p>
          <a:p>
            <a:r>
              <a:rPr lang="fr-CA" b="1" dirty="0"/>
              <a:t>Chez les jeunes, le cerveau en développement est plus sensible à l’alcool </a:t>
            </a:r>
            <a:r>
              <a:rPr lang="fr-CA" dirty="0"/>
              <a:t>que ne l’est le cerveau adulte. L’alcool peut changer le cerveau et le « reprogrammer ».   </a:t>
            </a:r>
          </a:p>
          <a:p>
            <a:r>
              <a:rPr lang="fr-CA" dirty="0"/>
              <a:t>Les jeunes deviennent alors :</a:t>
            </a:r>
          </a:p>
          <a:p>
            <a:pPr marL="165518" indent="-165518">
              <a:buFont typeface="Arial,Sans-Serif"/>
              <a:buChar char="•"/>
            </a:pPr>
            <a:r>
              <a:rPr lang="fr-CA" dirty="0"/>
              <a:t>plus à risque de finir par avoir une </a:t>
            </a:r>
            <a:r>
              <a:rPr lang="fr-CA" b="1" dirty="0"/>
              <a:t>dépendance </a:t>
            </a:r>
            <a:r>
              <a:rPr lang="fr-CA" dirty="0"/>
              <a:t>à l’alcool;</a:t>
            </a:r>
          </a:p>
          <a:p>
            <a:pPr marL="165518" indent="-165518">
              <a:buFont typeface="Arial,Sans-Serif"/>
              <a:buChar char="•"/>
            </a:pPr>
            <a:r>
              <a:rPr lang="fr-CA" dirty="0"/>
              <a:t>à risque d’avoir un </a:t>
            </a:r>
            <a:r>
              <a:rPr lang="fr-CA" b="1" dirty="0"/>
              <a:t>trouble de l’humeur </a:t>
            </a:r>
            <a:r>
              <a:rPr lang="fr-CA" dirty="0"/>
              <a:t>comme la dépression et l’anxiété;</a:t>
            </a:r>
          </a:p>
          <a:p>
            <a:pPr marL="165518" indent="-165518">
              <a:buFont typeface="Arial,Sans-Serif"/>
              <a:buChar char="•"/>
            </a:pPr>
            <a:r>
              <a:rPr lang="fr-CA" dirty="0"/>
              <a:t>à risque de subir les effets négatifs de l’alcool sur la partie du cerveau liée</a:t>
            </a:r>
            <a:r>
              <a:rPr lang="fr-CA" b="1" dirty="0"/>
              <a:t> à la mémoire et à l’apprentissage</a:t>
            </a:r>
            <a:r>
              <a:rPr lang="fr-CA" dirty="0"/>
              <a:t>.  </a:t>
            </a:r>
          </a:p>
          <a:p>
            <a:pPr marL="165518" indent="-165518">
              <a:buFont typeface="Arial,Sans-Serif"/>
              <a:buChar char="•"/>
            </a:pPr>
            <a:endParaRPr lang="fr-CA" dirty="0">
              <a:cs typeface="Calibri"/>
            </a:endParaRPr>
          </a:p>
          <a:p>
            <a:r>
              <a:rPr lang="fr-CA" b="1" i="1" dirty="0">
                <a:cs typeface="Calibri" panose="020F0502020204030204"/>
              </a:rPr>
              <a:t>Analogie des cornichons </a:t>
            </a:r>
            <a:r>
              <a:rPr lang="fr-CA" i="1" dirty="0">
                <a:cs typeface="Calibri" panose="020F0502020204030204"/>
              </a:rPr>
              <a:t>– Demandez aux élèves comment on fait des cornichons. Discutez brièvement du fait que le cornichon est, au départ, un concombre auquel on ajoute des substances comme du vinaigre et du sel, entre autres. On finit par avoir un cornichon.</a:t>
            </a:r>
            <a:endParaRPr lang="fr-CA" i="1" dirty="0">
              <a:ea typeface="Calibri"/>
              <a:cs typeface="Calibri" panose="020F0502020204030204"/>
            </a:endParaRPr>
          </a:p>
          <a:p>
            <a:r>
              <a:rPr lang="fr-CA" i="1" dirty="0">
                <a:cs typeface="Calibri" panose="020F0502020204030204"/>
              </a:rPr>
              <a:t>Demandez aux élèves s’il est possible de ramener le cornichon à l’état de concombre. La réponse est « non »! </a:t>
            </a:r>
          </a:p>
          <a:p>
            <a:r>
              <a:rPr lang="fr-CA" i="1" dirty="0">
                <a:cs typeface="Calibri" panose="020F0502020204030204"/>
              </a:rPr>
              <a:t>Il en est de même quand on consomme de l’alcool. Les effets négatifs sur le cerveau et sa programmation sont irréversibles. Les changements sont permanents, comme dans le cas du cornichon.</a:t>
            </a:r>
            <a:endParaRPr lang="fr-CA" i="1" dirty="0">
              <a:ea typeface="Calibri"/>
              <a:cs typeface="Calibri" panose="020F0502020204030204"/>
            </a:endParaRPr>
          </a:p>
          <a:p>
            <a:endParaRPr lang="fr-CA" dirty="0"/>
          </a:p>
          <a:p>
            <a:r>
              <a:rPr lang="fr-CA" dirty="0"/>
              <a:t>Références</a:t>
            </a:r>
          </a:p>
          <a:p>
            <a:pPr>
              <a:defRPr/>
            </a:pPr>
            <a:r>
              <a:rPr lang="fr-CA" dirty="0"/>
              <a:t>Jeunesse sans drogue Canada. (2019). </a:t>
            </a:r>
            <a:r>
              <a:rPr lang="fr-CA" i="1" dirty="0"/>
              <a:t>Les jeunes et l’alcool</a:t>
            </a:r>
            <a:r>
              <a:rPr lang="fr-CA" dirty="0"/>
              <a:t>. Récupéré </a:t>
            </a:r>
            <a:r>
              <a:rPr lang="en-US" dirty="0"/>
              <a:t>de https://www.drugfreekidscanada.org/wp-content/uploads/2019/10/DFK_Info_YouthAlcohol_FINAL_FR.pdf </a:t>
            </a:r>
          </a:p>
          <a:p>
            <a:pPr>
              <a:defRPr/>
            </a:pPr>
            <a:endParaRPr lang="fr-CA" dirty="0">
              <a:cs typeface="Calibri"/>
            </a:endParaRPr>
          </a:p>
          <a:p>
            <a:r>
              <a:rPr lang="fr-CA" dirty="0"/>
              <a:t>Centre canadien de lutte contre les toxicomanies. (2014). Les jeunes et l’alcool. Récupéré de </a:t>
            </a:r>
            <a:r>
              <a:rPr lang="fr-CA" dirty="0">
                <a:hlinkClick r:id="rId3"/>
              </a:rPr>
              <a:t>https://www.ccsa.ca/sites/default/files/2019-04/CCSA-Youth-and-Alcohol-Summary-2014-fr.pdf</a:t>
            </a:r>
            <a:r>
              <a:rPr lang="fr-CA" dirty="0"/>
              <a:t>.</a:t>
            </a:r>
          </a:p>
          <a:p>
            <a:endParaRPr lang="fr-CA" dirty="0">
              <a:cs typeface="Calibri"/>
            </a:endParaRPr>
          </a:p>
          <a:p>
            <a:r>
              <a:rPr lang="fr-CA" dirty="0"/>
              <a:t>Source de l’image </a:t>
            </a:r>
            <a:r>
              <a:rPr lang="en-US" dirty="0"/>
              <a:t>: CanvaPro (https://www.canva.com/)</a:t>
            </a:r>
          </a:p>
        </p:txBody>
      </p:sp>
      <p:sp>
        <p:nvSpPr>
          <p:cNvPr id="4" name="Slide Number Placeholder 3"/>
          <p:cNvSpPr>
            <a:spLocks noGrp="1"/>
          </p:cNvSpPr>
          <p:nvPr>
            <p:ph type="sldNum" sz="quarter" idx="10"/>
          </p:nvPr>
        </p:nvSpPr>
        <p:spPr>
          <a:xfrm>
            <a:off x="6240879" y="8842722"/>
            <a:ext cx="780697" cy="466378"/>
          </a:xfrm>
        </p:spPr>
        <p:txBody>
          <a:bodyPr/>
          <a:lstStyle/>
          <a:p>
            <a:fld id="{62F23420-CD16-4B23-BDFA-34077FE5AC6C}" type="slidenum">
              <a:rPr lang="en-CA" smtClean="0"/>
              <a:t>7</a:t>
            </a:fld>
            <a:endParaRPr lang="en-CA" dirty="0"/>
          </a:p>
        </p:txBody>
      </p:sp>
    </p:spTree>
    <p:extLst>
      <p:ext uri="{BB962C8B-B14F-4D97-AF65-F5344CB8AC3E}">
        <p14:creationId xmlns:p14="http://schemas.microsoft.com/office/powerpoint/2010/main" val="611807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a:p>
            <a:r>
              <a:rPr lang="en-US" dirty="0">
                <a:hlinkClick r:id="rId3"/>
              </a:rPr>
              <a:t>https://www.youtube.com/watch?v=7x6HUNTnXUw</a:t>
            </a:r>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7610D07-BC66-4708-89A7-4ED5414A1360}" type="slidenum">
              <a:rPr lang="en-US" smtClean="0"/>
              <a:t>8</a:t>
            </a:fld>
            <a:endParaRPr lang="en-US" dirty="0"/>
          </a:p>
        </p:txBody>
      </p:sp>
    </p:spTree>
    <p:extLst>
      <p:ext uri="{BB962C8B-B14F-4D97-AF65-F5344CB8AC3E}">
        <p14:creationId xmlns:p14="http://schemas.microsoft.com/office/powerpoint/2010/main" val="4031357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1108075"/>
            <a:ext cx="3989387" cy="2992438"/>
          </a:xfrm>
        </p:spPr>
      </p:sp>
      <p:sp>
        <p:nvSpPr>
          <p:cNvPr id="3" name="Notes Placeholder 2"/>
          <p:cNvSpPr>
            <a:spLocks noGrp="1"/>
          </p:cNvSpPr>
          <p:nvPr>
            <p:ph type="body" idx="1"/>
          </p:nvPr>
        </p:nvSpPr>
        <p:spPr>
          <a:xfrm>
            <a:off x="456047" y="4315675"/>
            <a:ext cx="6156612" cy="4527047"/>
          </a:xfrm>
        </p:spPr>
        <p:txBody>
          <a:bodyPr/>
          <a:lstStyle/>
          <a:p>
            <a:r>
              <a:rPr lang="fr-CA" b="1" dirty="0"/>
              <a:t>L’alcool et la santé mentale ne font pas bon ménage. </a:t>
            </a:r>
            <a:endParaRPr lang="fr-CA" dirty="0">
              <a:solidFill>
                <a:srgbClr val="FF0000"/>
              </a:solidFill>
              <a:latin typeface="Arial"/>
              <a:cs typeface="Arial"/>
            </a:endParaRPr>
          </a:p>
          <a:p>
            <a:endParaRPr lang="fr-CA" dirty="0">
              <a:solidFill>
                <a:srgbClr val="FF0000"/>
              </a:solidFill>
              <a:latin typeface="Arial"/>
              <a:cs typeface="Arial"/>
            </a:endParaRPr>
          </a:p>
          <a:p>
            <a:r>
              <a:rPr lang="fr-CA" b="1" dirty="0"/>
              <a:t>La consommation régulière et excessive d’alcool perturbe les substances chimiques du cerveau qui sont essentielles à une bonne santé mentale. Cela peut avoir une incidence sur la santé mentale et entraîner des sentiments de dépression et d’anxiété, ce qui rend le stress plus difficile à gérer. </a:t>
            </a:r>
          </a:p>
          <a:p>
            <a:endParaRPr lang="fr-CA" b="1" dirty="0">
              <a:solidFill>
                <a:srgbClr val="000000"/>
              </a:solidFill>
              <a:latin typeface="Calibri"/>
              <a:cs typeface="Calibri"/>
            </a:endParaRPr>
          </a:p>
          <a:p>
            <a:r>
              <a:rPr lang="fr-CA" dirty="0"/>
              <a:t>La recherche montre aussi que la consommation excessive d’alcool peut accroître le risque de suicide,</a:t>
            </a:r>
            <a:r>
              <a:rPr lang="fr-CA" baseline="0" dirty="0"/>
              <a:t> car </a:t>
            </a:r>
            <a:r>
              <a:rPr lang="fr-CA" dirty="0"/>
              <a:t>elle affaiblit la capacité de prendre des décisions et de s’autoréguler.</a:t>
            </a:r>
            <a:endParaRPr lang="fr-CA" dirty="0">
              <a:cs typeface="Calibri"/>
            </a:endParaRPr>
          </a:p>
          <a:p>
            <a:endParaRPr lang="fr-CA" dirty="0"/>
          </a:p>
          <a:p>
            <a:r>
              <a:rPr lang="fr-CA" dirty="0"/>
              <a:t>Des personnes qui ont des problèmes de santé mentale pourraient consommer de l’alcool pour éviter leurs peurs, leur anxiété et leur dépression; en fait, l’alcool peut rendre les problèmes de santé mentale encore plus difficiles à gérer. </a:t>
            </a:r>
          </a:p>
          <a:p>
            <a:endParaRPr lang="fr-CA" dirty="0"/>
          </a:p>
          <a:p>
            <a:r>
              <a:rPr lang="fr-CA" dirty="0"/>
              <a:t>**</a:t>
            </a:r>
            <a:r>
              <a:rPr lang="fr-CA" i="1" dirty="0"/>
              <a:t>Vous pouvez demander aux élèves de penser à d’autres façons constructives de gérer le stress, l’anxiété ou d’autres problèmes de santé mentale.  </a:t>
            </a:r>
          </a:p>
          <a:p>
            <a:endParaRPr lang="fr-CA" b="1" dirty="0"/>
          </a:p>
          <a:p>
            <a:r>
              <a:rPr lang="fr-CA" dirty="0"/>
              <a:t>Références</a:t>
            </a:r>
            <a:endParaRPr lang="fr-CA" dirty="0">
              <a:cs typeface="Calibri"/>
            </a:endParaRPr>
          </a:p>
          <a:p>
            <a:pPr>
              <a:defRPr/>
            </a:pPr>
            <a:r>
              <a:rPr lang="fr-CA" dirty="0">
                <a:cs typeface="Calibri"/>
              </a:rPr>
              <a:t>Drinkaware. (2018). Alcohol and Mental Health. Récupéré de </a:t>
            </a:r>
            <a:r>
              <a:rPr lang="fr-CA" dirty="0">
                <a:hlinkClick r:id="rId3"/>
              </a:rPr>
              <a:t>https://www.drinkaware.co.uk/facts/health-effects-of-alcohol/mental-health/alcohol-and-mental-health</a:t>
            </a:r>
            <a:r>
              <a:rPr lang="fr-CA" dirty="0"/>
              <a:t>.</a:t>
            </a:r>
            <a:endParaRPr lang="fr-CA" dirty="0">
              <a:cs typeface="Calibri"/>
            </a:endParaRPr>
          </a:p>
          <a:p>
            <a:endParaRPr lang="fr-CA" dirty="0">
              <a:solidFill>
                <a:srgbClr val="000000"/>
              </a:solidFill>
              <a:cs typeface="Calibri"/>
            </a:endParaRPr>
          </a:p>
          <a:p>
            <a:r>
              <a:rPr lang="fr-CA" dirty="0"/>
              <a:t>The Association between Mental Wellbeing. (2018). Appleton, A., James, R. et Larsen, J.  « Levels of Harmful Drinking, and Drinking Motivations », </a:t>
            </a:r>
            <a:r>
              <a:rPr lang="fr-CA" i="1" dirty="0"/>
              <a:t>International Journal of Environmental Research and Public Health.</a:t>
            </a:r>
            <a:r>
              <a:rPr lang="fr-CA" dirty="0"/>
              <a:t> </a:t>
            </a:r>
            <a:r>
              <a:rPr lang="fr-CA" dirty="0">
                <a:hlinkClick r:id="rId4"/>
              </a:rPr>
              <a:t>https://www.mdpi.com/1660-4601/15/7/1333/htm#B23-ijerph-15-01333</a:t>
            </a:r>
            <a:endParaRPr lang="fr-CA" dirty="0">
              <a:cs typeface="Calibri"/>
            </a:endParaRPr>
          </a:p>
          <a:p>
            <a:endParaRPr lang="fr-CA" dirty="0">
              <a:solidFill>
                <a:srgbClr val="000000"/>
              </a:solidFill>
              <a:cs typeface="Calibri" panose="020F0502020204030204"/>
            </a:endParaRPr>
          </a:p>
          <a:p>
            <a:pPr>
              <a:defRPr/>
            </a:pPr>
            <a:r>
              <a:rPr lang="fr-CA" dirty="0"/>
              <a:t>Jeunesse sans drogue Canada. (2019). </a:t>
            </a:r>
            <a:r>
              <a:rPr lang="fr-CA" i="1" dirty="0"/>
              <a:t>Les jeunes et l’alcool</a:t>
            </a:r>
            <a:r>
              <a:rPr lang="fr-CA" dirty="0"/>
              <a:t>. Récupéré de </a:t>
            </a:r>
            <a:r>
              <a:rPr lang="fr-CA" dirty="0">
                <a:hlinkClick r:id="rId5"/>
              </a:rPr>
              <a:t>https://www.drugfreekidscanada.org/wp-content/uploads/2019/10/DFK_Info_YouthAlcohol_FINAL_FR.pdf</a:t>
            </a:r>
            <a:r>
              <a:rPr lang="fr-CA" dirty="0"/>
              <a:t>.</a:t>
            </a:r>
          </a:p>
          <a:p>
            <a:endParaRPr lang="fr-CA" dirty="0">
              <a:solidFill>
                <a:srgbClr val="000000"/>
              </a:solidFill>
              <a:cs typeface="Calibri"/>
            </a:endParaRPr>
          </a:p>
          <a:p>
            <a:r>
              <a:rPr lang="fr-CA" dirty="0">
                <a:solidFill>
                  <a:srgbClr val="000000"/>
                </a:solidFill>
                <a:cs typeface="Calibri"/>
              </a:rPr>
              <a:t>Commission de la santé mentale du Canada. (2022). </a:t>
            </a:r>
            <a:r>
              <a:rPr lang="fr-CA" dirty="0"/>
              <a:t>Quel est le lien entre la consommation d’alcool et le suicide – Fiche d’information. Récupéré de </a:t>
            </a:r>
            <a:r>
              <a:rPr lang="fr-CA" dirty="0">
                <a:hlinkClick r:id="rId6"/>
              </a:rPr>
              <a:t>https://commissionsantementale.ca/resource/consommation-dalcool-et-suicide-fiche-dinformation/</a:t>
            </a:r>
            <a:r>
              <a:rPr lang="fr-CA" dirty="0"/>
              <a:t>.</a:t>
            </a:r>
            <a:endParaRPr lang="fr-CA" dirty="0">
              <a:solidFill>
                <a:srgbClr val="000000"/>
              </a:solidFill>
              <a:cs typeface="Calibri"/>
            </a:endParaRPr>
          </a:p>
          <a:p>
            <a:endParaRPr lang="fr-CA" b="1" dirty="0">
              <a:solidFill>
                <a:srgbClr val="FF0000"/>
              </a:solidFill>
              <a:cs typeface="Calibri"/>
            </a:endParaRPr>
          </a:p>
          <a:p>
            <a:r>
              <a:rPr lang="fr-CA" dirty="0"/>
              <a:t>Source de l’image : </a:t>
            </a:r>
            <a:r>
              <a:rPr lang="en-US" dirty="0"/>
              <a:t>CanvaPro (</a:t>
            </a:r>
            <a:r>
              <a:rPr lang="en-US" baseline="0" dirty="0"/>
              <a:t>https://</a:t>
            </a:r>
            <a:r>
              <a:rPr lang="en-US" dirty="0"/>
              <a:t>www.canva</a:t>
            </a:r>
            <a:r>
              <a:rPr lang="en-US" baseline="0" dirty="0"/>
              <a:t>.com</a:t>
            </a:r>
            <a:r>
              <a:rPr lang="en-US" dirty="0"/>
              <a:t>/)</a:t>
            </a:r>
            <a:endParaRPr lang="en-CA" dirty="0"/>
          </a:p>
        </p:txBody>
      </p:sp>
      <p:sp>
        <p:nvSpPr>
          <p:cNvPr id="4" name="Slide Number Placeholder 3"/>
          <p:cNvSpPr>
            <a:spLocks noGrp="1"/>
          </p:cNvSpPr>
          <p:nvPr>
            <p:ph type="sldNum" sz="quarter" idx="10"/>
          </p:nvPr>
        </p:nvSpPr>
        <p:spPr>
          <a:xfrm>
            <a:off x="5464287" y="8842722"/>
            <a:ext cx="1557289" cy="466378"/>
          </a:xfrm>
        </p:spPr>
        <p:txBody>
          <a:bodyPr/>
          <a:lstStyle/>
          <a:p>
            <a:fld id="{62F23420-CD16-4B23-BDFA-34077FE5AC6C}" type="slidenum">
              <a:rPr lang="en-CA" smtClean="0"/>
              <a:t>9</a:t>
            </a:fld>
            <a:endParaRPr lang="en-CA" dirty="0"/>
          </a:p>
        </p:txBody>
      </p:sp>
    </p:spTree>
    <p:extLst>
      <p:ext uri="{BB962C8B-B14F-4D97-AF65-F5344CB8AC3E}">
        <p14:creationId xmlns:p14="http://schemas.microsoft.com/office/powerpoint/2010/main" val="2865157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CC7EC56-2CC6-41C9-BA01-D335D742237D}"/>
              </a:ext>
            </a:extLst>
          </p:cNvPr>
          <p:cNvSpPr/>
          <p:nvPr/>
        </p:nvSpPr>
        <p:spPr>
          <a:xfrm>
            <a:off x="287" y="2063002"/>
            <a:ext cx="6508767" cy="2358837"/>
          </a:xfrm>
          <a:prstGeom prst="rect">
            <a:avLst/>
          </a:prstGeom>
          <a:solidFill>
            <a:srgbClr val="066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5" name="Picture 14">
            <a:extLst>
              <a:ext uri="{FF2B5EF4-FFF2-40B4-BE49-F238E27FC236}">
                <a16:creationId xmlns:a16="http://schemas.microsoft.com/office/drawing/2014/main" id="{74DA65F1-CCE4-4B89-8916-1864EB887EC8}"/>
              </a:ext>
            </a:extLst>
          </p:cNvPr>
          <p:cNvPicPr>
            <a:picLocks noChangeAspect="1"/>
          </p:cNvPicPr>
          <p:nvPr/>
        </p:nvPicPr>
        <p:blipFill>
          <a:blip r:embed="rId2" cstate="print">
            <a:extLst>
              <a:ext uri="{28A0092B-C50C-407E-A947-70E740481C1C}">
                <a14:useLocalDpi xmlns:a14="http://schemas.microsoft.com/office/drawing/2010/main" val="0"/>
              </a:ext>
            </a:extLst>
          </a:blip>
          <a:srcRect l="14998" r="14998"/>
          <a:stretch/>
        </p:blipFill>
        <p:spPr>
          <a:xfrm>
            <a:off x="6785161" y="2062999"/>
            <a:ext cx="2358000" cy="2359361"/>
          </a:xfrm>
          <a:prstGeom prst="rect">
            <a:avLst/>
          </a:prstGeom>
        </p:spPr>
      </p:pic>
      <p:sp>
        <p:nvSpPr>
          <p:cNvPr id="2" name="Title 1"/>
          <p:cNvSpPr>
            <a:spLocks noGrp="1"/>
          </p:cNvSpPr>
          <p:nvPr>
            <p:ph type="ctrTitle" hasCustomPrompt="1"/>
          </p:nvPr>
        </p:nvSpPr>
        <p:spPr>
          <a:xfrm>
            <a:off x="356348" y="2196353"/>
            <a:ext cx="5837420" cy="1313610"/>
          </a:xfrm>
        </p:spPr>
        <p:txBody>
          <a:bodyPr anchor="ctr">
            <a:normAutofit/>
          </a:bodyPr>
          <a:lstStyle>
            <a:lvl1pPr algn="l">
              <a:defRPr sz="3200" b="1" cap="none"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356348" y="3602038"/>
            <a:ext cx="5837420" cy="760600"/>
          </a:xfrm>
        </p:spPr>
        <p:txBody>
          <a:bodyPr>
            <a:noAutofit/>
          </a:bodyPr>
          <a:lstStyle>
            <a:lvl1pPr marL="0" indent="0" algn="l">
              <a:buNone/>
              <a:defRPr lang="en-US" sz="2400" b="0" kern="1200" dirty="0">
                <a:solidFill>
                  <a:schemeClr val="bg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47" y="609434"/>
            <a:ext cx="2035161" cy="1162949"/>
          </a:xfrm>
          <a:prstGeom prst="rect">
            <a:avLst/>
          </a:prstGeom>
        </p:spPr>
      </p:pic>
      <p:sp>
        <p:nvSpPr>
          <p:cNvPr id="16" name="Text Placeholder 15"/>
          <p:cNvSpPr>
            <a:spLocks noGrp="1"/>
          </p:cNvSpPr>
          <p:nvPr>
            <p:ph type="body" sz="quarter" idx="10" hasCustomPrompt="1"/>
          </p:nvPr>
        </p:nvSpPr>
        <p:spPr>
          <a:xfrm>
            <a:off x="356347" y="4608513"/>
            <a:ext cx="5837420" cy="708025"/>
          </a:xfrm>
        </p:spPr>
        <p:txBody>
          <a:bodyPr>
            <a:normAutofit/>
          </a:bodyPr>
          <a:lstStyle>
            <a:lvl1pPr marL="0" indent="0">
              <a:buNone/>
              <a:defRPr sz="1800" b="0" baseline="0">
                <a:latin typeface="Arial" panose="020B0604020202020204" pitchFamily="34" charset="0"/>
                <a:cs typeface="Arial" panose="020B0604020202020204" pitchFamily="34" charset="0"/>
              </a:defRPr>
            </a:lvl1pPr>
          </a:lstStyle>
          <a:p>
            <a:pPr lvl="0"/>
            <a:r>
              <a:rPr lang="en-US"/>
              <a:t>Click to add speaker, event, date</a:t>
            </a:r>
            <a:endParaRPr lang="en-CA"/>
          </a:p>
        </p:txBody>
      </p:sp>
      <p:pic>
        <p:nvPicPr>
          <p:cNvPr id="5" name="Picture 4">
            <a:extLst>
              <a:ext uri="{FF2B5EF4-FFF2-40B4-BE49-F238E27FC236}">
                <a16:creationId xmlns:a16="http://schemas.microsoft.com/office/drawing/2014/main" id="{FF03B25A-C4D7-4619-9785-4F05442C3C16}"/>
              </a:ext>
            </a:extLst>
          </p:cNvPr>
          <p:cNvPicPr>
            <a:picLocks noChangeAspect="1"/>
          </p:cNvPicPr>
          <p:nvPr/>
        </p:nvPicPr>
        <p:blipFill>
          <a:blip r:embed="rId4" cstate="print">
            <a:extLst>
              <a:ext uri="{28A0092B-C50C-407E-A947-70E740481C1C}">
                <a14:useLocalDpi xmlns:a14="http://schemas.microsoft.com/office/drawing/2010/main" val="0"/>
              </a:ext>
            </a:extLst>
          </a:blip>
          <a:srcRect l="16647" r="16647"/>
          <a:stretch/>
        </p:blipFill>
        <p:spPr>
          <a:xfrm>
            <a:off x="6785161" y="4499162"/>
            <a:ext cx="2358839" cy="2357747"/>
          </a:xfrm>
          <a:prstGeom prst="rect">
            <a:avLst/>
          </a:prstGeom>
        </p:spPr>
      </p:pic>
      <p:pic>
        <p:nvPicPr>
          <p:cNvPr id="18" name="Picture 17">
            <a:extLst>
              <a:ext uri="{FF2B5EF4-FFF2-40B4-BE49-F238E27FC236}">
                <a16:creationId xmlns:a16="http://schemas.microsoft.com/office/drawing/2014/main" id="{5B76E720-6AED-4DC3-9AE1-708CF40C0AF3}"/>
              </a:ext>
            </a:extLst>
          </p:cNvPr>
          <p:cNvPicPr>
            <a:picLocks noChangeAspect="1"/>
          </p:cNvPicPr>
          <p:nvPr/>
        </p:nvPicPr>
        <p:blipFill>
          <a:blip r:embed="rId5" cstate="print">
            <a:extLst>
              <a:ext uri="{28A0092B-C50C-407E-A947-70E740481C1C}">
                <a14:useLocalDpi xmlns:a14="http://schemas.microsoft.com/office/drawing/2010/main" val="0"/>
              </a:ext>
            </a:extLst>
          </a:blip>
          <a:srcRect l="10403" r="10403"/>
          <a:stretch/>
        </p:blipFill>
        <p:spPr>
          <a:xfrm>
            <a:off x="6785161" y="0"/>
            <a:ext cx="2358840" cy="1985682"/>
          </a:xfrm>
          <a:prstGeom prst="rect">
            <a:avLst/>
          </a:prstGeom>
        </p:spPr>
      </p:pic>
      <p:sp>
        <p:nvSpPr>
          <p:cNvPr id="21" name="Rectangle 20">
            <a:extLst>
              <a:ext uri="{FF2B5EF4-FFF2-40B4-BE49-F238E27FC236}">
                <a16:creationId xmlns:a16="http://schemas.microsoft.com/office/drawing/2014/main" id="{CE972FBC-2ECC-42D7-8B57-9AAF29A63F49}"/>
              </a:ext>
            </a:extLst>
          </p:cNvPr>
          <p:cNvSpPr/>
          <p:nvPr/>
        </p:nvSpPr>
        <p:spPr>
          <a:xfrm>
            <a:off x="6590187" y="2063000"/>
            <a:ext cx="118591" cy="2358839"/>
          </a:xfrm>
          <a:prstGeom prst="rect">
            <a:avLst/>
          </a:prstGeom>
          <a:solidFill>
            <a:srgbClr val="6A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aseline="-25000" dirty="0"/>
          </a:p>
        </p:txBody>
      </p:sp>
      <p:sp>
        <p:nvSpPr>
          <p:cNvPr id="22" name="Rectangle 21">
            <a:extLst>
              <a:ext uri="{FF2B5EF4-FFF2-40B4-BE49-F238E27FC236}">
                <a16:creationId xmlns:a16="http://schemas.microsoft.com/office/drawing/2014/main" id="{DFCBEE9F-6EB4-4DAE-AEB7-D8AE50E5E45E}"/>
              </a:ext>
            </a:extLst>
          </p:cNvPr>
          <p:cNvSpPr/>
          <p:nvPr/>
        </p:nvSpPr>
        <p:spPr>
          <a:xfrm>
            <a:off x="6592760" y="6800"/>
            <a:ext cx="116017" cy="1985682"/>
          </a:xfrm>
          <a:prstGeom prst="rect">
            <a:avLst/>
          </a:prstGeom>
          <a:solidFill>
            <a:srgbClr val="066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06698A"/>
              </a:solidFill>
            </a:endParaRPr>
          </a:p>
        </p:txBody>
      </p:sp>
      <p:pic>
        <p:nvPicPr>
          <p:cNvPr id="6" name="Picture 5" descr="Text&#10;&#10;Description automatically generated">
            <a:extLst>
              <a:ext uri="{FF2B5EF4-FFF2-40B4-BE49-F238E27FC236}">
                <a16:creationId xmlns:a16="http://schemas.microsoft.com/office/drawing/2014/main" id="{EADFE29D-7ED0-FB98-481C-CA1B4EA82F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0433" y="1064457"/>
            <a:ext cx="2431864" cy="590841"/>
          </a:xfrm>
          <a:prstGeom prst="rect">
            <a:avLst/>
          </a:prstGeom>
        </p:spPr>
      </p:pic>
      <p:sp>
        <p:nvSpPr>
          <p:cNvPr id="4" name="Rectangle 3">
            <a:extLst>
              <a:ext uri="{FF2B5EF4-FFF2-40B4-BE49-F238E27FC236}">
                <a16:creationId xmlns:a16="http://schemas.microsoft.com/office/drawing/2014/main" id="{6A689410-E12D-BB40-B494-0281CAF0CB75}"/>
              </a:ext>
            </a:extLst>
          </p:cNvPr>
          <p:cNvSpPr/>
          <p:nvPr/>
        </p:nvSpPr>
        <p:spPr>
          <a:xfrm>
            <a:off x="6590187" y="4499162"/>
            <a:ext cx="118590" cy="2352038"/>
          </a:xfrm>
          <a:prstGeom prst="rect">
            <a:avLst/>
          </a:prstGeom>
          <a:solidFill>
            <a:srgbClr val="066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06698A"/>
              </a:solidFill>
            </a:endParaRPr>
          </a:p>
        </p:txBody>
      </p:sp>
    </p:spTree>
    <p:extLst>
      <p:ext uri="{BB962C8B-B14F-4D97-AF65-F5344CB8AC3E}">
        <p14:creationId xmlns:p14="http://schemas.microsoft.com/office/powerpoint/2010/main" val="2063038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No Images">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1FE731A9-9B61-4257-8851-414D15920FB2}"/>
              </a:ext>
            </a:extLst>
          </p:cNvPr>
          <p:cNvSpPr>
            <a:spLocks noGrp="1"/>
          </p:cNvSpPr>
          <p:nvPr>
            <p:ph type="ctrTitle" hasCustomPrompt="1"/>
          </p:nvPr>
        </p:nvSpPr>
        <p:spPr>
          <a:xfrm>
            <a:off x="356348" y="2196353"/>
            <a:ext cx="5820166" cy="1313610"/>
          </a:xfrm>
        </p:spPr>
        <p:txBody>
          <a:bodyPr anchor="ctr">
            <a:normAutofit/>
          </a:bodyPr>
          <a:lstStyle>
            <a:lvl1pPr algn="l">
              <a:defRPr sz="3200" b="1" cap="none" baseline="0">
                <a:solidFill>
                  <a:srgbClr val="6ABF4B"/>
                </a:solidFill>
                <a:latin typeface="Arial" panose="020B0604020202020204" pitchFamily="34" charset="0"/>
                <a:cs typeface="Arial" panose="020B0604020202020204" pitchFamily="34" charset="0"/>
              </a:defRPr>
            </a:lvl1pPr>
          </a:lstStyle>
          <a:p>
            <a:r>
              <a:rPr lang="en-US"/>
              <a:t>Click to edit master title style</a:t>
            </a:r>
          </a:p>
        </p:txBody>
      </p:sp>
      <p:sp>
        <p:nvSpPr>
          <p:cNvPr id="52" name="Subtitle 2">
            <a:extLst>
              <a:ext uri="{FF2B5EF4-FFF2-40B4-BE49-F238E27FC236}">
                <a16:creationId xmlns:a16="http://schemas.microsoft.com/office/drawing/2014/main" id="{5BBAED26-C1DE-48AD-8745-489BBC6572A6}"/>
              </a:ext>
            </a:extLst>
          </p:cNvPr>
          <p:cNvSpPr>
            <a:spLocks noGrp="1"/>
          </p:cNvSpPr>
          <p:nvPr>
            <p:ph type="subTitle" idx="1" hasCustomPrompt="1"/>
          </p:nvPr>
        </p:nvSpPr>
        <p:spPr>
          <a:xfrm>
            <a:off x="356348" y="3602038"/>
            <a:ext cx="5820166" cy="760600"/>
          </a:xfrm>
        </p:spPr>
        <p:txBody>
          <a:bodyPr>
            <a:noAutofit/>
          </a:bodyPr>
          <a:lstStyle>
            <a:lvl1pPr marL="0" indent="0" algn="l">
              <a:buNone/>
              <a:defRPr lang="en-US" sz="2400" b="0" kern="1200" dirty="0">
                <a:solidFill>
                  <a:srgbClr val="06698A"/>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a:extLst>
              <a:ext uri="{FF2B5EF4-FFF2-40B4-BE49-F238E27FC236}">
                <a16:creationId xmlns:a16="http://schemas.microsoft.com/office/drawing/2014/main" id="{F464E689-BD3B-A03F-8F0F-1DCBFDAF5578}"/>
              </a:ext>
            </a:extLst>
          </p:cNvPr>
          <p:cNvPicPr>
            <a:picLocks noChangeAspect="1"/>
          </p:cNvPicPr>
          <p:nvPr/>
        </p:nvPicPr>
        <p:blipFill>
          <a:blip r:embed="rId2" cstate="print">
            <a:extLst>
              <a:ext uri="{28A0092B-C50C-407E-A947-70E740481C1C}">
                <a14:useLocalDpi xmlns:a14="http://schemas.microsoft.com/office/drawing/2010/main" val="0"/>
              </a:ext>
            </a:extLst>
          </a:blip>
          <a:srcRect l="14998" r="14998"/>
          <a:stretch/>
        </p:blipFill>
        <p:spPr>
          <a:xfrm>
            <a:off x="6785161" y="2062999"/>
            <a:ext cx="2358000" cy="2359361"/>
          </a:xfrm>
          <a:prstGeom prst="rect">
            <a:avLst/>
          </a:prstGeom>
        </p:spPr>
      </p:pic>
      <p:pic>
        <p:nvPicPr>
          <p:cNvPr id="10" name="Picture 9">
            <a:extLst>
              <a:ext uri="{FF2B5EF4-FFF2-40B4-BE49-F238E27FC236}">
                <a16:creationId xmlns:a16="http://schemas.microsoft.com/office/drawing/2014/main" id="{1F547BC7-41BD-D007-4316-FD495D25D607}"/>
              </a:ext>
            </a:extLst>
          </p:cNvPr>
          <p:cNvPicPr>
            <a:picLocks noChangeAspect="1"/>
          </p:cNvPicPr>
          <p:nvPr/>
        </p:nvPicPr>
        <p:blipFill>
          <a:blip r:embed="rId3" cstate="print">
            <a:extLst>
              <a:ext uri="{28A0092B-C50C-407E-A947-70E740481C1C}">
                <a14:useLocalDpi xmlns:a14="http://schemas.microsoft.com/office/drawing/2010/main" val="0"/>
              </a:ext>
            </a:extLst>
          </a:blip>
          <a:srcRect l="16647" r="16647"/>
          <a:stretch/>
        </p:blipFill>
        <p:spPr>
          <a:xfrm>
            <a:off x="6785161" y="4499162"/>
            <a:ext cx="2358839" cy="2357747"/>
          </a:xfrm>
          <a:prstGeom prst="rect">
            <a:avLst/>
          </a:prstGeom>
        </p:spPr>
      </p:pic>
      <p:pic>
        <p:nvPicPr>
          <p:cNvPr id="12" name="Picture 11">
            <a:extLst>
              <a:ext uri="{FF2B5EF4-FFF2-40B4-BE49-F238E27FC236}">
                <a16:creationId xmlns:a16="http://schemas.microsoft.com/office/drawing/2014/main" id="{FD0F97BF-956A-49DF-DA8F-63C5ECDFB5C5}"/>
              </a:ext>
            </a:extLst>
          </p:cNvPr>
          <p:cNvPicPr>
            <a:picLocks noChangeAspect="1"/>
          </p:cNvPicPr>
          <p:nvPr/>
        </p:nvPicPr>
        <p:blipFill>
          <a:blip r:embed="rId4" cstate="print">
            <a:extLst>
              <a:ext uri="{28A0092B-C50C-407E-A947-70E740481C1C}">
                <a14:useLocalDpi xmlns:a14="http://schemas.microsoft.com/office/drawing/2010/main" val="0"/>
              </a:ext>
            </a:extLst>
          </a:blip>
          <a:srcRect l="10403" r="10403"/>
          <a:stretch/>
        </p:blipFill>
        <p:spPr>
          <a:xfrm>
            <a:off x="6785161" y="0"/>
            <a:ext cx="2358840" cy="1985682"/>
          </a:xfrm>
          <a:prstGeom prst="rect">
            <a:avLst/>
          </a:prstGeom>
        </p:spPr>
      </p:pic>
      <p:sp>
        <p:nvSpPr>
          <p:cNvPr id="13" name="Rectangle 12">
            <a:extLst>
              <a:ext uri="{FF2B5EF4-FFF2-40B4-BE49-F238E27FC236}">
                <a16:creationId xmlns:a16="http://schemas.microsoft.com/office/drawing/2014/main" id="{2DB0115D-27C8-5848-B9C2-A629FF974332}"/>
              </a:ext>
            </a:extLst>
          </p:cNvPr>
          <p:cNvSpPr/>
          <p:nvPr/>
        </p:nvSpPr>
        <p:spPr>
          <a:xfrm>
            <a:off x="6590187" y="2063000"/>
            <a:ext cx="118591" cy="2358839"/>
          </a:xfrm>
          <a:prstGeom prst="rect">
            <a:avLst/>
          </a:prstGeom>
          <a:solidFill>
            <a:srgbClr val="6A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aseline="-25000" dirty="0"/>
          </a:p>
        </p:txBody>
      </p:sp>
      <p:sp>
        <p:nvSpPr>
          <p:cNvPr id="14" name="Rectangle 13">
            <a:extLst>
              <a:ext uri="{FF2B5EF4-FFF2-40B4-BE49-F238E27FC236}">
                <a16:creationId xmlns:a16="http://schemas.microsoft.com/office/drawing/2014/main" id="{4F1C6ADB-F92A-CD92-0955-07D5828726C2}"/>
              </a:ext>
            </a:extLst>
          </p:cNvPr>
          <p:cNvSpPr/>
          <p:nvPr/>
        </p:nvSpPr>
        <p:spPr>
          <a:xfrm>
            <a:off x="6592760" y="6800"/>
            <a:ext cx="116017" cy="1985682"/>
          </a:xfrm>
          <a:prstGeom prst="rect">
            <a:avLst/>
          </a:prstGeom>
          <a:solidFill>
            <a:srgbClr val="066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06698A"/>
              </a:solidFill>
            </a:endParaRPr>
          </a:p>
        </p:txBody>
      </p:sp>
      <p:sp>
        <p:nvSpPr>
          <p:cNvPr id="15" name="Rectangle 14">
            <a:extLst>
              <a:ext uri="{FF2B5EF4-FFF2-40B4-BE49-F238E27FC236}">
                <a16:creationId xmlns:a16="http://schemas.microsoft.com/office/drawing/2014/main" id="{7BBCC5E5-EE94-ADC9-09F8-05F99C7D82A8}"/>
              </a:ext>
            </a:extLst>
          </p:cNvPr>
          <p:cNvSpPr/>
          <p:nvPr/>
        </p:nvSpPr>
        <p:spPr>
          <a:xfrm>
            <a:off x="6590187" y="4499162"/>
            <a:ext cx="118590" cy="2352038"/>
          </a:xfrm>
          <a:prstGeom prst="rect">
            <a:avLst/>
          </a:prstGeom>
          <a:solidFill>
            <a:srgbClr val="066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06698A"/>
              </a:solidFill>
            </a:endParaRPr>
          </a:p>
        </p:txBody>
      </p:sp>
    </p:spTree>
    <p:extLst>
      <p:ext uri="{BB962C8B-B14F-4D97-AF65-F5344CB8AC3E}">
        <p14:creationId xmlns:p14="http://schemas.microsoft.com/office/powerpoint/2010/main" val="2067017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5130" y="365126"/>
            <a:ext cx="8271782" cy="1028245"/>
          </a:xfrm>
        </p:spPr>
        <p:txBody>
          <a:bodyPr>
            <a:noAutofit/>
          </a:bodyPr>
          <a:lstStyle>
            <a:lvl1pPr>
              <a:defRPr sz="3200" b="1" cap="none" baseline="0">
                <a:solidFill>
                  <a:srgbClr val="6ABF4B"/>
                </a:solidFill>
                <a:latin typeface="Arial  "/>
              </a:defRPr>
            </a:lvl1pPr>
          </a:lstStyle>
          <a:p>
            <a:r>
              <a:rPr lang="en-US"/>
              <a:t>Click to edit master title style</a:t>
            </a:r>
          </a:p>
        </p:txBody>
      </p:sp>
      <p:sp>
        <p:nvSpPr>
          <p:cNvPr id="3" name="Content Placeholder 2"/>
          <p:cNvSpPr>
            <a:spLocks noGrp="1"/>
          </p:cNvSpPr>
          <p:nvPr>
            <p:ph idx="1"/>
          </p:nvPr>
        </p:nvSpPr>
        <p:spPr>
          <a:xfrm>
            <a:off x="475130" y="1584961"/>
            <a:ext cx="8271782" cy="4215204"/>
          </a:xfrm>
        </p:spPr>
        <p:txBody>
          <a:bodyPr/>
          <a:lstStyle>
            <a:lvl1pPr>
              <a:defRPr sz="2400"/>
            </a:lvl1pPr>
            <a:lvl2pPr marL="514350" indent="-228600">
              <a:buClr>
                <a:schemeClr val="bg1">
                  <a:lumMod val="75000"/>
                </a:schemeClr>
              </a:buClr>
              <a:buSzPct val="50000"/>
              <a:buFont typeface="Arial" panose="020B0604020202020204" pitchFamily="34" charset="0"/>
              <a:buChar char="►"/>
              <a:defRPr sz="1800">
                <a:solidFill>
                  <a:srgbClr val="0E3D51"/>
                </a:solidFill>
              </a:defRPr>
            </a:lvl2pPr>
            <a:lvl3pPr marL="739775" indent="-225425">
              <a:buClr>
                <a:schemeClr val="bg1">
                  <a:lumMod val="75000"/>
                </a:schemeClr>
              </a:buClr>
              <a:buFont typeface="Arial" panose="020B0604020202020204" pitchFamily="34" charset="0"/>
              <a:buChar char="─"/>
              <a:defRPr sz="1800">
                <a:solidFill>
                  <a:schemeClr val="bg1">
                    <a:lumMod val="50000"/>
                  </a:schemeClr>
                </a:solidFill>
              </a:defRPr>
            </a:lvl3p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a:xfrm>
            <a:off x="8248650" y="6320491"/>
            <a:ext cx="500902" cy="400984"/>
          </a:xfrm>
        </p:spPr>
        <p:txBody>
          <a:bodyPr/>
          <a:lstStyle>
            <a:lvl1pPr>
              <a:defRPr>
                <a:solidFill>
                  <a:srgbClr val="0E3D51"/>
                </a:solidFill>
                <a:latin typeface="Arial  "/>
              </a:defRPr>
            </a:lvl1pPr>
          </a:lstStyle>
          <a:p>
            <a:fld id="{13E8F12C-355B-4FD9-86BE-1B20E9F37E0F}" type="slidenum">
              <a:rPr lang="en-CA" smtClean="0"/>
              <a:t>‹#›</a:t>
            </a:fld>
            <a:endParaRPr lang="en-CA" dirty="0"/>
          </a:p>
        </p:txBody>
      </p:sp>
      <p:sp>
        <p:nvSpPr>
          <p:cNvPr id="4" name="Rectangle 3">
            <a:extLst>
              <a:ext uri="{FF2B5EF4-FFF2-40B4-BE49-F238E27FC236}">
                <a16:creationId xmlns:a16="http://schemas.microsoft.com/office/drawing/2014/main" id="{04E623AA-C0AA-532A-2270-352D6075E1D5}"/>
              </a:ext>
            </a:extLst>
          </p:cNvPr>
          <p:cNvSpPr/>
          <p:nvPr/>
        </p:nvSpPr>
        <p:spPr>
          <a:xfrm>
            <a:off x="9021762" y="4499160"/>
            <a:ext cx="118591" cy="2358839"/>
          </a:xfrm>
          <a:prstGeom prst="rect">
            <a:avLst/>
          </a:prstGeom>
          <a:solidFill>
            <a:srgbClr val="066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a:extLst>
              <a:ext uri="{FF2B5EF4-FFF2-40B4-BE49-F238E27FC236}">
                <a16:creationId xmlns:a16="http://schemas.microsoft.com/office/drawing/2014/main" id="{3BF08F95-8FAD-2B77-6EC0-00EF00F92B37}"/>
              </a:ext>
            </a:extLst>
          </p:cNvPr>
          <p:cNvSpPr/>
          <p:nvPr/>
        </p:nvSpPr>
        <p:spPr>
          <a:xfrm>
            <a:off x="9019189" y="2063000"/>
            <a:ext cx="118591" cy="2358839"/>
          </a:xfrm>
          <a:prstGeom prst="rect">
            <a:avLst/>
          </a:prstGeom>
          <a:solidFill>
            <a:srgbClr val="6A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aseline="-25000" dirty="0"/>
          </a:p>
        </p:txBody>
      </p:sp>
      <p:sp>
        <p:nvSpPr>
          <p:cNvPr id="8" name="Rectangle 7">
            <a:extLst>
              <a:ext uri="{FF2B5EF4-FFF2-40B4-BE49-F238E27FC236}">
                <a16:creationId xmlns:a16="http://schemas.microsoft.com/office/drawing/2014/main" id="{DCF444EE-F956-1984-E0E4-A8F5471B3678}"/>
              </a:ext>
            </a:extLst>
          </p:cNvPr>
          <p:cNvSpPr/>
          <p:nvPr/>
        </p:nvSpPr>
        <p:spPr>
          <a:xfrm>
            <a:off x="9021762" y="6800"/>
            <a:ext cx="116017" cy="1985682"/>
          </a:xfrm>
          <a:prstGeom prst="rect">
            <a:avLst/>
          </a:prstGeom>
          <a:solidFill>
            <a:srgbClr val="066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 name="Picture 9">
            <a:extLst>
              <a:ext uri="{FF2B5EF4-FFF2-40B4-BE49-F238E27FC236}">
                <a16:creationId xmlns:a16="http://schemas.microsoft.com/office/drawing/2014/main" id="{E9D92C31-2011-387D-9211-2607A9E3B9F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75130" y="5777791"/>
            <a:ext cx="1590769" cy="909011"/>
          </a:xfrm>
          <a:prstGeom prst="rect">
            <a:avLst/>
          </a:prstGeom>
        </p:spPr>
      </p:pic>
      <p:pic>
        <p:nvPicPr>
          <p:cNvPr id="11" name="Picture 10" descr="Text&#10;&#10;Description automatically generated">
            <a:extLst>
              <a:ext uri="{FF2B5EF4-FFF2-40B4-BE49-F238E27FC236}">
                <a16:creationId xmlns:a16="http://schemas.microsoft.com/office/drawing/2014/main" id="{478ADA94-58B5-28AB-2896-24D7B66141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4250" y="6104945"/>
            <a:ext cx="2007071" cy="487635"/>
          </a:xfrm>
          <a:prstGeom prst="rect">
            <a:avLst/>
          </a:prstGeom>
        </p:spPr>
      </p:pic>
    </p:spTree>
    <p:extLst>
      <p:ext uri="{BB962C8B-B14F-4D97-AF65-F5344CB8AC3E}">
        <p14:creationId xmlns:p14="http://schemas.microsoft.com/office/powerpoint/2010/main" val="3783000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5130" y="1497875"/>
            <a:ext cx="3917578" cy="4091688"/>
          </a:xfrm>
        </p:spPr>
        <p:txBody>
          <a:bodyPr/>
          <a:lstStyle>
            <a:lvl1pPr marL="0" indent="0">
              <a:buNone/>
              <a:defRPr/>
            </a:lvl1pPr>
            <a:lvl2pPr marL="461963" indent="-234950">
              <a:buClr>
                <a:schemeClr val="bg1">
                  <a:lumMod val="75000"/>
                </a:schemeClr>
              </a:buClr>
              <a:buFont typeface="Arial" panose="020B0604020202020204" pitchFamily="34" charset="0"/>
              <a:buChar char="•"/>
              <a:defRPr sz="1800">
                <a:solidFill>
                  <a:srgbClr val="0E3D51"/>
                </a:solidFill>
              </a:defRPr>
            </a:lvl2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829334" y="1497876"/>
            <a:ext cx="3917578" cy="4091688"/>
          </a:xfrm>
        </p:spPr>
        <p:txBody>
          <a:bodyPr/>
          <a:lstStyle>
            <a:lvl1pPr marL="60325" marR="0" indent="0" algn="l" defTabSz="914400" rtl="0" eaLnBrk="1" fontAlgn="auto" latinLnBrk="0" hangingPunct="1">
              <a:lnSpc>
                <a:spcPct val="90000"/>
              </a:lnSpc>
              <a:spcBef>
                <a:spcPts val="1000"/>
              </a:spcBef>
              <a:spcAft>
                <a:spcPts val="0"/>
              </a:spcAft>
              <a:buClr>
                <a:schemeClr val="bg1">
                  <a:lumMod val="75000"/>
                </a:schemeClr>
              </a:buClr>
              <a:buSzTx/>
              <a:buFont typeface="Arial" panose="020B0604020202020204" pitchFamily="34" charset="0"/>
              <a:buNone/>
              <a:tabLst/>
              <a:defRPr/>
            </a:lvl1pPr>
            <a:lvl2pPr>
              <a:defRPr lang="en-US" sz="1800" kern="1200" dirty="0" smtClean="0">
                <a:solidFill>
                  <a:srgbClr val="0E3D51"/>
                </a:solidFill>
                <a:latin typeface="Arial" panose="020B0604020202020204" pitchFamily="34" charset="0"/>
                <a:ea typeface="+mn-ea"/>
                <a:cs typeface="Arial" panose="020B0604020202020204" pitchFamily="34" charset="0"/>
              </a:defRPr>
            </a:lvl2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lvl1pPr>
              <a:defRPr>
                <a:solidFill>
                  <a:srgbClr val="0E3D51"/>
                </a:solidFill>
                <a:latin typeface="Arial  "/>
              </a:defRPr>
            </a:lvl1pPr>
          </a:lstStyle>
          <a:p>
            <a:fld id="{13E8F12C-355B-4FD9-86BE-1B20E9F37E0F}" type="slidenum">
              <a:rPr lang="en-CA" smtClean="0"/>
              <a:t>‹#›</a:t>
            </a:fld>
            <a:endParaRPr lang="en-CA" dirty="0"/>
          </a:p>
        </p:txBody>
      </p:sp>
      <p:sp>
        <p:nvSpPr>
          <p:cNvPr id="11" name="Title 1"/>
          <p:cNvSpPr>
            <a:spLocks noGrp="1"/>
          </p:cNvSpPr>
          <p:nvPr>
            <p:ph type="title" hasCustomPrompt="1"/>
          </p:nvPr>
        </p:nvSpPr>
        <p:spPr>
          <a:xfrm>
            <a:off x="475129" y="365126"/>
            <a:ext cx="8271783"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Click to edit master title style</a:t>
            </a:r>
          </a:p>
        </p:txBody>
      </p:sp>
      <p:sp>
        <p:nvSpPr>
          <p:cNvPr id="6" name="Rectangle 5">
            <a:extLst>
              <a:ext uri="{FF2B5EF4-FFF2-40B4-BE49-F238E27FC236}">
                <a16:creationId xmlns:a16="http://schemas.microsoft.com/office/drawing/2014/main" id="{B075DF81-3D61-5352-801B-99A1FEAEC993}"/>
              </a:ext>
            </a:extLst>
          </p:cNvPr>
          <p:cNvSpPr/>
          <p:nvPr/>
        </p:nvSpPr>
        <p:spPr>
          <a:xfrm>
            <a:off x="9021762" y="4499160"/>
            <a:ext cx="118591" cy="2358839"/>
          </a:xfrm>
          <a:prstGeom prst="rect">
            <a:avLst/>
          </a:prstGeom>
          <a:solidFill>
            <a:srgbClr val="066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7">
            <a:extLst>
              <a:ext uri="{FF2B5EF4-FFF2-40B4-BE49-F238E27FC236}">
                <a16:creationId xmlns:a16="http://schemas.microsoft.com/office/drawing/2014/main" id="{A87F5F37-B26B-A81F-9A10-DED6485628A8}"/>
              </a:ext>
            </a:extLst>
          </p:cNvPr>
          <p:cNvSpPr/>
          <p:nvPr/>
        </p:nvSpPr>
        <p:spPr>
          <a:xfrm>
            <a:off x="9019189" y="2063000"/>
            <a:ext cx="118591" cy="2358839"/>
          </a:xfrm>
          <a:prstGeom prst="rect">
            <a:avLst/>
          </a:prstGeom>
          <a:solidFill>
            <a:srgbClr val="6A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aseline="-25000" dirty="0"/>
          </a:p>
        </p:txBody>
      </p:sp>
      <p:sp>
        <p:nvSpPr>
          <p:cNvPr id="9" name="Rectangle 8">
            <a:extLst>
              <a:ext uri="{FF2B5EF4-FFF2-40B4-BE49-F238E27FC236}">
                <a16:creationId xmlns:a16="http://schemas.microsoft.com/office/drawing/2014/main" id="{E4BC44F4-2472-1A11-3DBC-FF0A9139EA01}"/>
              </a:ext>
            </a:extLst>
          </p:cNvPr>
          <p:cNvSpPr/>
          <p:nvPr/>
        </p:nvSpPr>
        <p:spPr>
          <a:xfrm>
            <a:off x="9021762" y="6800"/>
            <a:ext cx="116017" cy="1985682"/>
          </a:xfrm>
          <a:prstGeom prst="rect">
            <a:avLst/>
          </a:prstGeom>
          <a:solidFill>
            <a:srgbClr val="066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 name="Picture 9">
            <a:extLst>
              <a:ext uri="{FF2B5EF4-FFF2-40B4-BE49-F238E27FC236}">
                <a16:creationId xmlns:a16="http://schemas.microsoft.com/office/drawing/2014/main" id="{E27FA27C-100D-9B5A-B07E-C3FB8004FAF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75130" y="5777791"/>
            <a:ext cx="1590769" cy="909011"/>
          </a:xfrm>
          <a:prstGeom prst="rect">
            <a:avLst/>
          </a:prstGeom>
        </p:spPr>
      </p:pic>
      <p:pic>
        <p:nvPicPr>
          <p:cNvPr id="12" name="Picture 11" descr="Text&#10;&#10;Description automatically generated">
            <a:extLst>
              <a:ext uri="{FF2B5EF4-FFF2-40B4-BE49-F238E27FC236}">
                <a16:creationId xmlns:a16="http://schemas.microsoft.com/office/drawing/2014/main" id="{5F861FFF-2443-35FF-61BA-C1B27C33F8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9561" y="6109634"/>
            <a:ext cx="2007071" cy="487635"/>
          </a:xfrm>
          <a:prstGeom prst="rect">
            <a:avLst/>
          </a:prstGeom>
        </p:spPr>
      </p:pic>
    </p:spTree>
    <p:extLst>
      <p:ext uri="{BB962C8B-B14F-4D97-AF65-F5344CB8AC3E}">
        <p14:creationId xmlns:p14="http://schemas.microsoft.com/office/powerpoint/2010/main" val="3810378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9E6F70-F463-B17B-E7AF-8DA1F0928447}"/>
              </a:ext>
            </a:extLst>
          </p:cNvPr>
          <p:cNvSpPr/>
          <p:nvPr/>
        </p:nvSpPr>
        <p:spPr>
          <a:xfrm>
            <a:off x="0" y="5701518"/>
            <a:ext cx="9144000" cy="11564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ext Placeholder 2"/>
          <p:cNvSpPr>
            <a:spLocks noGrp="1"/>
          </p:cNvSpPr>
          <p:nvPr>
            <p:ph type="body" idx="1"/>
          </p:nvPr>
        </p:nvSpPr>
        <p:spPr>
          <a:xfrm>
            <a:off x="533353" y="1538800"/>
            <a:ext cx="3873871" cy="823912"/>
          </a:xfrm>
        </p:spPr>
        <p:txBody>
          <a:bodyPr anchor="b">
            <a:noAutofit/>
          </a:bodyPr>
          <a:lstStyle>
            <a:lvl1pPr marL="0" indent="0">
              <a:buNone/>
              <a:defRPr sz="2400" b="1">
                <a:latin typeface="Arial  "/>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3353" y="2508142"/>
            <a:ext cx="3873871" cy="2978258"/>
          </a:xfrm>
        </p:spPr>
        <p:txBody>
          <a:bodyPr>
            <a:normAutofit/>
          </a:bodyPr>
          <a:lstStyle>
            <a:lvl1pPr>
              <a:defRPr sz="1800" b="0">
                <a:solidFill>
                  <a:srgbClr val="0E3D51"/>
                </a:solidFill>
              </a:defRPr>
            </a:lvl1pPr>
          </a:lstStyle>
          <a:p>
            <a:pPr lvl="0"/>
            <a:r>
              <a:rPr lang="en-US"/>
              <a:t>Click to edit Master text styles</a:t>
            </a:r>
          </a:p>
        </p:txBody>
      </p:sp>
      <p:sp>
        <p:nvSpPr>
          <p:cNvPr id="5" name="Text Placeholder 4"/>
          <p:cNvSpPr>
            <a:spLocks noGrp="1"/>
          </p:cNvSpPr>
          <p:nvPr>
            <p:ph type="body" sz="quarter" idx="3"/>
          </p:nvPr>
        </p:nvSpPr>
        <p:spPr>
          <a:xfrm>
            <a:off x="4718276" y="1538800"/>
            <a:ext cx="3611659" cy="823912"/>
          </a:xfrm>
        </p:spPr>
        <p:txBody>
          <a:bodyPr anchor="b">
            <a:noAutofit/>
          </a:bodyPr>
          <a:lstStyle>
            <a:lvl1pPr marL="0" indent="0">
              <a:buNone/>
              <a:defRPr lang="en-US" sz="2400" b="1" kern="1200" dirty="0" smtClean="0">
                <a:solidFill>
                  <a:srgbClr val="06698A"/>
                </a:solidFill>
                <a:latin typeface="Arial  "/>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bg1">
                  <a:lumMod val="75000"/>
                </a:schemeClr>
              </a:buClr>
              <a:buFont typeface="Arial" panose="020B0604020202020204" pitchFamily="34" charset="0"/>
              <a:buNone/>
            </a:pPr>
            <a:r>
              <a:rPr lang="en-US"/>
              <a:t>Click to edit Master text styles</a:t>
            </a:r>
          </a:p>
        </p:txBody>
      </p:sp>
      <p:sp>
        <p:nvSpPr>
          <p:cNvPr id="6" name="Content Placeholder 5"/>
          <p:cNvSpPr>
            <a:spLocks noGrp="1"/>
          </p:cNvSpPr>
          <p:nvPr>
            <p:ph sz="quarter" idx="4"/>
          </p:nvPr>
        </p:nvSpPr>
        <p:spPr>
          <a:xfrm>
            <a:off x="4718276" y="2508142"/>
            <a:ext cx="3611659" cy="2978258"/>
          </a:xfrm>
        </p:spPr>
        <p:txBody>
          <a:bodyPr>
            <a:normAutofit/>
          </a:bodyPr>
          <a:lstStyle>
            <a:lvl1pPr marL="227013" indent="-227013">
              <a:defRPr lang="en-US" sz="1800" b="0" kern="1200" dirty="0" smtClean="0">
                <a:solidFill>
                  <a:srgbClr val="0E3D51"/>
                </a:solidFill>
                <a:latin typeface="Arial" panose="020B0604020202020204" pitchFamily="34" charset="0"/>
                <a:ea typeface="+mn-ea"/>
                <a:cs typeface="Arial" panose="020B0604020202020204" pitchFamily="34" charset="0"/>
              </a:defRPr>
            </a:lvl1pPr>
          </a:lstStyle>
          <a:p>
            <a:pPr marL="227013" lvl="0" indent="-227013" algn="l" defTabSz="914400" rtl="0" eaLnBrk="1" latinLnBrk="0" hangingPunct="1">
              <a:lnSpc>
                <a:spcPct val="90000"/>
              </a:lnSpc>
              <a:spcBef>
                <a:spcPts val="1000"/>
              </a:spcBef>
              <a:buClr>
                <a:schemeClr val="bg1">
                  <a:lumMod val="75000"/>
                </a:schemeClr>
              </a:buClr>
              <a:buFont typeface="Arial" panose="020B0604020202020204" pitchFamily="34" charset="0"/>
              <a:buChar char="•"/>
            </a:pPr>
            <a:r>
              <a:rPr lang="en-US"/>
              <a:t>Click to edit Master text styles</a:t>
            </a:r>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13E8F12C-355B-4FD9-86BE-1B20E9F37E0F}" type="slidenum">
              <a:rPr lang="en-CA" smtClean="0"/>
              <a:t>‹#›</a:t>
            </a:fld>
            <a:endParaRPr lang="en-CA" dirty="0"/>
          </a:p>
        </p:txBody>
      </p:sp>
      <p:sp>
        <p:nvSpPr>
          <p:cNvPr id="12" name="Title 1"/>
          <p:cNvSpPr>
            <a:spLocks noGrp="1"/>
          </p:cNvSpPr>
          <p:nvPr>
            <p:ph type="title" hasCustomPrompt="1"/>
          </p:nvPr>
        </p:nvSpPr>
        <p:spPr>
          <a:xfrm>
            <a:off x="533353" y="365126"/>
            <a:ext cx="7485530"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Click to edit master title style</a:t>
            </a:r>
          </a:p>
        </p:txBody>
      </p:sp>
      <p:pic>
        <p:nvPicPr>
          <p:cNvPr id="8" name="Picture 7">
            <a:extLst>
              <a:ext uri="{FF2B5EF4-FFF2-40B4-BE49-F238E27FC236}">
                <a16:creationId xmlns:a16="http://schemas.microsoft.com/office/drawing/2014/main" id="{7B595066-40D7-480D-A547-79808C02E344}"/>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0" name="Picture 9">
            <a:extLst>
              <a:ext uri="{FF2B5EF4-FFF2-40B4-BE49-F238E27FC236}">
                <a16:creationId xmlns:a16="http://schemas.microsoft.com/office/drawing/2014/main" id="{04A8B580-0AC4-6996-3E9E-C848B7A868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Tree>
    <p:extLst>
      <p:ext uri="{BB962C8B-B14F-4D97-AF65-F5344CB8AC3E}">
        <p14:creationId xmlns:p14="http://schemas.microsoft.com/office/powerpoint/2010/main" val="194257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chemeClr val="bg1"/>
                </a:solidFill>
              </a:defRPr>
            </a:lvl1pPr>
          </a:lstStyle>
          <a:p>
            <a:fld id="{4B0789BF-F082-4B6E-9D11-95C9D409B9AD}" type="slidenum">
              <a:rPr lang="en-CA" smtClean="0"/>
              <a:pPr/>
              <a:t>‹#›</a:t>
            </a:fld>
            <a:endParaRPr lang="en-CA" dirty="0"/>
          </a:p>
        </p:txBody>
      </p:sp>
      <p:sp>
        <p:nvSpPr>
          <p:cNvPr id="13" name="Content Placeholder 2">
            <a:extLst>
              <a:ext uri="{FF2B5EF4-FFF2-40B4-BE49-F238E27FC236}">
                <a16:creationId xmlns:a16="http://schemas.microsoft.com/office/drawing/2014/main" id="{40EE964F-52DD-46A8-AFE4-676858E5F438}"/>
              </a:ext>
            </a:extLst>
          </p:cNvPr>
          <p:cNvSpPr>
            <a:spLocks noGrp="1"/>
          </p:cNvSpPr>
          <p:nvPr>
            <p:ph idx="1"/>
          </p:nvPr>
        </p:nvSpPr>
        <p:spPr>
          <a:xfrm>
            <a:off x="475130" y="1584961"/>
            <a:ext cx="7485530" cy="3930990"/>
          </a:xfrm>
        </p:spPr>
        <p:txBody>
          <a:bodyPr/>
          <a:lstStyle>
            <a:lvl1pPr>
              <a:defRPr sz="2400"/>
            </a:lvl1pPr>
            <a:lvl2pPr marL="514350" indent="-228600">
              <a:buClr>
                <a:schemeClr val="bg1">
                  <a:lumMod val="75000"/>
                </a:schemeClr>
              </a:buClr>
              <a:buSzPct val="50000"/>
              <a:buFont typeface="Arial" panose="020B0604020202020204" pitchFamily="34" charset="0"/>
              <a:buChar char="►"/>
              <a:defRPr sz="1800">
                <a:solidFill>
                  <a:srgbClr val="0E3D51"/>
                </a:solidFill>
              </a:defRPr>
            </a:lvl2pPr>
            <a:lvl3pPr marL="739775" indent="-225425">
              <a:buClr>
                <a:schemeClr val="bg1">
                  <a:lumMod val="75000"/>
                </a:schemeClr>
              </a:buClr>
              <a:buFont typeface="Arial" panose="020B0604020202020204" pitchFamily="34" charset="0"/>
              <a:buChar char="─"/>
              <a:defRPr sz="1800">
                <a:solidFill>
                  <a:schemeClr val="bg1">
                    <a:lumMod val="50000"/>
                  </a:schemeClr>
                </a:solidFill>
              </a:defRPr>
            </a:lvl3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277C6EAE-194D-497D-5CA1-6422DCA3B991}"/>
              </a:ext>
            </a:extLst>
          </p:cNvPr>
          <p:cNvSpPr/>
          <p:nvPr/>
        </p:nvSpPr>
        <p:spPr>
          <a:xfrm>
            <a:off x="0" y="5701518"/>
            <a:ext cx="9144000" cy="11564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 name="Picture 2">
            <a:extLst>
              <a:ext uri="{FF2B5EF4-FFF2-40B4-BE49-F238E27FC236}">
                <a16:creationId xmlns:a16="http://schemas.microsoft.com/office/drawing/2014/main" id="{0F235CD9-6044-EBEB-E14C-15F002385F44}"/>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9" name="Picture 8">
            <a:extLst>
              <a:ext uri="{FF2B5EF4-FFF2-40B4-BE49-F238E27FC236}">
                <a16:creationId xmlns:a16="http://schemas.microsoft.com/office/drawing/2014/main" id="{082E68D0-54AA-AD54-C3D7-4F30C9316F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6" name="Title 1">
            <a:extLst>
              <a:ext uri="{FF2B5EF4-FFF2-40B4-BE49-F238E27FC236}">
                <a16:creationId xmlns:a16="http://schemas.microsoft.com/office/drawing/2014/main" id="{159CE2B9-0A27-DC95-9EFF-31E70FC4A4AD}"/>
              </a:ext>
            </a:extLst>
          </p:cNvPr>
          <p:cNvSpPr>
            <a:spLocks noGrp="1"/>
          </p:cNvSpPr>
          <p:nvPr>
            <p:ph type="title" hasCustomPrompt="1"/>
          </p:nvPr>
        </p:nvSpPr>
        <p:spPr>
          <a:xfrm>
            <a:off x="475130" y="365126"/>
            <a:ext cx="7485530"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Click to edit master title style</a:t>
            </a:r>
          </a:p>
        </p:txBody>
      </p:sp>
    </p:spTree>
    <p:extLst>
      <p:ext uri="{BB962C8B-B14F-4D97-AF65-F5344CB8AC3E}">
        <p14:creationId xmlns:p14="http://schemas.microsoft.com/office/powerpoint/2010/main" val="1080823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3E8F12C-355B-4FD9-86BE-1B20E9F37E0F}" type="slidenum">
              <a:rPr lang="en-CA" smtClean="0"/>
              <a:t>‹#›</a:t>
            </a:fld>
            <a:endParaRPr lang="en-CA" dirty="0"/>
          </a:p>
        </p:txBody>
      </p:sp>
      <p:sp>
        <p:nvSpPr>
          <p:cNvPr id="2" name="Rectangle 1">
            <a:extLst>
              <a:ext uri="{FF2B5EF4-FFF2-40B4-BE49-F238E27FC236}">
                <a16:creationId xmlns:a16="http://schemas.microsoft.com/office/drawing/2014/main" id="{71AFC1EB-1FFE-5A0B-F268-6E11639C14ED}"/>
              </a:ext>
            </a:extLst>
          </p:cNvPr>
          <p:cNvSpPr/>
          <p:nvPr/>
        </p:nvSpPr>
        <p:spPr>
          <a:xfrm>
            <a:off x="0" y="5701518"/>
            <a:ext cx="9144000" cy="11564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 name="Picture 2">
            <a:extLst>
              <a:ext uri="{FF2B5EF4-FFF2-40B4-BE49-F238E27FC236}">
                <a16:creationId xmlns:a16="http://schemas.microsoft.com/office/drawing/2014/main" id="{B8060B55-8E87-4656-C5D4-CEDC68612384}"/>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7" name="Picture 6">
            <a:extLst>
              <a:ext uri="{FF2B5EF4-FFF2-40B4-BE49-F238E27FC236}">
                <a16:creationId xmlns:a16="http://schemas.microsoft.com/office/drawing/2014/main" id="{5A94BCD6-B218-36D8-1107-E13883C4AB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Tree>
    <p:extLst>
      <p:ext uri="{BB962C8B-B14F-4D97-AF65-F5344CB8AC3E}">
        <p14:creationId xmlns:p14="http://schemas.microsoft.com/office/powerpoint/2010/main" val="2365337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5130" y="365126"/>
            <a:ext cx="8040220" cy="93245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5130" y="1576251"/>
            <a:ext cx="8040220" cy="4645164"/>
          </a:xfrm>
          <a:prstGeom prst="rect">
            <a:avLst/>
          </a:prstGeom>
        </p:spPr>
        <p:txBody>
          <a:bodyPr vert="horz" lIns="91440" tIns="45720" rIns="91440" bIns="45720" rtlCol="0">
            <a:normAutofit/>
          </a:bodyPr>
          <a:lstStyle/>
          <a:p>
            <a:pPr lvl="0"/>
            <a:r>
              <a:rPr lang="en-US"/>
              <a:t>Click to edit Master text styles</a:t>
            </a:r>
          </a:p>
          <a:p>
            <a:pPr marL="514350" lvl="1" indent="-228600" algn="l" defTabSz="914400" rtl="0" eaLnBrk="1" latinLnBrk="0" hangingPunct="1">
              <a:lnSpc>
                <a:spcPct val="90000"/>
              </a:lnSpc>
              <a:spcBef>
                <a:spcPts val="500"/>
              </a:spcBef>
              <a:buClr>
                <a:schemeClr val="bg1">
                  <a:lumMod val="75000"/>
                </a:schemeClr>
              </a:buClr>
              <a:buSzPct val="50000"/>
              <a:buFont typeface="Arial" panose="020B0604020202020204" pitchFamily="34" charset="0"/>
              <a:buChar char="►"/>
            </a:pPr>
            <a:r>
              <a:rPr lang="en-US"/>
              <a:t>Second level</a:t>
            </a:r>
          </a:p>
          <a:p>
            <a:pPr marL="739775" marR="0" lvl="2" indent="-225425" algn="l" defTabSz="914400" rtl="0" eaLnBrk="1" fontAlgn="auto" latinLnBrk="0" hangingPunct="1">
              <a:lnSpc>
                <a:spcPct val="90000"/>
              </a:lnSpc>
              <a:spcBef>
                <a:spcPts val="1000"/>
              </a:spcBef>
              <a:spcAft>
                <a:spcPts val="0"/>
              </a:spcAft>
              <a:buClr>
                <a:schemeClr val="bg1">
                  <a:lumMod val="75000"/>
                </a:schemeClr>
              </a:buClr>
              <a:buSzTx/>
              <a:buFont typeface="Arial" panose="020B0604020202020204" pitchFamily="34" charset="0"/>
              <a:buChar char="─"/>
              <a:tabLst/>
              <a:defRPr/>
            </a:pPr>
            <a:r>
              <a:rPr lang="en-US"/>
              <a:t>Third level</a:t>
            </a:r>
          </a:p>
          <a:p>
            <a:pPr marL="858837" lvl="2" indent="-228600" algn="l" defTabSz="914400" rtl="0" eaLnBrk="1" latinLnBrk="0" hangingPunct="1">
              <a:lnSpc>
                <a:spcPct val="90000"/>
              </a:lnSpc>
              <a:spcBef>
                <a:spcPts val="1000"/>
              </a:spcBef>
              <a:buClr>
                <a:schemeClr val="bg1">
                  <a:lumMod val="75000"/>
                </a:schemeClr>
              </a:buClr>
              <a:buFont typeface="Arial" panose="020B0604020202020204" pitchFamily="34" charset="0"/>
              <a:buChar char="•"/>
            </a:pPr>
            <a:endParaRPr lang="en-US"/>
          </a:p>
        </p:txBody>
      </p:sp>
      <p:sp>
        <p:nvSpPr>
          <p:cNvPr id="6" name="Slide Number Placeholder 5"/>
          <p:cNvSpPr>
            <a:spLocks noGrp="1"/>
          </p:cNvSpPr>
          <p:nvPr>
            <p:ph type="sldNum" sz="quarter" idx="4"/>
          </p:nvPr>
        </p:nvSpPr>
        <p:spPr>
          <a:xfrm>
            <a:off x="8248650" y="6356351"/>
            <a:ext cx="500902" cy="365125"/>
          </a:xfrm>
          <a:prstGeom prst="rect">
            <a:avLst/>
          </a:prstGeom>
        </p:spPr>
        <p:txBody>
          <a:bodyPr vert="horz" lIns="91440" tIns="45720" rIns="91440" bIns="45720" rtlCol="0" anchor="ctr"/>
          <a:lstStyle>
            <a:lvl1pPr algn="r">
              <a:defRPr sz="1200" b="0">
                <a:solidFill>
                  <a:srgbClr val="06698A"/>
                </a:solidFill>
                <a:latin typeface="Avenir LT Std 65 Medium" panose="020B0803020203020204" pitchFamily="34" charset="0"/>
              </a:defRPr>
            </a:lvl1pPr>
          </a:lstStyle>
          <a:p>
            <a:fld id="{4B0789BF-F082-4B6E-9D11-95C9D409B9AD}" type="slidenum">
              <a:rPr lang="en-CA" smtClean="0"/>
              <a:pPr/>
              <a:t>‹#›</a:t>
            </a:fld>
            <a:endParaRPr lang="en-CA" dirty="0"/>
          </a:p>
        </p:txBody>
      </p:sp>
    </p:spTree>
    <p:extLst>
      <p:ext uri="{BB962C8B-B14F-4D97-AF65-F5344CB8AC3E}">
        <p14:creationId xmlns:p14="http://schemas.microsoft.com/office/powerpoint/2010/main" val="27173275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txStyles>
    <p:titleStyle>
      <a:lvl1pPr algn="l" defTabSz="914400" rtl="0" eaLnBrk="1" latinLnBrk="0" hangingPunct="1">
        <a:lnSpc>
          <a:spcPct val="90000"/>
        </a:lnSpc>
        <a:spcBef>
          <a:spcPct val="0"/>
        </a:spcBef>
        <a:buNone/>
        <a:defRPr sz="4400" kern="1200">
          <a:solidFill>
            <a:srgbClr val="0E3D51"/>
          </a:solidFill>
          <a:latin typeface="Avenir LT Std 65 Medium" panose="020B0803020203020204" pitchFamily="34" charset="0"/>
          <a:ea typeface="+mj-ea"/>
          <a:cs typeface="+mj-cs"/>
        </a:defRPr>
      </a:lvl1pPr>
    </p:titleStyle>
    <p:bodyStyle>
      <a:lvl1pPr marL="227013" indent="-227013" algn="l" defTabSz="914400" rtl="0" eaLnBrk="1" latinLnBrk="0" hangingPunct="1">
        <a:lnSpc>
          <a:spcPct val="90000"/>
        </a:lnSpc>
        <a:spcBef>
          <a:spcPts val="1000"/>
        </a:spcBef>
        <a:buClr>
          <a:schemeClr val="bg1">
            <a:lumMod val="75000"/>
          </a:schemeClr>
        </a:buClr>
        <a:buFont typeface="Arial" panose="020B0604020202020204" pitchFamily="34" charset="0"/>
        <a:buChar char="•"/>
        <a:defRPr lang="en-US" sz="2400" b="1" kern="1200" dirty="0" smtClean="0">
          <a:solidFill>
            <a:srgbClr val="06698A"/>
          </a:solidFill>
          <a:latin typeface="Arial" panose="020B0604020202020204" pitchFamily="34" charset="0"/>
          <a:ea typeface="+mn-ea"/>
          <a:cs typeface="Arial" panose="020B0604020202020204" pitchFamily="34" charset="0"/>
        </a:defRPr>
      </a:lvl1pPr>
      <a:lvl2pPr marL="857250" indent="-342900" algn="l" defTabSz="914400" rtl="0" eaLnBrk="1" latinLnBrk="0" hangingPunct="1">
        <a:lnSpc>
          <a:spcPct val="90000"/>
        </a:lnSpc>
        <a:spcBef>
          <a:spcPts val="500"/>
        </a:spcBef>
        <a:buSzPct val="90000"/>
        <a:buFont typeface="Arial" panose="020B0604020202020204" pitchFamily="34" charset="0"/>
        <a:buChar char="─"/>
        <a:defRPr lang="en-US" sz="2000" kern="1200" dirty="0" smtClean="0">
          <a:solidFill>
            <a:schemeClr val="tx1"/>
          </a:solidFill>
          <a:latin typeface="Arial" panose="020B0604020202020204" pitchFamily="34" charset="0"/>
          <a:ea typeface="+mn-ea"/>
          <a:cs typeface="Arial" panose="020B0604020202020204" pitchFamily="34" charset="0"/>
        </a:defRPr>
      </a:lvl2pPr>
      <a:lvl3pPr marL="858837" marR="0" indent="-228600" algn="l" defTabSz="914400" rtl="0" eaLnBrk="1" fontAlgn="auto" latinLnBrk="0" hangingPunct="1">
        <a:lnSpc>
          <a:spcPct val="90000"/>
        </a:lnSpc>
        <a:spcBef>
          <a:spcPts val="1000"/>
        </a:spcBef>
        <a:spcAft>
          <a:spcPts val="0"/>
        </a:spcAft>
        <a:buClr>
          <a:schemeClr val="bg1">
            <a:lumMod val="75000"/>
          </a:schemeClr>
        </a:buClr>
        <a:buSzTx/>
        <a:buFont typeface="Arial" panose="020B0604020202020204" pitchFamily="34" charset="0"/>
        <a:buChar char="─"/>
        <a:tabLst/>
        <a:defRPr lang="en-US" sz="2000" kern="1200" dirty="0" smtClean="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LT Std 55 Roman" panose="020B0503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LT Std 55 Roman" panose="020B0503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37.xml"/><Relationship Id="rId7" Type="http://schemas.openxmlformats.org/officeDocument/2006/relationships/notesSlide" Target="../notesSlides/notesSlide10.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Layout" Target="../slideLayouts/slideLayout3.xml"/><Relationship Id="rId5" Type="http://schemas.openxmlformats.org/officeDocument/2006/relationships/tags" Target="../tags/tag39.xml"/><Relationship Id="rId4" Type="http://schemas.openxmlformats.org/officeDocument/2006/relationships/tags" Target="../tags/tag38.xml"/></Relationships>
</file>

<file path=ppt/slides/_rels/slide11.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image" Target="../media/image22.svg"/><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image" Target="../media/image21.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11.xml"/><Relationship Id="rId5" Type="http://schemas.openxmlformats.org/officeDocument/2006/relationships/tags" Target="../tags/tag44.xml"/><Relationship Id="rId10" Type="http://schemas.openxmlformats.org/officeDocument/2006/relationships/slideLayout" Target="../slideLayouts/slideLayout3.xml"/><Relationship Id="rId4" Type="http://schemas.openxmlformats.org/officeDocument/2006/relationships/tags" Target="../tags/tag43.xml"/><Relationship Id="rId9" Type="http://schemas.openxmlformats.org/officeDocument/2006/relationships/tags" Target="../tags/tag48.xml"/></Relationships>
</file>

<file path=ppt/slides/_rels/slide12.xml.rels><?xml version="1.0" encoding="UTF-8" standalone="yes"?>
<Relationships xmlns="http://schemas.openxmlformats.org/package/2006/relationships"><Relationship Id="rId8" Type="http://schemas.openxmlformats.org/officeDocument/2006/relationships/tags" Target="../tags/tag56.xml"/><Relationship Id="rId3" Type="http://schemas.openxmlformats.org/officeDocument/2006/relationships/tags" Target="../tags/tag51.xml"/><Relationship Id="rId7" Type="http://schemas.openxmlformats.org/officeDocument/2006/relationships/tags" Target="../tags/tag55.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notesSlide" Target="../notesSlides/notesSlide12.xml"/><Relationship Id="rId5" Type="http://schemas.openxmlformats.org/officeDocument/2006/relationships/tags" Target="../tags/tag53.xml"/><Relationship Id="rId10" Type="http://schemas.openxmlformats.org/officeDocument/2006/relationships/slideLayout" Target="../slideLayouts/slideLayout3.xml"/><Relationship Id="rId4" Type="http://schemas.openxmlformats.org/officeDocument/2006/relationships/tags" Target="../tags/tag52.xml"/><Relationship Id="rId9" Type="http://schemas.openxmlformats.org/officeDocument/2006/relationships/tags" Target="../tags/tag57.xml"/></Relationships>
</file>

<file path=ppt/slides/_rels/slide13.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image" Target="../media/image24.png"/><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23.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notesSlide" Target="../notesSlides/notesSlide13.xml"/><Relationship Id="rId5" Type="http://schemas.openxmlformats.org/officeDocument/2006/relationships/tags" Target="../tags/tag62.xml"/><Relationship Id="rId10" Type="http://schemas.openxmlformats.org/officeDocument/2006/relationships/slideLayout" Target="../slideLayouts/slideLayout3.xml"/><Relationship Id="rId4" Type="http://schemas.openxmlformats.org/officeDocument/2006/relationships/tags" Target="../tags/tag61.xml"/><Relationship Id="rId9" Type="http://schemas.openxmlformats.org/officeDocument/2006/relationships/tags" Target="../tags/tag66.xml"/><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69.xml"/><Relationship Id="rId7" Type="http://schemas.openxmlformats.org/officeDocument/2006/relationships/slideLayout" Target="../slideLayouts/slideLayout3.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5" Type="http://schemas.openxmlformats.org/officeDocument/2006/relationships/tags" Target="../tags/tag71.xml"/><Relationship Id="rId10" Type="http://schemas.openxmlformats.org/officeDocument/2006/relationships/image" Target="../media/image26.png"/><Relationship Id="rId4" Type="http://schemas.openxmlformats.org/officeDocument/2006/relationships/tags" Target="../tags/tag70.xml"/><Relationship Id="rId9" Type="http://schemas.microsoft.com/office/2018/10/relationships/comments" Target="../comments/modernComment_107_A6B90A9C.xml"/></Relationships>
</file>

<file path=ppt/slides/_rels/slide15.xml.rels><?xml version="1.0" encoding="UTF-8" standalone="yes"?>
<Relationships xmlns="http://schemas.openxmlformats.org/package/2006/relationships"><Relationship Id="rId8" Type="http://schemas.openxmlformats.org/officeDocument/2006/relationships/tags" Target="../tags/tag80.xml"/><Relationship Id="rId13" Type="http://schemas.openxmlformats.org/officeDocument/2006/relationships/image" Target="../media/image29.png"/><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image" Target="../media/image28.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image" Target="../media/image27.png"/><Relationship Id="rId5" Type="http://schemas.openxmlformats.org/officeDocument/2006/relationships/tags" Target="../tags/tag77.xml"/><Relationship Id="rId15" Type="http://schemas.openxmlformats.org/officeDocument/2006/relationships/image" Target="../media/image24.png"/><Relationship Id="rId10" Type="http://schemas.openxmlformats.org/officeDocument/2006/relationships/notesSlide" Target="../notesSlides/notesSlide15.xml"/><Relationship Id="rId4" Type="http://schemas.openxmlformats.org/officeDocument/2006/relationships/tags" Target="../tags/tag76.xml"/><Relationship Id="rId9" Type="http://schemas.openxmlformats.org/officeDocument/2006/relationships/slideLayout" Target="../slideLayouts/slideLayout3.xml"/><Relationship Id="rId1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3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85.xml"/><Relationship Id="rId7" Type="http://schemas.openxmlformats.org/officeDocument/2006/relationships/slideLayout" Target="../slideLayouts/slideLayout3.xml"/><Relationship Id="rId12" Type="http://schemas.openxmlformats.org/officeDocument/2006/relationships/image" Target="../media/image35.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image" Target="../media/image34.png"/><Relationship Id="rId5" Type="http://schemas.openxmlformats.org/officeDocument/2006/relationships/tags" Target="../tags/tag87.xml"/><Relationship Id="rId10" Type="http://schemas.openxmlformats.org/officeDocument/2006/relationships/image" Target="../media/image33.png"/><Relationship Id="rId4" Type="http://schemas.openxmlformats.org/officeDocument/2006/relationships/tags" Target="../tags/tag86.xml"/><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36.png"/><Relationship Id="rId5" Type="http://schemas.openxmlformats.org/officeDocument/2006/relationships/notesSlide" Target="../notesSlides/notesSlide18.xml"/><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37.jpg"/><Relationship Id="rId5" Type="http://schemas.openxmlformats.org/officeDocument/2006/relationships/notesSlide" Target="../notesSlides/notesSlide19.xml"/><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image" Target="../media/image3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3.xml"/><Relationship Id="rId13" Type="http://schemas.openxmlformats.org/officeDocument/2006/relationships/image" Target="../media/image41.png"/><Relationship Id="rId3" Type="http://schemas.openxmlformats.org/officeDocument/2006/relationships/tags" Target="../tags/tag99.xml"/><Relationship Id="rId7" Type="http://schemas.openxmlformats.org/officeDocument/2006/relationships/tags" Target="../tags/tag103.xml"/><Relationship Id="rId12" Type="http://schemas.openxmlformats.org/officeDocument/2006/relationships/image" Target="../media/image40.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image" Target="../media/image39.png"/><Relationship Id="rId5" Type="http://schemas.openxmlformats.org/officeDocument/2006/relationships/tags" Target="../tags/tag101.xml"/><Relationship Id="rId10" Type="http://schemas.openxmlformats.org/officeDocument/2006/relationships/hyperlink" Target="https://www.tandemhelps.ca/" TargetMode="External"/><Relationship Id="rId4" Type="http://schemas.openxmlformats.org/officeDocument/2006/relationships/tags" Target="../tags/tag100.xml"/><Relationship Id="rId9"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06.xml"/><Relationship Id="rId7" Type="http://schemas.openxmlformats.org/officeDocument/2006/relationships/image" Target="../media/image42.png"/><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notesSlide" Target="../notesSlides/notesSlide22.xml"/><Relationship Id="rId5" Type="http://schemas.openxmlformats.org/officeDocument/2006/relationships/slideLayout" Target="../slideLayouts/slideLayout3.xml"/><Relationship Id="rId10" Type="http://schemas.openxmlformats.org/officeDocument/2006/relationships/hyperlink" Target="http://www.camh.ca/fr" TargetMode="External"/><Relationship Id="rId4" Type="http://schemas.openxmlformats.org/officeDocument/2006/relationships/tags" Target="../tags/tag107.xml"/><Relationship Id="rId9" Type="http://schemas.openxmlformats.org/officeDocument/2006/relationships/hyperlink" Target="http://www.connexontario.ca/"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1.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tags" Target="../tags/tag13.xml"/></Relationships>
</file>

<file path=ppt/slides/_rels/slide5.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13.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2.pn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19.xml"/><Relationship Id="rId7" Type="http://schemas.openxmlformats.org/officeDocument/2006/relationships/notesSlide" Target="../notesSlides/notesSlide6.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3.xml"/><Relationship Id="rId5" Type="http://schemas.openxmlformats.org/officeDocument/2006/relationships/tags" Target="../tags/tag21.xml"/><Relationship Id="rId10" Type="http://schemas.openxmlformats.org/officeDocument/2006/relationships/image" Target="../media/image16.png"/><Relationship Id="rId4" Type="http://schemas.openxmlformats.org/officeDocument/2006/relationships/tags" Target="../tags/tag20.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4.xml"/><Relationship Id="rId7" Type="http://schemas.openxmlformats.org/officeDocument/2006/relationships/slideLayout" Target="../slideLayouts/slideLayout3.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18.png"/><Relationship Id="rId2" Type="http://schemas.openxmlformats.org/officeDocument/2006/relationships/tags" Target="../tags/tag28.xml"/><Relationship Id="rId1" Type="http://schemas.openxmlformats.org/officeDocument/2006/relationships/video" Target="NULL" TargetMode="External"/><Relationship Id="rId6" Type="http://schemas.openxmlformats.org/officeDocument/2006/relationships/notesSlide" Target="../notesSlides/notesSlide8.xml"/><Relationship Id="rId5" Type="http://schemas.openxmlformats.org/officeDocument/2006/relationships/slideLayout" Target="../slideLayouts/slideLayout6.xml"/><Relationship Id="rId4" Type="http://schemas.openxmlformats.org/officeDocument/2006/relationships/tags" Target="../tags/tag29.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32.xml"/><Relationship Id="rId7" Type="http://schemas.openxmlformats.org/officeDocument/2006/relationships/notesSlide" Target="../notesSlides/notesSlide9.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slideLayout" Target="../slideLayouts/slideLayout3.xml"/><Relationship Id="rId5" Type="http://schemas.openxmlformats.org/officeDocument/2006/relationships/tags" Target="../tags/tag34.xml"/><Relationship Id="rId4" Type="http://schemas.openxmlformats.org/officeDocument/2006/relationships/tags" Target="../tags/tag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3D500B8-5E74-E7D4-7DFE-2B9942C8DE96}"/>
              </a:ext>
            </a:extLst>
          </p:cNvPr>
          <p:cNvSpPr>
            <a:spLocks noGrp="1"/>
          </p:cNvSpPr>
          <p:nvPr>
            <p:ph type="ctrTitle"/>
            <p:custDataLst>
              <p:tags r:id="rId1"/>
            </p:custDataLst>
          </p:nvPr>
        </p:nvSpPr>
        <p:spPr/>
        <p:txBody>
          <a:bodyPr>
            <a:normAutofit/>
          </a:bodyPr>
          <a:lstStyle/>
          <a:p>
            <a:r>
              <a:rPr lang="fr-CA" sz="4000" noProof="0" dirty="0"/>
              <a:t>L’alcool</a:t>
            </a:r>
          </a:p>
        </p:txBody>
      </p:sp>
      <p:sp>
        <p:nvSpPr>
          <p:cNvPr id="10" name="Subtitle 2">
            <a:extLst>
              <a:ext uri="{FF2B5EF4-FFF2-40B4-BE49-F238E27FC236}">
                <a16:creationId xmlns:a16="http://schemas.microsoft.com/office/drawing/2014/main" id="{6E66C54D-CECA-82F7-1F80-296F88E32F89}"/>
              </a:ext>
            </a:extLst>
          </p:cNvPr>
          <p:cNvSpPr>
            <a:spLocks noGrp="1"/>
          </p:cNvSpPr>
          <p:nvPr>
            <p:ph type="subTitle" idx="1"/>
            <p:custDataLst>
              <p:tags r:id="rId2"/>
            </p:custDataLst>
          </p:nvPr>
        </p:nvSpPr>
        <p:spPr/>
        <p:txBody>
          <a:bodyPr/>
          <a:lstStyle/>
          <a:p>
            <a:r>
              <a:rPr lang="fr-CA" noProof="0" dirty="0"/>
              <a:t>Voici les faits!</a:t>
            </a:r>
          </a:p>
        </p:txBody>
      </p:sp>
      <p:sp>
        <p:nvSpPr>
          <p:cNvPr id="12" name="Text Placeholder 3">
            <a:extLst>
              <a:ext uri="{FF2B5EF4-FFF2-40B4-BE49-F238E27FC236}">
                <a16:creationId xmlns:a16="http://schemas.microsoft.com/office/drawing/2014/main" id="{FCBAE0E9-7CD5-70D2-33C7-EF80A30CFF51}"/>
              </a:ext>
            </a:extLst>
          </p:cNvPr>
          <p:cNvSpPr>
            <a:spLocks noGrp="1"/>
          </p:cNvSpPr>
          <p:nvPr>
            <p:ph type="body" sz="quarter" idx="10"/>
            <p:custDataLst>
              <p:tags r:id="rId3"/>
            </p:custDataLst>
          </p:nvPr>
        </p:nvSpPr>
        <p:spPr>
          <a:xfrm>
            <a:off x="356347" y="4608513"/>
            <a:ext cx="5837420" cy="835669"/>
          </a:xfrm>
        </p:spPr>
        <p:txBody>
          <a:bodyPr vert="horz" lIns="91440" tIns="45720" rIns="91440" bIns="45720" rtlCol="0" anchor="t">
            <a:normAutofit/>
          </a:bodyPr>
          <a:lstStyle/>
          <a:p>
            <a:r>
              <a:rPr lang="fr-CA" noProof="0" dirty="0">
                <a:latin typeface="Arial"/>
                <a:cs typeface="Arial"/>
              </a:rPr>
              <a:t>Créée en août 2022</a:t>
            </a:r>
          </a:p>
          <a:p>
            <a:r>
              <a:rPr lang="fr-CA" noProof="0" dirty="0">
                <a:latin typeface="Arial"/>
                <a:cs typeface="Arial"/>
              </a:rPr>
              <a:t>Révisée en avril 2023</a:t>
            </a:r>
          </a:p>
        </p:txBody>
      </p:sp>
      <p:pic>
        <p:nvPicPr>
          <p:cNvPr id="4" name="Picture 3">
            <a:extLst>
              <a:ext uri="{FF2B5EF4-FFF2-40B4-BE49-F238E27FC236}">
                <a16:creationId xmlns:a16="http://schemas.microsoft.com/office/drawing/2014/main" id="{150F66EC-6415-4409-A348-6561D9D51865}"/>
              </a:ext>
            </a:extLst>
          </p:cNvPr>
          <p:cNvPicPr>
            <a:picLocks noChangeAspect="1"/>
          </p:cNvPicPr>
          <p:nvPr>
            <p:custDataLst>
              <p:tags r:id="rId4"/>
            </p:custDataLst>
          </p:nvPr>
        </p:nvPicPr>
        <p:blipFill rotWithShape="1">
          <a:blip r:embed="rId7"/>
          <a:srcRect l="28728" r="28156"/>
          <a:stretch/>
        </p:blipFill>
        <p:spPr>
          <a:xfrm>
            <a:off x="6778486" y="0"/>
            <a:ext cx="2365513" cy="6857999"/>
          </a:xfrm>
          <a:prstGeom prst="rect">
            <a:avLst/>
          </a:prstGeom>
        </p:spPr>
      </p:pic>
    </p:spTree>
    <p:extLst>
      <p:ext uri="{BB962C8B-B14F-4D97-AF65-F5344CB8AC3E}">
        <p14:creationId xmlns:p14="http://schemas.microsoft.com/office/powerpoint/2010/main" val="4142125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E64832E-63D7-4EE1-97C3-AF6E6962D5C2}"/>
              </a:ext>
            </a:extLst>
          </p:cNvPr>
          <p:cNvSpPr>
            <a:spLocks noGrp="1" noChangeArrowheads="1"/>
          </p:cNvSpPr>
          <p:nvPr>
            <p:ph type="title"/>
            <p:custDataLst>
              <p:tags r:id="rId1"/>
            </p:custDataLst>
          </p:nvPr>
        </p:nvSpPr>
        <p:spPr>
          <a:xfrm>
            <a:off x="618226" y="891272"/>
            <a:ext cx="3953774" cy="1060063"/>
          </a:xfrm>
        </p:spPr>
        <p:txBody>
          <a:bodyPr/>
          <a:lstStyle/>
          <a:p>
            <a:r>
              <a:rPr lang="fr-CA" altLang="en-US" b="1" noProof="0" dirty="0">
                <a:solidFill>
                  <a:schemeClr val="tx1"/>
                </a:solidFill>
                <a:latin typeface="Calibri"/>
                <a:ea typeface="+mj-lt"/>
                <a:cs typeface="Calibri"/>
              </a:rPr>
              <a:t>Avez-vous déjà entendu dire que…</a:t>
            </a:r>
          </a:p>
        </p:txBody>
      </p:sp>
      <p:sp>
        <p:nvSpPr>
          <p:cNvPr id="4099" name="Rectangle 3">
            <a:extLst>
              <a:ext uri="{FF2B5EF4-FFF2-40B4-BE49-F238E27FC236}">
                <a16:creationId xmlns:a16="http://schemas.microsoft.com/office/drawing/2014/main" id="{1D069536-D2CC-4DD3-9854-8197C9E72F5B}"/>
              </a:ext>
            </a:extLst>
          </p:cNvPr>
          <p:cNvSpPr>
            <a:spLocks noGrp="1" noChangeArrowheads="1"/>
          </p:cNvSpPr>
          <p:nvPr>
            <p:ph idx="1"/>
            <p:custDataLst>
              <p:tags r:id="rId2"/>
            </p:custDataLst>
          </p:nvPr>
        </p:nvSpPr>
        <p:spPr>
          <a:xfrm>
            <a:off x="1055915" y="1932599"/>
            <a:ext cx="2833488" cy="1488733"/>
          </a:xfrm>
        </p:spPr>
        <p:txBody>
          <a:bodyPr/>
          <a:lstStyle/>
          <a:p>
            <a:pPr marL="0" indent="0">
              <a:buNone/>
            </a:pPr>
            <a:r>
              <a:rPr lang="fr-CA" sz="3000" dirty="0">
                <a:latin typeface="Calibri"/>
                <a:cs typeface="Calibri"/>
              </a:rPr>
              <a:t>boire de l’alcool, ce n’est pas bien grave?</a:t>
            </a:r>
            <a:endParaRPr lang="fr-CA" sz="3000" kern="1200" noProof="0" dirty="0">
              <a:latin typeface="Calibri"/>
              <a:cs typeface="Calibri"/>
            </a:endParaRPr>
          </a:p>
        </p:txBody>
      </p:sp>
      <p:sp>
        <p:nvSpPr>
          <p:cNvPr id="2" name="Rectangle 1">
            <a:extLst>
              <a:ext uri="{FF2B5EF4-FFF2-40B4-BE49-F238E27FC236}">
                <a16:creationId xmlns:a16="http://schemas.microsoft.com/office/drawing/2014/main" id="{C1C91576-A1B4-4F10-BCE8-567A0B44A870}"/>
              </a:ext>
            </a:extLst>
          </p:cNvPr>
          <p:cNvSpPr/>
          <p:nvPr>
            <p:custDataLst>
              <p:tags r:id="rId3"/>
            </p:custDataLst>
          </p:nvPr>
        </p:nvSpPr>
        <p:spPr>
          <a:xfrm>
            <a:off x="4740891" y="2612999"/>
            <a:ext cx="4088477" cy="2800767"/>
          </a:xfrm>
          <a:prstGeom prst="rect">
            <a:avLst/>
          </a:prstGeom>
        </p:spPr>
        <p:txBody>
          <a:bodyPr wrap="square" lIns="91440" tIns="45720" rIns="91440" bIns="45720" anchor="t">
            <a:spAutoFit/>
          </a:bodyPr>
          <a:lstStyle/>
          <a:p>
            <a:r>
              <a:rPr lang="fr-CA" sz="2200" dirty="0">
                <a:solidFill>
                  <a:srgbClr val="006345"/>
                </a:solidFill>
                <a:latin typeface="Arial"/>
                <a:cs typeface="Arial"/>
              </a:rPr>
              <a:t>Boire peut entraîner la prise de mauvaises décisions et augmenter le risque :</a:t>
            </a:r>
          </a:p>
          <a:p>
            <a:pPr marL="457200" indent="-457200">
              <a:buFont typeface="Arial"/>
              <a:buChar char="•"/>
            </a:pPr>
            <a:r>
              <a:rPr lang="fr-CA" sz="2200" dirty="0">
                <a:solidFill>
                  <a:srgbClr val="006345"/>
                </a:solidFill>
                <a:latin typeface="Arial"/>
                <a:cs typeface="Arial"/>
              </a:rPr>
              <a:t>de blessure;</a:t>
            </a:r>
          </a:p>
          <a:p>
            <a:pPr marL="457200" indent="-457200">
              <a:buFont typeface="Arial"/>
              <a:buChar char="•"/>
            </a:pPr>
            <a:r>
              <a:rPr lang="fr-CA" sz="2200" dirty="0">
                <a:solidFill>
                  <a:srgbClr val="006345"/>
                </a:solidFill>
                <a:latin typeface="Arial"/>
                <a:cs typeface="Arial"/>
              </a:rPr>
              <a:t>d’intoxication alcoolique; </a:t>
            </a:r>
          </a:p>
          <a:p>
            <a:pPr marL="457200" indent="-457200">
              <a:buFont typeface="Arial"/>
              <a:buChar char="•"/>
            </a:pPr>
            <a:r>
              <a:rPr lang="fr-CA" sz="2200" dirty="0">
                <a:solidFill>
                  <a:srgbClr val="006345"/>
                </a:solidFill>
                <a:latin typeface="Arial"/>
                <a:cs typeface="Arial"/>
              </a:rPr>
              <a:t>de violence;</a:t>
            </a:r>
          </a:p>
          <a:p>
            <a:pPr marL="457200" indent="-457200">
              <a:buFont typeface="Arial"/>
              <a:buChar char="•"/>
            </a:pPr>
            <a:r>
              <a:rPr lang="fr-CA" sz="2200" dirty="0">
                <a:solidFill>
                  <a:srgbClr val="006345"/>
                </a:solidFill>
                <a:latin typeface="Arial"/>
                <a:cs typeface="Arial"/>
              </a:rPr>
              <a:t>de comportement sexuel à risque.</a:t>
            </a:r>
          </a:p>
        </p:txBody>
      </p:sp>
      <p:sp>
        <p:nvSpPr>
          <p:cNvPr id="5" name="TextBox 4">
            <a:extLst>
              <a:ext uri="{FF2B5EF4-FFF2-40B4-BE49-F238E27FC236}">
                <a16:creationId xmlns:a16="http://schemas.microsoft.com/office/drawing/2014/main" id="{0A1316D2-51D0-94E1-42CF-40FDDA99A7F8}"/>
              </a:ext>
            </a:extLst>
          </p:cNvPr>
          <p:cNvSpPr txBox="1"/>
          <p:nvPr>
            <p:custDataLst>
              <p:tags r:id="rId4"/>
            </p:custDataLst>
          </p:nvPr>
        </p:nvSpPr>
        <p:spPr>
          <a:xfrm>
            <a:off x="4740891" y="2082818"/>
            <a:ext cx="3243358" cy="577081"/>
          </a:xfrm>
          <a:prstGeom prst="rect">
            <a:avLst/>
          </a:prstGeom>
          <a:noFill/>
        </p:spPr>
        <p:txBody>
          <a:bodyPr wrap="square" lIns="68580" tIns="34290" rIns="68580" bIns="34290" rtlCol="0" anchor="t">
            <a:spAutoFit/>
          </a:bodyPr>
          <a:lstStyle/>
          <a:p>
            <a:r>
              <a:rPr lang="fr-CA" sz="3300" b="1" dirty="0">
                <a:solidFill>
                  <a:srgbClr val="006345"/>
                </a:solidFill>
                <a:latin typeface="Arial"/>
                <a:cs typeface="Arial"/>
              </a:rPr>
              <a:t>EN FAIT</a:t>
            </a:r>
            <a:r>
              <a:rPr lang="en-CA" sz="3300" b="1" dirty="0">
                <a:solidFill>
                  <a:srgbClr val="006345"/>
                </a:solidFill>
                <a:latin typeface="Arial"/>
                <a:cs typeface="Arial"/>
              </a:rPr>
              <a:t>…</a:t>
            </a:r>
            <a:endParaRPr lang="en-CA" sz="1350" dirty="0">
              <a:latin typeface="Arial"/>
              <a:cs typeface="Arial"/>
            </a:endParaRPr>
          </a:p>
        </p:txBody>
      </p:sp>
      <p:pic>
        <p:nvPicPr>
          <p:cNvPr id="4" name="Picture 5" descr="Icon&#10;&#10;Description automatically generated">
            <a:extLst>
              <a:ext uri="{FF2B5EF4-FFF2-40B4-BE49-F238E27FC236}">
                <a16:creationId xmlns:a16="http://schemas.microsoft.com/office/drawing/2014/main" id="{0B818B8B-C768-05FB-D9BA-BB5A44703BC7}"/>
              </a:ext>
            </a:extLst>
          </p:cNvPr>
          <p:cNvPicPr>
            <a:picLocks noChangeAspect="1"/>
          </p:cNvPicPr>
          <p:nvPr>
            <p:custDataLst>
              <p:tags r:id="rId5"/>
            </p:custDataLst>
          </p:nvPr>
        </p:nvPicPr>
        <p:blipFill>
          <a:blip r:embed="rId8"/>
          <a:stretch>
            <a:fillRect/>
          </a:stretch>
        </p:blipFill>
        <p:spPr>
          <a:xfrm>
            <a:off x="914400" y="3368465"/>
            <a:ext cx="2675965" cy="20372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26"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80">
                                          <p:stCondLst>
                                            <p:cond delay="0"/>
                                          </p:stCondLst>
                                        </p:cTn>
                                        <p:tgtEl>
                                          <p:spTgt spid="4"/>
                                        </p:tgtEl>
                                      </p:cBhvr>
                                    </p:animEffect>
                                    <p:anim calcmode="lin" valueType="num">
                                      <p:cBhvr>
                                        <p:cTn id="1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1" dur="26">
                                          <p:stCondLst>
                                            <p:cond delay="650"/>
                                          </p:stCondLst>
                                        </p:cTn>
                                        <p:tgtEl>
                                          <p:spTgt spid="4"/>
                                        </p:tgtEl>
                                      </p:cBhvr>
                                      <p:to x="100000" y="60000"/>
                                    </p:animScale>
                                    <p:animScale>
                                      <p:cBhvr>
                                        <p:cTn id="22" dur="166" decel="50000">
                                          <p:stCondLst>
                                            <p:cond delay="676"/>
                                          </p:stCondLst>
                                        </p:cTn>
                                        <p:tgtEl>
                                          <p:spTgt spid="4"/>
                                        </p:tgtEl>
                                      </p:cBhvr>
                                      <p:to x="100000" y="100000"/>
                                    </p:animScale>
                                    <p:animScale>
                                      <p:cBhvr>
                                        <p:cTn id="23" dur="26">
                                          <p:stCondLst>
                                            <p:cond delay="1312"/>
                                          </p:stCondLst>
                                        </p:cTn>
                                        <p:tgtEl>
                                          <p:spTgt spid="4"/>
                                        </p:tgtEl>
                                      </p:cBhvr>
                                      <p:to x="100000" y="80000"/>
                                    </p:animScale>
                                    <p:animScale>
                                      <p:cBhvr>
                                        <p:cTn id="24" dur="166" decel="50000">
                                          <p:stCondLst>
                                            <p:cond delay="1338"/>
                                          </p:stCondLst>
                                        </p:cTn>
                                        <p:tgtEl>
                                          <p:spTgt spid="4"/>
                                        </p:tgtEl>
                                      </p:cBhvr>
                                      <p:to x="100000" y="100000"/>
                                    </p:animScale>
                                    <p:animScale>
                                      <p:cBhvr>
                                        <p:cTn id="25" dur="26">
                                          <p:stCondLst>
                                            <p:cond delay="1642"/>
                                          </p:stCondLst>
                                        </p:cTn>
                                        <p:tgtEl>
                                          <p:spTgt spid="4"/>
                                        </p:tgtEl>
                                      </p:cBhvr>
                                      <p:to x="100000" y="90000"/>
                                    </p:animScale>
                                    <p:animScale>
                                      <p:cBhvr>
                                        <p:cTn id="26" dur="166" decel="50000">
                                          <p:stCondLst>
                                            <p:cond delay="1668"/>
                                          </p:stCondLst>
                                        </p:cTn>
                                        <p:tgtEl>
                                          <p:spTgt spid="4"/>
                                        </p:tgtEl>
                                      </p:cBhvr>
                                      <p:to x="100000" y="100000"/>
                                    </p:animScale>
                                    <p:animScale>
                                      <p:cBhvr>
                                        <p:cTn id="27" dur="26">
                                          <p:stCondLst>
                                            <p:cond delay="1808"/>
                                          </p:stCondLst>
                                        </p:cTn>
                                        <p:tgtEl>
                                          <p:spTgt spid="4"/>
                                        </p:tgtEl>
                                      </p:cBhvr>
                                      <p:to x="100000" y="95000"/>
                                    </p:animScale>
                                    <p:animScale>
                                      <p:cBhvr>
                                        <p:cTn id="2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A9283F8-6286-37DA-4AF3-B3B520351A32}"/>
              </a:ext>
            </a:extLst>
          </p:cNvPr>
          <p:cNvSpPr>
            <a:spLocks noGrp="1"/>
          </p:cNvSpPr>
          <p:nvPr>
            <p:ph idx="1"/>
            <p:custDataLst>
              <p:tags r:id="rId1"/>
            </p:custDataLst>
          </p:nvPr>
        </p:nvSpPr>
        <p:spPr/>
        <p:txBody>
          <a:bodyPr/>
          <a:lstStyle/>
          <a:p>
            <a:endParaRPr lang="en-US" dirty="0"/>
          </a:p>
        </p:txBody>
      </p:sp>
      <p:sp>
        <p:nvSpPr>
          <p:cNvPr id="4" name="TextBox 3">
            <a:extLst>
              <a:ext uri="{FF2B5EF4-FFF2-40B4-BE49-F238E27FC236}">
                <a16:creationId xmlns:a16="http://schemas.microsoft.com/office/drawing/2014/main" id="{6E2AB56C-CF92-4ED8-8274-644B882DB79D}"/>
              </a:ext>
            </a:extLst>
          </p:cNvPr>
          <p:cNvSpPr txBox="1"/>
          <p:nvPr>
            <p:custDataLst>
              <p:tags r:id="rId2"/>
            </p:custDataLst>
          </p:nvPr>
        </p:nvSpPr>
        <p:spPr>
          <a:xfrm>
            <a:off x="537713" y="2003719"/>
            <a:ext cx="3488533" cy="1200329"/>
          </a:xfrm>
          <a:prstGeom prst="rect">
            <a:avLst/>
          </a:prstGeom>
          <a:noFill/>
        </p:spPr>
        <p:txBody>
          <a:bodyPr wrap="square" lIns="91440" tIns="45720" rIns="91440" bIns="45720" rtlCol="0" anchor="t">
            <a:spAutoFit/>
          </a:bodyPr>
          <a:lstStyle/>
          <a:p>
            <a:pPr fontAlgn="auto">
              <a:spcBef>
                <a:spcPts val="0"/>
              </a:spcBef>
              <a:spcAft>
                <a:spcPts val="0"/>
              </a:spcAft>
            </a:pPr>
            <a:r>
              <a:rPr lang="fr-CA" dirty="0">
                <a:latin typeface="Arial"/>
                <a:cs typeface="Arial"/>
              </a:rPr>
              <a:t>il faut boire pour faire comme les autres et s’intégrer?</a:t>
            </a:r>
          </a:p>
        </p:txBody>
      </p:sp>
      <p:sp>
        <p:nvSpPr>
          <p:cNvPr id="6" name="TextBox 5">
            <a:extLst>
              <a:ext uri="{FF2B5EF4-FFF2-40B4-BE49-F238E27FC236}">
                <a16:creationId xmlns:a16="http://schemas.microsoft.com/office/drawing/2014/main" id="{AB22B092-A980-42E7-AC1E-7DC71CD42502}"/>
              </a:ext>
            </a:extLst>
          </p:cNvPr>
          <p:cNvSpPr txBox="1"/>
          <p:nvPr>
            <p:custDataLst>
              <p:tags r:id="rId3"/>
            </p:custDataLst>
          </p:nvPr>
        </p:nvSpPr>
        <p:spPr>
          <a:xfrm>
            <a:off x="4026246" y="2999398"/>
            <a:ext cx="4660969" cy="2800767"/>
          </a:xfrm>
          <a:prstGeom prst="rect">
            <a:avLst/>
          </a:prstGeom>
          <a:noFill/>
        </p:spPr>
        <p:txBody>
          <a:bodyPr wrap="square" lIns="91440" tIns="45720" rIns="91440" bIns="45720" rtlCol="0" anchor="t">
            <a:spAutoFit/>
          </a:bodyPr>
          <a:lstStyle/>
          <a:p>
            <a:pPr marL="342900" indent="-342900" fontAlgn="auto">
              <a:spcBef>
                <a:spcPts val="0"/>
              </a:spcBef>
              <a:spcAft>
                <a:spcPts val="0"/>
              </a:spcAft>
              <a:buFont typeface="Arial"/>
              <a:buChar char="•"/>
            </a:pPr>
            <a:r>
              <a:rPr lang="fr-CA" sz="2200" dirty="0">
                <a:solidFill>
                  <a:srgbClr val="006345"/>
                </a:solidFill>
                <a:latin typeface="Arial"/>
                <a:cs typeface="Arial"/>
              </a:rPr>
              <a:t>Si vous voulez vraiment faire comme les autres, ne buvez pas! </a:t>
            </a:r>
          </a:p>
          <a:p>
            <a:pPr marL="342900" indent="-342900" fontAlgn="auto">
              <a:spcBef>
                <a:spcPts val="0"/>
              </a:spcBef>
              <a:spcAft>
                <a:spcPts val="0"/>
              </a:spcAft>
              <a:buFont typeface="Arial"/>
              <a:buChar char="•"/>
            </a:pPr>
            <a:r>
              <a:rPr lang="fr-CA" sz="2200" dirty="0">
                <a:solidFill>
                  <a:srgbClr val="006345"/>
                </a:solidFill>
                <a:latin typeface="Arial"/>
                <a:cs typeface="Arial"/>
              </a:rPr>
              <a:t>La majorité des jeunes ne consomment pas d’alcool; la recherche montre que 93 % des élèves de 7</a:t>
            </a:r>
            <a:r>
              <a:rPr lang="fr-CA" sz="2200" baseline="30000" dirty="0">
                <a:solidFill>
                  <a:srgbClr val="006345"/>
                </a:solidFill>
                <a:latin typeface="Arial"/>
                <a:cs typeface="Arial"/>
              </a:rPr>
              <a:t>e</a:t>
            </a:r>
            <a:r>
              <a:rPr lang="fr-CA" sz="2200" dirty="0">
                <a:solidFill>
                  <a:srgbClr val="006345"/>
                </a:solidFill>
                <a:latin typeface="Arial"/>
                <a:cs typeface="Arial"/>
              </a:rPr>
              <a:t> année et 84 % des élèves de 8</a:t>
            </a:r>
            <a:r>
              <a:rPr lang="fr-CA" sz="2200" baseline="30000" dirty="0">
                <a:solidFill>
                  <a:srgbClr val="006345"/>
                </a:solidFill>
                <a:latin typeface="Arial"/>
                <a:cs typeface="Arial"/>
              </a:rPr>
              <a:t>e</a:t>
            </a:r>
            <a:r>
              <a:rPr lang="fr-CA" sz="2200" dirty="0">
                <a:solidFill>
                  <a:srgbClr val="006345"/>
                </a:solidFill>
                <a:latin typeface="Arial"/>
                <a:cs typeface="Arial"/>
              </a:rPr>
              <a:t> année ne consomment </a:t>
            </a:r>
            <a:r>
              <a:rPr lang="fr-CA" sz="2200" b="1" u="sng" dirty="0">
                <a:solidFill>
                  <a:srgbClr val="006345"/>
                </a:solidFill>
                <a:latin typeface="Arial"/>
                <a:cs typeface="Arial"/>
              </a:rPr>
              <a:t>PAS</a:t>
            </a:r>
            <a:r>
              <a:rPr lang="fr-CA" sz="2200" dirty="0">
                <a:solidFill>
                  <a:srgbClr val="006345"/>
                </a:solidFill>
                <a:latin typeface="Arial"/>
                <a:cs typeface="Arial"/>
              </a:rPr>
              <a:t> d’alcool.</a:t>
            </a:r>
            <a:endParaRPr lang="fr-CA" dirty="0">
              <a:cs typeface="Times New Roman" panose="02020603050405020304" pitchFamily="18" charset="0"/>
            </a:endParaRPr>
          </a:p>
        </p:txBody>
      </p:sp>
      <p:sp>
        <p:nvSpPr>
          <p:cNvPr id="3" name="TextBox 1">
            <a:extLst>
              <a:ext uri="{FF2B5EF4-FFF2-40B4-BE49-F238E27FC236}">
                <a16:creationId xmlns:a16="http://schemas.microsoft.com/office/drawing/2014/main" id="{9E740EB1-4428-C16E-497A-C8906EA624CB}"/>
              </a:ext>
            </a:extLst>
          </p:cNvPr>
          <p:cNvSpPr txBox="1"/>
          <p:nvPr>
            <p:custDataLst>
              <p:tags r:id="rId4"/>
            </p:custDataLst>
          </p:nvPr>
        </p:nvSpPr>
        <p:spPr>
          <a:xfrm>
            <a:off x="1291155" y="4259491"/>
            <a:ext cx="2865139" cy="144655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8800" b="1" dirty="0">
                <a:latin typeface="Arial"/>
                <a:cs typeface="Arial"/>
              </a:rPr>
              <a:t>84 %</a:t>
            </a:r>
          </a:p>
        </p:txBody>
      </p:sp>
      <p:sp>
        <p:nvSpPr>
          <p:cNvPr id="7" name="TextBox 6">
            <a:extLst>
              <a:ext uri="{FF2B5EF4-FFF2-40B4-BE49-F238E27FC236}">
                <a16:creationId xmlns:a16="http://schemas.microsoft.com/office/drawing/2014/main" id="{E524F758-EA41-2DA6-9F67-E595CBDD9C6D}"/>
              </a:ext>
            </a:extLst>
          </p:cNvPr>
          <p:cNvSpPr txBox="1"/>
          <p:nvPr>
            <p:custDataLst>
              <p:tags r:id="rId5"/>
            </p:custDataLst>
          </p:nvPr>
        </p:nvSpPr>
        <p:spPr>
          <a:xfrm>
            <a:off x="4572000" y="2228711"/>
            <a:ext cx="3730123" cy="577081"/>
          </a:xfrm>
          <a:prstGeom prst="rect">
            <a:avLst/>
          </a:prstGeom>
          <a:noFill/>
        </p:spPr>
        <p:txBody>
          <a:bodyPr wrap="square" lIns="68580" tIns="34290" rIns="68580" bIns="34290" rtlCol="0" anchor="t">
            <a:spAutoFit/>
          </a:bodyPr>
          <a:lstStyle/>
          <a:p>
            <a:pPr algn="ctr"/>
            <a:r>
              <a:rPr lang="fr-CA" sz="3300" b="1" dirty="0">
                <a:solidFill>
                  <a:srgbClr val="006345"/>
                </a:solidFill>
                <a:latin typeface="Arial"/>
                <a:cs typeface="Arial"/>
              </a:rPr>
              <a:t>EN FAIT</a:t>
            </a:r>
            <a:r>
              <a:rPr lang="en-CA" sz="3300" b="1" dirty="0">
                <a:solidFill>
                  <a:srgbClr val="006345"/>
                </a:solidFill>
                <a:latin typeface="Arial"/>
                <a:cs typeface="Arial"/>
              </a:rPr>
              <a:t>…</a:t>
            </a:r>
            <a:endParaRPr lang="en-CA" sz="1350" dirty="0">
              <a:latin typeface="Arial"/>
              <a:cs typeface="Arial"/>
            </a:endParaRPr>
          </a:p>
        </p:txBody>
      </p:sp>
      <p:pic>
        <p:nvPicPr>
          <p:cNvPr id="8" name="Graphic 8">
            <a:extLst>
              <a:ext uri="{FF2B5EF4-FFF2-40B4-BE49-F238E27FC236}">
                <a16:creationId xmlns:a16="http://schemas.microsoft.com/office/drawing/2014/main" id="{D2FEA09A-8399-6A8E-E764-051364440441}"/>
              </a:ext>
            </a:extLst>
          </p:cNvPr>
          <p:cNvPicPr>
            <a:picLocks noChangeAspect="1"/>
          </p:cNvPicPr>
          <p:nvPr>
            <p:custDataLst>
              <p:tags r:id="rId6"/>
            </p:custDataLst>
          </p:nvPr>
        </p:nvPicPr>
        <p:blipFill>
          <a:blip r:embed="rId12">
            <a:extLst>
              <a:ext uri="{96DAC541-7B7A-43D3-8B79-37D633B846F1}">
                <asvg:svgBlip xmlns:asvg="http://schemas.microsoft.com/office/drawing/2016/SVG/main" r:embed="rId13"/>
              </a:ext>
            </a:extLst>
          </a:blip>
          <a:stretch>
            <a:fillRect/>
          </a:stretch>
        </p:blipFill>
        <p:spPr>
          <a:xfrm>
            <a:off x="330993" y="3200400"/>
            <a:ext cx="897732" cy="897732"/>
          </a:xfrm>
          <a:prstGeom prst="rect">
            <a:avLst/>
          </a:prstGeom>
        </p:spPr>
      </p:pic>
      <p:pic>
        <p:nvPicPr>
          <p:cNvPr id="9" name="Graphic 8">
            <a:extLst>
              <a:ext uri="{FF2B5EF4-FFF2-40B4-BE49-F238E27FC236}">
                <a16:creationId xmlns:a16="http://schemas.microsoft.com/office/drawing/2014/main" id="{8F2DA6F3-B7E2-5A0A-D589-C5745746C552}"/>
              </a:ext>
            </a:extLst>
          </p:cNvPr>
          <p:cNvPicPr>
            <a:picLocks noChangeAspect="1"/>
          </p:cNvPicPr>
          <p:nvPr>
            <p:custDataLst>
              <p:tags r:id="rId7"/>
            </p:custDataLst>
          </p:nvPr>
        </p:nvPicPr>
        <p:blipFill>
          <a:blip r:embed="rId12">
            <a:extLst>
              <a:ext uri="{96DAC541-7B7A-43D3-8B79-37D633B846F1}">
                <asvg:svgBlip xmlns:asvg="http://schemas.microsoft.com/office/drawing/2016/SVG/main" r:embed="rId13"/>
              </a:ext>
            </a:extLst>
          </a:blip>
          <a:stretch>
            <a:fillRect/>
          </a:stretch>
        </p:blipFill>
        <p:spPr>
          <a:xfrm>
            <a:off x="330993" y="4533900"/>
            <a:ext cx="897732" cy="897732"/>
          </a:xfrm>
          <a:prstGeom prst="rect">
            <a:avLst/>
          </a:prstGeom>
        </p:spPr>
      </p:pic>
      <p:sp>
        <p:nvSpPr>
          <p:cNvPr id="10" name="TextBox 1">
            <a:extLst>
              <a:ext uri="{FF2B5EF4-FFF2-40B4-BE49-F238E27FC236}">
                <a16:creationId xmlns:a16="http://schemas.microsoft.com/office/drawing/2014/main" id="{1BC612A4-E562-7AC1-CACF-B1C7754DE4AF}"/>
              </a:ext>
            </a:extLst>
          </p:cNvPr>
          <p:cNvSpPr txBox="1"/>
          <p:nvPr>
            <p:custDataLst>
              <p:tags r:id="rId8"/>
            </p:custDataLst>
          </p:nvPr>
        </p:nvSpPr>
        <p:spPr>
          <a:xfrm>
            <a:off x="1291155" y="2959776"/>
            <a:ext cx="2865139" cy="144655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8800" b="1" dirty="0">
                <a:latin typeface="Arial"/>
                <a:cs typeface="Arial"/>
              </a:rPr>
              <a:t>93 %</a:t>
            </a:r>
          </a:p>
        </p:txBody>
      </p:sp>
      <p:sp>
        <p:nvSpPr>
          <p:cNvPr id="2" name="Title 1">
            <a:extLst>
              <a:ext uri="{FF2B5EF4-FFF2-40B4-BE49-F238E27FC236}">
                <a16:creationId xmlns:a16="http://schemas.microsoft.com/office/drawing/2014/main" id="{51733149-D7BA-4BCF-919D-EE7097F48BA7}"/>
              </a:ext>
            </a:extLst>
          </p:cNvPr>
          <p:cNvSpPr>
            <a:spLocks noGrp="1"/>
          </p:cNvSpPr>
          <p:nvPr>
            <p:ph type="title"/>
            <p:custDataLst>
              <p:tags r:id="rId9"/>
            </p:custDataLst>
          </p:nvPr>
        </p:nvSpPr>
        <p:spPr/>
        <p:txBody>
          <a:bodyPr/>
          <a:lstStyle/>
          <a:p>
            <a:r>
              <a:rPr lang="fr-CA" b="1" noProof="0" dirty="0">
                <a:solidFill>
                  <a:schemeClr val="tx1"/>
                </a:solidFill>
                <a:latin typeface="Calibri"/>
                <a:cs typeface="Calibri"/>
              </a:rPr>
              <a:t>Avez-vous </a:t>
            </a:r>
            <a:r>
              <a:rPr lang="fr-CA" dirty="0">
                <a:solidFill>
                  <a:schemeClr val="tx1"/>
                </a:solidFill>
                <a:latin typeface="Calibri"/>
                <a:cs typeface="Calibri"/>
              </a:rPr>
              <a:t>déjà entendu dire </a:t>
            </a:r>
            <a:r>
              <a:rPr lang="fr-CA" b="1" noProof="0" dirty="0">
                <a:solidFill>
                  <a:schemeClr val="tx1"/>
                </a:solidFill>
                <a:latin typeface="Calibri"/>
                <a:cs typeface="Calibri"/>
              </a:rPr>
              <a:t>que…</a:t>
            </a:r>
            <a:endParaRPr lang="fr-CA" b="1" noProof="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821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42" presetClass="entr" presetSubtype="0"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5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custDataLst>
              <p:tags r:id="rId1"/>
            </p:custDataLst>
          </p:nvPr>
        </p:nvSpPr>
        <p:spPr>
          <a:xfrm>
            <a:off x="700467" y="1045293"/>
            <a:ext cx="7886700" cy="994172"/>
          </a:xfrm>
        </p:spPr>
        <p:txBody>
          <a:bodyPr>
            <a:normAutofit/>
          </a:bodyPr>
          <a:lstStyle/>
          <a:p>
            <a:pPr algn="l"/>
            <a:r>
              <a:rPr lang="fr-CA" sz="3200" noProof="0" dirty="0">
                <a:latin typeface="Arial"/>
                <a:cs typeface="Arial"/>
              </a:rPr>
              <a:t>Avez-vous déjà entendu dire que…</a:t>
            </a:r>
            <a:br>
              <a:rPr lang="fr-CA" noProof="0" dirty="0">
                <a:latin typeface="Arial"/>
                <a:cs typeface="Arial"/>
              </a:rPr>
            </a:br>
            <a:r>
              <a:rPr lang="fr-CA" b="1" noProof="0" dirty="0">
                <a:solidFill>
                  <a:srgbClr val="006345"/>
                </a:solidFill>
                <a:latin typeface="Arial"/>
                <a:cs typeface="Arial"/>
              </a:rPr>
              <a:t>				</a:t>
            </a:r>
            <a:endParaRPr lang="fr-CA" noProof="0" dirty="0">
              <a:latin typeface="Arial"/>
              <a:cs typeface="Arial"/>
            </a:endParaRPr>
          </a:p>
        </p:txBody>
      </p:sp>
      <p:sp>
        <p:nvSpPr>
          <p:cNvPr id="4" name="Text Placeholder 3"/>
          <p:cNvSpPr>
            <a:spLocks noGrp="1"/>
          </p:cNvSpPr>
          <p:nvPr>
            <p:ph idx="1"/>
            <p:custDataLst>
              <p:tags r:id="rId2"/>
            </p:custDataLst>
          </p:nvPr>
        </p:nvSpPr>
        <p:spPr>
          <a:xfrm>
            <a:off x="4425378" y="3135637"/>
            <a:ext cx="4391244" cy="2866578"/>
          </a:xfrm>
        </p:spPr>
        <p:txBody>
          <a:bodyPr vert="horz" lIns="91440" tIns="45720" rIns="91440" bIns="45720" rtlCol="0" anchor="t">
            <a:normAutofit/>
          </a:bodyPr>
          <a:lstStyle/>
          <a:p>
            <a:pPr marL="0" indent="0" algn="l">
              <a:buNone/>
            </a:pPr>
            <a:r>
              <a:rPr lang="fr-CA" dirty="0">
                <a:solidFill>
                  <a:srgbClr val="006345"/>
                </a:solidFill>
                <a:latin typeface="Arial"/>
                <a:cs typeface="Arial"/>
              </a:rPr>
              <a:t>La recherche montre que les personnes qui commencent à boire avant l’âge de 15 ans risquent 5 fois plus que les autres de finir par avoir un trouble lié à la consommation d’alcool plus tard dans la vie. </a:t>
            </a:r>
            <a:endParaRPr lang="fr-CA" sz="2400" noProof="0" dirty="0">
              <a:solidFill>
                <a:srgbClr val="006345"/>
              </a:solidFill>
            </a:endParaRPr>
          </a:p>
        </p:txBody>
      </p:sp>
      <p:sp>
        <p:nvSpPr>
          <p:cNvPr id="6" name="TextBox 5"/>
          <p:cNvSpPr txBox="1"/>
          <p:nvPr>
            <p:custDataLst>
              <p:tags r:id="rId3"/>
            </p:custDataLst>
          </p:nvPr>
        </p:nvSpPr>
        <p:spPr>
          <a:xfrm>
            <a:off x="700466" y="1733244"/>
            <a:ext cx="2998425" cy="1061829"/>
          </a:xfrm>
          <a:prstGeom prst="rect">
            <a:avLst/>
          </a:prstGeom>
          <a:noFill/>
        </p:spPr>
        <p:txBody>
          <a:bodyPr wrap="square" lIns="91440" tIns="45720" rIns="91440" bIns="45720" rtlCol="0" anchor="t">
            <a:spAutoFit/>
          </a:bodyPr>
          <a:lstStyle/>
          <a:p>
            <a:r>
              <a:rPr lang="fr-CA" sz="2100" dirty="0">
                <a:latin typeface="Arial"/>
                <a:cs typeface="Arial"/>
              </a:rPr>
              <a:t>boire de l’alcool quand on est jeune n’aura aucun effet durable?</a:t>
            </a:r>
            <a:endParaRPr lang="en-CA" sz="2100" dirty="0">
              <a:latin typeface="Arial" panose="020B0604020202020204" pitchFamily="34" charset="0"/>
              <a:cs typeface="Arial" panose="020B0604020202020204" pitchFamily="34" charset="0"/>
            </a:endParaRPr>
          </a:p>
        </p:txBody>
      </p:sp>
      <p:sp>
        <p:nvSpPr>
          <p:cNvPr id="15" name="TextBox 14"/>
          <p:cNvSpPr txBox="1"/>
          <p:nvPr>
            <p:custDataLst>
              <p:tags r:id="rId4"/>
            </p:custDataLst>
          </p:nvPr>
        </p:nvSpPr>
        <p:spPr>
          <a:xfrm>
            <a:off x="4643817" y="2615136"/>
            <a:ext cx="3157017" cy="577081"/>
          </a:xfrm>
          <a:prstGeom prst="rect">
            <a:avLst/>
          </a:prstGeom>
          <a:noFill/>
        </p:spPr>
        <p:txBody>
          <a:bodyPr wrap="square" lIns="68580" tIns="34290" rIns="68580" bIns="34290" rtlCol="0" anchor="t">
            <a:spAutoFit/>
          </a:bodyPr>
          <a:lstStyle/>
          <a:p>
            <a:r>
              <a:rPr lang="fr-CA" sz="3300" b="1" dirty="0">
                <a:solidFill>
                  <a:srgbClr val="006345"/>
                </a:solidFill>
                <a:latin typeface="Arial"/>
                <a:cs typeface="Arial"/>
              </a:rPr>
              <a:t>EN FAIT</a:t>
            </a:r>
            <a:r>
              <a:rPr lang="en-CA" sz="3300" b="1" dirty="0">
                <a:solidFill>
                  <a:srgbClr val="006345"/>
                </a:solidFill>
                <a:latin typeface="Arial"/>
                <a:cs typeface="Arial"/>
              </a:rPr>
              <a:t>…</a:t>
            </a:r>
            <a:endParaRPr lang="en-CA" sz="1350" dirty="0">
              <a:latin typeface="Arial"/>
              <a:cs typeface="Arial"/>
            </a:endParaRPr>
          </a:p>
        </p:txBody>
      </p:sp>
      <p:sp>
        <p:nvSpPr>
          <p:cNvPr id="2" name="TextBox 1">
            <a:extLst>
              <a:ext uri="{FF2B5EF4-FFF2-40B4-BE49-F238E27FC236}">
                <a16:creationId xmlns:a16="http://schemas.microsoft.com/office/drawing/2014/main" id="{9E740EB1-4428-C16E-497A-C8906EA624CB}"/>
              </a:ext>
            </a:extLst>
          </p:cNvPr>
          <p:cNvSpPr txBox="1"/>
          <p:nvPr>
            <p:custDataLst>
              <p:tags r:id="rId5"/>
            </p:custDataLst>
          </p:nvPr>
        </p:nvSpPr>
        <p:spPr>
          <a:xfrm>
            <a:off x="546776" y="2895250"/>
            <a:ext cx="2865139" cy="144655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8800" b="1" dirty="0">
                <a:latin typeface="Arial"/>
                <a:cs typeface="Arial"/>
              </a:rPr>
              <a:t>5X</a:t>
            </a:r>
          </a:p>
        </p:txBody>
      </p:sp>
      <p:sp>
        <p:nvSpPr>
          <p:cNvPr id="5" name="TextBox 4">
            <a:extLst>
              <a:ext uri="{FF2B5EF4-FFF2-40B4-BE49-F238E27FC236}">
                <a16:creationId xmlns:a16="http://schemas.microsoft.com/office/drawing/2014/main" id="{99FFFAA2-8AFE-5D1F-1393-B30B679ECA69}"/>
              </a:ext>
            </a:extLst>
          </p:cNvPr>
          <p:cNvSpPr txBox="1"/>
          <p:nvPr>
            <p:custDataLst>
              <p:tags r:id="rId6"/>
            </p:custDataLst>
          </p:nvPr>
        </p:nvSpPr>
        <p:spPr>
          <a:xfrm>
            <a:off x="546776" y="3852368"/>
            <a:ext cx="2865139" cy="144655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8800" b="1" dirty="0">
                <a:latin typeface="Arial"/>
                <a:cs typeface="Arial"/>
              </a:rPr>
              <a:t>5X</a:t>
            </a:r>
          </a:p>
        </p:txBody>
      </p:sp>
      <p:sp>
        <p:nvSpPr>
          <p:cNvPr id="13" name="TextBox 12">
            <a:extLst>
              <a:ext uri="{FF2B5EF4-FFF2-40B4-BE49-F238E27FC236}">
                <a16:creationId xmlns:a16="http://schemas.microsoft.com/office/drawing/2014/main" id="{8AB39049-0073-7114-8DE9-077803FE31A4}"/>
              </a:ext>
            </a:extLst>
          </p:cNvPr>
          <p:cNvSpPr txBox="1"/>
          <p:nvPr>
            <p:custDataLst>
              <p:tags r:id="rId7"/>
            </p:custDataLst>
          </p:nvPr>
        </p:nvSpPr>
        <p:spPr>
          <a:xfrm>
            <a:off x="2315587" y="2882108"/>
            <a:ext cx="2865139" cy="144655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8800" b="1" dirty="0">
                <a:latin typeface="Arial"/>
                <a:cs typeface="Arial"/>
              </a:rPr>
              <a:t>5X</a:t>
            </a:r>
          </a:p>
        </p:txBody>
      </p:sp>
      <p:sp>
        <p:nvSpPr>
          <p:cNvPr id="16" name="TextBox 15">
            <a:extLst>
              <a:ext uri="{FF2B5EF4-FFF2-40B4-BE49-F238E27FC236}">
                <a16:creationId xmlns:a16="http://schemas.microsoft.com/office/drawing/2014/main" id="{1BC593D8-0E48-F816-A46F-3E55C10F6F5C}"/>
              </a:ext>
            </a:extLst>
          </p:cNvPr>
          <p:cNvSpPr txBox="1"/>
          <p:nvPr>
            <p:custDataLst>
              <p:tags r:id="rId8"/>
            </p:custDataLst>
          </p:nvPr>
        </p:nvSpPr>
        <p:spPr>
          <a:xfrm>
            <a:off x="1560239" y="4767389"/>
            <a:ext cx="2865139" cy="144655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8800" b="1" dirty="0">
                <a:latin typeface="Arial"/>
                <a:cs typeface="Arial"/>
              </a:rPr>
              <a:t>5X</a:t>
            </a:r>
          </a:p>
        </p:txBody>
      </p:sp>
      <p:sp>
        <p:nvSpPr>
          <p:cNvPr id="10" name="TextBox 9">
            <a:extLst>
              <a:ext uri="{FF2B5EF4-FFF2-40B4-BE49-F238E27FC236}">
                <a16:creationId xmlns:a16="http://schemas.microsoft.com/office/drawing/2014/main" id="{CD1E2211-2E68-EF6E-B802-6A1379566B93}"/>
              </a:ext>
            </a:extLst>
          </p:cNvPr>
          <p:cNvSpPr txBox="1"/>
          <p:nvPr>
            <p:custDataLst>
              <p:tags r:id="rId9"/>
            </p:custDataLst>
          </p:nvPr>
        </p:nvSpPr>
        <p:spPr>
          <a:xfrm>
            <a:off x="2315587" y="3835533"/>
            <a:ext cx="2865139" cy="144655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8800" b="1" dirty="0">
                <a:latin typeface="Arial"/>
                <a:cs typeface="Arial"/>
              </a:rPr>
              <a:t>5X</a:t>
            </a:r>
          </a:p>
        </p:txBody>
      </p:sp>
    </p:spTree>
    <p:extLst>
      <p:ext uri="{BB962C8B-B14F-4D97-AF65-F5344CB8AC3E}">
        <p14:creationId xmlns:p14="http://schemas.microsoft.com/office/powerpoint/2010/main" val="77367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par>
                                <p:cTn id="15" presetID="45" presetClass="entr" presetSubtype="0" fill="hold" grpId="0" nodeType="withEffect">
                                  <p:stCondLst>
                                    <p:cond delay="25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500"/>
                                        <p:tgtEl>
                                          <p:spTgt spid="2"/>
                                        </p:tgtEl>
                                      </p:cBhvr>
                                    </p:animEffect>
                                    <p:anim calcmode="lin" valueType="num">
                                      <p:cBhvr>
                                        <p:cTn id="18" dur="1500" fill="hold"/>
                                        <p:tgtEl>
                                          <p:spTgt spid="2"/>
                                        </p:tgtEl>
                                        <p:attrNameLst>
                                          <p:attrName>ppt_w</p:attrName>
                                        </p:attrNameLst>
                                      </p:cBhvr>
                                      <p:tavLst>
                                        <p:tav tm="0" fmla="#ppt_w*sin(2.5*pi*$)">
                                          <p:val>
                                            <p:fltVal val="0"/>
                                          </p:val>
                                        </p:tav>
                                        <p:tav tm="100000">
                                          <p:val>
                                            <p:fltVal val="1"/>
                                          </p:val>
                                        </p:tav>
                                      </p:tavLst>
                                    </p:anim>
                                    <p:anim calcmode="lin" valueType="num">
                                      <p:cBhvr>
                                        <p:cTn id="19" dur="1500" fill="hold"/>
                                        <p:tgtEl>
                                          <p:spTgt spid="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5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500"/>
                                        <p:tgtEl>
                                          <p:spTgt spid="13"/>
                                        </p:tgtEl>
                                      </p:cBhvr>
                                    </p:animEffect>
                                    <p:anim calcmode="lin" valueType="num">
                                      <p:cBhvr>
                                        <p:cTn id="23" dur="1500" fill="hold"/>
                                        <p:tgtEl>
                                          <p:spTgt spid="13"/>
                                        </p:tgtEl>
                                        <p:attrNameLst>
                                          <p:attrName>ppt_w</p:attrName>
                                        </p:attrNameLst>
                                      </p:cBhvr>
                                      <p:tavLst>
                                        <p:tav tm="0" fmla="#ppt_w*sin(2.5*pi*$)">
                                          <p:val>
                                            <p:fltVal val="0"/>
                                          </p:val>
                                        </p:tav>
                                        <p:tav tm="100000">
                                          <p:val>
                                            <p:fltVal val="1"/>
                                          </p:val>
                                        </p:tav>
                                      </p:tavLst>
                                    </p:anim>
                                    <p:anim calcmode="lin" valueType="num">
                                      <p:cBhvr>
                                        <p:cTn id="24" dur="1500" fill="hold"/>
                                        <p:tgtEl>
                                          <p:spTgt spid="13"/>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7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500"/>
                                        <p:tgtEl>
                                          <p:spTgt spid="5"/>
                                        </p:tgtEl>
                                      </p:cBhvr>
                                    </p:animEffect>
                                    <p:anim calcmode="lin" valueType="num">
                                      <p:cBhvr>
                                        <p:cTn id="28" dur="1500" fill="hold"/>
                                        <p:tgtEl>
                                          <p:spTgt spid="5"/>
                                        </p:tgtEl>
                                        <p:attrNameLst>
                                          <p:attrName>ppt_w</p:attrName>
                                        </p:attrNameLst>
                                      </p:cBhvr>
                                      <p:tavLst>
                                        <p:tav tm="0" fmla="#ppt_w*sin(2.5*pi*$)">
                                          <p:val>
                                            <p:fltVal val="0"/>
                                          </p:val>
                                        </p:tav>
                                        <p:tav tm="100000">
                                          <p:val>
                                            <p:fltVal val="1"/>
                                          </p:val>
                                        </p:tav>
                                      </p:tavLst>
                                    </p:anim>
                                    <p:anim calcmode="lin" valueType="num">
                                      <p:cBhvr>
                                        <p:cTn id="29" dur="1500" fill="hold"/>
                                        <p:tgtEl>
                                          <p:spTgt spid="5"/>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10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500"/>
                                        <p:tgtEl>
                                          <p:spTgt spid="10"/>
                                        </p:tgtEl>
                                      </p:cBhvr>
                                    </p:animEffect>
                                    <p:anim calcmode="lin" valueType="num">
                                      <p:cBhvr>
                                        <p:cTn id="33" dur="1500" fill="hold"/>
                                        <p:tgtEl>
                                          <p:spTgt spid="10"/>
                                        </p:tgtEl>
                                        <p:attrNameLst>
                                          <p:attrName>ppt_w</p:attrName>
                                        </p:attrNameLst>
                                      </p:cBhvr>
                                      <p:tavLst>
                                        <p:tav tm="0" fmla="#ppt_w*sin(2.5*pi*$)">
                                          <p:val>
                                            <p:fltVal val="0"/>
                                          </p:val>
                                        </p:tav>
                                        <p:tav tm="100000">
                                          <p:val>
                                            <p:fltVal val="1"/>
                                          </p:val>
                                        </p:tav>
                                      </p:tavLst>
                                    </p:anim>
                                    <p:anim calcmode="lin" valueType="num">
                                      <p:cBhvr>
                                        <p:cTn id="34" dur="1500" fill="hold"/>
                                        <p:tgtEl>
                                          <p:spTgt spid="10"/>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125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500"/>
                                        <p:tgtEl>
                                          <p:spTgt spid="16"/>
                                        </p:tgtEl>
                                      </p:cBhvr>
                                    </p:animEffect>
                                    <p:anim calcmode="lin" valueType="num">
                                      <p:cBhvr>
                                        <p:cTn id="38" dur="1500" fill="hold"/>
                                        <p:tgtEl>
                                          <p:spTgt spid="16"/>
                                        </p:tgtEl>
                                        <p:attrNameLst>
                                          <p:attrName>ppt_w</p:attrName>
                                        </p:attrNameLst>
                                      </p:cBhvr>
                                      <p:tavLst>
                                        <p:tav tm="0" fmla="#ppt_w*sin(2.5*pi*$)">
                                          <p:val>
                                            <p:fltVal val="0"/>
                                          </p:val>
                                        </p:tav>
                                        <p:tav tm="100000">
                                          <p:val>
                                            <p:fltVal val="1"/>
                                          </p:val>
                                        </p:tav>
                                      </p:tavLst>
                                    </p:anim>
                                    <p:anim calcmode="lin" valueType="num">
                                      <p:cBhvr>
                                        <p:cTn id="39" dur="1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 grpId="0"/>
      <p:bldP spid="5" grpId="0"/>
      <p:bldP spid="13" grpId="0"/>
      <p:bldP spid="1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A5BF69-7CB3-464A-AE3E-D2CBA1637655}"/>
              </a:ext>
            </a:extLst>
          </p:cNvPr>
          <p:cNvSpPr txBox="1"/>
          <p:nvPr>
            <p:custDataLst>
              <p:tags r:id="rId1"/>
            </p:custDataLst>
          </p:nvPr>
        </p:nvSpPr>
        <p:spPr>
          <a:xfrm>
            <a:off x="353481" y="2095840"/>
            <a:ext cx="4714932" cy="738664"/>
          </a:xfrm>
          <a:prstGeom prst="rect">
            <a:avLst/>
          </a:prstGeom>
          <a:noFill/>
        </p:spPr>
        <p:txBody>
          <a:bodyPr wrap="square" lIns="91440" tIns="45720" rIns="91440" bIns="45720" rtlCol="0" anchor="t">
            <a:spAutoFit/>
          </a:bodyPr>
          <a:lstStyle/>
          <a:p>
            <a:pPr fontAlgn="auto">
              <a:spcBef>
                <a:spcPts val="0"/>
              </a:spcBef>
              <a:spcAft>
                <a:spcPts val="0"/>
              </a:spcAft>
            </a:pPr>
            <a:r>
              <a:rPr lang="fr-CA" sz="2100" dirty="0">
                <a:latin typeface="Arial"/>
                <a:cs typeface="Arial"/>
              </a:rPr>
              <a:t>boire de la bière, c’est mieux que boire d’autres types d’alcool? </a:t>
            </a:r>
          </a:p>
        </p:txBody>
      </p:sp>
      <p:sp>
        <p:nvSpPr>
          <p:cNvPr id="6" name="TextBox 5">
            <a:extLst>
              <a:ext uri="{FF2B5EF4-FFF2-40B4-BE49-F238E27FC236}">
                <a16:creationId xmlns:a16="http://schemas.microsoft.com/office/drawing/2014/main" id="{E8B615E5-313D-4B04-A9BF-32026A622515}"/>
              </a:ext>
            </a:extLst>
          </p:cNvPr>
          <p:cNvSpPr txBox="1"/>
          <p:nvPr>
            <p:custDataLst>
              <p:tags r:id="rId2"/>
            </p:custDataLst>
          </p:nvPr>
        </p:nvSpPr>
        <p:spPr>
          <a:xfrm>
            <a:off x="5142005" y="2810915"/>
            <a:ext cx="3573073" cy="1708160"/>
          </a:xfrm>
          <a:prstGeom prst="rect">
            <a:avLst/>
          </a:prstGeom>
          <a:noFill/>
        </p:spPr>
        <p:txBody>
          <a:bodyPr wrap="square" lIns="91440" tIns="45720" rIns="91440" bIns="45720" rtlCol="0" anchor="t">
            <a:spAutoFit/>
          </a:bodyPr>
          <a:lstStyle/>
          <a:p>
            <a:pPr fontAlgn="auto">
              <a:spcBef>
                <a:spcPts val="0"/>
              </a:spcBef>
              <a:spcAft>
                <a:spcPts val="0"/>
              </a:spcAft>
            </a:pPr>
            <a:r>
              <a:rPr lang="fr-CA" sz="2100" dirty="0">
                <a:solidFill>
                  <a:srgbClr val="006345"/>
                </a:solidFill>
                <a:latin typeface="Arial"/>
                <a:cs typeface="Arial"/>
              </a:rPr>
              <a:t>De l’alcool, c’est de l’alcool… en consommer peut causer des problèmes, peu importe le type qu’on consomme.  </a:t>
            </a:r>
          </a:p>
        </p:txBody>
      </p:sp>
      <p:sp>
        <p:nvSpPr>
          <p:cNvPr id="2" name="TextBox 1">
            <a:extLst>
              <a:ext uri="{FF2B5EF4-FFF2-40B4-BE49-F238E27FC236}">
                <a16:creationId xmlns:a16="http://schemas.microsoft.com/office/drawing/2014/main" id="{649B0950-47A8-1480-3A0C-9CA5A11E018F}"/>
              </a:ext>
            </a:extLst>
          </p:cNvPr>
          <p:cNvSpPr txBox="1"/>
          <p:nvPr>
            <p:custDataLst>
              <p:tags r:id="rId3"/>
            </p:custDataLst>
          </p:nvPr>
        </p:nvSpPr>
        <p:spPr>
          <a:xfrm>
            <a:off x="353481" y="1197866"/>
            <a:ext cx="39365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700" b="1" dirty="0">
                <a:latin typeface="Arial"/>
                <a:cs typeface="Times New Roman"/>
              </a:rPr>
              <a:t>Avez-vous déjà entendu dire que</a:t>
            </a:r>
            <a:r>
              <a:rPr lang="en-US" sz="2700" b="1" dirty="0">
                <a:latin typeface="Arial"/>
                <a:cs typeface="Times New Roman"/>
              </a:rPr>
              <a:t>…</a:t>
            </a:r>
            <a:endParaRPr lang="en-US" sz="2700" b="1" dirty="0">
              <a:latin typeface="Arial"/>
              <a:cs typeface="Times New Roman" panose="02020603050405020304" pitchFamily="18" charset="0"/>
            </a:endParaRPr>
          </a:p>
        </p:txBody>
      </p:sp>
      <p:sp>
        <p:nvSpPr>
          <p:cNvPr id="4" name="TextBox 3">
            <a:extLst>
              <a:ext uri="{FF2B5EF4-FFF2-40B4-BE49-F238E27FC236}">
                <a16:creationId xmlns:a16="http://schemas.microsoft.com/office/drawing/2014/main" id="{525E0B79-28B8-9A06-F0CA-72FBCE094657}"/>
              </a:ext>
            </a:extLst>
          </p:cNvPr>
          <p:cNvSpPr txBox="1"/>
          <p:nvPr>
            <p:custDataLst>
              <p:tags r:id="rId4"/>
            </p:custDataLst>
          </p:nvPr>
        </p:nvSpPr>
        <p:spPr>
          <a:xfrm>
            <a:off x="5142005" y="2257423"/>
            <a:ext cx="3176085" cy="577081"/>
          </a:xfrm>
          <a:prstGeom prst="rect">
            <a:avLst/>
          </a:prstGeom>
          <a:noFill/>
        </p:spPr>
        <p:txBody>
          <a:bodyPr wrap="square" lIns="68580" tIns="34290" rIns="68580" bIns="34290" rtlCol="0" anchor="t">
            <a:spAutoFit/>
          </a:bodyPr>
          <a:lstStyle/>
          <a:p>
            <a:r>
              <a:rPr lang="fr-CA" sz="3300" b="1" dirty="0">
                <a:solidFill>
                  <a:srgbClr val="006345"/>
                </a:solidFill>
                <a:latin typeface="Arial"/>
                <a:cs typeface="Arial"/>
              </a:rPr>
              <a:t>EN FAIT</a:t>
            </a:r>
            <a:r>
              <a:rPr lang="en-CA" sz="3300" b="1" dirty="0">
                <a:solidFill>
                  <a:srgbClr val="006345"/>
                </a:solidFill>
                <a:latin typeface="Arial"/>
                <a:cs typeface="Arial"/>
              </a:rPr>
              <a:t>…</a:t>
            </a:r>
            <a:endParaRPr lang="en-CA" sz="1350" dirty="0">
              <a:latin typeface="Arial"/>
              <a:cs typeface="Arial"/>
            </a:endParaRPr>
          </a:p>
        </p:txBody>
      </p:sp>
      <p:pic>
        <p:nvPicPr>
          <p:cNvPr id="3" name="Picture 7">
            <a:extLst>
              <a:ext uri="{FF2B5EF4-FFF2-40B4-BE49-F238E27FC236}">
                <a16:creationId xmlns:a16="http://schemas.microsoft.com/office/drawing/2014/main" id="{3E8D987D-7B41-8E99-844E-F25FBEB416FC}"/>
              </a:ext>
            </a:extLst>
          </p:cNvPr>
          <p:cNvPicPr>
            <a:picLocks noChangeAspect="1"/>
          </p:cNvPicPr>
          <p:nvPr>
            <p:custDataLst>
              <p:tags r:id="rId5"/>
            </p:custDataLst>
          </p:nvPr>
        </p:nvPicPr>
        <p:blipFill>
          <a:blip r:embed="rId12"/>
          <a:stretch>
            <a:fillRect/>
          </a:stretch>
        </p:blipFill>
        <p:spPr>
          <a:xfrm>
            <a:off x="353683" y="3508162"/>
            <a:ext cx="1406106" cy="1739487"/>
          </a:xfrm>
          <a:prstGeom prst="rect">
            <a:avLst/>
          </a:prstGeom>
        </p:spPr>
      </p:pic>
      <p:pic>
        <p:nvPicPr>
          <p:cNvPr id="8" name="Picture 8" descr="A picture containing logo&#10;&#10;Description automatically generated">
            <a:extLst>
              <a:ext uri="{FF2B5EF4-FFF2-40B4-BE49-F238E27FC236}">
                <a16:creationId xmlns:a16="http://schemas.microsoft.com/office/drawing/2014/main" id="{7D45E7AD-0C49-29C5-F634-21FB8583BEC9}"/>
              </a:ext>
            </a:extLst>
          </p:cNvPr>
          <p:cNvPicPr>
            <a:picLocks noChangeAspect="1"/>
          </p:cNvPicPr>
          <p:nvPr>
            <p:custDataLst>
              <p:tags r:id="rId6"/>
            </p:custDataLst>
          </p:nvPr>
        </p:nvPicPr>
        <p:blipFill>
          <a:blip r:embed="rId13"/>
          <a:stretch>
            <a:fillRect/>
          </a:stretch>
        </p:blipFill>
        <p:spPr>
          <a:xfrm>
            <a:off x="1917966" y="3300236"/>
            <a:ext cx="1196169" cy="2001330"/>
          </a:xfrm>
          <a:prstGeom prst="rect">
            <a:avLst/>
          </a:prstGeom>
        </p:spPr>
      </p:pic>
      <p:pic>
        <p:nvPicPr>
          <p:cNvPr id="9" name="Picture 9">
            <a:extLst>
              <a:ext uri="{FF2B5EF4-FFF2-40B4-BE49-F238E27FC236}">
                <a16:creationId xmlns:a16="http://schemas.microsoft.com/office/drawing/2014/main" id="{90E8EC5F-844F-5570-3DAF-21B76FCA6895}"/>
              </a:ext>
            </a:extLst>
          </p:cNvPr>
          <p:cNvPicPr>
            <a:picLocks noChangeAspect="1"/>
          </p:cNvPicPr>
          <p:nvPr>
            <p:custDataLst>
              <p:tags r:id="rId7"/>
            </p:custDataLst>
          </p:nvPr>
        </p:nvPicPr>
        <p:blipFill>
          <a:blip r:embed="rId14"/>
          <a:stretch>
            <a:fillRect/>
          </a:stretch>
        </p:blipFill>
        <p:spPr>
          <a:xfrm>
            <a:off x="3114135" y="3325012"/>
            <a:ext cx="1233579" cy="1918882"/>
          </a:xfrm>
          <a:prstGeom prst="rect">
            <a:avLst/>
          </a:prstGeom>
        </p:spPr>
      </p:pic>
      <p:sp>
        <p:nvSpPr>
          <p:cNvPr id="10" name="Equals 9">
            <a:extLst>
              <a:ext uri="{FF2B5EF4-FFF2-40B4-BE49-F238E27FC236}">
                <a16:creationId xmlns:a16="http://schemas.microsoft.com/office/drawing/2014/main" id="{A9BA1279-FC98-5927-58BB-7837BD167FB9}"/>
              </a:ext>
            </a:extLst>
          </p:cNvPr>
          <p:cNvSpPr/>
          <p:nvPr>
            <p:custDataLst>
              <p:tags r:id="rId8"/>
            </p:custDataLst>
          </p:nvPr>
        </p:nvSpPr>
        <p:spPr>
          <a:xfrm>
            <a:off x="1368724" y="4380780"/>
            <a:ext cx="646981" cy="531962"/>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12" name="Equals 11">
            <a:extLst>
              <a:ext uri="{FF2B5EF4-FFF2-40B4-BE49-F238E27FC236}">
                <a16:creationId xmlns:a16="http://schemas.microsoft.com/office/drawing/2014/main" id="{9D6394CC-C835-B7BD-02A7-99282B9D8E37}"/>
              </a:ext>
            </a:extLst>
          </p:cNvPr>
          <p:cNvSpPr/>
          <p:nvPr>
            <p:custDataLst>
              <p:tags r:id="rId9"/>
            </p:custDataLst>
          </p:nvPr>
        </p:nvSpPr>
        <p:spPr>
          <a:xfrm>
            <a:off x="2748311" y="4377905"/>
            <a:ext cx="646981" cy="531962"/>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Tree>
    <p:extLst>
      <p:ext uri="{BB962C8B-B14F-4D97-AF65-F5344CB8AC3E}">
        <p14:creationId xmlns:p14="http://schemas.microsoft.com/office/powerpoint/2010/main" val="159102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75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15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15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75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0D3797C-4246-4BDF-AB62-3B20A6985F8B}"/>
              </a:ext>
            </a:extLst>
          </p:cNvPr>
          <p:cNvSpPr txBox="1">
            <a:spLocks/>
          </p:cNvSpPr>
          <p:nvPr>
            <p:custDataLst>
              <p:tags r:id="rId1"/>
            </p:custDataLst>
          </p:nvPr>
        </p:nvSpPr>
        <p:spPr>
          <a:xfrm>
            <a:off x="293467" y="1058616"/>
            <a:ext cx="7485530" cy="10282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3600" b="1" kern="1200" cap="all" baseline="0" dirty="0">
                <a:solidFill>
                  <a:srgbClr val="0E3D51"/>
                </a:solidFill>
                <a:latin typeface="Arial Narrow" panose="020B0606020202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en-CA" sz="3600" b="1" i="0" u="none" strike="noStrike" kern="1200" cap="all"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A6BF0DE-840F-4BF2-BDA8-6B6186D58853}"/>
              </a:ext>
            </a:extLst>
          </p:cNvPr>
          <p:cNvSpPr txBox="1"/>
          <p:nvPr>
            <p:custDataLst>
              <p:tags r:id="rId2"/>
            </p:custDataLst>
          </p:nvPr>
        </p:nvSpPr>
        <p:spPr>
          <a:xfrm>
            <a:off x="336050" y="1985715"/>
            <a:ext cx="3657600" cy="1938992"/>
          </a:xfrm>
          <a:prstGeom prst="rect">
            <a:avLst/>
          </a:prstGeom>
          <a:noFill/>
        </p:spPr>
        <p:txBody>
          <a:bodyPr wrap="square" lIns="91440" tIns="45720" rIns="91440" bIns="45720" rtlCol="0" anchor="t">
            <a:spAutoFit/>
          </a:bodyPr>
          <a:lstStyle/>
          <a:p>
            <a:pPr fontAlgn="auto">
              <a:spcBef>
                <a:spcPts val="0"/>
              </a:spcBef>
              <a:spcAft>
                <a:spcPts val="0"/>
              </a:spcAft>
            </a:pPr>
            <a:r>
              <a:rPr lang="fr-CA" dirty="0">
                <a:latin typeface="Arial"/>
                <a:cs typeface="Arial"/>
              </a:rPr>
              <a:t>l’alcool, ce n’est pas une « vraie » drogue et ce n’est pas aussi dangereux que d’autres drogues? </a:t>
            </a:r>
          </a:p>
        </p:txBody>
      </p:sp>
      <p:sp>
        <p:nvSpPr>
          <p:cNvPr id="6" name="TextBox 5">
            <a:extLst>
              <a:ext uri="{FF2B5EF4-FFF2-40B4-BE49-F238E27FC236}">
                <a16:creationId xmlns:a16="http://schemas.microsoft.com/office/drawing/2014/main" id="{20021971-0CC0-43E8-8095-B26882A77991}"/>
              </a:ext>
            </a:extLst>
          </p:cNvPr>
          <p:cNvSpPr txBox="1"/>
          <p:nvPr>
            <p:custDataLst>
              <p:tags r:id="rId3"/>
            </p:custDataLst>
          </p:nvPr>
        </p:nvSpPr>
        <p:spPr>
          <a:xfrm>
            <a:off x="4226732" y="2256408"/>
            <a:ext cx="4231976" cy="3785652"/>
          </a:xfrm>
          <a:prstGeom prst="rect">
            <a:avLst/>
          </a:prstGeom>
          <a:noFill/>
        </p:spPr>
        <p:txBody>
          <a:bodyPr wrap="square" lIns="91440" tIns="45720" rIns="91440" bIns="45720" rtlCol="0" anchor="t">
            <a:spAutoFit/>
          </a:bodyPr>
          <a:lstStyle/>
          <a:p>
            <a:pPr marL="342900" indent="-342900" fontAlgn="auto">
              <a:spcBef>
                <a:spcPts val="0"/>
              </a:spcBef>
              <a:spcAft>
                <a:spcPts val="0"/>
              </a:spcAft>
              <a:buFont typeface="Arial"/>
              <a:buChar char="•"/>
            </a:pPr>
            <a:r>
              <a:rPr lang="fr-CA" dirty="0">
                <a:solidFill>
                  <a:srgbClr val="006600"/>
                </a:solidFill>
                <a:latin typeface="Arial"/>
                <a:cs typeface="Arial"/>
              </a:rPr>
              <a:t>L’alcool EST une drogue. Il entraîne des risques immédiats et des risques à long terme.  </a:t>
            </a:r>
            <a:endParaRPr lang="fr-CA" dirty="0"/>
          </a:p>
          <a:p>
            <a:pPr marL="342900" indent="-342900">
              <a:spcBef>
                <a:spcPts val="0"/>
              </a:spcBef>
              <a:spcAft>
                <a:spcPts val="0"/>
              </a:spcAft>
              <a:buFont typeface="Arial"/>
              <a:buChar char="•"/>
            </a:pPr>
            <a:endParaRPr lang="fr-CA" dirty="0">
              <a:solidFill>
                <a:srgbClr val="006600"/>
              </a:solidFill>
              <a:latin typeface="Arial"/>
              <a:cs typeface="Arial"/>
            </a:endParaRPr>
          </a:p>
          <a:p>
            <a:pPr marL="342900" indent="-342900">
              <a:spcBef>
                <a:spcPts val="0"/>
              </a:spcBef>
              <a:spcAft>
                <a:spcPts val="0"/>
              </a:spcAft>
              <a:buFont typeface="Arial"/>
              <a:buChar char="•"/>
            </a:pPr>
            <a:r>
              <a:rPr lang="fr-CA" dirty="0">
                <a:solidFill>
                  <a:srgbClr val="006600"/>
                </a:solidFill>
                <a:latin typeface="Arial"/>
                <a:cs typeface="Arial"/>
              </a:rPr>
              <a:t>L’alcool est responsable d’un grand nombre de décès et de visites à l’hôpital qui pourraient être évités. </a:t>
            </a:r>
            <a:endParaRPr lang="fr-CA" dirty="0">
              <a:solidFill>
                <a:srgbClr val="006600"/>
              </a:solidFill>
              <a:cs typeface="Times New Roman" panose="02020603050405020304" pitchFamily="18" charset="0"/>
            </a:endParaRPr>
          </a:p>
        </p:txBody>
      </p:sp>
      <p:sp>
        <p:nvSpPr>
          <p:cNvPr id="3" name="TextBox 2">
            <a:extLst>
              <a:ext uri="{FF2B5EF4-FFF2-40B4-BE49-F238E27FC236}">
                <a16:creationId xmlns:a16="http://schemas.microsoft.com/office/drawing/2014/main" id="{B0EAB9E9-A9B5-6AB3-D840-36A7A47C20EA}"/>
              </a:ext>
            </a:extLst>
          </p:cNvPr>
          <p:cNvSpPr txBox="1"/>
          <p:nvPr>
            <p:custDataLst>
              <p:tags r:id="rId4"/>
            </p:custDataLst>
          </p:nvPr>
        </p:nvSpPr>
        <p:spPr>
          <a:xfrm>
            <a:off x="251569" y="1111073"/>
            <a:ext cx="39365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700" b="1" dirty="0">
                <a:latin typeface="Arial"/>
                <a:cs typeface="Times New Roman"/>
              </a:rPr>
              <a:t>Avez-vous déjà entendu dire que…</a:t>
            </a:r>
            <a:endParaRPr lang="fr-CA" sz="2700" b="1" dirty="0">
              <a:latin typeface="Arial"/>
              <a:cs typeface="Times New Roman" panose="02020603050405020304" pitchFamily="18" charset="0"/>
            </a:endParaRPr>
          </a:p>
        </p:txBody>
      </p:sp>
      <p:sp>
        <p:nvSpPr>
          <p:cNvPr id="9" name="TextBox 8">
            <a:extLst>
              <a:ext uri="{FF2B5EF4-FFF2-40B4-BE49-F238E27FC236}">
                <a16:creationId xmlns:a16="http://schemas.microsoft.com/office/drawing/2014/main" id="{A42E4FEF-592A-7F88-B749-7BC10329B155}"/>
              </a:ext>
            </a:extLst>
          </p:cNvPr>
          <p:cNvSpPr txBox="1"/>
          <p:nvPr>
            <p:custDataLst>
              <p:tags r:id="rId5"/>
            </p:custDataLst>
          </p:nvPr>
        </p:nvSpPr>
        <p:spPr>
          <a:xfrm>
            <a:off x="4613899" y="1665767"/>
            <a:ext cx="3206996" cy="577081"/>
          </a:xfrm>
          <a:prstGeom prst="rect">
            <a:avLst/>
          </a:prstGeom>
          <a:noFill/>
        </p:spPr>
        <p:txBody>
          <a:bodyPr wrap="square" lIns="68580" tIns="34290" rIns="68580" bIns="34290" rtlCol="0" anchor="t">
            <a:spAutoFit/>
          </a:bodyPr>
          <a:lstStyle/>
          <a:p>
            <a:r>
              <a:rPr lang="fr-CA" sz="3300" b="1" dirty="0">
                <a:solidFill>
                  <a:srgbClr val="006345"/>
                </a:solidFill>
                <a:latin typeface="Arial"/>
                <a:cs typeface="Arial"/>
              </a:rPr>
              <a:t>EN FAIT</a:t>
            </a:r>
            <a:r>
              <a:rPr lang="en-CA" sz="3300" b="1" dirty="0">
                <a:solidFill>
                  <a:srgbClr val="006345"/>
                </a:solidFill>
                <a:latin typeface="Arial"/>
                <a:cs typeface="Arial"/>
              </a:rPr>
              <a:t>…</a:t>
            </a:r>
            <a:endParaRPr lang="en-CA" sz="1350" dirty="0">
              <a:latin typeface="Arial"/>
              <a:cs typeface="Arial"/>
            </a:endParaRPr>
          </a:p>
        </p:txBody>
      </p:sp>
      <p:pic>
        <p:nvPicPr>
          <p:cNvPr id="2" name="Picture 7">
            <a:extLst>
              <a:ext uri="{FF2B5EF4-FFF2-40B4-BE49-F238E27FC236}">
                <a16:creationId xmlns:a16="http://schemas.microsoft.com/office/drawing/2014/main" id="{B800E6BE-68F0-4082-2E40-DAA49026689E}"/>
              </a:ext>
            </a:extLst>
          </p:cNvPr>
          <p:cNvPicPr>
            <a:picLocks noChangeAspect="1"/>
          </p:cNvPicPr>
          <p:nvPr>
            <p:custDataLst>
              <p:tags r:id="rId6"/>
            </p:custDataLst>
          </p:nvPr>
        </p:nvPicPr>
        <p:blipFill rotWithShape="1">
          <a:blip r:embed="rId10"/>
          <a:srcRect t="8987"/>
          <a:stretch/>
        </p:blipFill>
        <p:spPr>
          <a:xfrm>
            <a:off x="894735" y="3939822"/>
            <a:ext cx="2442545" cy="1943146"/>
          </a:xfrm>
          <a:prstGeom prst="rect">
            <a:avLst/>
          </a:prstGeom>
        </p:spPr>
      </p:pic>
    </p:spTree>
    <p:extLst>
      <p:ext uri="{BB962C8B-B14F-4D97-AF65-F5344CB8AC3E}">
        <p14:creationId xmlns:p14="http://schemas.microsoft.com/office/powerpoint/2010/main" val="279714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25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4" presetID="53" presetClass="entr" presetSubtype="16" fill="hold" nodeType="withEffect">
                                  <p:stCondLst>
                                    <p:cond delay="50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extLst>
    <p:ext uri="{6950BFC3-D8DA-4A85-94F7-54DA5524770B}">
      <p188:commentRel xmlns:p188="http://schemas.microsoft.com/office/powerpoint/2018/8/main" r:id="rId9"/>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D85F82-5E7A-4418-9180-E1B7D464DDFB}"/>
              </a:ext>
            </a:extLst>
          </p:cNvPr>
          <p:cNvSpPr txBox="1"/>
          <p:nvPr>
            <p:custDataLst>
              <p:tags r:id="rId1"/>
            </p:custDataLst>
          </p:nvPr>
        </p:nvSpPr>
        <p:spPr>
          <a:xfrm>
            <a:off x="476954" y="1821429"/>
            <a:ext cx="4083947" cy="954107"/>
          </a:xfrm>
          <a:prstGeom prst="rect">
            <a:avLst/>
          </a:prstGeom>
          <a:noFill/>
        </p:spPr>
        <p:txBody>
          <a:bodyPr wrap="square" lIns="91440" tIns="45720" rIns="91440" bIns="45720" rtlCol="0" anchor="t">
            <a:spAutoFit/>
          </a:bodyPr>
          <a:lstStyle/>
          <a:p>
            <a:pPr>
              <a:spcBef>
                <a:spcPts val="0"/>
              </a:spcBef>
              <a:spcAft>
                <a:spcPts val="0"/>
              </a:spcAft>
            </a:pPr>
            <a:r>
              <a:rPr lang="fr-CA" sz="2800" dirty="0">
                <a:latin typeface="Arial"/>
                <a:cs typeface="Calibri"/>
              </a:rPr>
              <a:t>boire de l’alcool, ça fait avoir l’air cool? </a:t>
            </a:r>
          </a:p>
        </p:txBody>
      </p:sp>
      <p:sp>
        <p:nvSpPr>
          <p:cNvPr id="6" name="TextBox 5">
            <a:extLst>
              <a:ext uri="{FF2B5EF4-FFF2-40B4-BE49-F238E27FC236}">
                <a16:creationId xmlns:a16="http://schemas.microsoft.com/office/drawing/2014/main" id="{8275F7B3-2A1B-4B39-9C67-99A83934C4F9}"/>
              </a:ext>
            </a:extLst>
          </p:cNvPr>
          <p:cNvSpPr txBox="1"/>
          <p:nvPr>
            <p:custDataLst>
              <p:tags r:id="rId2"/>
            </p:custDataLst>
          </p:nvPr>
        </p:nvSpPr>
        <p:spPr>
          <a:xfrm>
            <a:off x="475130" y="2917140"/>
            <a:ext cx="8193740" cy="2862322"/>
          </a:xfrm>
          <a:prstGeom prst="rect">
            <a:avLst/>
          </a:prstGeom>
          <a:noFill/>
        </p:spPr>
        <p:txBody>
          <a:bodyPr wrap="square" lIns="91440" tIns="45720" rIns="91440" bIns="45720" rtlCol="0" anchor="t">
            <a:spAutoFit/>
          </a:bodyPr>
          <a:lstStyle/>
          <a:p>
            <a:r>
              <a:rPr lang="fr-CA" sz="3600" b="1" dirty="0">
                <a:solidFill>
                  <a:srgbClr val="006345"/>
                </a:solidFill>
                <a:latin typeface="Arial"/>
                <a:cs typeface="Arial"/>
              </a:rPr>
              <a:t>EN FAIT</a:t>
            </a:r>
            <a:r>
              <a:rPr lang="en-CA" sz="3600" b="1" dirty="0">
                <a:solidFill>
                  <a:srgbClr val="006345"/>
                </a:solidFill>
                <a:latin typeface="Arial"/>
                <a:cs typeface="Arial"/>
              </a:rPr>
              <a:t>…</a:t>
            </a:r>
            <a:endParaRPr lang="en-CA" sz="1400" dirty="0">
              <a:latin typeface="Arial"/>
              <a:cs typeface="Arial"/>
            </a:endParaRPr>
          </a:p>
          <a:p>
            <a:pPr marL="457200" indent="-457200">
              <a:buFont typeface="Arial"/>
              <a:buChar char="•"/>
            </a:pPr>
            <a:r>
              <a:rPr lang="fr-CA" sz="2000" dirty="0">
                <a:solidFill>
                  <a:srgbClr val="006600"/>
                </a:solidFill>
                <a:latin typeface="Arial"/>
                <a:cs typeface="Arial"/>
              </a:rPr>
              <a:t>L’alcool peut vous faire dire et vous faire faire des choses que vous ne diriez pas ou ne feriez pas normalement.  </a:t>
            </a:r>
            <a:endParaRPr lang="fr-CA" sz="2000" dirty="0">
              <a:latin typeface="Times New Roman"/>
              <a:cs typeface="Times New Roman"/>
            </a:endParaRPr>
          </a:p>
          <a:p>
            <a:pPr marL="457200" indent="-457200">
              <a:spcBef>
                <a:spcPts val="0"/>
              </a:spcBef>
              <a:spcAft>
                <a:spcPts val="0"/>
              </a:spcAft>
              <a:buFont typeface="Arial"/>
              <a:buChar char="•"/>
            </a:pPr>
            <a:r>
              <a:rPr lang="fr-CA" sz="2000" dirty="0">
                <a:solidFill>
                  <a:srgbClr val="006600"/>
                </a:solidFill>
                <a:latin typeface="Arial"/>
                <a:cs typeface="Arial"/>
              </a:rPr>
              <a:t>L’alcool a des effets sur le comportement, l’état d’esprit et le jugement. </a:t>
            </a:r>
            <a:endParaRPr lang="fr-CA" sz="2000" dirty="0">
              <a:solidFill>
                <a:srgbClr val="006600"/>
              </a:solidFill>
              <a:latin typeface="Arial"/>
              <a:cs typeface="Times New Roman"/>
            </a:endParaRPr>
          </a:p>
          <a:p>
            <a:pPr marL="457200" indent="-457200">
              <a:spcBef>
                <a:spcPts val="0"/>
              </a:spcBef>
              <a:spcAft>
                <a:spcPts val="0"/>
              </a:spcAft>
              <a:buFont typeface="Arial"/>
              <a:buChar char="•"/>
            </a:pPr>
            <a:r>
              <a:rPr lang="fr-CA" sz="2000" dirty="0">
                <a:solidFill>
                  <a:srgbClr val="006600"/>
                </a:solidFill>
                <a:latin typeface="Arial"/>
                <a:cs typeface="Arial"/>
              </a:rPr>
              <a:t>Voilà qui peut mener à des situations embarrassantes, à des comportements dangereux non voulus, à la violence et à des blessures.</a:t>
            </a:r>
            <a:r>
              <a:rPr lang="fr-CA" dirty="0">
                <a:solidFill>
                  <a:srgbClr val="006600"/>
                </a:solidFill>
                <a:latin typeface="Arial"/>
                <a:cs typeface="Arial"/>
              </a:rPr>
              <a:t> </a:t>
            </a:r>
            <a:r>
              <a:rPr lang="en-CA" dirty="0">
                <a:solidFill>
                  <a:srgbClr val="006600"/>
                </a:solidFill>
                <a:latin typeface="Arial"/>
                <a:cs typeface="Arial"/>
              </a:rPr>
              <a:t> </a:t>
            </a:r>
            <a:endParaRPr lang="en-US" dirty="0">
              <a:solidFill>
                <a:srgbClr val="006600"/>
              </a:solidFill>
              <a:latin typeface="Arial"/>
              <a:cs typeface="Times New Roman"/>
            </a:endParaRPr>
          </a:p>
        </p:txBody>
      </p:sp>
      <p:sp>
        <p:nvSpPr>
          <p:cNvPr id="2" name="TextBox 1">
            <a:extLst>
              <a:ext uri="{FF2B5EF4-FFF2-40B4-BE49-F238E27FC236}">
                <a16:creationId xmlns:a16="http://schemas.microsoft.com/office/drawing/2014/main" id="{F7A4F60E-829F-6695-5063-628E58C29F18}"/>
              </a:ext>
            </a:extLst>
          </p:cNvPr>
          <p:cNvSpPr txBox="1"/>
          <p:nvPr>
            <p:custDataLst>
              <p:tags r:id="rId3"/>
            </p:custDataLst>
          </p:nvPr>
        </p:nvSpPr>
        <p:spPr>
          <a:xfrm>
            <a:off x="483080" y="1043796"/>
            <a:ext cx="44972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Times New Roman"/>
            </a:endParaRPr>
          </a:p>
        </p:txBody>
      </p:sp>
      <p:sp>
        <p:nvSpPr>
          <p:cNvPr id="3" name="Title 1">
            <a:extLst>
              <a:ext uri="{FF2B5EF4-FFF2-40B4-BE49-F238E27FC236}">
                <a16:creationId xmlns:a16="http://schemas.microsoft.com/office/drawing/2014/main" id="{ED695F5D-29E6-4107-A2BD-F167F0E9DFDF}"/>
              </a:ext>
            </a:extLst>
          </p:cNvPr>
          <p:cNvSpPr txBox="1">
            <a:spLocks/>
          </p:cNvSpPr>
          <p:nvPr>
            <p:custDataLst>
              <p:tags r:id="rId4"/>
            </p:custDataLst>
          </p:nvPr>
        </p:nvSpPr>
        <p:spPr>
          <a:xfrm>
            <a:off x="303001" y="747177"/>
            <a:ext cx="7485530" cy="1028245"/>
          </a:xfrm>
          <a:prstGeom prst="rect">
            <a:avLst/>
          </a:prstGeom>
        </p:spPr>
        <p:txBody>
          <a:bodyPr vert="horz" lIns="91440" tIns="45720" rIns="91440" bIns="45720" rtlCol="0" anchor="ctr">
            <a:normAutofit fontScale="92500"/>
          </a:bodyPr>
          <a:ls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Aft>
                <a:spcPts val="0"/>
              </a:spcAft>
              <a:defRPr/>
            </a:pPr>
            <a:r>
              <a:rPr lang="en-US" sz="3600" b="1" dirty="0">
                <a:latin typeface="Arial"/>
                <a:cs typeface="Times New Roman"/>
              </a:rPr>
              <a:t>Avez-vous déjà entendu dire que…</a:t>
            </a:r>
            <a:endParaRPr lang="en-US" sz="2800" b="1" dirty="0">
              <a:latin typeface="Arial"/>
              <a:cs typeface="Times New Roman" panose="02020603050405020304" pitchFamily="18" charset="0"/>
            </a:endParaRPr>
          </a:p>
        </p:txBody>
      </p:sp>
      <p:pic>
        <p:nvPicPr>
          <p:cNvPr id="4" name="Picture 7" descr="Icon&#10;&#10;Description automatically generated">
            <a:extLst>
              <a:ext uri="{FF2B5EF4-FFF2-40B4-BE49-F238E27FC236}">
                <a16:creationId xmlns:a16="http://schemas.microsoft.com/office/drawing/2014/main" id="{86188565-71B1-A9F4-D42F-A03298DCE124}"/>
              </a:ext>
            </a:extLst>
          </p:cNvPr>
          <p:cNvPicPr>
            <a:picLocks noChangeAspect="1"/>
          </p:cNvPicPr>
          <p:nvPr>
            <p:custDataLst>
              <p:tags r:id="rId5"/>
            </p:custDataLst>
          </p:nvPr>
        </p:nvPicPr>
        <p:blipFill>
          <a:blip r:embed="rId11"/>
          <a:stretch>
            <a:fillRect/>
          </a:stretch>
        </p:blipFill>
        <p:spPr>
          <a:xfrm>
            <a:off x="6827100" y="2304553"/>
            <a:ext cx="671147" cy="674419"/>
          </a:xfrm>
          <a:prstGeom prst="rect">
            <a:avLst/>
          </a:prstGeom>
        </p:spPr>
      </p:pic>
      <p:pic>
        <p:nvPicPr>
          <p:cNvPr id="7" name="Picture 7" descr="Shape&#10;&#10;Description automatically generated">
            <a:extLst>
              <a:ext uri="{FF2B5EF4-FFF2-40B4-BE49-F238E27FC236}">
                <a16:creationId xmlns:a16="http://schemas.microsoft.com/office/drawing/2014/main" id="{F65A986E-5A2A-1106-14BF-12A868720096}"/>
              </a:ext>
            </a:extLst>
          </p:cNvPr>
          <p:cNvPicPr>
            <a:picLocks noChangeAspect="1"/>
          </p:cNvPicPr>
          <p:nvPr>
            <p:custDataLst>
              <p:tags r:id="rId6"/>
            </p:custDataLst>
          </p:nvPr>
        </p:nvPicPr>
        <p:blipFill>
          <a:blip r:embed="rId12"/>
          <a:stretch>
            <a:fillRect/>
          </a:stretch>
        </p:blipFill>
        <p:spPr>
          <a:xfrm>
            <a:off x="7781595" y="2309495"/>
            <a:ext cx="674147" cy="666923"/>
          </a:xfrm>
          <a:prstGeom prst="rect">
            <a:avLst/>
          </a:prstGeom>
        </p:spPr>
      </p:pic>
      <p:pic>
        <p:nvPicPr>
          <p:cNvPr id="8" name="Graphic 8" descr="Camera with solid fill">
            <a:extLst>
              <a:ext uri="{FF2B5EF4-FFF2-40B4-BE49-F238E27FC236}">
                <a16:creationId xmlns:a16="http://schemas.microsoft.com/office/drawing/2014/main" id="{E682C6C4-41AB-31B0-A544-71DADBEB0699}"/>
              </a:ext>
            </a:extLst>
          </p:cNvPr>
          <p:cNvPicPr>
            <a:picLocks noChangeAspect="1"/>
          </p:cNvPicPr>
          <p:nvPr>
            <p:custDataLst>
              <p:tags r:id="rId7"/>
            </p:custDataLst>
          </p:nvPr>
        </p:nvPicPr>
        <p:blipFill>
          <a:blip r:embed="rId13">
            <a:extLst>
              <a:ext uri="{96DAC541-7B7A-43D3-8B79-37D633B846F1}">
                <asvg:svgBlip xmlns:asvg="http://schemas.microsoft.com/office/drawing/2016/SVG/main" r:embed="rId14"/>
              </a:ext>
            </a:extLst>
          </a:blip>
          <a:stretch>
            <a:fillRect/>
          </a:stretch>
        </p:blipFill>
        <p:spPr>
          <a:xfrm>
            <a:off x="5758451" y="2277595"/>
            <a:ext cx="693501" cy="693501"/>
          </a:xfrm>
          <a:prstGeom prst="rect">
            <a:avLst/>
          </a:prstGeom>
        </p:spPr>
      </p:pic>
      <p:pic>
        <p:nvPicPr>
          <p:cNvPr id="10" name="Picture 8" descr="A picture containing logo&#10;&#10;Description automatically generated">
            <a:extLst>
              <a:ext uri="{FF2B5EF4-FFF2-40B4-BE49-F238E27FC236}">
                <a16:creationId xmlns:a16="http://schemas.microsoft.com/office/drawing/2014/main" id="{28A5FD32-3590-F053-7C02-3ABA510CD25D}"/>
              </a:ext>
            </a:extLst>
          </p:cNvPr>
          <p:cNvPicPr>
            <a:picLocks noChangeAspect="1"/>
          </p:cNvPicPr>
          <p:nvPr>
            <p:custDataLst>
              <p:tags r:id="rId8"/>
            </p:custDataLst>
          </p:nvPr>
        </p:nvPicPr>
        <p:blipFill>
          <a:blip r:embed="rId15"/>
          <a:stretch>
            <a:fillRect/>
          </a:stretch>
        </p:blipFill>
        <p:spPr>
          <a:xfrm>
            <a:off x="4845226" y="1757331"/>
            <a:ext cx="762721" cy="1279886"/>
          </a:xfrm>
          <a:prstGeom prst="rect">
            <a:avLst/>
          </a:prstGeom>
        </p:spPr>
      </p:pic>
    </p:spTree>
    <p:extLst>
      <p:ext uri="{BB962C8B-B14F-4D97-AF65-F5344CB8AC3E}">
        <p14:creationId xmlns:p14="http://schemas.microsoft.com/office/powerpoint/2010/main" val="97260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1000"/>
                                        <p:tgtEl>
                                          <p:spTgt spid="6">
                                            <p:txEl>
                                              <p:pRg st="0" end="0"/>
                                            </p:txEl>
                                          </p:spTgt>
                                        </p:tgtEl>
                                      </p:cBhvr>
                                    </p:animEffect>
                                    <p:anim calcmode="lin" valueType="num">
                                      <p:cBhvr>
                                        <p:cTn id="2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1000"/>
                                        <p:tgtEl>
                                          <p:spTgt spid="6">
                                            <p:txEl>
                                              <p:pRg st="1" end="1"/>
                                            </p:txEl>
                                          </p:spTgt>
                                        </p:tgtEl>
                                      </p:cBhvr>
                                    </p:animEffect>
                                    <p:anim calcmode="lin" valueType="num">
                                      <p:cBhvr>
                                        <p:cTn id="3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nodeType="after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fade">
                                      <p:cBhvr>
                                        <p:cTn id="40" dur="1000"/>
                                        <p:tgtEl>
                                          <p:spTgt spid="6">
                                            <p:txEl>
                                              <p:pRg st="2" end="2"/>
                                            </p:txEl>
                                          </p:spTgt>
                                        </p:tgtEl>
                                      </p:cBhvr>
                                    </p:animEffect>
                                    <p:anim calcmode="lin" valueType="num">
                                      <p:cBhvr>
                                        <p:cTn id="4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Effect transition="in" filter="fade">
                                      <p:cBhvr>
                                        <p:cTn id="46" dur="1000"/>
                                        <p:tgtEl>
                                          <p:spTgt spid="6">
                                            <p:txEl>
                                              <p:pRg st="3" end="3"/>
                                            </p:txEl>
                                          </p:spTgt>
                                        </p:tgtEl>
                                      </p:cBhvr>
                                    </p:animEffect>
                                    <p:anim calcmode="lin" valueType="num">
                                      <p:cBhvr>
                                        <p:cTn id="4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con&#10;&#10;Description automatically generated">
            <a:extLst>
              <a:ext uri="{FF2B5EF4-FFF2-40B4-BE49-F238E27FC236}">
                <a16:creationId xmlns:a16="http://schemas.microsoft.com/office/drawing/2014/main" id="{92EDBF13-1E5B-821B-A9E2-7426D06A296E}"/>
              </a:ext>
            </a:extLst>
          </p:cNvPr>
          <p:cNvPicPr>
            <a:picLocks noChangeAspect="1"/>
          </p:cNvPicPr>
          <p:nvPr>
            <p:custDataLst>
              <p:tags r:id="rId1"/>
            </p:custDataLst>
          </p:nvPr>
        </p:nvPicPr>
        <p:blipFill>
          <a:blip r:embed="rId5"/>
          <a:stretch>
            <a:fillRect/>
          </a:stretch>
        </p:blipFill>
        <p:spPr>
          <a:xfrm>
            <a:off x="2921185" y="1857906"/>
            <a:ext cx="2484656" cy="2488489"/>
          </a:xfrm>
          <a:prstGeom prst="rect">
            <a:avLst/>
          </a:prstGeom>
          <a:noFill/>
        </p:spPr>
      </p:pic>
      <p:sp>
        <p:nvSpPr>
          <p:cNvPr id="4" name="Title 1">
            <a:extLst>
              <a:ext uri="{FF2B5EF4-FFF2-40B4-BE49-F238E27FC236}">
                <a16:creationId xmlns:a16="http://schemas.microsoft.com/office/drawing/2014/main" id="{6BE09B4E-7107-4BB6-ADA4-A0D130C36916}"/>
              </a:ext>
            </a:extLst>
          </p:cNvPr>
          <p:cNvSpPr>
            <a:spLocks noGrp="1"/>
          </p:cNvSpPr>
          <p:nvPr>
            <p:ph type="title"/>
            <p:custDataLst>
              <p:tags r:id="rId2"/>
            </p:custDataLst>
          </p:nvPr>
        </p:nvSpPr>
        <p:spPr/>
        <p:txBody>
          <a:bodyPr anchor="ctr">
            <a:normAutofit/>
          </a:bodyPr>
          <a:lstStyle/>
          <a:p>
            <a:r>
              <a:rPr lang="fr-CA" sz="4000" noProof="0" dirty="0"/>
              <a:t>Y avez-vous pensé?</a:t>
            </a:r>
          </a:p>
        </p:txBody>
      </p:sp>
    </p:spTree>
    <p:extLst>
      <p:ext uri="{BB962C8B-B14F-4D97-AF65-F5344CB8AC3E}">
        <p14:creationId xmlns:p14="http://schemas.microsoft.com/office/powerpoint/2010/main" val="104629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500"/>
                                  </p:stCondLst>
                                  <p:childTnLst>
                                    <p:animScale>
                                      <p:cBhvr>
                                        <p:cTn id="6" dur="15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65102F1-987D-4D5A-8F41-B4A392C5D88B}"/>
              </a:ext>
            </a:extLst>
          </p:cNvPr>
          <p:cNvSpPr txBox="1">
            <a:spLocks/>
          </p:cNvSpPr>
          <p:nvPr>
            <p:custDataLst>
              <p:tags r:id="rId1"/>
            </p:custDataLst>
          </p:nvPr>
        </p:nvSpPr>
        <p:spPr>
          <a:xfrm>
            <a:off x="872058" y="579333"/>
            <a:ext cx="6403814" cy="936104"/>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3200" b="1" kern="1200" baseline="0">
                <a:solidFill>
                  <a:srgbClr val="0E3D51"/>
                </a:solidFill>
                <a:latin typeface="Arial Narrow" panose="020B0606020202030204" pitchFamily="34" charset="0"/>
                <a:ea typeface="+mj-ea"/>
                <a:cs typeface="+mj-cs"/>
              </a:defRPr>
            </a:lvl1pPr>
          </a:lstStyle>
          <a:p>
            <a:pPr fontAlgn="auto">
              <a:spcAft>
                <a:spcPts val="0"/>
              </a:spcAft>
            </a:pPr>
            <a:r>
              <a:rPr lang="fr-CA" sz="3600" dirty="0">
                <a:solidFill>
                  <a:schemeClr val="tx1"/>
                </a:solidFill>
                <a:latin typeface="Arial"/>
                <a:cs typeface="Calibri"/>
              </a:rPr>
              <a:t>L’alcool peut nuire aux activités que vous aimez faire</a:t>
            </a:r>
            <a:endParaRPr lang="fr-CA" sz="3600" dirty="0">
              <a:solidFill>
                <a:schemeClr val="tx1"/>
              </a:solidFill>
              <a:latin typeface="Arial"/>
              <a:cs typeface="Calibri" panose="020F0502020204030204" pitchFamily="34" charset="0"/>
            </a:endParaRPr>
          </a:p>
        </p:txBody>
      </p:sp>
      <p:sp>
        <p:nvSpPr>
          <p:cNvPr id="7" name="Text Placeholder 8">
            <a:extLst>
              <a:ext uri="{FF2B5EF4-FFF2-40B4-BE49-F238E27FC236}">
                <a16:creationId xmlns:a16="http://schemas.microsoft.com/office/drawing/2014/main" id="{3F353C4D-4782-4F3C-8892-9D265D330656}"/>
              </a:ext>
            </a:extLst>
          </p:cNvPr>
          <p:cNvSpPr txBox="1">
            <a:spLocks/>
          </p:cNvSpPr>
          <p:nvPr>
            <p:custDataLst>
              <p:tags r:id="rId2"/>
            </p:custDataLst>
          </p:nvPr>
        </p:nvSpPr>
        <p:spPr>
          <a:xfrm>
            <a:off x="5604694" y="2635982"/>
            <a:ext cx="3287786" cy="354850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bg1">
                  <a:lumMod val="75000"/>
                </a:schemeClr>
              </a:buClr>
              <a:buFont typeface="Arial" panose="020B0604020202020204" pitchFamily="34" charset="0"/>
              <a:buNone/>
              <a:defRPr lang="en-US" sz="1600" b="1" kern="1200">
                <a:solidFill>
                  <a:srgbClr val="06698A"/>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SzPct val="90000"/>
              <a:buFont typeface="Arial" panose="020B0604020202020204" pitchFamily="34" charset="0"/>
              <a:buNone/>
              <a:defRPr lang="en-US" sz="1400" kern="1200">
                <a:solidFill>
                  <a:schemeClr val="tx1"/>
                </a:solidFill>
                <a:latin typeface="Arial" panose="020B0604020202020204" pitchFamily="34" charset="0"/>
                <a:ea typeface="+mn-ea"/>
                <a:cs typeface="Arial" panose="020B0604020202020204" pitchFamily="34" charset="0"/>
              </a:defRPr>
            </a:lvl2pPr>
            <a:lvl3pPr marL="914400" marR="0" indent="0" algn="l" defTabSz="914400" rtl="0" eaLnBrk="1" fontAlgn="auto" latinLnBrk="0" hangingPunct="1">
              <a:lnSpc>
                <a:spcPct val="90000"/>
              </a:lnSpc>
              <a:spcBef>
                <a:spcPts val="1000"/>
              </a:spcBef>
              <a:spcAft>
                <a:spcPts val="0"/>
              </a:spcAft>
              <a:buClr>
                <a:schemeClr val="bg1">
                  <a:lumMod val="75000"/>
                </a:schemeClr>
              </a:buClr>
              <a:buSzTx/>
              <a:buFont typeface="Arial" panose="020B0604020202020204" pitchFamily="34" charset="0"/>
              <a:buNone/>
              <a:tabLst/>
              <a:defRPr lang="en-US"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venir LT Std 55 Roman" panose="020B05030202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venir LT Std 55 Roman" panose="020B05030202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spcAft>
                <a:spcPts val="0"/>
              </a:spcAft>
              <a:buClr>
                <a:sysClr val="window" lastClr="FFFFFF">
                  <a:lumMod val="75000"/>
                </a:sysClr>
              </a:buClr>
              <a:defRPr/>
            </a:pPr>
            <a:r>
              <a:rPr lang="fr-CA" sz="3200" b="0" dirty="0">
                <a:solidFill>
                  <a:srgbClr val="006600"/>
                </a:solidFill>
                <a:latin typeface="Arial"/>
                <a:cs typeface="Calibri"/>
              </a:rPr>
              <a:t>En ne consommant pas d’alcool, vous pouvez vous concentrer sur vos activités préférées.</a:t>
            </a:r>
            <a:endParaRPr kumimoji="0" lang="fr-CA" sz="3200" b="0" i="0" u="none" strike="noStrike" kern="1200" cap="none" spc="0" normalizeH="0" baseline="0" noProof="0" dirty="0">
              <a:ln>
                <a:noFill/>
              </a:ln>
              <a:solidFill>
                <a:srgbClr val="006600"/>
              </a:solidFill>
              <a:effectLst/>
              <a:uLnTx/>
              <a:uFillTx/>
              <a:latin typeface="Arial"/>
              <a:cs typeface="Calibri"/>
            </a:endParaRPr>
          </a:p>
        </p:txBody>
      </p:sp>
      <p:pic>
        <p:nvPicPr>
          <p:cNvPr id="3" name="Picture 3" descr="Shape, circle&#10;&#10;Description automatically generated">
            <a:extLst>
              <a:ext uri="{FF2B5EF4-FFF2-40B4-BE49-F238E27FC236}">
                <a16:creationId xmlns:a16="http://schemas.microsoft.com/office/drawing/2014/main" id="{1F143039-BC32-8940-0FD0-38842A4185FC}"/>
              </a:ext>
            </a:extLst>
          </p:cNvPr>
          <p:cNvPicPr>
            <a:picLocks noChangeAspect="1"/>
          </p:cNvPicPr>
          <p:nvPr>
            <p:custDataLst>
              <p:tags r:id="rId3"/>
            </p:custDataLst>
          </p:nvPr>
        </p:nvPicPr>
        <p:blipFill>
          <a:blip r:embed="rId9"/>
          <a:stretch>
            <a:fillRect/>
          </a:stretch>
        </p:blipFill>
        <p:spPr>
          <a:xfrm>
            <a:off x="3097197" y="1734041"/>
            <a:ext cx="2030523" cy="2162081"/>
          </a:xfrm>
          <a:prstGeom prst="rect">
            <a:avLst/>
          </a:prstGeom>
        </p:spPr>
      </p:pic>
      <p:pic>
        <p:nvPicPr>
          <p:cNvPr id="4" name="Picture 5">
            <a:extLst>
              <a:ext uri="{FF2B5EF4-FFF2-40B4-BE49-F238E27FC236}">
                <a16:creationId xmlns:a16="http://schemas.microsoft.com/office/drawing/2014/main" id="{5C5A6EC9-483C-986F-D440-333D8F3DAF38}"/>
              </a:ext>
            </a:extLst>
          </p:cNvPr>
          <p:cNvPicPr>
            <a:picLocks noChangeAspect="1"/>
          </p:cNvPicPr>
          <p:nvPr>
            <p:custDataLst>
              <p:tags r:id="rId4"/>
            </p:custDataLst>
          </p:nvPr>
        </p:nvPicPr>
        <p:blipFill>
          <a:blip r:embed="rId10"/>
          <a:stretch>
            <a:fillRect/>
          </a:stretch>
        </p:blipFill>
        <p:spPr>
          <a:xfrm>
            <a:off x="670616" y="3756526"/>
            <a:ext cx="2200275" cy="1962150"/>
          </a:xfrm>
          <a:prstGeom prst="rect">
            <a:avLst/>
          </a:prstGeom>
        </p:spPr>
      </p:pic>
      <p:pic>
        <p:nvPicPr>
          <p:cNvPr id="9" name="Picture 9">
            <a:extLst>
              <a:ext uri="{FF2B5EF4-FFF2-40B4-BE49-F238E27FC236}">
                <a16:creationId xmlns:a16="http://schemas.microsoft.com/office/drawing/2014/main" id="{995DD8B3-7626-BC44-BBA0-A02D9BAF7828}"/>
              </a:ext>
            </a:extLst>
          </p:cNvPr>
          <p:cNvPicPr>
            <a:picLocks noChangeAspect="1"/>
          </p:cNvPicPr>
          <p:nvPr>
            <p:custDataLst>
              <p:tags r:id="rId5"/>
            </p:custDataLst>
          </p:nvPr>
        </p:nvPicPr>
        <p:blipFill>
          <a:blip r:embed="rId11"/>
          <a:stretch>
            <a:fillRect/>
          </a:stretch>
        </p:blipFill>
        <p:spPr>
          <a:xfrm>
            <a:off x="666656" y="1735869"/>
            <a:ext cx="1762125" cy="1800225"/>
          </a:xfrm>
          <a:prstGeom prst="rect">
            <a:avLst/>
          </a:prstGeom>
        </p:spPr>
      </p:pic>
      <p:pic>
        <p:nvPicPr>
          <p:cNvPr id="10" name="Picture 10" descr="A picture containing clipart&#10;&#10;Description automatically generated">
            <a:extLst>
              <a:ext uri="{FF2B5EF4-FFF2-40B4-BE49-F238E27FC236}">
                <a16:creationId xmlns:a16="http://schemas.microsoft.com/office/drawing/2014/main" id="{FC13879C-63D6-C55F-7299-69095FBF347C}"/>
              </a:ext>
            </a:extLst>
          </p:cNvPr>
          <p:cNvPicPr>
            <a:picLocks noChangeAspect="1"/>
          </p:cNvPicPr>
          <p:nvPr>
            <p:custDataLst>
              <p:tags r:id="rId6"/>
            </p:custDataLst>
          </p:nvPr>
        </p:nvPicPr>
        <p:blipFill>
          <a:blip r:embed="rId12"/>
          <a:stretch>
            <a:fillRect/>
          </a:stretch>
        </p:blipFill>
        <p:spPr>
          <a:xfrm>
            <a:off x="3347865" y="3811177"/>
            <a:ext cx="2040990" cy="1852848"/>
          </a:xfrm>
          <a:prstGeom prst="rect">
            <a:avLst/>
          </a:prstGeom>
        </p:spPr>
      </p:pic>
    </p:spTree>
    <p:extLst>
      <p:ext uri="{BB962C8B-B14F-4D97-AF65-F5344CB8AC3E}">
        <p14:creationId xmlns:p14="http://schemas.microsoft.com/office/powerpoint/2010/main" val="258018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5"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250"/>
                                        <p:tgtEl>
                                          <p:spTgt spid="9"/>
                                        </p:tgtEl>
                                      </p:cBhvr>
                                    </p:animEffect>
                                    <p:anim calcmode="lin" valueType="num">
                                      <p:cBhvr>
                                        <p:cTn id="13" dur="1250" fill="hold"/>
                                        <p:tgtEl>
                                          <p:spTgt spid="9"/>
                                        </p:tgtEl>
                                        <p:attrNameLst>
                                          <p:attrName>ppt_w</p:attrName>
                                        </p:attrNameLst>
                                      </p:cBhvr>
                                      <p:tavLst>
                                        <p:tav tm="0" fmla="#ppt_w*sin(2.5*pi*$)">
                                          <p:val>
                                            <p:fltVal val="0"/>
                                          </p:val>
                                        </p:tav>
                                        <p:tav tm="100000">
                                          <p:val>
                                            <p:fltVal val="1"/>
                                          </p:val>
                                        </p:tav>
                                      </p:tavLst>
                                    </p:anim>
                                    <p:anim calcmode="lin" valueType="num">
                                      <p:cBhvr>
                                        <p:cTn id="14" dur="1250" fill="hold"/>
                                        <p:tgtEl>
                                          <p:spTgt spid="9"/>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7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250"/>
                                        <p:tgtEl>
                                          <p:spTgt spid="3"/>
                                        </p:tgtEl>
                                      </p:cBhvr>
                                    </p:animEffect>
                                    <p:anim calcmode="lin" valueType="num">
                                      <p:cBhvr>
                                        <p:cTn id="18" dur="1250" fill="hold"/>
                                        <p:tgtEl>
                                          <p:spTgt spid="3"/>
                                        </p:tgtEl>
                                        <p:attrNameLst>
                                          <p:attrName>ppt_w</p:attrName>
                                        </p:attrNameLst>
                                      </p:cBhvr>
                                      <p:tavLst>
                                        <p:tav tm="0" fmla="#ppt_w*sin(2.5*pi*$)">
                                          <p:val>
                                            <p:fltVal val="0"/>
                                          </p:val>
                                        </p:tav>
                                        <p:tav tm="100000">
                                          <p:val>
                                            <p:fltVal val="1"/>
                                          </p:val>
                                        </p:tav>
                                      </p:tavLst>
                                    </p:anim>
                                    <p:anim calcmode="lin" valueType="num">
                                      <p:cBhvr>
                                        <p:cTn id="19" dur="1250" fill="hold"/>
                                        <p:tgtEl>
                                          <p:spTgt spid="3"/>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125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250"/>
                                        <p:tgtEl>
                                          <p:spTgt spid="4"/>
                                        </p:tgtEl>
                                      </p:cBhvr>
                                    </p:animEffect>
                                    <p:anim calcmode="lin" valueType="num">
                                      <p:cBhvr>
                                        <p:cTn id="23" dur="1250" fill="hold"/>
                                        <p:tgtEl>
                                          <p:spTgt spid="4"/>
                                        </p:tgtEl>
                                        <p:attrNameLst>
                                          <p:attrName>ppt_w</p:attrName>
                                        </p:attrNameLst>
                                      </p:cBhvr>
                                      <p:tavLst>
                                        <p:tav tm="0" fmla="#ppt_w*sin(2.5*pi*$)">
                                          <p:val>
                                            <p:fltVal val="0"/>
                                          </p:val>
                                        </p:tav>
                                        <p:tav tm="100000">
                                          <p:val>
                                            <p:fltVal val="1"/>
                                          </p:val>
                                        </p:tav>
                                      </p:tavLst>
                                    </p:anim>
                                    <p:anim calcmode="lin" valueType="num">
                                      <p:cBhvr>
                                        <p:cTn id="24" dur="1250" fill="hold"/>
                                        <p:tgtEl>
                                          <p:spTgt spid="4"/>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175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250"/>
                                        <p:tgtEl>
                                          <p:spTgt spid="10"/>
                                        </p:tgtEl>
                                      </p:cBhvr>
                                    </p:animEffect>
                                    <p:anim calcmode="lin" valueType="num">
                                      <p:cBhvr>
                                        <p:cTn id="28" dur="1250" fill="hold"/>
                                        <p:tgtEl>
                                          <p:spTgt spid="10"/>
                                        </p:tgtEl>
                                        <p:attrNameLst>
                                          <p:attrName>ppt_w</p:attrName>
                                        </p:attrNameLst>
                                      </p:cBhvr>
                                      <p:tavLst>
                                        <p:tav tm="0" fmla="#ppt_w*sin(2.5*pi*$)">
                                          <p:val>
                                            <p:fltVal val="0"/>
                                          </p:val>
                                        </p:tav>
                                        <p:tav tm="100000">
                                          <p:val>
                                            <p:fltVal val="1"/>
                                          </p:val>
                                        </p:tav>
                                      </p:tavLst>
                                    </p:anim>
                                    <p:anim calcmode="lin" valueType="num">
                                      <p:cBhvr>
                                        <p:cTn id="29" dur="125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15B337-9DA0-488B-A488-CBFF4078E692}"/>
              </a:ext>
            </a:extLst>
          </p:cNvPr>
          <p:cNvSpPr txBox="1">
            <a:spLocks/>
          </p:cNvSpPr>
          <p:nvPr>
            <p:custDataLst>
              <p:tags r:id="rId1"/>
            </p:custDataLst>
          </p:nvPr>
        </p:nvSpPr>
        <p:spPr>
          <a:xfrm>
            <a:off x="1406013" y="1009360"/>
            <a:ext cx="6785664" cy="144876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baseline="0">
                <a:solidFill>
                  <a:srgbClr val="0E3D51"/>
                </a:solidFill>
                <a:latin typeface="Arial Narrow" panose="020B0606020202030204" pitchFamily="34" charset="0"/>
                <a:ea typeface="+mj-ea"/>
                <a:cs typeface="+mj-cs"/>
              </a:defRPr>
            </a:lvl1pPr>
          </a:lstStyle>
          <a:p>
            <a:pPr fontAlgn="auto">
              <a:spcAft>
                <a:spcPts val="0"/>
              </a:spcAft>
            </a:pPr>
            <a:r>
              <a:rPr lang="fr-CA" sz="3500" dirty="0">
                <a:solidFill>
                  <a:schemeClr val="tx1"/>
                </a:solidFill>
                <a:latin typeface="Calibri"/>
                <a:cs typeface="Calibri"/>
              </a:rPr>
              <a:t>L’alcool peut nuire à votre apprentissage et à votre rendement scolaire</a:t>
            </a:r>
            <a:endParaRPr lang="fr-CA" sz="3500" dirty="0">
              <a:solidFill>
                <a:schemeClr val="tx1"/>
              </a:solidFill>
              <a:latin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79A79AA5-1438-433B-B9EF-4CCF444127D8}"/>
              </a:ext>
            </a:extLst>
          </p:cNvPr>
          <p:cNvSpPr txBox="1">
            <a:spLocks/>
          </p:cNvSpPr>
          <p:nvPr>
            <p:custDataLst>
              <p:tags r:id="rId2"/>
            </p:custDataLst>
          </p:nvPr>
        </p:nvSpPr>
        <p:spPr>
          <a:xfrm>
            <a:off x="587022" y="2787016"/>
            <a:ext cx="3409245" cy="292552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bg1">
                  <a:lumMod val="75000"/>
                </a:schemeClr>
              </a:buClr>
              <a:buFont typeface="Arial" panose="020B0604020202020204" pitchFamily="34" charset="0"/>
              <a:buNone/>
              <a:defRPr lang="en-US" sz="1600" b="1" kern="1200">
                <a:solidFill>
                  <a:srgbClr val="06698A"/>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SzPct val="90000"/>
              <a:buFont typeface="Arial" panose="020B0604020202020204" pitchFamily="34" charset="0"/>
              <a:buNone/>
              <a:defRPr lang="en-US" sz="1400" kern="1200">
                <a:solidFill>
                  <a:schemeClr val="tx1"/>
                </a:solidFill>
                <a:latin typeface="Arial" panose="020B0604020202020204" pitchFamily="34" charset="0"/>
                <a:ea typeface="+mn-ea"/>
                <a:cs typeface="Arial" panose="020B0604020202020204" pitchFamily="34" charset="0"/>
              </a:defRPr>
            </a:lvl2pPr>
            <a:lvl3pPr marL="914400" marR="0" indent="0" algn="l" defTabSz="914400" rtl="0" eaLnBrk="1" fontAlgn="auto" latinLnBrk="0" hangingPunct="1">
              <a:lnSpc>
                <a:spcPct val="90000"/>
              </a:lnSpc>
              <a:spcBef>
                <a:spcPts val="1000"/>
              </a:spcBef>
              <a:spcAft>
                <a:spcPts val="0"/>
              </a:spcAft>
              <a:buClr>
                <a:schemeClr val="bg1">
                  <a:lumMod val="75000"/>
                </a:schemeClr>
              </a:buClr>
              <a:buSzTx/>
              <a:buFont typeface="Arial" panose="020B0604020202020204" pitchFamily="34" charset="0"/>
              <a:buNone/>
              <a:tabLst/>
              <a:defRPr lang="en-US"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venir LT Std 55 Roman" panose="020B05030202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venir LT Std 55 Roman" panose="020B05030202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defRPr/>
            </a:pPr>
            <a:r>
              <a:rPr kumimoji="0" lang="fr-CA" sz="3200" b="0" i="0" u="none" strike="noStrike" kern="1200" cap="none" spc="0" normalizeH="0" baseline="0" noProof="0" dirty="0">
                <a:ln>
                  <a:noFill/>
                </a:ln>
                <a:solidFill>
                  <a:srgbClr val="006600"/>
                </a:solidFill>
                <a:effectLst/>
                <a:uLnTx/>
                <a:uFillTx/>
                <a:latin typeface="Arial"/>
                <a:cs typeface="Arial"/>
              </a:rPr>
              <a:t>Vous avez </a:t>
            </a:r>
            <a:r>
              <a:rPr lang="fr-CA" sz="3200" b="0" dirty="0">
                <a:solidFill>
                  <a:srgbClr val="006600"/>
                </a:solidFill>
                <a:latin typeface="Arial"/>
                <a:cs typeface="Arial"/>
              </a:rPr>
              <a:t>besoin de votre cerveau pour tout ce que vous faites, à l’école et ailleurs.</a:t>
            </a:r>
            <a:endParaRPr lang="en-CA" sz="3200" b="1" i="0" u="none" strike="noStrike" kern="1200" cap="none" spc="0" normalizeH="0" baseline="0" noProof="0" dirty="0">
              <a:ln>
                <a:noFill/>
              </a:ln>
              <a:solidFill>
                <a:srgbClr val="006600"/>
              </a:solidFill>
              <a:effectLst/>
              <a:uLnTx/>
              <a:uFillTx/>
              <a:latin typeface="Calibri" panose="020F0502020204030204" pitchFamily="34" charset="0"/>
              <a:cs typeface="Calibri" panose="020F0502020204030204" pitchFamily="34" charset="0"/>
            </a:endParaRPr>
          </a:p>
        </p:txBody>
      </p:sp>
      <p:pic>
        <p:nvPicPr>
          <p:cNvPr id="2" name="Picture 2" descr="Shape&#10;&#10;Description automatically generated">
            <a:extLst>
              <a:ext uri="{FF2B5EF4-FFF2-40B4-BE49-F238E27FC236}">
                <a16:creationId xmlns:a16="http://schemas.microsoft.com/office/drawing/2014/main" id="{85CBEB48-41D2-2A07-9241-D16B2656BAEF}"/>
              </a:ext>
            </a:extLst>
          </p:cNvPr>
          <p:cNvPicPr>
            <a:picLocks noChangeAspect="1"/>
          </p:cNvPicPr>
          <p:nvPr>
            <p:custDataLst>
              <p:tags r:id="rId3"/>
            </p:custDataLst>
          </p:nvPr>
        </p:nvPicPr>
        <p:blipFill>
          <a:blip r:embed="rId6"/>
          <a:stretch>
            <a:fillRect/>
          </a:stretch>
        </p:blipFill>
        <p:spPr>
          <a:xfrm>
            <a:off x="4404852" y="2787016"/>
            <a:ext cx="4390589" cy="2760885"/>
          </a:xfrm>
          <a:prstGeom prst="rect">
            <a:avLst/>
          </a:prstGeom>
        </p:spPr>
      </p:pic>
    </p:spTree>
    <p:extLst>
      <p:ext uri="{BB962C8B-B14F-4D97-AF65-F5344CB8AC3E}">
        <p14:creationId xmlns:p14="http://schemas.microsoft.com/office/powerpoint/2010/main" val="356588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6275482" y="4337063"/>
            <a:ext cx="2078296" cy="2078296"/>
          </a:xfrm>
          <a:prstGeom prst="rect">
            <a:avLst/>
          </a:prstGeom>
        </p:spPr>
      </p:pic>
      <p:sp>
        <p:nvSpPr>
          <p:cNvPr id="2" name="Title 1"/>
          <p:cNvSpPr>
            <a:spLocks noGrp="1"/>
          </p:cNvSpPr>
          <p:nvPr>
            <p:ph type="title"/>
            <p:custDataLst>
              <p:tags r:id="rId2"/>
            </p:custDataLst>
          </p:nvPr>
        </p:nvSpPr>
        <p:spPr>
          <a:xfrm>
            <a:off x="2320413" y="805212"/>
            <a:ext cx="4493342" cy="1028245"/>
          </a:xfrm>
        </p:spPr>
        <p:txBody>
          <a:bodyPr>
            <a:normAutofit fontScale="90000"/>
          </a:bodyPr>
          <a:lstStyle/>
          <a:p>
            <a:r>
              <a:rPr lang="fr-CA" sz="3500" noProof="0" dirty="0">
                <a:latin typeface="+mn-lt"/>
                <a:cs typeface="Arial"/>
              </a:rPr>
              <a:t>Vous avez besoin d’aide?</a:t>
            </a:r>
            <a:endParaRPr lang="fr-CA" sz="3500" noProof="0" dirty="0">
              <a:latin typeface="+mn-lt"/>
            </a:endParaRPr>
          </a:p>
        </p:txBody>
      </p:sp>
      <p:sp>
        <p:nvSpPr>
          <p:cNvPr id="4" name="Text Placeholder 3"/>
          <p:cNvSpPr>
            <a:spLocks noGrp="1"/>
          </p:cNvSpPr>
          <p:nvPr>
            <p:ph idx="1"/>
            <p:custDataLst>
              <p:tags r:id="rId3"/>
            </p:custDataLst>
          </p:nvPr>
        </p:nvSpPr>
        <p:spPr/>
        <p:txBody>
          <a:bodyPr vert="horz" lIns="68580" tIns="34290" rIns="68580" bIns="34290" rtlCol="0" anchor="t">
            <a:normAutofit/>
          </a:bodyPr>
          <a:lstStyle/>
          <a:p>
            <a:pPr marL="0" indent="0" algn="ctr">
              <a:buNone/>
            </a:pPr>
            <a:r>
              <a:rPr lang="fr-CA" sz="3200" noProof="0" dirty="0">
                <a:latin typeface="+mn-lt"/>
                <a:cs typeface="Arial"/>
              </a:rPr>
              <a:t>               </a:t>
            </a:r>
            <a:endParaRPr lang="fr-CA" sz="3200" noProof="0" dirty="0">
              <a:latin typeface="+mn-lt"/>
            </a:endParaRPr>
          </a:p>
          <a:p>
            <a:pPr marL="0" indent="0" algn="ctr">
              <a:buNone/>
            </a:pPr>
            <a:r>
              <a:rPr lang="fr-CA" sz="3200" noProof="0" dirty="0">
                <a:latin typeface="+mn-lt"/>
                <a:cs typeface="Arial"/>
              </a:rPr>
              <a:t>  Est-ce que la consommation d’une autre personne vous préoccupe?</a:t>
            </a:r>
            <a:endParaRPr lang="fr-CA" sz="1100" noProof="0" dirty="0">
              <a:latin typeface="Calibri"/>
              <a:ea typeface="Calibri"/>
              <a:cs typeface="Arial"/>
            </a:endParaRPr>
          </a:p>
          <a:p>
            <a:pPr lvl="1">
              <a:buFont typeface="Arial" panose="02070309020205020404" pitchFamily="49" charset="0"/>
              <a:buChar char="•"/>
            </a:pPr>
            <a:r>
              <a:rPr lang="fr-CA" sz="2400" noProof="0" dirty="0">
                <a:solidFill>
                  <a:srgbClr val="006600"/>
                </a:solidFill>
                <a:latin typeface="Arial"/>
                <a:cs typeface="Arial"/>
              </a:rPr>
              <a:t>Parlez à un adulte </a:t>
            </a:r>
            <a:r>
              <a:rPr lang="fr-CA" sz="2400" dirty="0">
                <a:solidFill>
                  <a:srgbClr val="006600"/>
                </a:solidFill>
                <a:latin typeface="Arial"/>
                <a:cs typeface="Arial"/>
              </a:rPr>
              <a:t>en qui vous avez confiance (parents, membres du personnel enseignant, entraîneurs, équipe de travail social à l’école, etc.).</a:t>
            </a:r>
          </a:p>
          <a:p>
            <a:pPr lvl="1">
              <a:buFont typeface="Arial" panose="02070309020205020404" pitchFamily="49" charset="0"/>
              <a:buChar char="•"/>
            </a:pPr>
            <a:r>
              <a:rPr lang="fr-CA" sz="2400" noProof="0" dirty="0">
                <a:solidFill>
                  <a:srgbClr val="006600"/>
                </a:solidFill>
                <a:latin typeface="Arial"/>
                <a:cs typeface="Arial"/>
              </a:rPr>
              <a:t>Parlez à votre fournisseur de soins de santé.</a:t>
            </a:r>
            <a:endParaRPr lang="fr-CA" sz="2400" noProof="0" dirty="0">
              <a:solidFill>
                <a:srgbClr val="006600"/>
              </a:solidFill>
              <a:latin typeface="Arial" panose="020B0604020202020204" pitchFamily="34" charset="0"/>
              <a:cs typeface="Arial" panose="020B0604020202020204" pitchFamily="34" charset="0"/>
            </a:endParaRPr>
          </a:p>
          <a:p>
            <a:pPr lvl="1">
              <a:buFont typeface="Arial" panose="02070309020205020404" pitchFamily="49" charset="0"/>
              <a:buChar char="•"/>
            </a:pPr>
            <a:r>
              <a:rPr lang="fr-CA" sz="2400" noProof="0" dirty="0">
                <a:solidFill>
                  <a:srgbClr val="006600"/>
                </a:solidFill>
                <a:latin typeface="Arial" panose="020B0604020202020204" pitchFamily="34" charset="0"/>
                <a:cs typeface="Arial" panose="020B0604020202020204" pitchFamily="34" charset="0"/>
              </a:rPr>
              <a:t>www.jeunessejecoute.ca </a:t>
            </a:r>
          </a:p>
        </p:txBody>
      </p:sp>
    </p:spTree>
    <p:extLst>
      <p:ext uri="{BB962C8B-B14F-4D97-AF65-F5344CB8AC3E}">
        <p14:creationId xmlns:p14="http://schemas.microsoft.com/office/powerpoint/2010/main" val="123210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42" presetClass="entr" presetSubtype="0" fill="hold" nodeType="withEffect">
                                  <p:stCondLst>
                                    <p:cond delay="75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75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1000"/>
                                        <p:tgtEl>
                                          <p:spTgt spid="4">
                                            <p:txEl>
                                              <p:pRg st="3" end="3"/>
                                            </p:txEl>
                                          </p:spTgt>
                                        </p:tgtEl>
                                      </p:cBhvr>
                                    </p:animEffect>
                                    <p:anim calcmode="lin" valueType="num">
                                      <p:cBhvr>
                                        <p:cTn id="1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200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1000"/>
                                        <p:tgtEl>
                                          <p:spTgt spid="4">
                                            <p:txEl>
                                              <p:pRg st="4" end="4"/>
                                            </p:txEl>
                                          </p:spTgt>
                                        </p:tgtEl>
                                      </p:cBhvr>
                                    </p:animEffect>
                                    <p:anim calcmode="lin" valueType="num">
                                      <p:cBhvr>
                                        <p:cTn id="2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6" presetID="53" presetClass="entr" presetSubtype="16" fill="hold" nodeType="withEffect">
                                  <p:stCondLst>
                                    <p:cond delay="250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027">
            <a:extLst>
              <a:ext uri="{FF2B5EF4-FFF2-40B4-BE49-F238E27FC236}">
                <a16:creationId xmlns:a16="http://schemas.microsoft.com/office/drawing/2014/main" id="{8A18F8E1-857A-40D9-B780-EC8593E34DD3}"/>
              </a:ext>
            </a:extLst>
          </p:cNvPr>
          <p:cNvSpPr>
            <a:spLocks noGrp="1" noChangeArrowheads="1"/>
          </p:cNvSpPr>
          <p:nvPr>
            <p:ph sz="half" idx="1"/>
            <p:custDataLst>
              <p:tags r:id="rId1"/>
            </p:custDataLst>
          </p:nvPr>
        </p:nvSpPr>
        <p:spPr/>
        <p:txBody>
          <a:bodyPr>
            <a:normAutofit/>
          </a:bodyPr>
          <a:lstStyle/>
          <a:p>
            <a:pPr eaLnBrk="1" hangingPunct="1"/>
            <a:r>
              <a:rPr lang="fr-CA" altLang="en-US" sz="3200" b="1" noProof="0" dirty="0"/>
              <a:t>VOICI LES FAITS!</a:t>
            </a:r>
          </a:p>
          <a:p>
            <a:pPr eaLnBrk="1" hangingPunct="1"/>
            <a:endParaRPr lang="fr-CA" altLang="en-US" noProof="0" dirty="0"/>
          </a:p>
        </p:txBody>
      </p:sp>
      <p:sp>
        <p:nvSpPr>
          <p:cNvPr id="3074" name="Rectangle 1026">
            <a:extLst>
              <a:ext uri="{FF2B5EF4-FFF2-40B4-BE49-F238E27FC236}">
                <a16:creationId xmlns:a16="http://schemas.microsoft.com/office/drawing/2014/main" id="{D9F4BF3F-4909-4FE3-9C41-CFFAC984793A}"/>
              </a:ext>
            </a:extLst>
          </p:cNvPr>
          <p:cNvSpPr>
            <a:spLocks noGrp="1" noChangeArrowheads="1"/>
          </p:cNvSpPr>
          <p:nvPr>
            <p:ph type="title"/>
            <p:custDataLst>
              <p:tags r:id="rId2"/>
            </p:custDataLst>
          </p:nvPr>
        </p:nvSpPr>
        <p:spPr/>
        <p:txBody>
          <a:bodyPr anchor="ctr">
            <a:normAutofit/>
          </a:bodyPr>
          <a:lstStyle/>
          <a:p>
            <a:pPr eaLnBrk="1" hangingPunct="1"/>
            <a:r>
              <a:rPr lang="fr-CA" altLang="en-US" sz="4800" b="1" noProof="0" dirty="0"/>
              <a:t>L’ALCOOL</a:t>
            </a:r>
          </a:p>
        </p:txBody>
      </p:sp>
      <p:pic>
        <p:nvPicPr>
          <p:cNvPr id="3" name="Picture 3" descr="Icon&#10;&#10;Description automatically generated">
            <a:extLst>
              <a:ext uri="{FF2B5EF4-FFF2-40B4-BE49-F238E27FC236}">
                <a16:creationId xmlns:a16="http://schemas.microsoft.com/office/drawing/2014/main" id="{8E9F847D-EB1F-5D51-7A9E-8A03C2AFE24B}"/>
              </a:ext>
            </a:extLst>
          </p:cNvPr>
          <p:cNvPicPr>
            <a:picLocks noChangeAspect="1"/>
          </p:cNvPicPr>
          <p:nvPr>
            <p:custDataLst>
              <p:tags r:id="rId3"/>
            </p:custDataLst>
          </p:nvPr>
        </p:nvPicPr>
        <p:blipFill>
          <a:blip r:embed="rId6"/>
          <a:stretch>
            <a:fillRect/>
          </a:stretch>
        </p:blipFill>
        <p:spPr>
          <a:xfrm>
            <a:off x="4173726" y="1636364"/>
            <a:ext cx="3917578" cy="3814709"/>
          </a:xfrm>
          <a:prstGeom prst="rect">
            <a:avLst/>
          </a:prstGeom>
          <a:noFill/>
        </p:spPr>
      </p:pic>
    </p:spTree>
    <p:extLst>
      <p:ext uri="{BB962C8B-B14F-4D97-AF65-F5344CB8AC3E}">
        <p14:creationId xmlns:p14="http://schemas.microsoft.com/office/powerpoint/2010/main" val="73148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E09B4E-7107-4BB6-ADA4-A0D130C36916}"/>
              </a:ext>
            </a:extLst>
          </p:cNvPr>
          <p:cNvSpPr>
            <a:spLocks noGrp="1"/>
          </p:cNvSpPr>
          <p:nvPr>
            <p:ph type="title"/>
            <p:custDataLst>
              <p:tags r:id="rId1"/>
            </p:custDataLst>
          </p:nvPr>
        </p:nvSpPr>
        <p:spPr>
          <a:xfrm>
            <a:off x="628649" y="1254273"/>
            <a:ext cx="7886700" cy="994172"/>
          </a:xfrm>
        </p:spPr>
        <p:txBody>
          <a:bodyPr>
            <a:normAutofit/>
          </a:bodyPr>
          <a:lstStyle/>
          <a:p>
            <a:r>
              <a:rPr lang="fr-CA" sz="3450" noProof="0" dirty="0">
                <a:solidFill>
                  <a:srgbClr val="006345"/>
                </a:solidFill>
                <a:latin typeface="Arial"/>
                <a:cs typeface="Arial"/>
              </a:rPr>
              <a:t>Questions?</a:t>
            </a:r>
            <a:endParaRPr lang="fr-CA" sz="3450" noProof="0" dirty="0">
              <a:solidFill>
                <a:srgbClr val="006345"/>
              </a:solidFill>
            </a:endParaRPr>
          </a:p>
        </p:txBody>
      </p:sp>
      <p:pic>
        <p:nvPicPr>
          <p:cNvPr id="13" name="Picture 13" descr="Icon&#10;&#10;Description automatically generated">
            <a:extLst>
              <a:ext uri="{FF2B5EF4-FFF2-40B4-BE49-F238E27FC236}">
                <a16:creationId xmlns:a16="http://schemas.microsoft.com/office/drawing/2014/main" id="{1F2CE1D9-33A9-4AFA-893E-D681DF6E97B8}"/>
              </a:ext>
            </a:extLst>
          </p:cNvPr>
          <p:cNvPicPr>
            <a:picLocks noChangeAspect="1"/>
          </p:cNvPicPr>
          <p:nvPr>
            <p:custDataLst>
              <p:tags r:id="rId2"/>
            </p:custDataLst>
          </p:nvPr>
        </p:nvPicPr>
        <p:blipFill>
          <a:blip r:embed="rId5"/>
          <a:stretch>
            <a:fillRect/>
          </a:stretch>
        </p:blipFill>
        <p:spPr>
          <a:xfrm>
            <a:off x="3106263" y="2683858"/>
            <a:ext cx="2492942" cy="2486722"/>
          </a:xfrm>
          <a:prstGeom prst="rect">
            <a:avLst/>
          </a:prstGeom>
        </p:spPr>
      </p:pic>
    </p:spTree>
    <p:extLst>
      <p:ext uri="{BB962C8B-B14F-4D97-AF65-F5344CB8AC3E}">
        <p14:creationId xmlns:p14="http://schemas.microsoft.com/office/powerpoint/2010/main" val="440489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75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532F2-06ED-21B5-C74B-56135ACF9D24}"/>
              </a:ext>
            </a:extLst>
          </p:cNvPr>
          <p:cNvSpPr>
            <a:spLocks noGrp="1"/>
          </p:cNvSpPr>
          <p:nvPr>
            <p:ph type="title"/>
            <p:custDataLst>
              <p:tags r:id="rId1"/>
            </p:custDataLst>
          </p:nvPr>
        </p:nvSpPr>
        <p:spPr>
          <a:xfrm>
            <a:off x="436109" y="939940"/>
            <a:ext cx="8271782" cy="1028245"/>
          </a:xfrm>
        </p:spPr>
        <p:txBody>
          <a:bodyPr/>
          <a:lstStyle/>
          <a:p>
            <a:r>
              <a:rPr lang="fr-CA" noProof="0" dirty="0">
                <a:solidFill>
                  <a:srgbClr val="006345"/>
                </a:solidFill>
                <a:latin typeface="Arial Black"/>
                <a:cs typeface="Arial"/>
              </a:rPr>
              <a:t>Soutien communautaire</a:t>
            </a:r>
            <a:endParaRPr lang="fr-CA" noProof="0" dirty="0">
              <a:cs typeface="Arial"/>
            </a:endParaRPr>
          </a:p>
        </p:txBody>
      </p:sp>
      <p:graphicFrame>
        <p:nvGraphicFramePr>
          <p:cNvPr id="3" name="Table 2">
            <a:extLst>
              <a:ext uri="{FF2B5EF4-FFF2-40B4-BE49-F238E27FC236}">
                <a16:creationId xmlns:a16="http://schemas.microsoft.com/office/drawing/2014/main" id="{4EAD4B27-46DC-4747-B8D5-A37D30156052}"/>
              </a:ext>
            </a:extLst>
          </p:cNvPr>
          <p:cNvGraphicFramePr>
            <a:graphicFrameLocks noGrp="1"/>
          </p:cNvGraphicFramePr>
          <p:nvPr>
            <p:custDataLst>
              <p:tags r:id="rId2"/>
            </p:custDataLst>
            <p:extLst>
              <p:ext uri="{D42A27DB-BD31-4B8C-83A1-F6EECF244321}">
                <p14:modId xmlns:p14="http://schemas.microsoft.com/office/powerpoint/2010/main" val="910916241"/>
              </p:ext>
            </p:extLst>
          </p:nvPr>
        </p:nvGraphicFramePr>
        <p:xfrm>
          <a:off x="4971014" y="4522833"/>
          <a:ext cx="3676030" cy="1188720"/>
        </p:xfrm>
        <a:graphic>
          <a:graphicData uri="http://schemas.openxmlformats.org/drawingml/2006/table">
            <a:tbl>
              <a:tblPr/>
              <a:tblGrid>
                <a:gridCol w="3676030">
                  <a:extLst>
                    <a:ext uri="{9D8B030D-6E8A-4147-A177-3AD203B41FA5}">
                      <a16:colId xmlns:a16="http://schemas.microsoft.com/office/drawing/2014/main" val="1175202304"/>
                    </a:ext>
                  </a:extLst>
                </a:gridCol>
              </a:tblGrid>
              <a:tr h="989561">
                <a:tc>
                  <a:txBody>
                    <a:bodyPr/>
                    <a:lstStyle/>
                    <a:p>
                      <a:pPr algn="l"/>
                      <a:r>
                        <a:rPr lang="en-US" dirty="0">
                          <a:effectLst/>
                          <a:latin typeface="Arial" panose="020B0604020202020204" pitchFamily="34" charset="0"/>
                          <a:cs typeface="Arial" panose="020B0604020202020204" pitchFamily="34" charset="0"/>
                        </a:rPr>
                        <a:t>reachout247.ca/fr/ca</a:t>
                      </a:r>
                    </a:p>
                    <a:p>
                      <a:pPr algn="l"/>
                      <a:r>
                        <a:rPr lang="fr-CA" noProof="0" dirty="0">
                          <a:effectLst/>
                          <a:latin typeface="Arial" panose="020B0604020202020204" pitchFamily="34" charset="0"/>
                          <a:cs typeface="Arial" panose="020B0604020202020204" pitchFamily="34" charset="0"/>
                        </a:rPr>
                        <a:t>Appelez ou envoyez un texto au 519 433-2023</a:t>
                      </a:r>
                      <a:br>
                        <a:rPr lang="fr-CA" noProof="0" dirty="0">
                          <a:effectLst/>
                          <a:latin typeface="Arial" panose="020B0604020202020204" pitchFamily="34" charset="0"/>
                          <a:cs typeface="Arial" panose="020B0604020202020204" pitchFamily="34" charset="0"/>
                        </a:rPr>
                      </a:br>
                      <a:r>
                        <a:rPr lang="fr-CA" noProof="0" dirty="0">
                          <a:effectLst/>
                          <a:latin typeface="Arial" panose="020B0604020202020204" pitchFamily="34" charset="0"/>
                          <a:cs typeface="Arial" panose="020B0604020202020204" pitchFamily="34" charset="0"/>
                        </a:rPr>
                        <a:t>ou composez le </a:t>
                      </a:r>
                      <a:r>
                        <a:rPr lang="en-US" b="1" dirty="0">
                          <a:effectLst/>
                          <a:latin typeface="Arial" panose="020B0604020202020204" pitchFamily="34" charset="0"/>
                          <a:cs typeface="Arial" panose="020B0604020202020204" pitchFamily="34" charset="0"/>
                        </a:rPr>
                        <a:t>1 866 933-2023</a:t>
                      </a:r>
                      <a:endParaRPr lang="en-US" dirty="0">
                        <a:effectLst/>
                        <a:latin typeface="Arial" panose="020B0604020202020204" pitchFamily="34" charset="0"/>
                        <a:cs typeface="Arial" panose="020B0604020202020204" pitchFamily="34" charset="0"/>
                      </a:endParaRPr>
                    </a:p>
                  </a:txBody>
                  <a:tcPr anchor="ctr">
                    <a:lnL>
                      <a:noFill/>
                    </a:lnL>
                    <a:lnR>
                      <a:noFill/>
                    </a:lnR>
                    <a:lnT w="7620" cap="flat" cmpd="sng" algn="ctr">
                      <a:solidFill>
                        <a:srgbClr val="DDDDDD"/>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810430350"/>
                  </a:ext>
                </a:extLst>
              </a:tr>
            </a:tbl>
          </a:graphicData>
        </a:graphic>
      </p:graphicFrame>
      <p:sp>
        <p:nvSpPr>
          <p:cNvPr id="8" name="Rectangle 7">
            <a:extLst>
              <a:ext uri="{FF2B5EF4-FFF2-40B4-BE49-F238E27FC236}">
                <a16:creationId xmlns:a16="http://schemas.microsoft.com/office/drawing/2014/main" id="{BD29D260-53CA-41B7-9435-DBF8156F47EB}"/>
              </a:ext>
            </a:extLst>
          </p:cNvPr>
          <p:cNvSpPr/>
          <p:nvPr>
            <p:custDataLst>
              <p:tags r:id="rId3"/>
            </p:custDataLst>
          </p:nvPr>
        </p:nvSpPr>
        <p:spPr>
          <a:xfrm>
            <a:off x="5102577" y="3347249"/>
            <a:ext cx="3731469" cy="840230"/>
          </a:xfrm>
          <a:prstGeom prst="rect">
            <a:avLst/>
          </a:prstGeom>
        </p:spPr>
        <p:txBody>
          <a:bodyPr wrap="square">
            <a:spAutoFit/>
          </a:bodyPr>
          <a:lstStyle/>
          <a:p>
            <a:pPr marL="285750" lvl="1" fontAlgn="auto">
              <a:lnSpc>
                <a:spcPct val="90000"/>
              </a:lnSpc>
              <a:spcBef>
                <a:spcPts val="500"/>
              </a:spcBef>
              <a:spcAft>
                <a:spcPts val="0"/>
              </a:spcAft>
              <a:buClr>
                <a:srgbClr val="BFBFBF"/>
              </a:buClr>
              <a:buSzPct val="50000"/>
            </a:pPr>
            <a:r>
              <a:rPr lang="fr-CA" sz="1800" dirty="0">
                <a:latin typeface="Arial" panose="020B0604020202020204" pitchFamily="34" charset="0"/>
                <a:cs typeface="Arial" panose="020B0604020202020204" pitchFamily="34" charset="0"/>
              </a:rPr>
              <a:t>ACSM Thames Valley - Services de santé mentale et de traitement des dépendances</a:t>
            </a:r>
            <a:endParaRPr lang="en-US" sz="1800" dirty="0">
              <a:latin typeface="Arial" panose="020B0604020202020204" pitchFamily="34" charset="0"/>
              <a:cs typeface="Arial" panose="020B0604020202020204" pitchFamily="34" charset="0"/>
            </a:endParaRPr>
          </a:p>
        </p:txBody>
      </p:sp>
      <p:pic>
        <p:nvPicPr>
          <p:cNvPr id="9" name="Picture 8">
            <a:hlinkClick r:id="rId10"/>
            <a:extLst>
              <a:ext uri="{FF2B5EF4-FFF2-40B4-BE49-F238E27FC236}">
                <a16:creationId xmlns:a16="http://schemas.microsoft.com/office/drawing/2014/main" id="{7E3036AC-8483-4F8A-A053-1C6AAD97AA74}"/>
              </a:ext>
            </a:extLst>
          </p:cNvPr>
          <p:cNvPicPr>
            <a:picLocks noChangeAspect="1"/>
          </p:cNvPicPr>
          <p:nvPr>
            <p:custDataLst>
              <p:tags r:id="rId4"/>
            </p:custDataLst>
          </p:nvPr>
        </p:nvPicPr>
        <p:blipFill>
          <a:blip r:embed="rId11"/>
          <a:stretch>
            <a:fillRect/>
          </a:stretch>
        </p:blipFill>
        <p:spPr>
          <a:xfrm>
            <a:off x="938421" y="1893791"/>
            <a:ext cx="4289563" cy="1115287"/>
          </a:xfrm>
          <a:prstGeom prst="rect">
            <a:avLst/>
          </a:prstGeom>
          <a:solidFill>
            <a:srgbClr val="00A270"/>
          </a:solidFill>
        </p:spPr>
      </p:pic>
      <p:sp>
        <p:nvSpPr>
          <p:cNvPr id="10" name="TextBox 9">
            <a:extLst>
              <a:ext uri="{FF2B5EF4-FFF2-40B4-BE49-F238E27FC236}">
                <a16:creationId xmlns:a16="http://schemas.microsoft.com/office/drawing/2014/main" id="{9152F965-32B1-4CFD-A1C6-3F72A06E7EE5}"/>
              </a:ext>
            </a:extLst>
          </p:cNvPr>
          <p:cNvSpPr txBox="1"/>
          <p:nvPr>
            <p:custDataLst>
              <p:tags r:id="rId5"/>
            </p:custDataLst>
          </p:nvPr>
        </p:nvSpPr>
        <p:spPr>
          <a:xfrm>
            <a:off x="5227984" y="1968185"/>
            <a:ext cx="3419060" cy="923330"/>
          </a:xfrm>
          <a:prstGeom prst="rect">
            <a:avLst/>
          </a:prstGeom>
          <a:noFill/>
        </p:spPr>
        <p:txBody>
          <a:bodyPr wrap="square" rtlCol="0">
            <a:spAutoFit/>
          </a:bodyPr>
          <a:lstStyle/>
          <a:p>
            <a:r>
              <a:rPr lang="fr-CA" sz="1800" dirty="0">
                <a:latin typeface="Arial" panose="020B0604020202020204" pitchFamily="34" charset="0"/>
                <a:cs typeface="Arial" panose="020B0604020202020204" pitchFamily="34" charset="0"/>
              </a:rPr>
              <a:t>Programme regroupant Vanier, Humana et Craigwood </a:t>
            </a:r>
          </a:p>
          <a:p>
            <a:r>
              <a:rPr lang="en-US" sz="1800" b="1" dirty="0">
                <a:latin typeface="Arial" panose="020B0604020202020204" pitchFamily="34" charset="0"/>
                <a:cs typeface="Arial" panose="020B0604020202020204" pitchFamily="34" charset="0"/>
              </a:rPr>
              <a:t>519 433-0334</a:t>
            </a:r>
            <a:endParaRPr lang="en-US" sz="1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F038A26-A748-F3EE-DDBA-1A302882520F}"/>
              </a:ext>
            </a:extLst>
          </p:cNvPr>
          <p:cNvPicPr>
            <a:picLocks noChangeAspect="1"/>
          </p:cNvPicPr>
          <p:nvPr>
            <p:custDataLst>
              <p:tags r:id="rId6"/>
            </p:custDataLst>
          </p:nvPr>
        </p:nvPicPr>
        <p:blipFill>
          <a:blip r:embed="rId12"/>
          <a:stretch>
            <a:fillRect/>
          </a:stretch>
        </p:blipFill>
        <p:spPr>
          <a:xfrm>
            <a:off x="938421" y="4702874"/>
            <a:ext cx="3957753" cy="828638"/>
          </a:xfrm>
          <a:prstGeom prst="rect">
            <a:avLst/>
          </a:prstGeom>
        </p:spPr>
      </p:pic>
      <p:pic>
        <p:nvPicPr>
          <p:cNvPr id="4" name="Picture 3"/>
          <p:cNvPicPr>
            <a:picLocks noChangeAspect="1"/>
          </p:cNvPicPr>
          <p:nvPr>
            <p:custDataLst>
              <p:tags r:id="rId7"/>
            </p:custDataLst>
          </p:nvPr>
        </p:nvPicPr>
        <p:blipFill rotWithShape="1">
          <a:blip r:embed="rId13"/>
          <a:srcRect r="2760"/>
          <a:stretch/>
        </p:blipFill>
        <p:spPr>
          <a:xfrm>
            <a:off x="6816" y="3229686"/>
            <a:ext cx="5400563" cy="911826"/>
          </a:xfrm>
          <a:prstGeom prst="rect">
            <a:avLst/>
          </a:prstGeom>
        </p:spPr>
      </p:pic>
    </p:spTree>
    <p:extLst>
      <p:ext uri="{BB962C8B-B14F-4D97-AF65-F5344CB8AC3E}">
        <p14:creationId xmlns:p14="http://schemas.microsoft.com/office/powerpoint/2010/main" val="3039644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custDataLst>
              <p:tags r:id="rId1"/>
            </p:custDataLst>
          </p:nvPr>
        </p:nvPicPr>
        <p:blipFill>
          <a:blip r:embed="rId7"/>
          <a:stretch>
            <a:fillRect/>
          </a:stretch>
        </p:blipFill>
        <p:spPr>
          <a:xfrm>
            <a:off x="3702756" y="2851194"/>
            <a:ext cx="3927824" cy="903549"/>
          </a:xfrm>
          <a:prstGeom prst="rect">
            <a:avLst/>
          </a:prstGeom>
        </p:spPr>
      </p:pic>
      <p:pic>
        <p:nvPicPr>
          <p:cNvPr id="8" name="Picture 7"/>
          <p:cNvPicPr>
            <a:picLocks noChangeAspect="1"/>
          </p:cNvPicPr>
          <p:nvPr>
            <p:custDataLst>
              <p:tags r:id="rId2"/>
            </p:custDataLst>
          </p:nvPr>
        </p:nvPicPr>
        <p:blipFill>
          <a:blip r:embed="rId8"/>
          <a:stretch>
            <a:fillRect/>
          </a:stretch>
        </p:blipFill>
        <p:spPr>
          <a:xfrm>
            <a:off x="5294488" y="4214196"/>
            <a:ext cx="1919111" cy="866232"/>
          </a:xfrm>
          <a:prstGeom prst="rect">
            <a:avLst/>
          </a:prstGeom>
        </p:spPr>
      </p:pic>
      <p:sp>
        <p:nvSpPr>
          <p:cNvPr id="2" name="Title 1">
            <a:extLst>
              <a:ext uri="{FF2B5EF4-FFF2-40B4-BE49-F238E27FC236}">
                <a16:creationId xmlns:a16="http://schemas.microsoft.com/office/drawing/2014/main" id="{63A36965-63AB-D572-3893-6DE5943541B9}"/>
              </a:ext>
            </a:extLst>
          </p:cNvPr>
          <p:cNvSpPr>
            <a:spLocks noGrp="1"/>
          </p:cNvSpPr>
          <p:nvPr>
            <p:ph type="title"/>
            <p:custDataLst>
              <p:tags r:id="rId3"/>
            </p:custDataLst>
          </p:nvPr>
        </p:nvSpPr>
        <p:spPr>
          <a:xfrm>
            <a:off x="630405" y="1099740"/>
            <a:ext cx="8271782" cy="1028245"/>
          </a:xfrm>
        </p:spPr>
        <p:txBody>
          <a:bodyPr/>
          <a:lstStyle/>
          <a:p>
            <a:r>
              <a:rPr lang="fr-CA" noProof="0" dirty="0">
                <a:solidFill>
                  <a:srgbClr val="006345"/>
                </a:solidFill>
                <a:latin typeface="Arial Black"/>
                <a:cs typeface="Arial"/>
              </a:rPr>
              <a:t>Souti</a:t>
            </a:r>
            <a:r>
              <a:rPr lang="fr-CA" dirty="0">
                <a:solidFill>
                  <a:srgbClr val="006345"/>
                </a:solidFill>
                <a:latin typeface="Arial Black"/>
                <a:cs typeface="Arial"/>
              </a:rPr>
              <a:t>en communautaire</a:t>
            </a:r>
            <a:endParaRPr lang="fr-CA" noProof="0" dirty="0">
              <a:solidFill>
                <a:srgbClr val="006345"/>
              </a:solidFill>
              <a:latin typeface="Arial Black"/>
            </a:endParaRPr>
          </a:p>
        </p:txBody>
      </p:sp>
      <p:sp>
        <p:nvSpPr>
          <p:cNvPr id="5" name="TextBox 4"/>
          <p:cNvSpPr txBox="1"/>
          <p:nvPr>
            <p:custDataLst>
              <p:tags r:id="rId4"/>
            </p:custDataLst>
          </p:nvPr>
        </p:nvSpPr>
        <p:spPr>
          <a:xfrm>
            <a:off x="903109" y="2587438"/>
            <a:ext cx="6829778" cy="2492990"/>
          </a:xfrm>
          <a:prstGeom prst="rect">
            <a:avLst/>
          </a:prstGeom>
          <a:noFill/>
        </p:spPr>
        <p:txBody>
          <a:bodyPr wrap="square" rtlCol="0">
            <a:spAutoFit/>
          </a:bodyPr>
          <a:lstStyle/>
          <a:p>
            <a:r>
              <a:rPr lang="fr-CA" sz="2000" i="1" dirty="0" err="1"/>
              <a:t>ConnexOntario</a:t>
            </a:r>
            <a:r>
              <a:rPr lang="fr-CA" sz="2000" i="1" dirty="0"/>
              <a:t> (toxicomanie, santé mentale et jeu compulsif)</a:t>
            </a:r>
          </a:p>
          <a:p>
            <a:r>
              <a:rPr lang="fr-CA" sz="2000" dirty="0">
                <a:hlinkClick r:id="rId9"/>
              </a:rPr>
              <a:t>www.connexontario.ca</a:t>
            </a:r>
            <a:r>
              <a:rPr lang="fr-CA" sz="2000" dirty="0"/>
              <a:t> </a:t>
            </a:r>
          </a:p>
          <a:p>
            <a:r>
              <a:rPr lang="fr-CA" sz="2000" dirty="0"/>
              <a:t>1 866 531-2600</a:t>
            </a:r>
          </a:p>
          <a:p>
            <a:endParaRPr lang="fr-CA" sz="1800" dirty="0"/>
          </a:p>
          <a:p>
            <a:endParaRPr lang="fr-CA" sz="1800" dirty="0"/>
          </a:p>
          <a:p>
            <a:r>
              <a:rPr lang="fr-CA" sz="2000" i="1" dirty="0"/>
              <a:t>CAMH (Centre de toxicomanie et de santé mentale)</a:t>
            </a:r>
          </a:p>
          <a:p>
            <a:r>
              <a:rPr lang="fr-CA" sz="2000" dirty="0">
                <a:hlinkClick r:id="rId10"/>
              </a:rPr>
              <a:t>www.camh.ca/fr</a:t>
            </a:r>
            <a:r>
              <a:rPr lang="fr-CA" sz="2000" dirty="0"/>
              <a:t> </a:t>
            </a:r>
          </a:p>
          <a:p>
            <a:r>
              <a:rPr lang="en-US" sz="2000" dirty="0"/>
              <a:t>1 888 495-2261 </a:t>
            </a:r>
            <a:r>
              <a:rPr lang="en-US" sz="2000" dirty="0" err="1"/>
              <a:t>ou</a:t>
            </a:r>
            <a:r>
              <a:rPr lang="en-US" sz="2000" dirty="0"/>
              <a:t> 519 858-5000</a:t>
            </a:r>
          </a:p>
        </p:txBody>
      </p:sp>
    </p:spTree>
    <p:extLst>
      <p:ext uri="{BB962C8B-B14F-4D97-AF65-F5344CB8AC3E}">
        <p14:creationId xmlns:p14="http://schemas.microsoft.com/office/powerpoint/2010/main" val="3380938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384E6F2-01C8-444E-91F2-BDA6AC38B563}"/>
              </a:ext>
            </a:extLst>
          </p:cNvPr>
          <p:cNvSpPr txBox="1">
            <a:spLocks/>
          </p:cNvSpPr>
          <p:nvPr>
            <p:custDataLst>
              <p:tags r:id="rId1"/>
            </p:custDataLst>
          </p:nvPr>
        </p:nvSpPr>
        <p:spPr>
          <a:xfrm>
            <a:off x="475130" y="1584961"/>
            <a:ext cx="7485530" cy="3930990"/>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ct val="0"/>
              </a:spcBef>
              <a:spcAft>
                <a:spcPts val="600"/>
              </a:spcAft>
              <a:buClr>
                <a:schemeClr val="bg1">
                  <a:lumMod val="75000"/>
                </a:schemeClr>
              </a:buClr>
            </a:pPr>
            <a:r>
              <a:rPr lang="fr-CA" sz="2400" dirty="0">
                <a:solidFill>
                  <a:srgbClr val="06698A"/>
                </a:solidFill>
              </a:rPr>
              <a:t>C’est chez les jeunes que le risque d’effets négatifs sur la santé est le plus élevé.</a:t>
            </a:r>
          </a:p>
          <a:p>
            <a:pPr algn="l">
              <a:spcBef>
                <a:spcPct val="0"/>
              </a:spcBef>
              <a:spcAft>
                <a:spcPts val="600"/>
              </a:spcAft>
              <a:buClr>
                <a:schemeClr val="bg1">
                  <a:lumMod val="75000"/>
                </a:schemeClr>
              </a:buClr>
            </a:pPr>
            <a:r>
              <a:rPr lang="fr-CA" sz="2400" dirty="0">
                <a:solidFill>
                  <a:srgbClr val="06698A"/>
                </a:solidFill>
              </a:rPr>
              <a:t>L’exposition à l’alcool est répandue (publicité, vente, situations sociales). </a:t>
            </a:r>
          </a:p>
          <a:p>
            <a:pPr algn="l">
              <a:spcBef>
                <a:spcPct val="0"/>
              </a:spcBef>
              <a:spcAft>
                <a:spcPts val="600"/>
              </a:spcAft>
              <a:buClr>
                <a:schemeClr val="bg1">
                  <a:lumMod val="75000"/>
                </a:schemeClr>
              </a:buClr>
            </a:pPr>
            <a:r>
              <a:rPr lang="fr-CA" sz="2400" dirty="0">
                <a:solidFill>
                  <a:srgbClr val="06698A"/>
                </a:solidFill>
              </a:rPr>
              <a:t>Nous voulons que vous connaissiez la vérité concernant la consommation d’alcool. </a:t>
            </a:r>
          </a:p>
          <a:p>
            <a:pPr algn="l">
              <a:spcBef>
                <a:spcPct val="0"/>
              </a:spcBef>
              <a:spcAft>
                <a:spcPts val="600"/>
              </a:spcAft>
              <a:buClr>
                <a:schemeClr val="bg1">
                  <a:lumMod val="75000"/>
                </a:schemeClr>
              </a:buClr>
            </a:pPr>
            <a:r>
              <a:rPr lang="fr-CA" sz="2400" dirty="0">
                <a:solidFill>
                  <a:srgbClr val="06698A"/>
                </a:solidFill>
              </a:rPr>
              <a:t>Nous voulons que vous puissiez prendre des décisions éclairées concernant sa consommation. </a:t>
            </a:r>
            <a:endParaRPr lang="en-US" sz="2400" dirty="0">
              <a:solidFill>
                <a:srgbClr val="06698A"/>
              </a:solidFill>
            </a:endParaRPr>
          </a:p>
          <a:p>
            <a:pPr marL="0" indent="0" algn="l">
              <a:spcBef>
                <a:spcPct val="0"/>
              </a:spcBef>
              <a:spcAft>
                <a:spcPts val="600"/>
              </a:spcAft>
              <a:buClr>
                <a:schemeClr val="bg1">
                  <a:lumMod val="75000"/>
                </a:schemeClr>
              </a:buClr>
            </a:pPr>
            <a:endParaRPr lang="en-US" sz="2400" dirty="0">
              <a:solidFill>
                <a:srgbClr val="06698A"/>
              </a:solidFill>
            </a:endParaRPr>
          </a:p>
        </p:txBody>
      </p:sp>
      <p:sp>
        <p:nvSpPr>
          <p:cNvPr id="4" name="Title 1">
            <a:extLst>
              <a:ext uri="{FF2B5EF4-FFF2-40B4-BE49-F238E27FC236}">
                <a16:creationId xmlns:a16="http://schemas.microsoft.com/office/drawing/2014/main" id="{B6C6C9D8-CF3F-4AC3-8FC3-5E1B1657D4FD}"/>
              </a:ext>
            </a:extLst>
          </p:cNvPr>
          <p:cNvSpPr txBox="1">
            <a:spLocks/>
          </p:cNvSpPr>
          <p:nvPr>
            <p:custDataLst>
              <p:tags r:id="rId2"/>
            </p:custDataLst>
          </p:nvPr>
        </p:nvSpPr>
        <p:spPr>
          <a:xfrm>
            <a:off x="475130" y="365126"/>
            <a:ext cx="7485530" cy="102824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l">
              <a:spcAft>
                <a:spcPts val="600"/>
              </a:spcAft>
            </a:pPr>
            <a:r>
              <a:rPr lang="fr-CA" sz="3200" dirty="0">
                <a:solidFill>
                  <a:srgbClr val="6ABF4B"/>
                </a:solidFill>
                <a:latin typeface="Arial  "/>
                <a:cs typeface="+mj-cs"/>
              </a:rPr>
              <a:t>Pourquoi parler de l’alcool</a:t>
            </a:r>
            <a:r>
              <a:rPr lang="fr-CA" sz="3200" b="1" kern="1200" cap="none" baseline="0" dirty="0">
                <a:solidFill>
                  <a:srgbClr val="6ABF4B"/>
                </a:solidFill>
                <a:latin typeface="Arial  "/>
                <a:ea typeface="+mj-ea"/>
                <a:cs typeface="+mj-cs"/>
              </a:rPr>
              <a:t>?</a:t>
            </a:r>
          </a:p>
        </p:txBody>
      </p:sp>
    </p:spTree>
    <p:extLst>
      <p:ext uri="{BB962C8B-B14F-4D97-AF65-F5344CB8AC3E}">
        <p14:creationId xmlns:p14="http://schemas.microsoft.com/office/powerpoint/2010/main" val="1810868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Icon&#10;&#10;Description automatically generated">
            <a:extLst>
              <a:ext uri="{FF2B5EF4-FFF2-40B4-BE49-F238E27FC236}">
                <a16:creationId xmlns:a16="http://schemas.microsoft.com/office/drawing/2014/main" id="{9737E596-9EC4-9E08-E5BE-8C97810FF151}"/>
              </a:ext>
            </a:extLst>
          </p:cNvPr>
          <p:cNvPicPr>
            <a:picLocks noChangeAspect="1"/>
          </p:cNvPicPr>
          <p:nvPr>
            <p:custDataLst>
              <p:tags r:id="rId1"/>
            </p:custDataLst>
          </p:nvPr>
        </p:nvPicPr>
        <p:blipFill>
          <a:blip r:embed="rId7"/>
          <a:stretch>
            <a:fillRect/>
          </a:stretch>
        </p:blipFill>
        <p:spPr>
          <a:xfrm>
            <a:off x="5542430" y="2844319"/>
            <a:ext cx="2743200" cy="2603715"/>
          </a:xfrm>
          <a:prstGeom prst="rect">
            <a:avLst/>
          </a:prstGeom>
        </p:spPr>
      </p:pic>
      <p:sp>
        <p:nvSpPr>
          <p:cNvPr id="7170" name="Rectangle 2"/>
          <p:cNvSpPr>
            <a:spLocks noGrp="1" noChangeArrowheads="1"/>
          </p:cNvSpPr>
          <p:nvPr>
            <p:ph type="title"/>
            <p:custDataLst>
              <p:tags r:id="rId2"/>
            </p:custDataLst>
          </p:nvPr>
        </p:nvSpPr>
        <p:spPr>
          <a:xfrm>
            <a:off x="728218" y="825346"/>
            <a:ext cx="8271782" cy="1028245"/>
          </a:xfrm>
        </p:spPr>
        <p:txBody>
          <a:bodyPr>
            <a:normAutofit/>
          </a:bodyPr>
          <a:lstStyle/>
          <a:p>
            <a:r>
              <a:rPr lang="fr-CA" altLang="en-US" sz="3450" noProof="0" dirty="0">
                <a:solidFill>
                  <a:srgbClr val="006345"/>
                </a:solidFill>
                <a:latin typeface="Arial"/>
                <a:cs typeface="Arial"/>
              </a:rPr>
              <a:t>Qu’est-ce que l’alcool?</a:t>
            </a:r>
          </a:p>
        </p:txBody>
      </p:sp>
      <p:sp>
        <p:nvSpPr>
          <p:cNvPr id="7171" name="Rectangle 3"/>
          <p:cNvSpPr>
            <a:spLocks noGrp="1" noChangeArrowheads="1"/>
          </p:cNvSpPr>
          <p:nvPr>
            <p:ph idx="1"/>
            <p:custDataLst>
              <p:tags r:id="rId3"/>
            </p:custDataLst>
          </p:nvPr>
        </p:nvSpPr>
        <p:spPr>
          <a:xfrm>
            <a:off x="618444" y="1851104"/>
            <a:ext cx="7896905" cy="581702"/>
          </a:xfrm>
        </p:spPr>
        <p:txBody>
          <a:bodyPr vert="horz" lIns="68580" tIns="34290" rIns="68580" bIns="34290" rtlCol="0" anchor="t">
            <a:normAutofit lnSpcReduction="10000"/>
          </a:bodyPr>
          <a:lstStyle/>
          <a:p>
            <a:pPr algn="l">
              <a:lnSpc>
                <a:spcPct val="150000"/>
              </a:lnSpc>
              <a:spcBef>
                <a:spcPts val="0"/>
              </a:spcBef>
            </a:pPr>
            <a:r>
              <a:rPr lang="fr-CA" altLang="en-US" noProof="0" dirty="0">
                <a:latin typeface="Arial"/>
                <a:cs typeface="Arial"/>
              </a:rPr>
              <a:t>Que savez-vous au sujet de l’alcool?</a:t>
            </a:r>
          </a:p>
          <a:p>
            <a:pPr>
              <a:lnSpc>
                <a:spcPct val="150000"/>
              </a:lnSpc>
              <a:spcBef>
                <a:spcPts val="0"/>
              </a:spcBef>
            </a:pPr>
            <a:endParaRPr lang="fr-CA" altLang="en-US" noProof="0" dirty="0"/>
          </a:p>
        </p:txBody>
      </p:sp>
      <p:sp>
        <p:nvSpPr>
          <p:cNvPr id="2" name="Rectangle 3">
            <a:extLst>
              <a:ext uri="{FF2B5EF4-FFF2-40B4-BE49-F238E27FC236}">
                <a16:creationId xmlns:a16="http://schemas.microsoft.com/office/drawing/2014/main" id="{A70CCB63-D7C6-6115-7442-7C5930D6A0F0}"/>
              </a:ext>
            </a:extLst>
          </p:cNvPr>
          <p:cNvSpPr txBox="1">
            <a:spLocks noChangeArrowheads="1"/>
          </p:cNvSpPr>
          <p:nvPr>
            <p:custDataLst>
              <p:tags r:id="rId4"/>
            </p:custDataLst>
          </p:nvPr>
        </p:nvSpPr>
        <p:spPr>
          <a:xfrm>
            <a:off x="619650" y="2180673"/>
            <a:ext cx="4558554" cy="3368763"/>
          </a:xfrm>
          <a:prstGeom prst="rect">
            <a:avLst/>
          </a:prstGeom>
        </p:spPr>
        <p:txBody>
          <a:bodyPr vert="horz" lIns="68580" tIns="34290" rIns="68580" bIns="34290" rtlCol="0" anchor="t">
            <a:normAutofit fontScale="92500" lnSpcReduction="10000"/>
          </a:bodyPr>
          <a:lst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50000"/>
              </a:lnSpc>
              <a:spcBef>
                <a:spcPts val="0"/>
              </a:spcBef>
            </a:pPr>
            <a:endParaRPr lang="en-CA" altLang="en-US" sz="2100" dirty="0">
              <a:latin typeface="Arial"/>
              <a:cs typeface="Arial"/>
            </a:endParaRPr>
          </a:p>
          <a:p>
            <a:pPr algn="l">
              <a:lnSpc>
                <a:spcPct val="150000"/>
              </a:lnSpc>
              <a:spcBef>
                <a:spcPts val="0"/>
              </a:spcBef>
            </a:pPr>
            <a:r>
              <a:rPr lang="fr-CA" altLang="en-US" sz="2100" dirty="0">
                <a:latin typeface="Arial"/>
                <a:cs typeface="Arial"/>
              </a:rPr>
              <a:t>C’est un dépresseur</a:t>
            </a:r>
          </a:p>
          <a:p>
            <a:pPr algn="l">
              <a:lnSpc>
                <a:spcPct val="150000"/>
              </a:lnSpc>
              <a:spcBef>
                <a:spcPts val="0"/>
              </a:spcBef>
            </a:pPr>
            <a:r>
              <a:rPr lang="fr-CA" sz="2100" dirty="0">
                <a:latin typeface="Arial"/>
                <a:cs typeface="Arial"/>
              </a:rPr>
              <a:t>L’alcool est obtenu par la fermentation ou la distillation de divers fruits, légumes ou grains. </a:t>
            </a:r>
          </a:p>
          <a:p>
            <a:pPr algn="l">
              <a:lnSpc>
                <a:spcPct val="150000"/>
              </a:lnSpc>
              <a:spcBef>
                <a:spcPts val="0"/>
              </a:spcBef>
            </a:pPr>
            <a:r>
              <a:rPr lang="fr-CA" sz="2100" dirty="0">
                <a:latin typeface="Arial"/>
                <a:cs typeface="Arial"/>
              </a:rPr>
              <a:t>Il peut avoir un effet sur le raisonnement, le comportement et la santé. </a:t>
            </a:r>
            <a:endParaRPr lang="en-CA" altLang="en-US" sz="2100" dirty="0">
              <a:latin typeface="Arial"/>
              <a:cs typeface="Arial"/>
            </a:endParaRPr>
          </a:p>
          <a:p>
            <a:pPr algn="l">
              <a:lnSpc>
                <a:spcPct val="150000"/>
              </a:lnSpc>
              <a:spcBef>
                <a:spcPct val="0"/>
              </a:spcBef>
            </a:pPr>
            <a:endParaRPr lang="en-CA" altLang="en-US" sz="2100" dirty="0"/>
          </a:p>
          <a:p>
            <a:pPr>
              <a:lnSpc>
                <a:spcPct val="150000"/>
              </a:lnSpc>
              <a:spcBef>
                <a:spcPts val="0"/>
              </a:spcBef>
            </a:pPr>
            <a:endParaRPr lang="en-CA" altLang="en-US" sz="2100" dirty="0"/>
          </a:p>
        </p:txBody>
      </p:sp>
    </p:spTree>
    <p:extLst>
      <p:ext uri="{BB962C8B-B14F-4D97-AF65-F5344CB8AC3E}">
        <p14:creationId xmlns:p14="http://schemas.microsoft.com/office/powerpoint/2010/main" val="267169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60B2211-4527-A02A-78B2-87791BBBCF4E}"/>
              </a:ext>
            </a:extLst>
          </p:cNvPr>
          <p:cNvSpPr txBox="1"/>
          <p:nvPr>
            <p:custDataLst>
              <p:tags r:id="rId1"/>
            </p:custDataLst>
          </p:nvPr>
        </p:nvSpPr>
        <p:spPr>
          <a:xfrm>
            <a:off x="1251858" y="1607905"/>
            <a:ext cx="688784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4000" b="1" dirty="0">
                <a:solidFill>
                  <a:srgbClr val="006345"/>
                </a:solidFill>
                <a:latin typeface="Arial"/>
              </a:rPr>
              <a:t>Connaissez-vous les faits?</a:t>
            </a:r>
            <a:r>
              <a:rPr lang="en-US" sz="3600" dirty="0">
                <a:latin typeface="Arial"/>
                <a:cs typeface="Arial"/>
              </a:rPr>
              <a:t>​</a:t>
            </a:r>
            <a:endParaRPr lang="en-US" sz="2800" dirty="0">
              <a:cs typeface="Times New Roman" panose="02020603050405020304" pitchFamily="18" charset="0"/>
            </a:endParaRPr>
          </a:p>
        </p:txBody>
      </p:sp>
      <p:pic>
        <p:nvPicPr>
          <p:cNvPr id="2" name="Picture 2" descr="Icon&#10;&#10;Description automatically generated">
            <a:extLst>
              <a:ext uri="{FF2B5EF4-FFF2-40B4-BE49-F238E27FC236}">
                <a16:creationId xmlns:a16="http://schemas.microsoft.com/office/drawing/2014/main" id="{80F7FD5C-D1C4-8DA1-074B-2DF9E08617F6}"/>
              </a:ext>
            </a:extLst>
          </p:cNvPr>
          <p:cNvPicPr>
            <a:picLocks noChangeAspect="1"/>
          </p:cNvPicPr>
          <p:nvPr>
            <p:custDataLst>
              <p:tags r:id="rId2"/>
            </p:custDataLst>
          </p:nvPr>
        </p:nvPicPr>
        <p:blipFill>
          <a:blip r:embed="rId6"/>
          <a:stretch>
            <a:fillRect/>
          </a:stretch>
        </p:blipFill>
        <p:spPr>
          <a:xfrm>
            <a:off x="4852930" y="2613690"/>
            <a:ext cx="2743200" cy="3090354"/>
          </a:xfrm>
          <a:prstGeom prst="rect">
            <a:avLst/>
          </a:prstGeom>
        </p:spPr>
      </p:pic>
      <p:pic>
        <p:nvPicPr>
          <p:cNvPr id="3" name="Picture 3" descr="Icon&#10;&#10;Description automatically generated">
            <a:extLst>
              <a:ext uri="{FF2B5EF4-FFF2-40B4-BE49-F238E27FC236}">
                <a16:creationId xmlns:a16="http://schemas.microsoft.com/office/drawing/2014/main" id="{3ED5648A-FBFD-4FB0-4149-30D3942DE57D}"/>
              </a:ext>
            </a:extLst>
          </p:cNvPr>
          <p:cNvPicPr>
            <a:picLocks noChangeAspect="1"/>
          </p:cNvPicPr>
          <p:nvPr>
            <p:custDataLst>
              <p:tags r:id="rId3"/>
            </p:custDataLst>
          </p:nvPr>
        </p:nvPicPr>
        <p:blipFill>
          <a:blip r:embed="rId7"/>
          <a:stretch>
            <a:fillRect/>
          </a:stretch>
        </p:blipFill>
        <p:spPr>
          <a:xfrm>
            <a:off x="1024568" y="2746864"/>
            <a:ext cx="2743200" cy="2796466"/>
          </a:xfrm>
          <a:prstGeom prst="rect">
            <a:avLst/>
          </a:prstGeom>
        </p:spPr>
      </p:pic>
    </p:spTree>
    <p:extLst>
      <p:ext uri="{BB962C8B-B14F-4D97-AF65-F5344CB8AC3E}">
        <p14:creationId xmlns:p14="http://schemas.microsoft.com/office/powerpoint/2010/main" val="312777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Shape, circle&#10;&#10;Description automatically generated">
            <a:extLst>
              <a:ext uri="{FF2B5EF4-FFF2-40B4-BE49-F238E27FC236}">
                <a16:creationId xmlns:a16="http://schemas.microsoft.com/office/drawing/2014/main" id="{8E4FD402-0F69-75B6-BCBB-B099AB7F7531}"/>
              </a:ext>
            </a:extLst>
          </p:cNvPr>
          <p:cNvPicPr>
            <a:picLocks noChangeAspect="1"/>
          </p:cNvPicPr>
          <p:nvPr>
            <p:custDataLst>
              <p:tags r:id="rId1"/>
            </p:custDataLst>
          </p:nvPr>
        </p:nvPicPr>
        <p:blipFill>
          <a:blip r:embed="rId8"/>
          <a:stretch>
            <a:fillRect/>
          </a:stretch>
        </p:blipFill>
        <p:spPr>
          <a:xfrm>
            <a:off x="5161428" y="2223015"/>
            <a:ext cx="1723466" cy="1762029"/>
          </a:xfrm>
          <a:prstGeom prst="rect">
            <a:avLst/>
          </a:prstGeom>
        </p:spPr>
      </p:pic>
      <p:sp>
        <p:nvSpPr>
          <p:cNvPr id="2" name="Title 1">
            <a:extLst>
              <a:ext uri="{FF2B5EF4-FFF2-40B4-BE49-F238E27FC236}">
                <a16:creationId xmlns:a16="http://schemas.microsoft.com/office/drawing/2014/main" id="{0B63AE4E-8E92-E788-7AAB-E4A1C23B6751}"/>
              </a:ext>
            </a:extLst>
          </p:cNvPr>
          <p:cNvSpPr>
            <a:spLocks noGrp="1"/>
          </p:cNvSpPr>
          <p:nvPr>
            <p:ph type="title"/>
            <p:custDataLst>
              <p:tags r:id="rId2"/>
            </p:custDataLst>
          </p:nvPr>
        </p:nvSpPr>
        <p:spPr>
          <a:xfrm>
            <a:off x="872218" y="766951"/>
            <a:ext cx="7524530" cy="1028245"/>
          </a:xfrm>
        </p:spPr>
        <p:txBody>
          <a:bodyPr>
            <a:normAutofit fontScale="90000"/>
          </a:bodyPr>
          <a:lstStyle/>
          <a:p>
            <a:r>
              <a:rPr lang="fr-CA" sz="3450" noProof="0" dirty="0">
                <a:solidFill>
                  <a:srgbClr val="00744E"/>
                </a:solidFill>
                <a:latin typeface="Arial"/>
                <a:cs typeface="Arial"/>
              </a:rPr>
              <a:t>Les effets de l’alcool sur la personne qui en consomme</a:t>
            </a:r>
            <a:endParaRPr lang="fr-CA" sz="3450" noProof="0" dirty="0">
              <a:solidFill>
                <a:srgbClr val="00744E"/>
              </a:solidFill>
            </a:endParaRPr>
          </a:p>
        </p:txBody>
      </p:sp>
      <p:sp>
        <p:nvSpPr>
          <p:cNvPr id="3" name="Content Placeholder 2">
            <a:extLst>
              <a:ext uri="{FF2B5EF4-FFF2-40B4-BE49-F238E27FC236}">
                <a16:creationId xmlns:a16="http://schemas.microsoft.com/office/drawing/2014/main" id="{4CE39573-AAB6-4C0F-E900-83E969CE9865}"/>
              </a:ext>
            </a:extLst>
          </p:cNvPr>
          <p:cNvSpPr>
            <a:spLocks noGrp="1"/>
          </p:cNvSpPr>
          <p:nvPr>
            <p:ph idx="1"/>
            <p:custDataLst>
              <p:tags r:id="rId3"/>
            </p:custDataLst>
          </p:nvPr>
        </p:nvSpPr>
        <p:spPr>
          <a:xfrm>
            <a:off x="682291" y="1921568"/>
            <a:ext cx="4608166" cy="3263504"/>
          </a:xfrm>
        </p:spPr>
        <p:txBody>
          <a:bodyPr vert="horz" lIns="68580" tIns="34290" rIns="68580" bIns="34290" rtlCol="0" anchor="t">
            <a:normAutofit lnSpcReduction="10000"/>
          </a:bodyPr>
          <a:lstStyle/>
          <a:p>
            <a:pPr marL="0" indent="0" algn="l">
              <a:lnSpc>
                <a:spcPct val="100000"/>
              </a:lnSpc>
              <a:spcBef>
                <a:spcPts val="0"/>
              </a:spcBef>
              <a:buNone/>
            </a:pPr>
            <a:r>
              <a:rPr lang="fr-CA" noProof="0" dirty="0">
                <a:latin typeface="Arial"/>
                <a:cs typeface="Arial"/>
              </a:rPr>
              <a:t>Les effets dépendent de plusieurs facteurs, p. ex. : </a:t>
            </a:r>
          </a:p>
          <a:p>
            <a:pPr marL="556895" lvl="1" indent="-213995" algn="l">
              <a:lnSpc>
                <a:spcPct val="100000"/>
              </a:lnSpc>
              <a:spcBef>
                <a:spcPts val="0"/>
              </a:spcBef>
              <a:buFont typeface="Arial"/>
              <a:buChar char="•"/>
            </a:pPr>
            <a:r>
              <a:rPr lang="fr-CA" sz="2000" dirty="0">
                <a:latin typeface="Arial"/>
                <a:cs typeface="Arial"/>
              </a:rPr>
              <a:t>l</a:t>
            </a:r>
            <a:r>
              <a:rPr lang="fr-CA" sz="2000" noProof="0" dirty="0">
                <a:latin typeface="Arial"/>
                <a:cs typeface="Arial"/>
              </a:rPr>
              <a:t>a physiologie de la personne (p. ex. genre, sexe, âge et poids corporel); </a:t>
            </a:r>
          </a:p>
          <a:p>
            <a:pPr marL="556895" lvl="1" indent="-213995" algn="l">
              <a:lnSpc>
                <a:spcPct val="100000"/>
              </a:lnSpc>
              <a:spcBef>
                <a:spcPts val="0"/>
              </a:spcBef>
              <a:buFont typeface="Arial"/>
              <a:buChar char="•"/>
            </a:pPr>
            <a:r>
              <a:rPr lang="fr-CA" sz="2000" dirty="0">
                <a:latin typeface="Arial"/>
                <a:cs typeface="Arial"/>
              </a:rPr>
              <a:t>l</a:t>
            </a:r>
            <a:r>
              <a:rPr lang="fr-CA" sz="2000" noProof="0" dirty="0">
                <a:latin typeface="Arial"/>
                <a:cs typeface="Arial"/>
              </a:rPr>
              <a:t>a fréquence de consommation et la </a:t>
            </a:r>
            <a:r>
              <a:rPr lang="fr-CA" sz="2000" noProof="0">
                <a:latin typeface="Arial"/>
                <a:cs typeface="Arial"/>
              </a:rPr>
              <a:t>quantité consommée.</a:t>
            </a:r>
            <a:endParaRPr lang="fr-CA" sz="2000" noProof="0" dirty="0">
              <a:ea typeface="Calibri"/>
              <a:cs typeface="Calibri"/>
            </a:endParaRPr>
          </a:p>
          <a:p>
            <a:pPr marL="0" indent="0" algn="l">
              <a:lnSpc>
                <a:spcPct val="100000"/>
              </a:lnSpc>
              <a:spcBef>
                <a:spcPts val="0"/>
              </a:spcBef>
              <a:buNone/>
            </a:pPr>
            <a:endParaRPr lang="fr-CA" noProof="0" dirty="0">
              <a:latin typeface="Arial"/>
              <a:cs typeface="Arial"/>
            </a:endParaRPr>
          </a:p>
          <a:p>
            <a:pPr marL="0" indent="0" algn="l">
              <a:lnSpc>
                <a:spcPct val="100000"/>
              </a:lnSpc>
              <a:spcBef>
                <a:spcPts val="0"/>
              </a:spcBef>
              <a:buNone/>
            </a:pPr>
            <a:r>
              <a:rPr lang="fr-CA" b="1" noProof="0" dirty="0">
                <a:latin typeface="Arial"/>
                <a:cs typeface="Arial"/>
              </a:rPr>
              <a:t>L’alcool a des effets sur tous les organes et tissus du corps.</a:t>
            </a:r>
            <a:endParaRPr lang="fr-CA" b="1" noProof="0" dirty="0"/>
          </a:p>
          <a:p>
            <a:pPr marL="0" indent="0">
              <a:lnSpc>
                <a:spcPct val="100000"/>
              </a:lnSpc>
              <a:spcBef>
                <a:spcPts val="0"/>
              </a:spcBef>
              <a:buNone/>
            </a:pPr>
            <a:endParaRPr lang="fr-CA" noProof="0" dirty="0">
              <a:latin typeface="Arial"/>
              <a:cs typeface="Arial"/>
            </a:endParaRPr>
          </a:p>
          <a:p>
            <a:pPr marL="0" indent="0">
              <a:lnSpc>
                <a:spcPct val="100000"/>
              </a:lnSpc>
              <a:spcBef>
                <a:spcPts val="0"/>
              </a:spcBef>
              <a:buNone/>
            </a:pPr>
            <a:endParaRPr lang="fr-CA" noProof="0" dirty="0">
              <a:latin typeface="Arial"/>
              <a:cs typeface="Arial"/>
            </a:endParaRPr>
          </a:p>
          <a:p>
            <a:pPr marL="556895" lvl="1" indent="-213995">
              <a:lnSpc>
                <a:spcPct val="100000"/>
              </a:lnSpc>
              <a:spcBef>
                <a:spcPts val="0"/>
              </a:spcBef>
              <a:buFont typeface="Arial,Sans-Serif" panose="020B0604020202020204" pitchFamily="34" charset="0"/>
            </a:pPr>
            <a:endParaRPr lang="fr-CA" sz="2100" noProof="0" dirty="0">
              <a:latin typeface="Arial"/>
              <a:cs typeface="Arial"/>
            </a:endParaRPr>
          </a:p>
          <a:p>
            <a:pPr marL="556895" lvl="1" indent="-213995">
              <a:lnSpc>
                <a:spcPct val="100000"/>
              </a:lnSpc>
              <a:spcBef>
                <a:spcPts val="0"/>
              </a:spcBef>
              <a:buFont typeface="Arial,Sans-Serif" panose="020B0604020202020204" pitchFamily="34" charset="0"/>
            </a:pPr>
            <a:endParaRPr lang="fr-CA" sz="2100" noProof="0" dirty="0">
              <a:latin typeface="Arial"/>
              <a:cs typeface="Arial"/>
            </a:endParaRPr>
          </a:p>
          <a:p>
            <a:pPr marL="342900" lvl="1" indent="0">
              <a:lnSpc>
                <a:spcPct val="100000"/>
              </a:lnSpc>
              <a:spcBef>
                <a:spcPts val="0"/>
              </a:spcBef>
              <a:buNone/>
            </a:pPr>
            <a:endParaRPr lang="fr-CA" sz="2100" noProof="0" dirty="0">
              <a:latin typeface="Arial"/>
              <a:cs typeface="Arial"/>
            </a:endParaRPr>
          </a:p>
        </p:txBody>
      </p:sp>
      <p:pic>
        <p:nvPicPr>
          <p:cNvPr id="7" name="Picture 7" descr="A picture containing icon&#10;&#10;Description automatically generated">
            <a:extLst>
              <a:ext uri="{FF2B5EF4-FFF2-40B4-BE49-F238E27FC236}">
                <a16:creationId xmlns:a16="http://schemas.microsoft.com/office/drawing/2014/main" id="{457866ED-290A-94C3-E3E2-1D90321202D7}"/>
              </a:ext>
            </a:extLst>
          </p:cNvPr>
          <p:cNvPicPr>
            <a:picLocks noChangeAspect="1"/>
          </p:cNvPicPr>
          <p:nvPr>
            <p:custDataLst>
              <p:tags r:id="rId4"/>
            </p:custDataLst>
          </p:nvPr>
        </p:nvPicPr>
        <p:blipFill>
          <a:blip r:embed="rId9"/>
          <a:stretch>
            <a:fillRect/>
          </a:stretch>
        </p:blipFill>
        <p:spPr>
          <a:xfrm>
            <a:off x="6875930" y="2537865"/>
            <a:ext cx="2171700" cy="1446094"/>
          </a:xfrm>
          <a:prstGeom prst="rect">
            <a:avLst/>
          </a:prstGeom>
        </p:spPr>
      </p:pic>
      <p:pic>
        <p:nvPicPr>
          <p:cNvPr id="8" name="Picture 8" descr="Shape, circle&#10;&#10;Description automatically generated">
            <a:extLst>
              <a:ext uri="{FF2B5EF4-FFF2-40B4-BE49-F238E27FC236}">
                <a16:creationId xmlns:a16="http://schemas.microsoft.com/office/drawing/2014/main" id="{654BB905-1EF4-A7EC-28FD-72A1F0A4BC20}"/>
              </a:ext>
            </a:extLst>
          </p:cNvPr>
          <p:cNvPicPr>
            <a:picLocks noChangeAspect="1"/>
          </p:cNvPicPr>
          <p:nvPr>
            <p:custDataLst>
              <p:tags r:id="rId5"/>
            </p:custDataLst>
          </p:nvPr>
        </p:nvPicPr>
        <p:blipFill>
          <a:blip r:embed="rId10"/>
          <a:stretch>
            <a:fillRect/>
          </a:stretch>
        </p:blipFill>
        <p:spPr>
          <a:xfrm>
            <a:off x="5654488" y="4110331"/>
            <a:ext cx="2563906" cy="1718958"/>
          </a:xfrm>
          <a:prstGeom prst="rect">
            <a:avLst/>
          </a:prstGeom>
        </p:spPr>
      </p:pic>
    </p:spTree>
    <p:extLst>
      <p:ext uri="{BB962C8B-B14F-4D97-AF65-F5344CB8AC3E}">
        <p14:creationId xmlns:p14="http://schemas.microsoft.com/office/powerpoint/2010/main" val="223506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125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125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1" presetClass="entr" presetSubtype="0" fill="hold" nodeType="withEffect">
                                  <p:stCondLst>
                                    <p:cond delay="1250"/>
                                  </p:stCondLst>
                                  <p:childTnLst>
                                    <p:set>
                                      <p:cBhvr>
                                        <p:cTn id="3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4809ADA-A845-72D8-135B-2F7FBBE4D947}"/>
              </a:ext>
            </a:extLst>
          </p:cNvPr>
          <p:cNvSpPr>
            <a:spLocks noGrp="1"/>
          </p:cNvSpPr>
          <p:nvPr>
            <p:ph type="title"/>
            <p:custDataLst>
              <p:tags r:id="rId1"/>
            </p:custDataLst>
          </p:nvPr>
        </p:nvSpPr>
        <p:spPr>
          <a:xfrm>
            <a:off x="852845" y="1217498"/>
            <a:ext cx="7886700" cy="994172"/>
          </a:xfrm>
        </p:spPr>
        <p:txBody>
          <a:bodyPr/>
          <a:lstStyle/>
          <a:p>
            <a:pPr algn="l"/>
            <a:r>
              <a:rPr lang="fr-CA" sz="3200" noProof="0" dirty="0">
                <a:latin typeface="Arial"/>
                <a:cs typeface="Arial"/>
              </a:rPr>
              <a:t>Avez-vous déjà entendu dire que…</a:t>
            </a:r>
            <a:r>
              <a:rPr lang="fr-CA" b="1" noProof="0" dirty="0">
                <a:solidFill>
                  <a:srgbClr val="006345"/>
                </a:solidFill>
                <a:latin typeface="Arial"/>
                <a:cs typeface="Arial"/>
              </a:rPr>
              <a:t>			</a:t>
            </a:r>
          </a:p>
        </p:txBody>
      </p:sp>
      <p:sp>
        <p:nvSpPr>
          <p:cNvPr id="4" name="Text Placeholder 3"/>
          <p:cNvSpPr>
            <a:spLocks noGrp="1"/>
          </p:cNvSpPr>
          <p:nvPr>
            <p:ph idx="1"/>
            <p:custDataLst>
              <p:tags r:id="rId2"/>
            </p:custDataLst>
          </p:nvPr>
        </p:nvSpPr>
        <p:spPr>
          <a:xfrm>
            <a:off x="4764041" y="2600363"/>
            <a:ext cx="3986793" cy="2995041"/>
          </a:xfrm>
        </p:spPr>
        <p:txBody>
          <a:bodyPr vert="horz" lIns="68580" tIns="34290" rIns="68580" bIns="34290" rtlCol="0" anchor="t">
            <a:noAutofit/>
          </a:bodyPr>
          <a:lstStyle/>
          <a:p>
            <a:pPr algn="l">
              <a:lnSpc>
                <a:spcPct val="100000"/>
              </a:lnSpc>
            </a:pPr>
            <a:r>
              <a:rPr lang="fr-CA" sz="2200" noProof="0" dirty="0">
                <a:solidFill>
                  <a:srgbClr val="006345"/>
                </a:solidFill>
                <a:latin typeface="Arial"/>
                <a:cs typeface="Arial"/>
              </a:rPr>
              <a:t>L’</a:t>
            </a:r>
            <a:r>
              <a:rPr lang="fr-CA" sz="2200" dirty="0">
                <a:solidFill>
                  <a:srgbClr val="006345"/>
                </a:solidFill>
                <a:latin typeface="Arial"/>
                <a:cs typeface="Arial"/>
              </a:rPr>
              <a:t>alcool peut avoir des effets négatifs sur la santé à n’importe quel âge. </a:t>
            </a:r>
          </a:p>
          <a:p>
            <a:pPr algn="l">
              <a:lnSpc>
                <a:spcPct val="100000"/>
              </a:lnSpc>
            </a:pPr>
            <a:r>
              <a:rPr lang="fr-CA" sz="2200" dirty="0">
                <a:solidFill>
                  <a:srgbClr val="006345"/>
                </a:solidFill>
                <a:latin typeface="Arial"/>
                <a:cs typeface="Arial"/>
              </a:rPr>
              <a:t>Le risque d’effets négatifs sur la santé est plus élevé chez les jeunes parce que leur cerveau continue à se développer jusqu’à l’âge de 25 ans. </a:t>
            </a:r>
            <a:endParaRPr lang="fr-CA" sz="2200" noProof="0" dirty="0"/>
          </a:p>
        </p:txBody>
      </p:sp>
      <p:sp>
        <p:nvSpPr>
          <p:cNvPr id="6" name="TextBox 5"/>
          <p:cNvSpPr txBox="1"/>
          <p:nvPr>
            <p:custDataLst>
              <p:tags r:id="rId3"/>
            </p:custDataLst>
          </p:nvPr>
        </p:nvSpPr>
        <p:spPr>
          <a:xfrm>
            <a:off x="898373" y="1905470"/>
            <a:ext cx="2803420" cy="1569660"/>
          </a:xfrm>
          <a:prstGeom prst="rect">
            <a:avLst/>
          </a:prstGeom>
          <a:noFill/>
        </p:spPr>
        <p:txBody>
          <a:bodyPr wrap="square" lIns="91440" tIns="45720" rIns="91440" bIns="45720" rtlCol="0" anchor="t">
            <a:spAutoFit/>
          </a:bodyPr>
          <a:lstStyle/>
          <a:p>
            <a:r>
              <a:rPr lang="fr-CA" dirty="0">
                <a:latin typeface="Arial"/>
                <a:cs typeface="Arial"/>
              </a:rPr>
              <a:t>l’alcool ne pose aucun danger, peu importe l’âge de la personne?</a:t>
            </a:r>
          </a:p>
        </p:txBody>
      </p:sp>
      <p:grpSp>
        <p:nvGrpSpPr>
          <p:cNvPr id="5" name="Group 4"/>
          <p:cNvGrpSpPr/>
          <p:nvPr>
            <p:custDataLst>
              <p:tags r:id="rId4"/>
            </p:custDataLst>
          </p:nvPr>
        </p:nvGrpSpPr>
        <p:grpSpPr>
          <a:xfrm>
            <a:off x="1134043" y="3230150"/>
            <a:ext cx="2304732" cy="1477328"/>
            <a:chOff x="1283000" y="3637300"/>
            <a:chExt cx="3354585" cy="1969771"/>
          </a:xfrm>
        </p:grpSpPr>
        <p:sp>
          <p:nvSpPr>
            <p:cNvPr id="7" name="Down Arrow 6"/>
            <p:cNvSpPr/>
            <p:nvPr/>
          </p:nvSpPr>
          <p:spPr>
            <a:xfrm>
              <a:off x="1283000" y="4091343"/>
              <a:ext cx="1186967" cy="1255353"/>
            </a:xfrm>
            <a:prstGeom prst="downArrow">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8" name="TextBox 7"/>
            <p:cNvSpPr txBox="1"/>
            <p:nvPr/>
          </p:nvSpPr>
          <p:spPr>
            <a:xfrm>
              <a:off x="2469671" y="3637300"/>
              <a:ext cx="2167914" cy="1969771"/>
            </a:xfrm>
            <a:prstGeom prst="rect">
              <a:avLst/>
            </a:prstGeom>
            <a:noFill/>
          </p:spPr>
          <p:txBody>
            <a:bodyPr wrap="square" rtlCol="0">
              <a:spAutoFit/>
            </a:bodyPr>
            <a:lstStyle/>
            <a:p>
              <a:r>
                <a:rPr lang="en-CA" sz="9000" b="1" dirty="0"/>
                <a:t>25</a:t>
              </a:r>
            </a:p>
          </p:txBody>
        </p:sp>
      </p:grpSp>
      <p:sp>
        <p:nvSpPr>
          <p:cNvPr id="10" name="TextBox 9"/>
          <p:cNvSpPr txBox="1"/>
          <p:nvPr>
            <p:custDataLst>
              <p:tags r:id="rId5"/>
            </p:custDataLst>
          </p:nvPr>
        </p:nvSpPr>
        <p:spPr>
          <a:xfrm>
            <a:off x="4310804" y="2113219"/>
            <a:ext cx="3819730" cy="577081"/>
          </a:xfrm>
          <a:prstGeom prst="rect">
            <a:avLst/>
          </a:prstGeom>
          <a:noFill/>
        </p:spPr>
        <p:txBody>
          <a:bodyPr wrap="square" lIns="68580" tIns="34290" rIns="68580" bIns="34290" rtlCol="0" anchor="t">
            <a:spAutoFit/>
          </a:bodyPr>
          <a:lstStyle/>
          <a:p>
            <a:pPr algn="ctr"/>
            <a:r>
              <a:rPr lang="fr-CA" sz="3300" b="1" cap="all" dirty="0">
                <a:solidFill>
                  <a:srgbClr val="006345"/>
                </a:solidFill>
                <a:latin typeface="Arial"/>
                <a:ea typeface="+mj-ea"/>
                <a:cs typeface="Arial"/>
              </a:rPr>
              <a:t>EN FAIT</a:t>
            </a:r>
            <a:r>
              <a:rPr lang="fr-CA" sz="3300" b="1" dirty="0">
                <a:solidFill>
                  <a:srgbClr val="006345"/>
                </a:solidFill>
                <a:latin typeface="Arial"/>
                <a:ea typeface="+mj-ea"/>
                <a:cs typeface="Arial"/>
              </a:rPr>
              <a:t>…</a:t>
            </a:r>
            <a:endParaRPr lang="fr-CA" sz="1350" dirty="0">
              <a:latin typeface="Arial"/>
              <a:cs typeface="Arial"/>
            </a:endParaRPr>
          </a:p>
        </p:txBody>
      </p:sp>
      <p:pic>
        <p:nvPicPr>
          <p:cNvPr id="2" name="Picture 2">
            <a:extLst>
              <a:ext uri="{FF2B5EF4-FFF2-40B4-BE49-F238E27FC236}">
                <a16:creationId xmlns:a16="http://schemas.microsoft.com/office/drawing/2014/main" id="{26C7ABA7-1084-2398-8ED3-AD66C5FB40AA}"/>
              </a:ext>
            </a:extLst>
          </p:cNvPr>
          <p:cNvPicPr>
            <a:picLocks noChangeAspect="1"/>
          </p:cNvPicPr>
          <p:nvPr>
            <p:custDataLst>
              <p:tags r:id="rId6"/>
            </p:custDataLst>
          </p:nvPr>
        </p:nvPicPr>
        <p:blipFill>
          <a:blip r:embed="rId9"/>
          <a:stretch>
            <a:fillRect/>
          </a:stretch>
        </p:blipFill>
        <p:spPr>
          <a:xfrm>
            <a:off x="1327516" y="4578591"/>
            <a:ext cx="1925171" cy="1449475"/>
          </a:xfrm>
          <a:prstGeom prst="rect">
            <a:avLst/>
          </a:prstGeom>
        </p:spPr>
      </p:pic>
    </p:spTree>
    <p:extLst>
      <p:ext uri="{BB962C8B-B14F-4D97-AF65-F5344CB8AC3E}">
        <p14:creationId xmlns:p14="http://schemas.microsoft.com/office/powerpoint/2010/main" val="226216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is - How Alcohol Affects Your Developing Brain-7x6HUNTnXUw-1080p-1658156154567">
            <a:hlinkClick r:id="" action="ppaction://media"/>
            <a:extLst>
              <a:ext uri="{FF2B5EF4-FFF2-40B4-BE49-F238E27FC236}">
                <a16:creationId xmlns:a16="http://schemas.microsoft.com/office/drawing/2014/main" id="{D6546BFA-2B0B-127C-6323-DE708D06A7B7}"/>
              </a:ext>
            </a:extLst>
          </p:cNvPr>
          <p:cNvPicPr>
            <a:picLocks noChangeAspect="1"/>
          </p:cNvPicPr>
          <p:nvPr>
            <a:videoFile r:link="rId1"/>
            <p:custDataLst>
              <p:tags r:id="rId2"/>
            </p:custDataLst>
            <p:extLst>
              <p:ext uri="{DAA4B4D4-6D71-4841-9C94-3DE7FCFB9230}">
                <p14:media xmlns:p14="http://schemas.microsoft.com/office/powerpoint/2010/main" r:embed="rId3">
                  <p14:trim st="11517" end="16403"/>
                </p14:media>
              </p:ext>
            </p:extLst>
          </p:nvPr>
        </p:nvPicPr>
        <p:blipFill>
          <a:blip r:embed="rId7"/>
          <a:stretch>
            <a:fillRect/>
          </a:stretch>
        </p:blipFill>
        <p:spPr>
          <a:xfrm>
            <a:off x="1077786" y="1463505"/>
            <a:ext cx="6988427" cy="3930990"/>
          </a:xfrm>
          <a:prstGeom prst="rect">
            <a:avLst/>
          </a:prstGeom>
          <a:noFill/>
        </p:spPr>
      </p:pic>
      <p:sp>
        <p:nvSpPr>
          <p:cNvPr id="3" name="Content Placeholder 2">
            <a:extLst>
              <a:ext uri="{FF2B5EF4-FFF2-40B4-BE49-F238E27FC236}">
                <a16:creationId xmlns:a16="http://schemas.microsoft.com/office/drawing/2014/main" id="{A48C5D65-4289-4C25-B1A0-22F3AB2F6470}"/>
              </a:ext>
            </a:extLst>
          </p:cNvPr>
          <p:cNvSpPr>
            <a:spLocks noGrp="1"/>
          </p:cNvSpPr>
          <p:nvPr>
            <p:ph type="title"/>
            <p:custDataLst>
              <p:tags r:id="rId4"/>
            </p:custDataLst>
          </p:nvPr>
        </p:nvSpPr>
        <p:spPr>
          <a:xfrm>
            <a:off x="829235" y="278862"/>
            <a:ext cx="7485530" cy="1028245"/>
          </a:xfrm>
        </p:spPr>
        <p:txBody>
          <a:bodyPr anchor="ctr">
            <a:normAutofit fontScale="90000"/>
          </a:bodyPr>
          <a:lstStyle/>
          <a:p>
            <a:endParaRPr lang="fr-CA" sz="2200" noProof="0" dirty="0"/>
          </a:p>
          <a:p>
            <a:endParaRPr lang="fr-CA" sz="2200" noProof="0" dirty="0"/>
          </a:p>
          <a:p>
            <a:pPr marL="0" indent="0" algn="ctr">
              <a:buNone/>
            </a:pPr>
            <a:r>
              <a:rPr lang="fr-CA" sz="3600" b="1" noProof="0" dirty="0"/>
              <a:t>Vidéo sur l’alcool et le cerveau adolescent</a:t>
            </a:r>
          </a:p>
          <a:p>
            <a:endParaRPr lang="fr-CA" sz="2200" noProof="0" dirty="0"/>
          </a:p>
        </p:txBody>
      </p:sp>
    </p:spTree>
    <p:extLst>
      <p:ext uri="{BB962C8B-B14F-4D97-AF65-F5344CB8AC3E}">
        <p14:creationId xmlns:p14="http://schemas.microsoft.com/office/powerpoint/2010/main" val="58255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6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custDataLst>
              <p:tags r:id="rId1"/>
            </p:custDataLst>
          </p:nvPr>
        </p:nvSpPr>
        <p:spPr>
          <a:xfrm>
            <a:off x="817494" y="1158581"/>
            <a:ext cx="3986360" cy="994172"/>
          </a:xfrm>
        </p:spPr>
        <p:txBody>
          <a:bodyPr>
            <a:normAutofit fontScale="90000"/>
          </a:bodyPr>
          <a:lstStyle/>
          <a:p>
            <a:pPr algn="l"/>
            <a:r>
              <a:rPr lang="fr-CA" sz="3200" noProof="0" dirty="0">
                <a:latin typeface="Arial"/>
                <a:cs typeface="Arial"/>
              </a:rPr>
              <a:t>Avez-vous </a:t>
            </a:r>
            <a:r>
              <a:rPr lang="fr-CA" dirty="0">
                <a:latin typeface="Arial"/>
                <a:cs typeface="Arial"/>
              </a:rPr>
              <a:t>déjà </a:t>
            </a:r>
            <a:r>
              <a:rPr lang="fr-CA" sz="3200" noProof="0" dirty="0">
                <a:latin typeface="Arial"/>
                <a:cs typeface="Arial"/>
              </a:rPr>
              <a:t>entendu dire que…</a:t>
            </a:r>
            <a:br>
              <a:rPr lang="fr-CA" noProof="0" dirty="0"/>
            </a:br>
            <a:r>
              <a:rPr lang="fr-CA" b="1" noProof="0" dirty="0">
                <a:solidFill>
                  <a:srgbClr val="006345"/>
                </a:solidFill>
                <a:latin typeface="Arial"/>
                <a:cs typeface="Arial"/>
              </a:rPr>
              <a:t>				</a:t>
            </a:r>
            <a:endParaRPr lang="fr-CA" noProof="0" dirty="0"/>
          </a:p>
        </p:txBody>
      </p:sp>
      <p:sp>
        <p:nvSpPr>
          <p:cNvPr id="4" name="Text Placeholder 3"/>
          <p:cNvSpPr>
            <a:spLocks noGrp="1"/>
          </p:cNvSpPr>
          <p:nvPr>
            <p:ph idx="1"/>
            <p:custDataLst>
              <p:tags r:id="rId2"/>
            </p:custDataLst>
          </p:nvPr>
        </p:nvSpPr>
        <p:spPr>
          <a:xfrm>
            <a:off x="4803854" y="2554891"/>
            <a:ext cx="4072296" cy="3283276"/>
          </a:xfrm>
        </p:spPr>
        <p:txBody>
          <a:bodyPr vert="horz" lIns="91440" tIns="45720" rIns="91440" bIns="45720" rtlCol="0" anchor="t">
            <a:normAutofit/>
          </a:bodyPr>
          <a:lstStyle/>
          <a:p>
            <a:pPr marL="0" indent="0" algn="l">
              <a:buNone/>
            </a:pPr>
            <a:r>
              <a:rPr lang="fr-CA" sz="2800" noProof="0" dirty="0">
                <a:solidFill>
                  <a:srgbClr val="006345"/>
                </a:solidFill>
                <a:latin typeface="Arial"/>
                <a:cs typeface="Arial"/>
              </a:rPr>
              <a:t>Les jeunes qui </a:t>
            </a:r>
            <a:r>
              <a:rPr lang="fr-CA" sz="2800" dirty="0">
                <a:solidFill>
                  <a:srgbClr val="006345"/>
                </a:solidFill>
                <a:latin typeface="Arial"/>
                <a:cs typeface="Arial"/>
              </a:rPr>
              <a:t>consomment de l’alcool pour gérer leur santé mentale risquent davantage d’avoir des symptômes de dépression et d’anxiété. </a:t>
            </a:r>
            <a:endParaRPr lang="fr-CA" sz="2800" noProof="0" dirty="0"/>
          </a:p>
        </p:txBody>
      </p:sp>
      <p:sp>
        <p:nvSpPr>
          <p:cNvPr id="6" name="TextBox 5"/>
          <p:cNvSpPr txBox="1"/>
          <p:nvPr>
            <p:custDataLst>
              <p:tags r:id="rId3"/>
            </p:custDataLst>
          </p:nvPr>
        </p:nvSpPr>
        <p:spPr>
          <a:xfrm>
            <a:off x="811992" y="1862252"/>
            <a:ext cx="3092106" cy="954107"/>
          </a:xfrm>
          <a:prstGeom prst="rect">
            <a:avLst/>
          </a:prstGeom>
          <a:noFill/>
        </p:spPr>
        <p:txBody>
          <a:bodyPr wrap="square" lIns="91440" tIns="45720" rIns="91440" bIns="45720" rtlCol="0" anchor="t">
            <a:spAutoFit/>
          </a:bodyPr>
          <a:lstStyle/>
          <a:p>
            <a:r>
              <a:rPr lang="fr-CA" sz="2800" dirty="0">
                <a:latin typeface="Arial"/>
                <a:cs typeface="Arial"/>
              </a:rPr>
              <a:t>l’alcool favorise la santé mentale?</a:t>
            </a:r>
          </a:p>
        </p:txBody>
      </p:sp>
      <p:sp>
        <p:nvSpPr>
          <p:cNvPr id="10" name="TextBox 9"/>
          <p:cNvSpPr txBox="1"/>
          <p:nvPr>
            <p:custDataLst>
              <p:tags r:id="rId4"/>
            </p:custDataLst>
          </p:nvPr>
        </p:nvSpPr>
        <p:spPr>
          <a:xfrm>
            <a:off x="4907827" y="1959488"/>
            <a:ext cx="2663012" cy="577081"/>
          </a:xfrm>
          <a:prstGeom prst="rect">
            <a:avLst/>
          </a:prstGeom>
          <a:noFill/>
        </p:spPr>
        <p:txBody>
          <a:bodyPr wrap="square" lIns="68580" tIns="34290" rIns="68580" bIns="34290" rtlCol="0" anchor="t">
            <a:spAutoFit/>
          </a:bodyPr>
          <a:lstStyle/>
          <a:p>
            <a:r>
              <a:rPr lang="fr-CA" sz="3300" b="1" dirty="0">
                <a:solidFill>
                  <a:srgbClr val="006345"/>
                </a:solidFill>
                <a:latin typeface="Arial"/>
                <a:cs typeface="Arial"/>
              </a:rPr>
              <a:t>EN FAIT</a:t>
            </a:r>
            <a:r>
              <a:rPr lang="en-CA" sz="3300" b="1" dirty="0">
                <a:solidFill>
                  <a:srgbClr val="006345"/>
                </a:solidFill>
                <a:latin typeface="Arial"/>
                <a:cs typeface="Arial"/>
              </a:rPr>
              <a:t>…</a:t>
            </a:r>
            <a:endParaRPr lang="en-CA" sz="1350" dirty="0">
              <a:latin typeface="Arial"/>
              <a:cs typeface="Arial"/>
            </a:endParaRPr>
          </a:p>
        </p:txBody>
      </p:sp>
      <p:pic>
        <p:nvPicPr>
          <p:cNvPr id="2" name="Picture 4" descr="Icon&#10;&#10;Description automatically generated">
            <a:extLst>
              <a:ext uri="{FF2B5EF4-FFF2-40B4-BE49-F238E27FC236}">
                <a16:creationId xmlns:a16="http://schemas.microsoft.com/office/drawing/2014/main" id="{48EC7561-F12F-8C7D-9C15-792439F17692}"/>
              </a:ext>
            </a:extLst>
          </p:cNvPr>
          <p:cNvPicPr>
            <a:picLocks noChangeAspect="1"/>
          </p:cNvPicPr>
          <p:nvPr>
            <p:custDataLst>
              <p:tags r:id="rId5"/>
            </p:custDataLst>
          </p:nvPr>
        </p:nvPicPr>
        <p:blipFill>
          <a:blip r:embed="rId8"/>
          <a:stretch>
            <a:fillRect/>
          </a:stretch>
        </p:blipFill>
        <p:spPr>
          <a:xfrm>
            <a:off x="757518" y="3272215"/>
            <a:ext cx="2967317" cy="2565952"/>
          </a:xfrm>
          <a:prstGeom prst="rect">
            <a:avLst/>
          </a:prstGeom>
        </p:spPr>
      </p:pic>
    </p:spTree>
    <p:extLst>
      <p:ext uri="{BB962C8B-B14F-4D97-AF65-F5344CB8AC3E}">
        <p14:creationId xmlns:p14="http://schemas.microsoft.com/office/powerpoint/2010/main" val="81918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par>
                                <p:cTn id="17" presetID="45"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anim calcmode="lin" valueType="num">
                                      <p:cBhvr>
                                        <p:cTn id="20" dur="2000" fill="hold"/>
                                        <p:tgtEl>
                                          <p:spTgt spid="2"/>
                                        </p:tgtEl>
                                        <p:attrNameLst>
                                          <p:attrName>ppt_w</p:attrName>
                                        </p:attrNameLst>
                                      </p:cBhvr>
                                      <p:tavLst>
                                        <p:tav tm="0" fmla="#ppt_w*sin(2.5*pi*$)">
                                          <p:val>
                                            <p:fltVal val="0"/>
                                          </p:val>
                                        </p:tav>
                                        <p:tav tm="100000">
                                          <p:val>
                                            <p:fltVal val="1"/>
                                          </p:val>
                                        </p:tav>
                                      </p:tavLst>
                                    </p:anim>
                                    <p:anim calcmode="lin" valueType="num">
                                      <p:cBhvr>
                                        <p:cTn id="21"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4"/>
</p:tagLst>
</file>

<file path=ppt/tags/tag101.xml><?xml version="1.0" encoding="utf-8"?>
<p:tagLst xmlns:a="http://schemas.openxmlformats.org/drawingml/2006/main" xmlns:r="http://schemas.openxmlformats.org/officeDocument/2006/relationships" xmlns:p="http://schemas.openxmlformats.org/presentationml/2006/main">
  <p:tag name="NUM" val="5"/>
</p:tagLst>
</file>

<file path=ppt/tags/tag102.xml><?xml version="1.0" encoding="utf-8"?>
<p:tagLst xmlns:a="http://schemas.openxmlformats.org/drawingml/2006/main" xmlns:r="http://schemas.openxmlformats.org/officeDocument/2006/relationships" xmlns:p="http://schemas.openxmlformats.org/presentationml/2006/main">
  <p:tag name="NUM" val="6"/>
</p:tagLst>
</file>

<file path=ppt/tags/tag103.xml><?xml version="1.0" encoding="utf-8"?>
<p:tagLst xmlns:a="http://schemas.openxmlformats.org/drawingml/2006/main" xmlns:r="http://schemas.openxmlformats.org/officeDocument/2006/relationships" xmlns:p="http://schemas.openxmlformats.org/presentationml/2006/main">
  <p:tag name="NUM" val="7"/>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3"/>
</p:tagLst>
</file>

<file path=ppt/tags/tag107.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5"/>
</p:tagLst>
</file>

<file path=ppt/tags/tag27.xml><?xml version="1.0" encoding="utf-8"?>
<p:tagLst xmlns:a="http://schemas.openxmlformats.org/drawingml/2006/main" xmlns:r="http://schemas.openxmlformats.org/officeDocument/2006/relationships" xmlns:p="http://schemas.openxmlformats.org/presentationml/2006/main">
  <p:tag name="NUM" val="6"/>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5"/>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5"/>
</p:tagLst>
</file>

<file path=ppt/tags/tag45.xml><?xml version="1.0" encoding="utf-8"?>
<p:tagLst xmlns:a="http://schemas.openxmlformats.org/drawingml/2006/main" xmlns:r="http://schemas.openxmlformats.org/officeDocument/2006/relationships" xmlns:p="http://schemas.openxmlformats.org/presentationml/2006/main">
  <p:tag name="NUM" val="6"/>
</p:tagLst>
</file>

<file path=ppt/tags/tag46.xml><?xml version="1.0" encoding="utf-8"?>
<p:tagLst xmlns:a="http://schemas.openxmlformats.org/drawingml/2006/main" xmlns:r="http://schemas.openxmlformats.org/officeDocument/2006/relationships" xmlns:p="http://schemas.openxmlformats.org/presentationml/2006/main">
  <p:tag name="NUM" val="7"/>
</p:tagLst>
</file>

<file path=ppt/tags/tag47.xml><?xml version="1.0" encoding="utf-8"?>
<p:tagLst xmlns:a="http://schemas.openxmlformats.org/drawingml/2006/main" xmlns:r="http://schemas.openxmlformats.org/officeDocument/2006/relationships" xmlns:p="http://schemas.openxmlformats.org/presentationml/2006/main">
  <p:tag name="NUM" val="8"/>
</p:tagLst>
</file>

<file path=ppt/tags/tag48.xml><?xml version="1.0" encoding="utf-8"?>
<p:tagLst xmlns:a="http://schemas.openxmlformats.org/drawingml/2006/main" xmlns:r="http://schemas.openxmlformats.org/officeDocument/2006/relationships" xmlns:p="http://schemas.openxmlformats.org/presentationml/2006/main">
  <p:tag name="NUM" val="9"/>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5"/>
</p:tagLst>
</file>

<file path=ppt/tags/tag54.xml><?xml version="1.0" encoding="utf-8"?>
<p:tagLst xmlns:a="http://schemas.openxmlformats.org/drawingml/2006/main" xmlns:r="http://schemas.openxmlformats.org/officeDocument/2006/relationships" xmlns:p="http://schemas.openxmlformats.org/presentationml/2006/main">
  <p:tag name="NUM" val="6"/>
</p:tagLst>
</file>

<file path=ppt/tags/tag55.xml><?xml version="1.0" encoding="utf-8"?>
<p:tagLst xmlns:a="http://schemas.openxmlformats.org/drawingml/2006/main" xmlns:r="http://schemas.openxmlformats.org/officeDocument/2006/relationships" xmlns:p="http://schemas.openxmlformats.org/presentationml/2006/main">
  <p:tag name="NUM" val="7"/>
</p:tagLst>
</file>

<file path=ppt/tags/tag56.xml><?xml version="1.0" encoding="utf-8"?>
<p:tagLst xmlns:a="http://schemas.openxmlformats.org/drawingml/2006/main" xmlns:r="http://schemas.openxmlformats.org/officeDocument/2006/relationships" xmlns:p="http://schemas.openxmlformats.org/presentationml/2006/main">
  <p:tag name="NUM" val="8"/>
</p:tagLst>
</file>

<file path=ppt/tags/tag57.xml><?xml version="1.0" encoding="utf-8"?>
<p:tagLst xmlns:a="http://schemas.openxmlformats.org/drawingml/2006/main" xmlns:r="http://schemas.openxmlformats.org/officeDocument/2006/relationships" xmlns:p="http://schemas.openxmlformats.org/presentationml/2006/main">
  <p:tag name="NUM" val="9"/>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4"/>
</p:tagLst>
</file>

<file path=ppt/tags/tag62.xml><?xml version="1.0" encoding="utf-8"?>
<p:tagLst xmlns:a="http://schemas.openxmlformats.org/drawingml/2006/main" xmlns:r="http://schemas.openxmlformats.org/officeDocument/2006/relationships" xmlns:p="http://schemas.openxmlformats.org/presentationml/2006/main">
  <p:tag name="NUM" val="5"/>
</p:tagLst>
</file>

<file path=ppt/tags/tag63.xml><?xml version="1.0" encoding="utf-8"?>
<p:tagLst xmlns:a="http://schemas.openxmlformats.org/drawingml/2006/main" xmlns:r="http://schemas.openxmlformats.org/officeDocument/2006/relationships" xmlns:p="http://schemas.openxmlformats.org/presentationml/2006/main">
  <p:tag name="NUM" val="6"/>
</p:tagLst>
</file>

<file path=ppt/tags/tag64.xml><?xml version="1.0" encoding="utf-8"?>
<p:tagLst xmlns:a="http://schemas.openxmlformats.org/drawingml/2006/main" xmlns:r="http://schemas.openxmlformats.org/officeDocument/2006/relationships" xmlns:p="http://schemas.openxmlformats.org/presentationml/2006/main">
  <p:tag name="NUM" val="7"/>
</p:tagLst>
</file>

<file path=ppt/tags/tag65.xml><?xml version="1.0" encoding="utf-8"?>
<p:tagLst xmlns:a="http://schemas.openxmlformats.org/drawingml/2006/main" xmlns:r="http://schemas.openxmlformats.org/officeDocument/2006/relationships" xmlns:p="http://schemas.openxmlformats.org/presentationml/2006/main">
  <p:tag name="NUM" val="8"/>
</p:tagLst>
</file>

<file path=ppt/tags/tag66.xml><?xml version="1.0" encoding="utf-8"?>
<p:tagLst xmlns:a="http://schemas.openxmlformats.org/drawingml/2006/main" xmlns:r="http://schemas.openxmlformats.org/officeDocument/2006/relationships" xmlns:p="http://schemas.openxmlformats.org/presentationml/2006/main">
  <p:tag name="NUM" val="9"/>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4"/>
</p:tagLst>
</file>

<file path=ppt/tags/tag71.xml><?xml version="1.0" encoding="utf-8"?>
<p:tagLst xmlns:a="http://schemas.openxmlformats.org/drawingml/2006/main" xmlns:r="http://schemas.openxmlformats.org/officeDocument/2006/relationships" xmlns:p="http://schemas.openxmlformats.org/presentationml/2006/main">
  <p:tag name="NUM" val="5"/>
</p:tagLst>
</file>

<file path=ppt/tags/tag72.xml><?xml version="1.0" encoding="utf-8"?>
<p:tagLst xmlns:a="http://schemas.openxmlformats.org/drawingml/2006/main" xmlns:r="http://schemas.openxmlformats.org/officeDocument/2006/relationships" xmlns:p="http://schemas.openxmlformats.org/presentationml/2006/main">
  <p:tag name="NUM" val="6"/>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5"/>
</p:tagLst>
</file>

<file path=ppt/tags/tag78.xml><?xml version="1.0" encoding="utf-8"?>
<p:tagLst xmlns:a="http://schemas.openxmlformats.org/drawingml/2006/main" xmlns:r="http://schemas.openxmlformats.org/officeDocument/2006/relationships" xmlns:p="http://schemas.openxmlformats.org/presentationml/2006/main">
  <p:tag name="NUM" val="6"/>
</p:tagLst>
</file>

<file path=ppt/tags/tag79.xml><?xml version="1.0" encoding="utf-8"?>
<p:tagLst xmlns:a="http://schemas.openxmlformats.org/drawingml/2006/main" xmlns:r="http://schemas.openxmlformats.org/officeDocument/2006/relationships" xmlns:p="http://schemas.openxmlformats.org/presentationml/2006/main">
  <p:tag name="NUM" val="7"/>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8"/>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4"/>
</p:tagLst>
</file>

<file path=ppt/tags/tag87.xml><?xml version="1.0" encoding="utf-8"?>
<p:tagLst xmlns:a="http://schemas.openxmlformats.org/drawingml/2006/main" xmlns:r="http://schemas.openxmlformats.org/officeDocument/2006/relationships" xmlns:p="http://schemas.openxmlformats.org/presentationml/2006/main">
  <p:tag name="NUM" val="5"/>
</p:tagLst>
</file>

<file path=ppt/tags/tag88.xml><?xml version="1.0" encoding="utf-8"?>
<p:tagLst xmlns:a="http://schemas.openxmlformats.org/drawingml/2006/main" xmlns:r="http://schemas.openxmlformats.org/officeDocument/2006/relationships" xmlns:p="http://schemas.openxmlformats.org/presentationml/2006/main">
  <p:tag name="NUM" val="6"/>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3"/>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TEMPLATE SWPH MLHU powerpoint">
  <a:themeElements>
    <a:clrScheme name="SWPH">
      <a:dk1>
        <a:srgbClr val="0E3D51"/>
      </a:dk1>
      <a:lt1>
        <a:srgbClr val="FFFFFF"/>
      </a:lt1>
      <a:dk2>
        <a:srgbClr val="048E9B"/>
      </a:dk2>
      <a:lt2>
        <a:srgbClr val="0E3D51"/>
      </a:lt2>
      <a:accent1>
        <a:srgbClr val="00698F"/>
      </a:accent1>
      <a:accent2>
        <a:srgbClr val="C31C4A"/>
      </a:accent2>
      <a:accent3>
        <a:srgbClr val="6ABF4B"/>
      </a:accent3>
      <a:accent4>
        <a:srgbClr val="048E9B"/>
      </a:accent4>
      <a:accent5>
        <a:srgbClr val="0E3D51"/>
      </a:accent5>
      <a:accent6>
        <a:srgbClr val="D2FAFE"/>
      </a:accent6>
      <a:hlink>
        <a:srgbClr val="6ABF4B"/>
      </a:hlink>
      <a:folHlink>
        <a:srgbClr val="00698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35292611-6285-4d47-b02c-5659f1bb2e8e" xsi:nil="true"/>
    <TaxCatchAll xmlns="407d7b82-df1f-4e64-8d4b-bf75318e90d8" xsi:nil="true"/>
    <lcf76f155ced4ddcb4097134ff3c332f xmlns="35292611-6285-4d47-b02c-5659f1bb2e8e">
      <Terms xmlns="http://schemas.microsoft.com/office/infopath/2007/PartnerControls"/>
    </lcf76f155ced4ddcb4097134ff3c332f>
    <Status xmlns="35292611-6285-4d47-b02c-5659f1bb2e8e" xsi:nil="true"/>
    <StatusofReview xmlns="35292611-6285-4d47-b02c-5659f1bb2e8e" xsi:nil="true"/>
    <Reviewer xmlns="35292611-6285-4d47-b02c-5659f1bb2e8e" xsi:nil="true"/>
    <SharedWithUsers xmlns="407d7b82-df1f-4e64-8d4b-bf75318e90d8">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745038FBDA6343983DD0F251E4882F" ma:contentTypeVersion="19" ma:contentTypeDescription="Create a new document." ma:contentTypeScope="" ma:versionID="415eda138e01682524fe2001e1798cea">
  <xsd:schema xmlns:xsd="http://www.w3.org/2001/XMLSchema" xmlns:xs="http://www.w3.org/2001/XMLSchema" xmlns:p="http://schemas.microsoft.com/office/2006/metadata/properties" xmlns:ns2="35292611-6285-4d47-b02c-5659f1bb2e8e" xmlns:ns3="407d7b82-df1f-4e64-8d4b-bf75318e90d8" targetNamespace="http://schemas.microsoft.com/office/2006/metadata/properties" ma:root="true" ma:fieldsID="873e329b1eb8f9e0489cc4951fc19bf0" ns2:_="" ns3:_="">
    <xsd:import namespace="35292611-6285-4d47-b02c-5659f1bb2e8e"/>
    <xsd:import namespace="407d7b82-df1f-4e64-8d4b-bf75318e90d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MediaServiceSearchProperties" minOccurs="0"/>
                <xsd:element ref="ns3:SharedWithUsers" minOccurs="0"/>
                <xsd:element ref="ns3:SharedWithDetails" minOccurs="0"/>
                <xsd:element ref="ns2:Reviewer" minOccurs="0"/>
                <xsd:element ref="ns2:Status" minOccurs="0"/>
                <xsd:element ref="ns2:StatusofRevi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292611-6285-4d47-b02c-5659f1bb2e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38ccabe3-0932-4d16-bb3d-57018f634a6c"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Reviewer" ma:index="23" nillable="true" ma:displayName="Reviewer" ma:format="Dropdown" ma:internalName="Reviewer">
      <xsd:simpleType>
        <xsd:restriction base="dms:Text">
          <xsd:maxLength value="255"/>
        </xsd:restriction>
      </xsd:simpleType>
    </xsd:element>
    <xsd:element name="Status" ma:index="24" nillable="true" ma:displayName="Status" ma:format="Dropdown" ma:internalName="Status">
      <xsd:simpleType>
        <xsd:restriction base="dms:Text">
          <xsd:maxLength value="255"/>
        </xsd:restriction>
      </xsd:simpleType>
    </xsd:element>
    <xsd:element name="StatusofReview" ma:index="25" nillable="true" ma:displayName="Status of Review" ma:format="Dropdown" ma:internalName="StatusofReview">
      <xsd:simpleType>
        <xsd:union memberTypes="dms:Text">
          <xsd:simpleType>
            <xsd:restriction base="dms:Choice">
              <xsd:enumeration value="In Progress"/>
              <xsd:enumeration value="Awaiting Review"/>
              <xsd:enumeration value="Complete"/>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407d7b82-df1f-4e64-8d4b-bf75318e90d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53adf4cc-86a7-4d98-8461-1d5931f521ac}" ma:internalName="TaxCatchAll" ma:showField="CatchAllData" ma:web="407d7b82-df1f-4e64-8d4b-bf75318e90d8">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A99CC8-5F6F-4B83-8AFB-92927E637C72}">
  <ds:schemaRefs>
    <ds:schemaRef ds:uri="http://schemas.microsoft.com/sharepoint/v3/contenttype/forms"/>
  </ds:schemaRefs>
</ds:datastoreItem>
</file>

<file path=customXml/itemProps2.xml><?xml version="1.0" encoding="utf-8"?>
<ds:datastoreItem xmlns:ds="http://schemas.openxmlformats.org/officeDocument/2006/customXml" ds:itemID="{F9DE9217-38D5-44A3-9CA2-3DA5FAEA80A1}">
  <ds:schemaRefs>
    <ds:schemaRef ds:uri="http://schemas.openxmlformats.org/package/2006/metadata/core-properties"/>
    <ds:schemaRef ds:uri="http://purl.org/dc/terms/"/>
    <ds:schemaRef ds:uri="http://www.w3.org/XML/1998/namespace"/>
    <ds:schemaRef ds:uri="http://schemas.microsoft.com/office/2006/documentManagement/types"/>
    <ds:schemaRef ds:uri="http://schemas.microsoft.com/office/2006/metadata/properties"/>
    <ds:schemaRef ds:uri="http://purl.org/dc/elements/1.1/"/>
    <ds:schemaRef ds:uri="35292611-6285-4d47-b02c-5659f1bb2e8e"/>
    <ds:schemaRef ds:uri="http://schemas.microsoft.com/office/infopath/2007/PartnerControls"/>
    <ds:schemaRef ds:uri="407d7b82-df1f-4e64-8d4b-bf75318e90d8"/>
    <ds:schemaRef ds:uri="http://purl.org/dc/dcmitype/"/>
  </ds:schemaRefs>
</ds:datastoreItem>
</file>

<file path=customXml/itemProps3.xml><?xml version="1.0" encoding="utf-8"?>
<ds:datastoreItem xmlns:ds="http://schemas.openxmlformats.org/officeDocument/2006/customXml" ds:itemID="{54E825B0-2D74-4581-86D1-EDB3787915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292611-6285-4d47-b02c-5659f1bb2e8e"/>
    <ds:schemaRef ds:uri="407d7b82-df1f-4e64-8d4b-bf75318e90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8986</TotalTime>
  <Words>4375</Words>
  <Application>Microsoft Office PowerPoint</Application>
  <PresentationFormat>On-screen Show (4:3)</PresentationFormat>
  <Paragraphs>317</Paragraphs>
  <Slides>22</Slides>
  <Notes>22</Notes>
  <HiddenSlides>2</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Arial  </vt:lpstr>
      <vt:lpstr>Arial Black</vt:lpstr>
      <vt:lpstr>Arial,Sans-Serif</vt:lpstr>
      <vt:lpstr>Avenir LT Std 55 Roman</vt:lpstr>
      <vt:lpstr>Avenir LT Std 65 Medium</vt:lpstr>
      <vt:lpstr>Calibri</vt:lpstr>
      <vt:lpstr>Times New Roman</vt:lpstr>
      <vt:lpstr>TEMPLATE SWPH MLHU powerpoint</vt:lpstr>
      <vt:lpstr>L’alcool</vt:lpstr>
      <vt:lpstr>L’ALCOOL</vt:lpstr>
      <vt:lpstr>PowerPoint Presentation</vt:lpstr>
      <vt:lpstr>Qu’est-ce que l’alcool?</vt:lpstr>
      <vt:lpstr>PowerPoint Presentation</vt:lpstr>
      <vt:lpstr>Les effets de l’alcool sur la personne qui en consomme</vt:lpstr>
      <vt:lpstr>Avez-vous déjà entendu dire que…   </vt:lpstr>
      <vt:lpstr>  Vidéo sur l’alcool et le cerveau adolescent </vt:lpstr>
      <vt:lpstr>Avez-vous déjà entendu dire que…     </vt:lpstr>
      <vt:lpstr>Avez-vous déjà entendu dire que…</vt:lpstr>
      <vt:lpstr>Avez-vous déjà entendu dire que…</vt:lpstr>
      <vt:lpstr>Avez-vous déjà entendu dire que…     </vt:lpstr>
      <vt:lpstr>PowerPoint Presentation</vt:lpstr>
      <vt:lpstr>PowerPoint Presentation</vt:lpstr>
      <vt:lpstr>PowerPoint Presentation</vt:lpstr>
      <vt:lpstr>Y avez-vous pensé?</vt:lpstr>
      <vt:lpstr>PowerPoint Presentation</vt:lpstr>
      <vt:lpstr>PowerPoint Presentation</vt:lpstr>
      <vt:lpstr>Vous avez besoin d’aide?</vt:lpstr>
      <vt:lpstr>Questions?</vt:lpstr>
      <vt:lpstr>Soutien communautaire</vt:lpstr>
      <vt:lpstr>Soutien communautaire</vt:lpstr>
    </vt:vector>
  </TitlesOfParts>
  <Company>Sharp Fusion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Lionel Morise</dc:creator>
  <cp:lastModifiedBy>Angela Armstrong</cp:lastModifiedBy>
  <cp:revision>77</cp:revision>
  <cp:lastPrinted>2023-08-17T12:18:44Z</cp:lastPrinted>
  <dcterms:created xsi:type="dcterms:W3CDTF">2001-10-02T16:36:58Z</dcterms:created>
  <dcterms:modified xsi:type="dcterms:W3CDTF">2025-05-01T19:01:14Z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0x01010040745038FBDA6343983DD0F251E4882F</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Order">
    <vt:lpwstr>3925800.00000000</vt:lpwstr>
  </property>
</Properties>
</file>