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  <p:sldMasterId id="2147483664" r:id="rId5"/>
  </p:sldMasterIdLst>
  <p:notesMasterIdLst>
    <p:notesMasterId r:id="rId7"/>
  </p:notesMasterIdLst>
  <p:sldIdLst>
    <p:sldId id="133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8B01EA-4921-25CA-F492-3371A43FF3BE}" v="1" dt="2025-05-22T14:56:55.6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9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3948" y="-168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54AD77-E5C2-4227-9767-B94565FDECFC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C83F0-5E97-490B-8EFD-A84D6A03C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442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1AA4A7-429C-D5C5-0588-A3FDBA43F1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447E2E-8D8B-D723-9965-43BDFEB7C7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672541-0409-50A1-B7CE-E9601F5B05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CA" dirty="0"/>
              <a:t>Back of the voucher includes list of locations, days, season (</a:t>
            </a:r>
            <a:r>
              <a:rPr lang="en-CA" u="sng" dirty="0"/>
              <a:t>not all open year round</a:t>
            </a:r>
            <a:r>
              <a:rPr lang="en-CA" dirty="0"/>
              <a:t>), hours, address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CA" sz="1200" dirty="0"/>
              <a:t>Ask participants to share their experiences at any of the locations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CA" sz="1200" dirty="0"/>
              <a:t>Provide suggestions for locations, times, produce in season </a:t>
            </a:r>
            <a:r>
              <a:rPr lang="en-CA" sz="1200" dirty="0" err="1"/>
              <a:t>etc</a:t>
            </a:r>
            <a:endParaRPr lang="en-CA" sz="120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CA" sz="120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CA" sz="1200" b="1" dirty="0"/>
              <a:t>Grey markets are closed for the season (review and update before each presentation)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CA" sz="1200" dirty="0"/>
          </a:p>
          <a:p>
            <a:r>
              <a:rPr lang="en-CA" sz="1200" b="1" dirty="0"/>
              <a:t>1. Berries Market </a:t>
            </a:r>
          </a:p>
          <a:p>
            <a:r>
              <a:rPr lang="en-CA" sz="1200" dirty="0"/>
              <a:t>820 Wharncliffe Rd S Unit 4</a:t>
            </a:r>
          </a:p>
          <a:p>
            <a:r>
              <a:rPr lang="en-CA" sz="1200" dirty="0"/>
              <a:t>Mon-Sat 9am-8pm, Sun 9am-7pm (519)204-3222</a:t>
            </a:r>
          </a:p>
          <a:p>
            <a:endParaRPr lang="en-CA" sz="1200" dirty="0"/>
          </a:p>
          <a:p>
            <a:r>
              <a:rPr lang="en-CA" sz="1200" b="1" dirty="0"/>
              <a:t>2. Covent Garden Market </a:t>
            </a:r>
          </a:p>
          <a:p>
            <a:r>
              <a:rPr lang="en-CA" sz="1200" dirty="0"/>
              <a:t>130 King St. </a:t>
            </a:r>
          </a:p>
          <a:p>
            <a:r>
              <a:rPr lang="en-CA" sz="1200" dirty="0"/>
              <a:t>Mon-Sat 8am-6pm, Sun 11am-4pm (519)439-3921</a:t>
            </a:r>
            <a:endParaRPr lang="en-US" sz="1200" dirty="0"/>
          </a:p>
          <a:p>
            <a:endParaRPr lang="en-US" dirty="0"/>
          </a:p>
          <a:p>
            <a:r>
              <a:rPr lang="en-CA" sz="1200" b="1" dirty="0"/>
              <a:t>3. The Hyde Park Uptown Market (closed for the season)</a:t>
            </a:r>
          </a:p>
          <a:p>
            <a:r>
              <a:rPr lang="en-CA" sz="1200" dirty="0"/>
              <a:t>1695 Hyde Park Rd.</a:t>
            </a:r>
          </a:p>
          <a:p>
            <a:r>
              <a:rPr lang="en-CA" sz="1200" dirty="0"/>
              <a:t>Sunday 10am-2pm hydeparkbia.ca/events/uptown-market/</a:t>
            </a:r>
            <a:endParaRPr lang="en-US" sz="1200" dirty="0"/>
          </a:p>
          <a:p>
            <a:endParaRPr lang="en-US" dirty="0"/>
          </a:p>
          <a:p>
            <a:r>
              <a:rPr lang="en-CA" sz="1200" b="1" dirty="0"/>
              <a:t>4. Ilderton Farmers Market (closed for the season)</a:t>
            </a:r>
          </a:p>
          <a:p>
            <a:r>
              <a:rPr lang="en-CA" sz="1200" dirty="0"/>
              <a:t>22609 Hyde Park Rd, Ilderton</a:t>
            </a:r>
          </a:p>
          <a:p>
            <a:r>
              <a:rPr lang="en-CA" sz="1200" dirty="0"/>
              <a:t>Saturday 9am-12pm </a:t>
            </a:r>
            <a:r>
              <a:rPr lang="en-US" sz="1200" dirty="0"/>
              <a:t>www.ildertonfarmersmarket.com</a:t>
            </a:r>
          </a:p>
          <a:p>
            <a:endParaRPr lang="en-US" dirty="0"/>
          </a:p>
          <a:p>
            <a:r>
              <a:rPr lang="en-CA" sz="1200" b="1" dirty="0"/>
              <a:t>5. Komoka Community Market (closed for the season)</a:t>
            </a:r>
          </a:p>
          <a:p>
            <a:r>
              <a:rPr lang="en-CA" sz="1200" dirty="0"/>
              <a:t>1 </a:t>
            </a:r>
            <a:r>
              <a:rPr lang="en-CA" sz="1200" dirty="0" err="1"/>
              <a:t>Tunks</a:t>
            </a:r>
            <a:r>
              <a:rPr lang="en-CA" sz="1200" dirty="0"/>
              <a:t> Ln, Komoka</a:t>
            </a:r>
          </a:p>
          <a:p>
            <a:r>
              <a:rPr lang="en-CA" sz="1200" dirty="0"/>
              <a:t>Saturday 9am-12pm (519)-245-3550</a:t>
            </a:r>
          </a:p>
          <a:p>
            <a:endParaRPr lang="en-CA" sz="1200" dirty="0"/>
          </a:p>
          <a:p>
            <a:r>
              <a:rPr lang="en-CA" sz="1200" b="1" dirty="0"/>
              <a:t>6. Your Masonville Market (closed for the season)</a:t>
            </a:r>
          </a:p>
          <a:p>
            <a:r>
              <a:rPr lang="en-CA" sz="1200" dirty="0"/>
              <a:t>1635 Richmond St.</a:t>
            </a:r>
          </a:p>
          <a:p>
            <a:r>
              <a:rPr lang="en-CA" sz="1200" dirty="0"/>
              <a:t>Friday 8am-1pm (519)808-1879</a:t>
            </a:r>
            <a:endParaRPr lang="en-US" sz="1200" dirty="0"/>
          </a:p>
          <a:p>
            <a:endParaRPr lang="en-US" sz="1200" dirty="0"/>
          </a:p>
          <a:p>
            <a:r>
              <a:rPr lang="en-CA" sz="1200" b="1" dirty="0"/>
              <a:t>7. Millar Berry Farms </a:t>
            </a:r>
          </a:p>
          <a:p>
            <a:r>
              <a:rPr lang="en-CA" sz="1200" dirty="0"/>
              <a:t>7375 Longwoods Rd.</a:t>
            </a:r>
          </a:p>
          <a:p>
            <a:r>
              <a:rPr lang="en-CA" sz="1200" dirty="0"/>
              <a:t>Mon-Fri 10:30am-5:30pm, Sat 10am-4 (519)652-2065</a:t>
            </a:r>
          </a:p>
          <a:p>
            <a:endParaRPr lang="en-CA" sz="1200" dirty="0"/>
          </a:p>
          <a:p>
            <a:r>
              <a:rPr lang="en-CA" sz="1200" b="1" dirty="0"/>
              <a:t>8. Southdale Fruit Market </a:t>
            </a:r>
          </a:p>
          <a:p>
            <a:r>
              <a:rPr lang="en-CA" sz="1200" dirty="0"/>
              <a:t>775 Southdale Rd E </a:t>
            </a:r>
          </a:p>
          <a:p>
            <a:r>
              <a:rPr lang="en-CA" sz="1200" dirty="0"/>
              <a:t>Mon-Sat 8am-9pm, Sun 9am-8pm (519)204-9411</a:t>
            </a:r>
          </a:p>
          <a:p>
            <a:endParaRPr lang="en-CA" sz="1200" dirty="0"/>
          </a:p>
          <a:p>
            <a:r>
              <a:rPr lang="en-CA" sz="1200" b="1" dirty="0"/>
              <a:t>9. The Market at Western Fair District </a:t>
            </a:r>
          </a:p>
          <a:p>
            <a:r>
              <a:rPr lang="en-CA" sz="1200" dirty="0"/>
              <a:t>900 King St. </a:t>
            </a:r>
          </a:p>
          <a:p>
            <a:r>
              <a:rPr lang="en-CA" sz="1200" dirty="0"/>
              <a:t>Sat 8am-3pm, Sun 10am-2pm (519)931-3615</a:t>
            </a:r>
          </a:p>
          <a:p>
            <a:endParaRPr lang="en-CA" sz="1200" dirty="0"/>
          </a:p>
          <a:p>
            <a:r>
              <a:rPr lang="en-CA" sz="1200" b="1" dirty="0"/>
              <a:t>10. Urban Roots London </a:t>
            </a:r>
          </a:p>
          <a:p>
            <a:r>
              <a:rPr lang="en-CA" sz="1200" dirty="0"/>
              <a:t>21 Nolan Ave.</a:t>
            </a:r>
          </a:p>
          <a:p>
            <a:r>
              <a:rPr lang="en-CA" sz="1200" dirty="0"/>
              <a:t>Wed 4pm-8pm, Sunday 10am-1pm (226)378-8175</a:t>
            </a:r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FFC775-4B80-536A-F512-48A0F4C9F0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C6400-0613-458B-8E68-9A7A82FE1F9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837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2DAC2-9962-48A1-B897-33EA706095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618A53-C73D-48B1-8400-5E3EA229C8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01F1BA-C8A8-49B1-966D-A04AB3A820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D89BE0-415C-47B8-8B72-ED7869851540}" type="datetimeFigureOut">
              <a:rPr lang="en-CA" smtClean="0"/>
              <a:t>2025-05-22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83BA24-E125-47A6-9D29-7AB304505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B45E6-430D-4501-8A5C-44049C146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E8F12C-355B-4FD9-86BE-1B20E9F37E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3900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3E230-0E2D-42F1-A464-C1C50E431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99EF54-3488-48F4-85E2-4654E8F55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C885B-6308-4F02-9B52-81639424D1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D89BE0-415C-47B8-8B72-ED7869851540}" type="datetimeFigureOut">
              <a:rPr lang="en-CA" smtClean="0"/>
              <a:t>2025-05-22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7ADD29-D2F4-48E7-903F-BEB94E0FD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BBC95-D8D7-49EC-AEE5-2B83DD4CA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E8F12C-355B-4FD9-86BE-1B20E9F37E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4556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D72F0C-3EB6-4553-A3EF-8876A4639A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1FE5B1-7E6E-46F5-B476-9A4AD954D7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CAE38-4EA8-43D7-AC27-0BAA6FFC52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D89BE0-415C-47B8-8B72-ED7869851540}" type="datetimeFigureOut">
              <a:rPr lang="en-CA" smtClean="0"/>
              <a:t>2025-05-22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A70B5-4F62-4CF5-8122-E53F29851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17A65-934F-4F7A-A93E-5A174330A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E8F12C-355B-4FD9-86BE-1B20E9F37E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0821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2DAC2-9962-48A1-B897-33EA706095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618A53-C73D-48B1-8400-5E3EA229C8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01F1BA-C8A8-49B1-966D-A04AB3A820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D89BE0-415C-47B8-8B72-ED7869851540}" type="datetimeFigureOut">
              <a:rPr lang="en-CA" smtClean="0"/>
              <a:t>2025-05-22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83BA24-E125-47A6-9D29-7AB304505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B45E6-430D-4501-8A5C-44049C146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E8F12C-355B-4FD9-86BE-1B20E9F37E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3900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19192-FD04-43B7-8A56-CFC4820FA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4281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D67A1-7DA9-4313-93FC-C80E5BAB8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5250"/>
            <a:ext cx="10515600" cy="4351338"/>
          </a:xfrm>
        </p:spPr>
        <p:txBody>
          <a:bodyPr/>
          <a:lstStyle>
            <a:lvl1pPr algn="l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9E4C3-9302-4162-AA34-9AB863B735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D89BE0-415C-47B8-8B72-ED7869851540}" type="datetimeFigureOut">
              <a:rPr lang="en-CA" smtClean="0"/>
              <a:t>2025-05-22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0B6E5E-B7D4-4E87-9B4C-D9D1DC1F9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2F670-AE4A-4DE1-9D89-935C77635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E8F12C-355B-4FD9-86BE-1B20E9F37E0F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606BF4-6A77-4DA6-A364-D066FF5C03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6" y="29845"/>
            <a:ext cx="3096525" cy="87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89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FCE19-A346-47FC-A6EB-C8DDA18F3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25D103-2CB6-4395-ACED-403A7738A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1C957-4DDC-4208-902C-798B649754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D89BE0-415C-47B8-8B72-ED7869851540}" type="datetimeFigureOut">
              <a:rPr lang="en-CA" smtClean="0"/>
              <a:t>2025-05-22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C04191-A237-4307-9310-8CF0A851B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79A1C3-09ED-4132-95C1-3FD0D601D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E8F12C-355B-4FD9-86BE-1B20E9F37E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589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B5E34-3F93-4A00-A3D2-B2D6B2E59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6F532-3515-4C70-8B4C-C01DBAA90E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57B966-51D5-41F3-86C1-49CEBA9570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4F613C-26A9-4A2E-9397-285E85DB69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D89BE0-415C-47B8-8B72-ED7869851540}" type="datetimeFigureOut">
              <a:rPr lang="en-CA" smtClean="0"/>
              <a:t>2025-05-22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F15876-6AE2-410A-B977-2AA5DF1F2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26648-4A2F-4133-B00B-C23B2F488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E8F12C-355B-4FD9-86BE-1B20E9F37E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59136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14F21-2C5A-4D0D-9A78-0CDD9D7DD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9F5847-8C48-4EDC-B427-11FCB4607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FC07C6-FA42-4119-965F-CB2B2F30B8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F22BA9-95B5-4A04-92AF-74372AFE91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CD4E8E-F568-4878-813D-DDAF52499C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483BBC-5162-41BE-9A32-0BCCCA49CD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D89BE0-415C-47B8-8B72-ED7869851540}" type="datetimeFigureOut">
              <a:rPr lang="en-CA" smtClean="0"/>
              <a:t>2025-05-22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479EFD-B984-45C1-A226-47DEDEE4C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AE4EE6-EEF3-4F65-AC43-D58114D37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E8F12C-355B-4FD9-86BE-1B20E9F37E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5249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D3A9D-8B5C-4FE5-A69A-433027440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C0FCF1-ECFA-4E6B-88EC-4943175B35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D89BE0-415C-47B8-8B72-ED7869851540}" type="datetimeFigureOut">
              <a:rPr lang="en-CA" smtClean="0"/>
              <a:t>2025-05-22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9D8FEA-2504-4E64-AD77-C17694671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B74B1B-62E3-4285-B494-AF5EF8D68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E8F12C-355B-4FD9-86BE-1B20E9F37E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22962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E799C5-09D1-4C89-8BC1-1AC06AE026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D89BE0-415C-47B8-8B72-ED7869851540}" type="datetimeFigureOut">
              <a:rPr lang="en-CA" smtClean="0"/>
              <a:t>2025-05-22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4B158C-F3AD-409B-A6DA-EA8EABD58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3A26BE-39E1-4B5F-AD86-F56D4B064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E8F12C-355B-4FD9-86BE-1B20E9F37E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60593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FDA7B-6A69-4095-A10D-405BBF674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CD842-F4BD-4DCA-9C3E-E2A2E6FFC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87BA74-F3E8-4C4E-A4E0-C90299832D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D611D-E3B5-497F-A1F7-C01E83BBA5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D89BE0-415C-47B8-8B72-ED7869851540}" type="datetimeFigureOut">
              <a:rPr lang="en-CA" smtClean="0"/>
              <a:t>2025-05-22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037022-1CC1-4EBD-ACF1-3854ADAEB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4B5B-2A97-4FC3-9D87-6A04A6D0C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E8F12C-355B-4FD9-86BE-1B20E9F37E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8199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19192-FD04-43B7-8A56-CFC4820FA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4281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D67A1-7DA9-4313-93FC-C80E5BAB8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5250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9E4C3-9302-4162-AA34-9AB863B735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D89BE0-415C-47B8-8B72-ED7869851540}" type="datetimeFigureOut">
              <a:rPr lang="en-CA" smtClean="0"/>
              <a:t>2025-05-22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0B6E5E-B7D4-4E87-9B4C-D9D1DC1F9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2F670-AE4A-4DE1-9D89-935C77635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E8F12C-355B-4FD9-86BE-1B20E9F37E0F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606BF4-6A77-4DA6-A364-D066FF5C03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6" y="29845"/>
            <a:ext cx="3096525" cy="87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898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E3D12-0494-43C1-B600-BC4031F26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8E7236-EB1C-4974-A999-E31018237E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74C15E-647B-42E2-9473-0424351601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977276-2345-4796-883D-9CE17ED05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D89BE0-415C-47B8-8B72-ED7869851540}" type="datetimeFigureOut">
              <a:rPr lang="en-CA" smtClean="0"/>
              <a:t>2025-05-22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99DF61-281F-4CF1-9621-91676B66E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8D4718-2901-4240-A227-65CC0C313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E8F12C-355B-4FD9-86BE-1B20E9F37E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70512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3E230-0E2D-42F1-A464-C1C50E431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99EF54-3488-48F4-85E2-4654E8F55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C885B-6308-4F02-9B52-81639424D1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D89BE0-415C-47B8-8B72-ED7869851540}" type="datetimeFigureOut">
              <a:rPr lang="en-CA" smtClean="0"/>
              <a:t>2025-05-22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7ADD29-D2F4-48E7-903F-BEB94E0FD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BBC95-D8D7-49EC-AEE5-2B83DD4CA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E8F12C-355B-4FD9-86BE-1B20E9F37E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45561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D72F0C-3EB6-4553-A3EF-8876A4639A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1FE5B1-7E6E-46F5-B476-9A4AD954D7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CAE38-4EA8-43D7-AC27-0BAA6FFC52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D89BE0-415C-47B8-8B72-ED7869851540}" type="datetimeFigureOut">
              <a:rPr lang="en-CA" smtClean="0"/>
              <a:t>2025-05-22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A70B5-4F62-4CF5-8122-E53F29851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17A65-934F-4F7A-A93E-5A174330A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E8F12C-355B-4FD9-86BE-1B20E9F37E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08217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0100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FCE19-A346-47FC-A6EB-C8DDA18F3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25D103-2CB6-4395-ACED-403A7738A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1C957-4DDC-4208-902C-798B649754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D89BE0-415C-47B8-8B72-ED7869851540}" type="datetimeFigureOut">
              <a:rPr lang="en-CA" smtClean="0"/>
              <a:t>2025-05-22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C04191-A237-4307-9310-8CF0A851B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79A1C3-09ED-4132-95C1-3FD0D601D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E8F12C-355B-4FD9-86BE-1B20E9F37E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589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B5E34-3F93-4A00-A3D2-B2D6B2E59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6F532-3515-4C70-8B4C-C01DBAA90E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57B966-51D5-41F3-86C1-49CEBA9570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4F613C-26A9-4A2E-9397-285E85DB69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D89BE0-415C-47B8-8B72-ED7869851540}" type="datetimeFigureOut">
              <a:rPr lang="en-CA" smtClean="0"/>
              <a:t>2025-05-22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F15876-6AE2-410A-B977-2AA5DF1F2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26648-4A2F-4133-B00B-C23B2F488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E8F12C-355B-4FD9-86BE-1B20E9F37E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5913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14F21-2C5A-4D0D-9A78-0CDD9D7DD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9F5847-8C48-4EDC-B427-11FCB4607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FC07C6-FA42-4119-965F-CB2B2F30B8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F22BA9-95B5-4A04-92AF-74372AFE91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CD4E8E-F568-4878-813D-DDAF52499C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483BBC-5162-41BE-9A32-0BCCCA49CD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D89BE0-415C-47B8-8B72-ED7869851540}" type="datetimeFigureOut">
              <a:rPr lang="en-CA" smtClean="0"/>
              <a:t>2025-05-22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479EFD-B984-45C1-A226-47DEDEE4C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AE4EE6-EEF3-4F65-AC43-D58114D37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E8F12C-355B-4FD9-86BE-1B20E9F37E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5249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D3A9D-8B5C-4FE5-A69A-433027440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C0FCF1-ECFA-4E6B-88EC-4943175B35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D89BE0-415C-47B8-8B72-ED7869851540}" type="datetimeFigureOut">
              <a:rPr lang="en-CA" smtClean="0"/>
              <a:t>2025-05-22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9D8FEA-2504-4E64-AD77-C17694671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B74B1B-62E3-4285-B494-AF5EF8D68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E8F12C-355B-4FD9-86BE-1B20E9F37E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2296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E799C5-09D1-4C89-8BC1-1AC06AE026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D89BE0-415C-47B8-8B72-ED7869851540}" type="datetimeFigureOut">
              <a:rPr lang="en-CA" smtClean="0"/>
              <a:t>2025-05-22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4B158C-F3AD-409B-A6DA-EA8EABD58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3A26BE-39E1-4B5F-AD86-F56D4B064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E8F12C-355B-4FD9-86BE-1B20E9F37E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6059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FDA7B-6A69-4095-A10D-405BBF674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CD842-F4BD-4DCA-9C3E-E2A2E6FFC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87BA74-F3E8-4C4E-A4E0-C90299832D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D611D-E3B5-497F-A1F7-C01E83BBA5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D89BE0-415C-47B8-8B72-ED7869851540}" type="datetimeFigureOut">
              <a:rPr lang="en-CA" smtClean="0"/>
              <a:t>2025-05-22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037022-1CC1-4EBD-ACF1-3854ADAEB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4B5B-2A97-4FC3-9D87-6A04A6D0C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E8F12C-355B-4FD9-86BE-1B20E9F37E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8199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E3D12-0494-43C1-B600-BC4031F26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8E7236-EB1C-4974-A999-E31018237E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74C15E-647B-42E2-9473-0424351601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977276-2345-4796-883D-9CE17ED05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D89BE0-415C-47B8-8B72-ED7869851540}" type="datetimeFigureOut">
              <a:rPr lang="en-CA" smtClean="0"/>
              <a:t>2025-05-22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99DF61-281F-4CF1-9621-91676B66E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8D4718-2901-4240-A227-65CC0C313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E8F12C-355B-4FD9-86BE-1B20E9F37E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7051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664DF2-A84C-49C7-8D1D-3E77E48B9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35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6F0FA7-31D0-4EA1-B8FA-367C1707B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8528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97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664DF2-A84C-49C7-8D1D-3E77E48B9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35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6F0FA7-31D0-4EA1-B8FA-367C1707B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8528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97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163D4F-3D2C-61CD-EC68-8EC0ADC25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44BE2B4A-0AED-EF47-CCD7-165463C0791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003"/>
            <a:ext cx="9199528" cy="69650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A00DB11F-F536-88A5-2AD5-17F882ABA202}"/>
              </a:ext>
            </a:extLst>
          </p:cNvPr>
          <p:cNvSpPr/>
          <p:nvPr/>
        </p:nvSpPr>
        <p:spPr>
          <a:xfrm>
            <a:off x="4954871" y="1214942"/>
            <a:ext cx="365760" cy="381000"/>
          </a:xfrm>
          <a:prstGeom prst="ellipse">
            <a:avLst/>
          </a:prstGeom>
          <a:solidFill>
            <a:srgbClr val="E69442"/>
          </a:solidFill>
          <a:ln w="38100">
            <a:solidFill>
              <a:srgbClr val="B96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F034306-6EEB-1F60-E77F-D6A32DFA86B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125442" y="3723079"/>
            <a:ext cx="365760" cy="381000"/>
          </a:xfrm>
          <a:prstGeom prst="ellipse">
            <a:avLst/>
          </a:prstGeom>
          <a:solidFill>
            <a:srgbClr val="E69442"/>
          </a:solidFill>
          <a:ln w="38100">
            <a:solidFill>
              <a:srgbClr val="B96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1</a:t>
            </a: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F7A6AA2-B1E9-E5BF-C569-C0DB6481E8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368581" y="4633749"/>
            <a:ext cx="365760" cy="381000"/>
          </a:xfrm>
          <a:prstGeom prst="ellipse">
            <a:avLst/>
          </a:prstGeom>
          <a:solidFill>
            <a:srgbClr val="E69442"/>
          </a:solidFill>
          <a:ln w="38100">
            <a:solidFill>
              <a:srgbClr val="B96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6</a:t>
            </a:r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6892326-AAA1-E39D-928B-80FBD00313ED}"/>
              </a:ext>
            </a:extLst>
          </p:cNvPr>
          <p:cNvSpPr/>
          <p:nvPr/>
        </p:nvSpPr>
        <p:spPr>
          <a:xfrm>
            <a:off x="2543090" y="4323149"/>
            <a:ext cx="365760" cy="381000"/>
          </a:xfrm>
          <a:prstGeom prst="ellipse">
            <a:avLst/>
          </a:prstGeom>
          <a:solidFill>
            <a:srgbClr val="E69442"/>
          </a:solidFill>
          <a:ln w="38100">
            <a:solidFill>
              <a:srgbClr val="B96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5E71BC6-3A9E-C12B-64A3-34384EB1C96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168180" y="622570"/>
            <a:ext cx="365760" cy="381000"/>
          </a:xfrm>
          <a:prstGeom prst="ellipse">
            <a:avLst/>
          </a:prstGeom>
          <a:solidFill>
            <a:srgbClr val="E69442"/>
          </a:solidFill>
          <a:ln w="38100">
            <a:solidFill>
              <a:srgbClr val="B96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5</a:t>
            </a:r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CEBE2EF-6708-997F-1DAE-F00B7DCBCAA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236804" y="2560323"/>
            <a:ext cx="365760" cy="381000"/>
          </a:xfrm>
          <a:prstGeom prst="ellipse">
            <a:avLst/>
          </a:prstGeom>
          <a:solidFill>
            <a:srgbClr val="E69442"/>
          </a:solidFill>
          <a:ln w="38100">
            <a:solidFill>
              <a:srgbClr val="B96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2</a:t>
            </a:r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529B02A-8B32-8BC7-79F2-CE017AC5DAB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725807" y="2301219"/>
            <a:ext cx="365760" cy="381000"/>
          </a:xfrm>
          <a:prstGeom prst="ellipse">
            <a:avLst/>
          </a:prstGeom>
          <a:solidFill>
            <a:srgbClr val="E69442"/>
          </a:solidFill>
          <a:ln w="38100">
            <a:solidFill>
              <a:srgbClr val="B96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7</a:t>
            </a:r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08CD05D-2E21-F34B-4AE5-F353B8DF24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431814" y="3048000"/>
            <a:ext cx="365760" cy="381000"/>
          </a:xfrm>
          <a:prstGeom prst="ellipse">
            <a:avLst/>
          </a:prstGeom>
          <a:solidFill>
            <a:srgbClr val="E69442"/>
          </a:solidFill>
          <a:ln w="38100">
            <a:solidFill>
              <a:srgbClr val="B96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8</a:t>
            </a:r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669CA6C-B260-0915-6181-B83C7025C9D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61946" y="1504766"/>
            <a:ext cx="365760" cy="381000"/>
          </a:xfrm>
          <a:prstGeom prst="ellipse">
            <a:avLst/>
          </a:prstGeom>
          <a:solidFill>
            <a:srgbClr val="E69442"/>
          </a:solidFill>
          <a:ln w="38100">
            <a:solidFill>
              <a:srgbClr val="B96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3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98D8E9-29AD-5D79-2E81-9F2075DD53A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591928" y="4323149"/>
            <a:ext cx="365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E25760-2001-8A44-B1BE-FAE94F15EF31}"/>
              </a:ext>
            </a:extLst>
          </p:cNvPr>
          <p:cNvSpPr txBox="1"/>
          <p:nvPr/>
        </p:nvSpPr>
        <p:spPr>
          <a:xfrm>
            <a:off x="9326269" y="612870"/>
            <a:ext cx="4154924" cy="73789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CA" sz="1000" b="1" dirty="0">
                <a:latin typeface="Arial "/>
              </a:rPr>
              <a:t>1. Berries Market </a:t>
            </a:r>
          </a:p>
          <a:p>
            <a:r>
              <a:rPr lang="en-CA" sz="1000" dirty="0">
                <a:latin typeface="Arial "/>
              </a:rPr>
              <a:t>820 Wharncliffe Rd S Unit 4</a:t>
            </a:r>
          </a:p>
          <a:p>
            <a:endParaRPr lang="en-CA" sz="1000" dirty="0">
              <a:latin typeface="Arial "/>
            </a:endParaRPr>
          </a:p>
          <a:p>
            <a:r>
              <a:rPr lang="en-CA" sz="1000" b="1" dirty="0">
                <a:latin typeface="Arial "/>
              </a:rPr>
              <a:t>2. Covent Garden Market </a:t>
            </a:r>
          </a:p>
          <a:p>
            <a:r>
              <a:rPr lang="en-CA" sz="1000" dirty="0">
                <a:latin typeface="Arial "/>
              </a:rPr>
              <a:t>130 King St </a:t>
            </a:r>
          </a:p>
          <a:p>
            <a:endParaRPr lang="en-CA" sz="1000" b="1" dirty="0">
              <a:latin typeface="Arial "/>
            </a:endParaRPr>
          </a:p>
          <a:p>
            <a:r>
              <a:rPr lang="en-CA" sz="1000" b="1" dirty="0">
                <a:latin typeface="Arial "/>
              </a:rPr>
              <a:t>3. The Hyde Park Uptown Market </a:t>
            </a:r>
          </a:p>
          <a:p>
            <a:r>
              <a:rPr lang="en-CA" sz="1000" dirty="0">
                <a:latin typeface="Arial "/>
              </a:rPr>
              <a:t>1695 Hyde Park Rd</a:t>
            </a:r>
          </a:p>
          <a:p>
            <a:endParaRPr lang="en-CA" sz="1000" b="1" dirty="0">
              <a:latin typeface="Arial "/>
            </a:endParaRPr>
          </a:p>
          <a:p>
            <a:r>
              <a:rPr lang="en-CA" sz="1000" b="1" dirty="0">
                <a:latin typeface="Arial "/>
              </a:rPr>
              <a:t>4. </a:t>
            </a:r>
            <a:r>
              <a:rPr lang="en-CA" sz="1000" b="1" err="1">
                <a:latin typeface="Arial "/>
              </a:rPr>
              <a:t>Superking</a:t>
            </a:r>
            <a:r>
              <a:rPr lang="en-CA" sz="1000" b="1" dirty="0">
                <a:latin typeface="Arial "/>
              </a:rPr>
              <a:t> Supermarket </a:t>
            </a:r>
          </a:p>
          <a:p>
            <a:r>
              <a:rPr lang="en-CA" sz="1000" dirty="0">
                <a:latin typeface="Arial "/>
              </a:rPr>
              <a:t>785 Wonderland Rd, South</a:t>
            </a:r>
          </a:p>
          <a:p>
            <a:endParaRPr lang="en-CA" sz="1000" b="1" dirty="0">
              <a:latin typeface="Arial "/>
            </a:endParaRPr>
          </a:p>
          <a:p>
            <a:r>
              <a:rPr lang="en-CA" sz="1000" b="1" dirty="0">
                <a:latin typeface="Arial "/>
              </a:rPr>
              <a:t>5. Your Masonville Market </a:t>
            </a:r>
          </a:p>
          <a:p>
            <a:r>
              <a:rPr lang="en-CA" sz="1000" dirty="0">
                <a:latin typeface="Arial "/>
              </a:rPr>
              <a:t>1635 Richmond St</a:t>
            </a:r>
          </a:p>
          <a:p>
            <a:endParaRPr lang="en-CA" sz="1000" b="1" dirty="0">
              <a:latin typeface="Arial "/>
            </a:endParaRPr>
          </a:p>
          <a:p>
            <a:r>
              <a:rPr lang="en-CA" sz="1000" b="1" dirty="0">
                <a:latin typeface="Arial "/>
              </a:rPr>
              <a:t>6. Southdale Fruit Market </a:t>
            </a:r>
          </a:p>
          <a:p>
            <a:r>
              <a:rPr lang="en-CA" sz="1000" dirty="0">
                <a:latin typeface="Arial "/>
              </a:rPr>
              <a:t>775 Southdale Rd E </a:t>
            </a:r>
          </a:p>
          <a:p>
            <a:endParaRPr lang="en-CA" sz="1000" b="1" dirty="0">
              <a:latin typeface="Arial "/>
            </a:endParaRPr>
          </a:p>
          <a:p>
            <a:r>
              <a:rPr lang="en-CA" sz="1000" b="1" dirty="0">
                <a:latin typeface="Arial "/>
              </a:rPr>
              <a:t>7. Market at Western Fair District </a:t>
            </a:r>
          </a:p>
          <a:p>
            <a:r>
              <a:rPr lang="en-CA" sz="1000" dirty="0">
                <a:latin typeface="Arial "/>
              </a:rPr>
              <a:t>900 King St </a:t>
            </a:r>
          </a:p>
          <a:p>
            <a:endParaRPr lang="en-CA" sz="1000" b="1" dirty="0">
              <a:latin typeface="Arial "/>
            </a:endParaRPr>
          </a:p>
          <a:p>
            <a:r>
              <a:rPr lang="en-CA" sz="1000" b="1" dirty="0">
                <a:latin typeface="Arial "/>
              </a:rPr>
              <a:t>8. Urban Roots London </a:t>
            </a:r>
          </a:p>
          <a:p>
            <a:r>
              <a:rPr lang="en-CA" sz="1000" dirty="0">
                <a:latin typeface="Arial "/>
              </a:rPr>
              <a:t>21 Nolan Ave</a:t>
            </a:r>
          </a:p>
          <a:p>
            <a:endParaRPr lang="en-CA" sz="1000" dirty="0">
              <a:latin typeface="Arial 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000" b="1" dirty="0">
                <a:latin typeface="Arial "/>
              </a:rPr>
              <a:t>9</a:t>
            </a:r>
            <a:r>
              <a:rPr kumimoji="0" lang="en-CA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"/>
                <a:ea typeface="+mn-ea"/>
                <a:cs typeface="+mn-cs"/>
              </a:rPr>
              <a:t>. </a:t>
            </a:r>
            <a:r>
              <a:rPr lang="en-CA" sz="1000" b="1" dirty="0">
                <a:latin typeface="Arial "/>
              </a:rPr>
              <a:t>London Food Co-op</a:t>
            </a:r>
            <a:endParaRPr lang="en-CA" sz="1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000" dirty="0">
                <a:latin typeface="Arial "/>
              </a:rPr>
              <a:t>621 Princess Ave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000" dirty="0">
              <a:latin typeface="Arial "/>
            </a:endParaRPr>
          </a:p>
          <a:p>
            <a:pPr>
              <a:defRPr/>
            </a:pPr>
            <a:r>
              <a:rPr lang="en-CA" sz="1000" b="1" dirty="0">
                <a:latin typeface="Arial"/>
                <a:cs typeface="Arial"/>
              </a:rPr>
              <a:t>10. United Supermarket</a:t>
            </a:r>
            <a:endParaRPr lang="en-US" sz="1000">
              <a:latin typeface="Arial"/>
              <a:cs typeface="Arial"/>
            </a:endParaRPr>
          </a:p>
          <a:p>
            <a:pPr>
              <a:defRPr/>
            </a:pPr>
            <a:r>
              <a:rPr lang="en-CA" sz="1000" dirty="0">
                <a:latin typeface="Arial"/>
                <a:cs typeface="Arial"/>
              </a:rPr>
              <a:t>1062 Adelaide St North</a:t>
            </a:r>
            <a:endParaRPr lang="en-US" sz="1000">
              <a:latin typeface="Arial"/>
              <a:cs typeface="Arial"/>
            </a:endParaRPr>
          </a:p>
          <a:p>
            <a:pPr>
              <a:defRPr/>
            </a:pPr>
            <a:endParaRPr lang="en-CA" sz="1000" dirty="0">
              <a:latin typeface="Arial "/>
            </a:endParaRPr>
          </a:p>
          <a:p>
            <a:pPr>
              <a:defRPr/>
            </a:pPr>
            <a:r>
              <a:rPr lang="en-CA" sz="1000" b="1" dirty="0">
                <a:latin typeface="Arial"/>
                <a:cs typeface="Arial"/>
              </a:rPr>
              <a:t>11. Millar Berry Farms </a:t>
            </a:r>
            <a:endParaRPr lang="en-US" sz="1000">
              <a:latin typeface="Arial"/>
              <a:cs typeface="Arial"/>
            </a:endParaRPr>
          </a:p>
          <a:p>
            <a:pPr>
              <a:defRPr/>
            </a:pPr>
            <a:r>
              <a:rPr lang="en-CA" sz="1000" dirty="0">
                <a:latin typeface="Arial"/>
                <a:cs typeface="Arial"/>
              </a:rPr>
              <a:t>7375 Longwoods Rd</a:t>
            </a:r>
            <a:endParaRPr lang="en-US" sz="1000">
              <a:latin typeface="Arial"/>
              <a:cs typeface="Arial"/>
            </a:endParaRPr>
          </a:p>
          <a:p>
            <a:pPr>
              <a:defRPr/>
            </a:pPr>
            <a:endParaRPr lang="en-CA" sz="1000" dirty="0">
              <a:latin typeface="Arial "/>
            </a:endParaRPr>
          </a:p>
          <a:p>
            <a:pPr>
              <a:defRPr/>
            </a:pPr>
            <a:r>
              <a:rPr lang="en-CA" sz="1000" b="1" dirty="0">
                <a:latin typeface="Arial "/>
              </a:rPr>
              <a:t>Other Locations</a:t>
            </a:r>
          </a:p>
          <a:p>
            <a:pPr>
              <a:defRPr/>
            </a:pPr>
            <a:endParaRPr lang="en-CA" sz="1000" b="1" dirty="0">
              <a:latin typeface="Arial"/>
              <a:cs typeface="Arial"/>
            </a:endParaRPr>
          </a:p>
          <a:p>
            <a:pPr>
              <a:defRPr/>
            </a:pPr>
            <a:r>
              <a:rPr lang="en-CA" sz="1000" b="1" dirty="0">
                <a:latin typeface="Arial"/>
                <a:cs typeface="Arial"/>
              </a:rPr>
              <a:t>Ilderton Farmers Market </a:t>
            </a:r>
            <a:endParaRPr lang="en-US" sz="1000" dirty="0">
              <a:latin typeface="Arial"/>
              <a:cs typeface="Arial"/>
            </a:endParaRPr>
          </a:p>
          <a:p>
            <a:pPr>
              <a:defRPr/>
            </a:pPr>
            <a:r>
              <a:rPr lang="en-CA" sz="1000" dirty="0">
                <a:latin typeface="Arial"/>
                <a:cs typeface="Arial"/>
              </a:rPr>
              <a:t>100 Meadowcreek Dr, Ilderton</a:t>
            </a:r>
            <a:endParaRPr lang="en-US" sz="1000" dirty="0">
              <a:latin typeface="Arial"/>
              <a:cs typeface="Arial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b="1" dirty="0">
              <a:effectLst/>
              <a:latin typeface="Arial 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>
                <a:effectLst/>
                <a:latin typeface="Arial "/>
                <a:ea typeface="Times New Roman" panose="02020603050405020304" pitchFamily="18" charset="0"/>
                <a:cs typeface="Aptos" panose="020B0004020202020204" pitchFamily="34" charset="0"/>
              </a:rPr>
              <a:t>New Moon Community Homestead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effectLst/>
                <a:latin typeface="Arial "/>
                <a:ea typeface="Times New Roman" panose="02020603050405020304" pitchFamily="18" charset="0"/>
                <a:cs typeface="Aptos" panose="020B0004020202020204" pitchFamily="34" charset="0"/>
              </a:rPr>
              <a:t> 27093 New Ontario Rd, Ailsa Craig </a:t>
            </a:r>
            <a:endParaRPr lang="en-CA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highlight>
                <a:srgbClr val="FFFF00"/>
              </a:highlight>
              <a:uLnTx/>
              <a:uFillTx/>
              <a:latin typeface="Arial "/>
            </a:endParaRPr>
          </a:p>
          <a:p>
            <a:endParaRPr lang="en-CA" sz="1050" dirty="0"/>
          </a:p>
          <a:p>
            <a:endParaRPr lang="en-CA" sz="1050" dirty="0"/>
          </a:p>
          <a:p>
            <a:endParaRPr lang="en-CA" sz="1050" dirty="0"/>
          </a:p>
          <a:p>
            <a:endParaRPr lang="en-CA" sz="1050" dirty="0"/>
          </a:p>
          <a:p>
            <a:endParaRPr lang="en-CA" sz="1050" dirty="0"/>
          </a:p>
          <a:p>
            <a:endParaRPr lang="en-CA" sz="1050" dirty="0"/>
          </a:p>
          <a:p>
            <a:endParaRPr lang="en-CA" sz="105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B65E0AD-C8B6-F24B-FD9C-3D00D8DA80A6}"/>
              </a:ext>
            </a:extLst>
          </p:cNvPr>
          <p:cNvSpPr txBox="1"/>
          <p:nvPr/>
        </p:nvSpPr>
        <p:spPr>
          <a:xfrm>
            <a:off x="9544018" y="205793"/>
            <a:ext cx="23214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b="1" u="sng" dirty="0">
                <a:latin typeface="Arial "/>
              </a:rPr>
              <a:t>Harvest Bucks Locations</a:t>
            </a:r>
            <a:endParaRPr lang="en-US" sz="1400" b="1" u="sng" dirty="0">
              <a:latin typeface="Arial 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A9AC89-DCC0-F0D0-3F32-28C118620815}"/>
              </a:ext>
            </a:extLst>
          </p:cNvPr>
          <p:cNvSpPr txBox="1"/>
          <p:nvPr/>
        </p:nvSpPr>
        <p:spPr>
          <a:xfrm>
            <a:off x="7074838" y="6453832"/>
            <a:ext cx="17139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b="1" dirty="0">
                <a:latin typeface="Arial "/>
              </a:rPr>
              <a:t>(Map data ©2025 Google)</a:t>
            </a:r>
            <a:endParaRPr lang="en-US" sz="1000" b="1" dirty="0">
              <a:latin typeface="Arial 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8FA8398-3F63-5A44-CD2F-69E02415EAC4}"/>
              </a:ext>
            </a:extLst>
          </p:cNvPr>
          <p:cNvSpPr/>
          <p:nvPr/>
        </p:nvSpPr>
        <p:spPr>
          <a:xfrm>
            <a:off x="1732054" y="6521138"/>
            <a:ext cx="365760" cy="381000"/>
          </a:xfrm>
          <a:prstGeom prst="ellipse">
            <a:avLst/>
          </a:prstGeom>
          <a:solidFill>
            <a:srgbClr val="E69442"/>
          </a:solidFill>
          <a:ln w="38100">
            <a:solidFill>
              <a:srgbClr val="B96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DD9704-A304-5155-B38B-9AC442FD863A}"/>
              </a:ext>
            </a:extLst>
          </p:cNvPr>
          <p:cNvSpPr txBox="1">
            <a:spLocks/>
          </p:cNvSpPr>
          <p:nvPr/>
        </p:nvSpPr>
        <p:spPr>
          <a:xfrm>
            <a:off x="1705582" y="65107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EFF6BB1-6BB9-B20D-0C36-42DD9DA1FF98}"/>
              </a:ext>
            </a:extLst>
          </p:cNvPr>
          <p:cNvSpPr/>
          <p:nvPr/>
        </p:nvSpPr>
        <p:spPr>
          <a:xfrm>
            <a:off x="4622436" y="1931887"/>
            <a:ext cx="365760" cy="381000"/>
          </a:xfrm>
          <a:prstGeom prst="ellipse">
            <a:avLst/>
          </a:prstGeom>
          <a:solidFill>
            <a:srgbClr val="E69442"/>
          </a:solidFill>
          <a:ln w="38100">
            <a:solidFill>
              <a:srgbClr val="B96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pic>
        <p:nvPicPr>
          <p:cNvPr id="1026" name="Picture 2" descr="A black and green logo&#10;&#10;Description automatically generated">
            <a:extLst>
              <a:ext uri="{FF2B5EF4-FFF2-40B4-BE49-F238E27FC236}">
                <a16:creationId xmlns:a16="http://schemas.microsoft.com/office/drawing/2014/main" id="{03124E7E-6125-E967-E9A3-8EC605C76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12" y="112390"/>
            <a:ext cx="1911538" cy="51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C053F3D-F61A-DFFA-22BC-F466F1782D0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653185" y="193188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2F3F48-7546-EDD6-CEE2-6564FBAD923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928399" y="121494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10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44630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1" id="{47FEE66C-6BD0-4CED-89A4-82398D9551B9}" vid="{CC410705-A0E1-44B1-8A35-6FEE52A04A91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90B720EF-1FAA-4A20-96CB-E4A853DF2534}" vid="{6BAF8800-A603-45B5-B294-F3941F64769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fb8fb87b-a780-473a-bfc3-e75f7b8a5fd8" xsi:nil="true"/>
    <TaxCatchAll xmlns="407d7b82-df1f-4e64-8d4b-bf75318e90d8" xsi:nil="true"/>
    <lcf76f155ced4ddcb4097134ff3c332f xmlns="fb8fb87b-a780-473a-bfc3-e75f7b8a5fd8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B7CF45B812E04C93900069DF56571D" ma:contentTypeVersion="14" ma:contentTypeDescription="Create a new document." ma:contentTypeScope="" ma:versionID="f279bfcfee2a5c43686fb5a38d4dd29b">
  <xsd:schema xmlns:xsd="http://www.w3.org/2001/XMLSchema" xmlns:xs="http://www.w3.org/2001/XMLSchema" xmlns:p="http://schemas.microsoft.com/office/2006/metadata/properties" xmlns:ns2="fb8fb87b-a780-473a-bfc3-e75f7b8a5fd8" xmlns:ns3="407d7b82-df1f-4e64-8d4b-bf75318e90d8" targetNamespace="http://schemas.microsoft.com/office/2006/metadata/properties" ma:root="true" ma:fieldsID="498bb36e6a8d839bd54277b316fa59ad" ns2:_="" ns3:_="">
    <xsd:import namespace="fb8fb87b-a780-473a-bfc3-e75f7b8a5fd8"/>
    <xsd:import namespace="407d7b82-df1f-4e64-8d4b-bf75318e90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8fb87b-a780-473a-bfc3-e75f7b8a5f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38ccabe3-0932-4d16-bb3d-57018f634a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7d7b82-df1f-4e64-8d4b-bf75318e90d8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5a7e90cd-c86b-4afe-b2c6-c4f2018464f2}" ma:internalName="TaxCatchAll" ma:showField="CatchAllData" ma:web="407d7b82-df1f-4e64-8d4b-bf75318e90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B84DF97-41A8-4588-B472-75864EEF4037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fb8fb87b-a780-473a-bfc3-e75f7b8a5fd8"/>
    <ds:schemaRef ds:uri="http://schemas.openxmlformats.org/package/2006/metadata/core-properties"/>
    <ds:schemaRef ds:uri="407d7b82-df1f-4e64-8d4b-bf75318e90d8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3542B4B5-E116-4562-A209-5CA66C71EE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FA4BDF-749A-41F1-AB8B-5E12FEFF548C}">
  <ds:schemaRefs>
    <ds:schemaRef ds:uri="407d7b82-df1f-4e64-8d4b-bf75318e90d8"/>
    <ds:schemaRef ds:uri="fb8fb87b-a780-473a-bfc3-e75f7b8a5fd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2022 test</Template>
  <TotalTime>93</TotalTime>
  <Words>393</Words>
  <Application>Microsoft Office PowerPoint</Application>
  <PresentationFormat>Widescreen</PresentationFormat>
  <Paragraphs>106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</vt:lpstr>
      <vt:lpstr>Calibri</vt:lpstr>
      <vt:lpstr>Custom Design</vt:lpstr>
      <vt:lpstr>Custom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Micallef</dc:creator>
  <cp:lastModifiedBy>Lisa Kelliher</cp:lastModifiedBy>
  <cp:revision>99</cp:revision>
  <dcterms:created xsi:type="dcterms:W3CDTF">2022-03-29T12:40:00Z</dcterms:created>
  <dcterms:modified xsi:type="dcterms:W3CDTF">2025-05-22T14:58:22Z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0x010100F4B7CF45B812E04C93900069DF56571D</vt:lpwstr>
  </property>
  <property fmtid="{D5CDD505-2E9C-101B-9397-08002B2CF9AE}" pid="3" name="MediaServiceImageTags">
    <vt:lpwstr/>
  </property>
  <property fmtid="{D5CDD505-2E9C-101B-9397-08002B2CF9AE}" pid="4" name="Order">
    <vt:lpwstr>2886500.00000000</vt:lpwstr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xd_Signature">
    <vt:lpwstr/>
  </property>
</Properties>
</file>