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30"/>
  </p:notesMasterIdLst>
  <p:sldIdLst>
    <p:sldId id="256" r:id="rId5"/>
    <p:sldId id="471" r:id="rId6"/>
    <p:sldId id="470" r:id="rId7"/>
    <p:sldId id="469" r:id="rId8"/>
    <p:sldId id="439" r:id="rId9"/>
    <p:sldId id="318" r:id="rId10"/>
    <p:sldId id="467" r:id="rId11"/>
    <p:sldId id="468" r:id="rId12"/>
    <p:sldId id="452" r:id="rId13"/>
    <p:sldId id="440" r:id="rId14"/>
    <p:sldId id="456" r:id="rId15"/>
    <p:sldId id="455" r:id="rId16"/>
    <p:sldId id="459" r:id="rId17"/>
    <p:sldId id="457" r:id="rId18"/>
    <p:sldId id="447" r:id="rId19"/>
    <p:sldId id="441" r:id="rId20"/>
    <p:sldId id="460" r:id="rId21"/>
    <p:sldId id="461" r:id="rId22"/>
    <p:sldId id="442" r:id="rId23"/>
    <p:sldId id="465" r:id="rId24"/>
    <p:sldId id="445" r:id="rId25"/>
    <p:sldId id="449" r:id="rId26"/>
    <p:sldId id="463" r:id="rId27"/>
    <p:sldId id="472" r:id="rId28"/>
    <p:sldId id="2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C6A420-CB27-1CC6-29FC-DF406722F8D1}" name="Claire Bilik" initials="CB" userId="S::claire.bilik@mlhu.on.ca::47ef3909-8a19-4b06-9935-ca556640902e" providerId="AD"/>
  <p188:author id="{E93EC0DD-68C1-A1BA-85E2-BDE6653ABE50}" name="Abby Dafoe" initials="AD" userId="S::Abby.Dafoe@mlhu.on.ca::74f69b5f-9952-4e5c-8310-eebb8dd76a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474742-CD21-412B-AED6-95DBE040493C}" v="203" dt="2025-09-23T14:40:31.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53981" autoAdjust="0"/>
  </p:normalViewPr>
  <p:slideViewPr>
    <p:cSldViewPr snapToGrid="0">
      <p:cViewPr>
        <p:scale>
          <a:sx n="22" d="100"/>
          <a:sy n="22" d="100"/>
        </p:scale>
        <p:origin x="2308" y="224"/>
      </p:cViewPr>
      <p:guideLst/>
    </p:cSldViewPr>
  </p:slideViewPr>
  <p:notesTextViewPr>
    <p:cViewPr>
      <p:scale>
        <a:sx n="66" d="100"/>
        <a:sy n="66" d="100"/>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737C2-CFBF-4616-B2E2-959C49318634}"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555CA-A218-4897-B1EE-E071FA383A58}" type="slidenum">
              <a:rPr lang="en-US" smtClean="0"/>
              <a:t>‹#›</a:t>
            </a:fld>
            <a:endParaRPr lang="en-US"/>
          </a:p>
        </p:txBody>
      </p:sp>
    </p:spTree>
    <p:extLst>
      <p:ext uri="{BB962C8B-B14F-4D97-AF65-F5344CB8AC3E}">
        <p14:creationId xmlns:p14="http://schemas.microsoft.com/office/powerpoint/2010/main" val="2798125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CA" b="0" i="0" u="none" strike="noStrike" dirty="0">
                <a:solidFill>
                  <a:srgbClr val="000000"/>
                </a:solidFill>
                <a:effectLst/>
                <a:latin typeface="Calibri" panose="020F0502020204030204" pitchFamily="34" charset="0"/>
              </a:rPr>
              <a:t>Welcome.  This e learning training module is an overview of the #Food4Thought program and is designed to provide the important information you require to facilitate the Program.</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CA" b="0" i="0" dirty="0">
                <a:solidFill>
                  <a:srgbClr val="000000"/>
                </a:solidFill>
                <a:effectLst/>
                <a:latin typeface="Calibri" panose="020F0502020204030204" pitchFamily="34" charset="0"/>
              </a:rPr>
              <a:t>​</a:t>
            </a:r>
            <a:endParaRPr lang="en-CA" b="0" i="0" dirty="0">
              <a:solidFill>
                <a:srgbClr val="444444"/>
              </a:solidFill>
              <a:effectLst/>
              <a:latin typeface="Calibri" panose="020F0502020204030204" pitchFamily="34" charset="0"/>
            </a:endParaRPr>
          </a:p>
          <a:p>
            <a:pPr algn="l" rtl="0" fontAlgn="base"/>
            <a:r>
              <a:rPr lang="en-CA" b="0" i="0" u="none" strike="noStrike" dirty="0">
                <a:solidFill>
                  <a:srgbClr val="000000"/>
                </a:solidFill>
                <a:effectLst/>
                <a:latin typeface="Calibri" panose="020F0502020204030204" pitchFamily="34" charset="0"/>
              </a:rPr>
              <a:t>This program was carefully designed considering evidence and best practice, and designed in consultation with Public Health Inspectors around food safety and so it needs to be implemented as close to the facilitators guide as possible.</a:t>
            </a:r>
            <a:endParaRPr lang="en-CA" b="0" i="0" dirty="0">
              <a:solidFill>
                <a:srgbClr val="444444"/>
              </a:solidFill>
              <a:effectLst/>
              <a:latin typeface="Calibri" panose="020F0502020204030204" pitchFamily="34" charset="0"/>
            </a:endParaRPr>
          </a:p>
          <a:p>
            <a:pPr algn="l" rtl="0" fontAlgn="base"/>
            <a:r>
              <a:rPr lang="en-CA" b="0" i="0" dirty="0">
                <a:solidFill>
                  <a:srgbClr val="000000"/>
                </a:solidFill>
                <a:effectLst/>
                <a:latin typeface="Calibri" panose="020F0502020204030204" pitchFamily="34" charset="0"/>
              </a:rPr>
              <a:t>​</a:t>
            </a:r>
            <a:endParaRPr lang="en-CA" b="0" i="0" dirty="0">
              <a:solidFill>
                <a:srgbClr val="444444"/>
              </a:solidFill>
              <a:effectLst/>
              <a:latin typeface="Calibri" panose="020F0502020204030204" pitchFamily="34" charset="0"/>
            </a:endParaRPr>
          </a:p>
          <a:p>
            <a:pPr algn="l" rtl="0" fontAlgn="base"/>
            <a:r>
              <a:rPr lang="en-CA" b="0" i="0" u="none" strike="noStrike" dirty="0">
                <a:solidFill>
                  <a:srgbClr val="000000"/>
                </a:solidFill>
                <a:effectLst/>
                <a:latin typeface="Calibri" panose="020F0502020204030204" pitchFamily="34" charset="0"/>
              </a:rPr>
              <a:t>To successfully complete this training, you must submit the quiz as directed at the end of the module.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a:t>
            </a:fld>
            <a:endParaRPr lang="en-US"/>
          </a:p>
        </p:txBody>
      </p:sp>
    </p:spTree>
    <p:extLst>
      <p:ext uri="{BB962C8B-B14F-4D97-AF65-F5344CB8AC3E}">
        <p14:creationId xmlns:p14="http://schemas.microsoft.com/office/powerpoint/2010/main" val="1561744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Keeping all participants safe is a key objective as incorrect handling or cooking of food can result in food poisoning. It is important to follow the basic principals of food safety which include: personal hygiene; hand washing; cleaning and sanitizing; safe food handling and temperature control, and proper storage and holding of food.</a:t>
            </a:r>
          </a:p>
          <a:p>
            <a:endParaRPr lang="en-US" sz="1800" b="0" i="0"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While this is not mandatory, the Food Handler Certification program is a course that may be considered to increase knowledge related to food safety and safe food handling practices. Upon successful completion of the course, a food safety certificate will be issued and is valid for 5 years. More information about this is available on our  Health Units website. </a:t>
            </a:r>
            <a:endParaRPr lang="en-CA" b="0" i="0" dirty="0">
              <a:solidFill>
                <a:srgbClr val="444444"/>
              </a:solidFill>
              <a:effectLst/>
              <a:latin typeface="Calibri" panose="020F0502020204030204" pitchFamily="34" charset="0"/>
            </a:endParaRPr>
          </a:p>
          <a:p>
            <a:pPr algn="l" rtl="0" fontAlgn="base"/>
            <a:r>
              <a:rPr lang="en-CA" b="0" i="0" dirty="0">
                <a:solidFill>
                  <a:srgbClr val="000000"/>
                </a:solidFill>
                <a:effectLst/>
                <a:latin typeface="Calibri" panose="020F0502020204030204" pitchFamily="34" charset="0"/>
              </a:rPr>
              <a:t>​</a:t>
            </a:r>
            <a:endParaRPr lang="en-CA"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10</a:t>
            </a:fld>
            <a:endParaRPr lang="en-US"/>
          </a:p>
        </p:txBody>
      </p:sp>
    </p:spTree>
    <p:extLst>
      <p:ext uri="{BB962C8B-B14F-4D97-AF65-F5344CB8AC3E}">
        <p14:creationId xmlns:p14="http://schemas.microsoft.com/office/powerpoint/2010/main" val="3384069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Before cooking participants should: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Tie back long hair. It can be helpful to have some extra hair ties on hand for this!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Remove any dangling jewelry, rings or watches and store them in a safe place.</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If a participant isn’t feeling well it is best if they don’t cook that day.  </a:t>
            </a: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If a participant has a cut or wound, the hand and wound should be washed, covered with a band-aid and a glove should be worn on that hand.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Unless a glove is being used to cover a cut, it is not needed. Frequent handwashing while cooking is the best way to prevent the spread of bacteria.  Gloves can increase the chances of contamination (or compromise food safety) if they are not used properly and changed often.</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11</a:t>
            </a:fld>
            <a:endParaRPr lang="en-US"/>
          </a:p>
        </p:txBody>
      </p:sp>
    </p:spTree>
    <p:extLst>
      <p:ext uri="{BB962C8B-B14F-4D97-AF65-F5344CB8AC3E}">
        <p14:creationId xmlns:p14="http://schemas.microsoft.com/office/powerpoint/2010/main" val="2476543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The best method for stopping the spread of illness is handwashing. Handwashing is recommended over alcohol-based hand cleansers.  Examples of times when you should wash your hands include:</a:t>
            </a:r>
            <a:r>
              <a:rPr lang="en-US" b="0" i="0" dirty="0">
                <a:solidFill>
                  <a:srgbClr val="000000"/>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before starting to cook</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after touching hair or face</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after using the washroom</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After handling the garbage or dirty dishes.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After handling raw food like meat, poultry or eggs or switching food preparation tasks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12</a:t>
            </a:fld>
            <a:endParaRPr lang="en-US"/>
          </a:p>
        </p:txBody>
      </p:sp>
    </p:spTree>
    <p:extLst>
      <p:ext uri="{BB962C8B-B14F-4D97-AF65-F5344CB8AC3E}">
        <p14:creationId xmlns:p14="http://schemas.microsoft.com/office/powerpoint/2010/main" val="914208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CA" b="0" i="0" u="none" strike="noStrike" dirty="0">
                <a:solidFill>
                  <a:srgbClr val="000000"/>
                </a:solidFill>
                <a:effectLst/>
                <a:latin typeface="Calibri" panose="020F0502020204030204" pitchFamily="34" charset="0"/>
              </a:rPr>
              <a:t>This poster illustrates the 6 steps involved in handwashing. </a:t>
            </a:r>
          </a:p>
          <a:p>
            <a:pPr algn="l" rtl="0" fontAlgn="base"/>
            <a:r>
              <a:rPr lang="en-CA" b="0" i="0" u="none" strike="noStrike" dirty="0">
                <a:solidFill>
                  <a:srgbClr val="000000"/>
                </a:solidFill>
                <a:effectLst/>
                <a:latin typeface="Calibri" panose="020F0502020204030204" pitchFamily="34" charset="0"/>
              </a:rPr>
              <a:t>A copy of the poster is available on the portal and can printed and displayed as a reminder in the room where the cooking sessions will be conducted.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13</a:t>
            </a:fld>
            <a:endParaRPr lang="en-US"/>
          </a:p>
        </p:txBody>
      </p:sp>
    </p:spTree>
    <p:extLst>
      <p:ext uri="{BB962C8B-B14F-4D97-AF65-F5344CB8AC3E}">
        <p14:creationId xmlns:p14="http://schemas.microsoft.com/office/powerpoint/2010/main" val="2349823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Proper storage and handling foods are key components of food safety. </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It is important to always maintain proper food temperatures. The danger zone is the temperature zone where bacteria grow most rapidly and is between 4°C and 60°C (40°F and140°F)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Keep refrigerated, frozen and cooked food out of this zone by keeping cold food at or below 4°C and hot foods above 60°C for holding purposes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Foods in the danger zone for more than 2 hours are </a:t>
            </a:r>
            <a:r>
              <a:rPr lang="en-US" b="0" i="0" u="sng" dirty="0">
                <a:solidFill>
                  <a:srgbClr val="000000"/>
                </a:solidFill>
                <a:effectLst/>
                <a:latin typeface="Calibri" panose="020F0502020204030204" pitchFamily="34" charset="0"/>
              </a:rPr>
              <a:t>not safe to eat</a:t>
            </a:r>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​and should be thrown away.</a:t>
            </a:r>
          </a:p>
          <a:p>
            <a:pPr algn="l" rtl="0" fontAlgn="base"/>
            <a:endParaRPr lang="en-US" b="0" i="0" dirty="0">
              <a:solidFill>
                <a:srgbClr val="000000"/>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Always remember to wash your hands before handling food and thoroughly wash vegetables and fruit prior to food preparation and cooking.  </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br>
              <a:rPr lang="en-US" b="0" i="0" dirty="0">
                <a:solidFill>
                  <a:srgbClr val="000000"/>
                </a:solidFill>
                <a:effectLst/>
                <a:latin typeface="Calibri" panose="020F0502020204030204" pitchFamily="34" charset="0"/>
              </a:rPr>
            </a:b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14</a:t>
            </a:fld>
            <a:endParaRPr lang="en-US"/>
          </a:p>
        </p:txBody>
      </p:sp>
    </p:spTree>
    <p:extLst>
      <p:ext uri="{BB962C8B-B14F-4D97-AF65-F5344CB8AC3E}">
        <p14:creationId xmlns:p14="http://schemas.microsoft.com/office/powerpoint/2010/main" val="906594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u="none" strike="noStrike" dirty="0">
                <a:solidFill>
                  <a:srgbClr val="000000"/>
                </a:solidFill>
                <a:effectLst/>
                <a:latin typeface="Calibri" panose="020F0502020204030204" pitchFamily="34" charset="0"/>
              </a:rPr>
              <a:t>In order to properly clean and sanitize equipment in a dishwasher, it must be commercial grade and meet the Ontario Food Premises Regulation.  Usually commercial dishwashers have the temperature gauge located on the outside of the dishwasher. </a:t>
            </a:r>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15</a:t>
            </a:fld>
            <a:endParaRPr lang="en-US"/>
          </a:p>
        </p:txBody>
      </p:sp>
    </p:spTree>
    <p:extLst>
      <p:ext uri="{BB962C8B-B14F-4D97-AF65-F5344CB8AC3E}">
        <p14:creationId xmlns:p14="http://schemas.microsoft.com/office/powerpoint/2010/main" val="1379300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dirty="0">
                <a:solidFill>
                  <a:srgbClr val="000000"/>
                </a:solidFill>
                <a:effectLst/>
                <a:latin typeface="Calibri" panose="020F0502020204030204" pitchFamily="34" charset="0"/>
              </a:rPr>
              <a:t>Many locations do not have a commercial dishwasher, in these cases, dishes will need to be handwashed using the three sink method. </a:t>
            </a:r>
          </a:p>
          <a:p>
            <a:endParaRPr lang="en-CA" sz="1800" b="0" i="0" dirty="0">
              <a:solidFill>
                <a:srgbClr val="000000"/>
              </a:solidFill>
              <a:effectLst/>
              <a:latin typeface="Calibri" panose="020F0502020204030204" pitchFamily="34" charset="0"/>
            </a:endParaRPr>
          </a:p>
          <a:p>
            <a:pPr algn="l" rtl="0" fontAlgn="base"/>
            <a:r>
              <a:rPr lang="en-CA" b="0" i="0" u="none" strike="noStrike" dirty="0">
                <a:solidFill>
                  <a:srgbClr val="000000"/>
                </a:solidFill>
                <a:effectLst/>
                <a:latin typeface="Calibri" panose="020F0502020204030204" pitchFamily="34" charset="0"/>
              </a:rPr>
              <a:t>When using the three-sink method to wash dishes follow these steps:</a:t>
            </a:r>
            <a:r>
              <a:rPr lang="en-US" b="0" i="0"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Calibri" panose="020F0502020204030204" pitchFamily="34" charset="0"/>
              </a:rPr>
              <a:t>Scrape off any excess food and rinse the dishes before starting to wash</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Calibri" panose="020F0502020204030204" pitchFamily="34" charset="0"/>
              </a:rPr>
              <a:t>Ensure all sinks are clean. Fill the first sink with warm water and dish soap. Dishes will be washed in this sink</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Calibri" panose="020F0502020204030204" pitchFamily="34" charset="0"/>
              </a:rPr>
              <a:t>Fill the second sink with clean water, temperature no less than 43 Celsius or 110 Fahrenheit. This is the sink that dishes will be rinsed in. Note if you don’t have 3 sinks clean bins can be used.</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Calibri" panose="020F0502020204030204" pitchFamily="34" charset="0"/>
              </a:rPr>
              <a:t>The third sink is where the dishes are sanitized using a food grade sanitizing solution like chlorine, ammonia, or iodine. </a:t>
            </a:r>
            <a:r>
              <a:rPr lang="en-US" sz="1800" b="0" i="0" dirty="0">
                <a:solidFill>
                  <a:srgbClr val="000000"/>
                </a:solidFill>
                <a:effectLst/>
                <a:latin typeface="Calibri" panose="020F0502020204030204" pitchFamily="34" charset="0"/>
              </a:rPr>
              <a:t>​</a:t>
            </a:r>
            <a:r>
              <a:rPr lang="en-CA" sz="1800" b="0" i="0" dirty="0">
                <a:solidFill>
                  <a:srgbClr val="000000"/>
                </a:solidFill>
                <a:effectLst/>
                <a:latin typeface="Calibri" panose="020F0502020204030204" pitchFamily="34" charset="0"/>
              </a:rPr>
              <a:t>Sanitizer is included in the #food4thought bin and will need to be diluted to the proper concentration for use. </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CA" sz="1800" b="0" i="0" u="none" strike="noStrike" dirty="0">
                <a:solidFill>
                  <a:srgbClr val="000000"/>
                </a:solidFill>
                <a:effectLst/>
                <a:latin typeface="Calibri" panose="020F0502020204030204" pitchFamily="34" charset="0"/>
              </a:rPr>
              <a:t>The final step of this process is to air dry the dishes or, dry with paper towels, and store the dishes in a safe, clean and secure place</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16</a:t>
            </a:fld>
            <a:endParaRPr lang="en-US"/>
          </a:p>
        </p:txBody>
      </p:sp>
    </p:spTree>
    <p:extLst>
      <p:ext uri="{BB962C8B-B14F-4D97-AF65-F5344CB8AC3E}">
        <p14:creationId xmlns:p14="http://schemas.microsoft.com/office/powerpoint/2010/main" val="3119684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Please click on the video link to watch how to properly use a quaternary compound solution to sanitize dishes and cooking surfaces</a:t>
            </a:r>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17</a:t>
            </a:fld>
            <a:endParaRPr lang="en-US"/>
          </a:p>
        </p:txBody>
      </p:sp>
    </p:spTree>
    <p:extLst>
      <p:ext uri="{BB962C8B-B14F-4D97-AF65-F5344CB8AC3E}">
        <p14:creationId xmlns:p14="http://schemas.microsoft.com/office/powerpoint/2010/main" val="3584975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click on the video link to watch a video on knife safety</a:t>
            </a:r>
          </a:p>
          <a:p>
            <a:endParaRPr lang="en-US" dirty="0"/>
          </a:p>
          <a:p>
            <a:endParaRPr lang="en-US" dirty="0"/>
          </a:p>
          <a:p>
            <a:r>
              <a:rPr lang="en-US" dirty="0"/>
              <a:t>Since knives will be used extensively in the cooking program, participants will need instruction and practice with safe knife handling. The following are important tips to communicate and demonstrate to participants to help ensure safety when using a knife. </a:t>
            </a:r>
          </a:p>
          <a:p>
            <a:pPr marL="171450" indent="-171450">
              <a:buFont typeface="Arial" panose="020B0604020202020204" pitchFamily="34" charset="0"/>
              <a:buChar char="•"/>
            </a:pPr>
            <a:r>
              <a:rPr lang="en-US" dirty="0"/>
              <a:t>When carrying a knife, it is important to hold it so that the tip of the blade faces downwards or towards the floor. </a:t>
            </a:r>
          </a:p>
          <a:p>
            <a:pPr marL="171450" indent="-171450">
              <a:buFont typeface="Arial" panose="020B0604020202020204" pitchFamily="34" charset="0"/>
              <a:buChar char="•"/>
            </a:pPr>
            <a:r>
              <a:rPr lang="en-US" dirty="0"/>
              <a:t>If a knife falls never try to catch it as an injury may result.   Call out to others that a knife is falling and to move back. Let it fall to the ground and then safely pick it up.</a:t>
            </a:r>
          </a:p>
          <a:p>
            <a:pPr marL="171450" indent="-171450">
              <a:buFont typeface="Arial" panose="020B0604020202020204" pitchFamily="34" charset="0"/>
              <a:buChar char="•"/>
            </a:pPr>
            <a:r>
              <a:rPr lang="en-US" dirty="0"/>
              <a:t>Sharp knives are safer to use compared to ones that are dull. When a knife is dull it can result in pressing harder which could result in a slip with the knife.</a:t>
            </a:r>
          </a:p>
          <a:p>
            <a:pPr marL="171450" indent="-171450">
              <a:buFont typeface="Arial" panose="020B0604020202020204" pitchFamily="34" charset="0"/>
              <a:buChar char="•"/>
            </a:pPr>
            <a:r>
              <a:rPr lang="en-US" dirty="0"/>
              <a:t>When cutting, hold the knife by the handle and always cut away from the body and not towards it. </a:t>
            </a:r>
          </a:p>
          <a:p>
            <a:pPr marL="171450" indent="-171450">
              <a:buFont typeface="Arial" panose="020B0604020202020204" pitchFamily="34" charset="0"/>
              <a:buChar char="•"/>
            </a:pPr>
            <a:r>
              <a:rPr lang="en-US" dirty="0"/>
              <a:t>Never try to cut something while holding it. </a:t>
            </a:r>
          </a:p>
          <a:p>
            <a:pPr marL="171450" indent="-171450">
              <a:buFont typeface="Arial" panose="020B0604020202020204" pitchFamily="34" charset="0"/>
              <a:buChar char="•"/>
            </a:pPr>
            <a:r>
              <a:rPr lang="en-US" dirty="0"/>
              <a:t>Always use a cutting board to cut on. Stabilize the cutting board using a clean wet cloth or paper towel to act as a traction between the cutting board and the countertop. This will ensure safety when chopping. </a:t>
            </a:r>
          </a:p>
          <a:p>
            <a:pPr marL="171450" indent="-171450">
              <a:buFont typeface="Arial" panose="020B0604020202020204" pitchFamily="34" charset="0"/>
              <a:buChar char="•"/>
            </a:pPr>
            <a:r>
              <a:rPr lang="en-US" dirty="0"/>
              <a:t>There is a knife safety poster on the portal with all of this information.</a:t>
            </a:r>
            <a:endParaRPr lang="en-US" dirty="0">
              <a:cs typeface="Calibri"/>
            </a:endParaRPr>
          </a:p>
        </p:txBody>
      </p:sp>
      <p:sp>
        <p:nvSpPr>
          <p:cNvPr id="4" name="Slide Number Placeholder 3"/>
          <p:cNvSpPr>
            <a:spLocks noGrp="1"/>
          </p:cNvSpPr>
          <p:nvPr>
            <p:ph type="sldNum" sz="quarter" idx="5"/>
          </p:nvPr>
        </p:nvSpPr>
        <p:spPr/>
        <p:txBody>
          <a:bodyPr/>
          <a:lstStyle/>
          <a:p>
            <a:fld id="{A4B555CA-A218-4897-B1EE-E071FA383A58}" type="slidenum">
              <a:rPr lang="en-US" smtClean="0"/>
              <a:t>18</a:t>
            </a:fld>
            <a:endParaRPr lang="en-US"/>
          </a:p>
        </p:txBody>
      </p:sp>
    </p:spTree>
    <p:extLst>
      <p:ext uri="{BB962C8B-B14F-4D97-AF65-F5344CB8AC3E}">
        <p14:creationId xmlns:p14="http://schemas.microsoft.com/office/powerpoint/2010/main" val="4204042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assist with purchasing the correct food for each session, the facilitators guide includes a shopping list for each session. </a:t>
            </a:r>
          </a:p>
          <a:p>
            <a:r>
              <a:rPr lang="en-CA" dirty="0"/>
              <a:t>To set up the cooking station: </a:t>
            </a:r>
          </a:p>
          <a:p>
            <a:pPr marL="171450" indent="-171450">
              <a:buFontTx/>
              <a:buChar char="-"/>
            </a:pPr>
            <a:r>
              <a:rPr lang="en-CA" sz="1200" dirty="0">
                <a:latin typeface="Arial" pitchFamily="34" charset="0"/>
                <a:cs typeface="Arial" pitchFamily="34" charset="0"/>
              </a:rPr>
              <a:t>Clean and sanitize all tables where food preparation will occur</a:t>
            </a:r>
          </a:p>
          <a:p>
            <a:pPr marL="171450" indent="-171450">
              <a:buFontTx/>
              <a:buChar char="-"/>
            </a:pPr>
            <a:r>
              <a:rPr lang="en-CA" sz="1200" dirty="0">
                <a:latin typeface="Arial" pitchFamily="34" charset="0"/>
                <a:cs typeface="Arial" pitchFamily="34" charset="0"/>
              </a:rPr>
              <a:t>Ensure equipment, utensils, and dishes are clean and sanitized</a:t>
            </a:r>
            <a:endParaRPr lang="en-US" sz="1200" dirty="0">
              <a:latin typeface="Arial" panose="020B0604020202020204" pitchFamily="34" charset="0"/>
              <a:cs typeface="Arial" panose="020B0604020202020204" pitchFamily="34" charset="0"/>
            </a:endParaRPr>
          </a:p>
          <a:p>
            <a:r>
              <a:rPr lang="en-CA" sz="1200" dirty="0">
                <a:latin typeface="Arial" pitchFamily="34" charset="0"/>
                <a:cs typeface="Arial" pitchFamily="34" charset="0"/>
              </a:rPr>
              <a:t>-  Set out the required equipment (</a:t>
            </a:r>
            <a:r>
              <a:rPr lang="en-CA" dirty="0"/>
              <a:t>There is also an equipment list at the bottom of each recipe to ensure that you are taking out all equipment necessary to prepare the recipe.</a:t>
            </a:r>
          </a:p>
          <a:p>
            <a:pPr marL="0" indent="0">
              <a:buFontTx/>
              <a:buNone/>
            </a:pPr>
            <a:r>
              <a:rPr lang="en-CA" sz="1200" dirty="0">
                <a:latin typeface="Arial" pitchFamily="34" charset="0"/>
                <a:cs typeface="Arial" pitchFamily="34" charset="0"/>
              </a:rPr>
              <a:t>- Set out required food to prepare the recipe </a:t>
            </a:r>
          </a:p>
          <a:p>
            <a:endParaRPr lang="en-CA" dirty="0"/>
          </a:p>
          <a:p>
            <a:r>
              <a:rPr lang="en-CA" dirty="0"/>
              <a:t> </a:t>
            </a:r>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19</a:t>
            </a:fld>
            <a:endParaRPr lang="en-US"/>
          </a:p>
        </p:txBody>
      </p:sp>
    </p:spTree>
    <p:extLst>
      <p:ext uri="{BB962C8B-B14F-4D97-AF65-F5344CB8AC3E}">
        <p14:creationId xmlns:p14="http://schemas.microsoft.com/office/powerpoint/2010/main" val="292451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Food4Thought is a four session program that follows a cook, eat, chat model. The Goal of Food4Thought is to build relationships and connectedness through cooking, eating and chatting together as </a:t>
            </a:r>
            <a:r>
              <a:rPr lang="en-US" dirty="0"/>
              <a:t>research shows that there is an association between school connectedness and improved emotional health, increased academic achievement, and reduced risk-taking </a:t>
            </a:r>
            <a:r>
              <a:rPr lang="en-US" dirty="0" err="1"/>
              <a:t>behaviours</a:t>
            </a:r>
            <a:r>
              <a:rPr lang="en-US" dirty="0"/>
              <a:t> among children and youth (Chapman, Buckley, Sheehan &amp; Shochet,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#Food4Thought is meant to be a targeted program, inviting students that would benefit from connecting with peers and trusted adults in the school community. School staff such as teachers, guidance councilors or social workers can provide suggestions for students that would benefit from this program. It is suggested to be ran with students in grade 6 and older and with a group of around 6-12 students. Food4Thought can also target students based on a specific social emotional competency, such as </a:t>
            </a:r>
            <a:r>
              <a:rPr lang="en-US" sz="1200" dirty="0">
                <a:cs typeface="Calibri"/>
              </a:rPr>
              <a:t>s</a:t>
            </a:r>
            <a:r>
              <a:rPr lang="en-US" sz="1200" dirty="0"/>
              <a:t>tress management and coping</a:t>
            </a:r>
            <a:r>
              <a:rPr lang="en-US" dirty="0">
                <a:cs typeface="Calibri"/>
              </a:rPr>
              <a:t>, if desired. </a:t>
            </a:r>
          </a:p>
        </p:txBody>
      </p:sp>
      <p:sp>
        <p:nvSpPr>
          <p:cNvPr id="4" name="Slide Number Placeholder 3"/>
          <p:cNvSpPr>
            <a:spLocks noGrp="1"/>
          </p:cNvSpPr>
          <p:nvPr>
            <p:ph type="sldNum" sz="quarter" idx="5"/>
          </p:nvPr>
        </p:nvSpPr>
        <p:spPr/>
        <p:txBody>
          <a:bodyPr/>
          <a:lstStyle/>
          <a:p>
            <a:fld id="{A4B555CA-A218-4897-B1EE-E071FA383A58}" type="slidenum">
              <a:rPr lang="en-US" smtClean="0"/>
              <a:t>2</a:t>
            </a:fld>
            <a:endParaRPr lang="en-US"/>
          </a:p>
        </p:txBody>
      </p:sp>
    </p:spTree>
    <p:extLst>
      <p:ext uri="{BB962C8B-B14F-4D97-AF65-F5344CB8AC3E}">
        <p14:creationId xmlns:p14="http://schemas.microsoft.com/office/powerpoint/2010/main" val="1368274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is one recipe per session. Each recipe is easy to prepare in minimal time. Each recipe also includes a vegetable or fruit, whole grain and protein food to align with Canada’s Food Guide. Limited equipment is required as each recipe either does not require heat or uses an electric skillet. This ensures that all schools can run the program. </a:t>
            </a:r>
            <a:endParaRPr lang="en-US" dirty="0"/>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20</a:t>
            </a:fld>
            <a:endParaRPr lang="en-US"/>
          </a:p>
        </p:txBody>
      </p:sp>
    </p:spTree>
    <p:extLst>
      <p:ext uri="{BB962C8B-B14F-4D97-AF65-F5344CB8AC3E}">
        <p14:creationId xmlns:p14="http://schemas.microsoft.com/office/powerpoint/2010/main" val="2802458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following are the recipes that will be made in the program: </a:t>
            </a:r>
          </a:p>
          <a:p>
            <a:pPr marL="228600" indent="-228600">
              <a:buAutoNum type="arabicPeriod"/>
            </a:pPr>
            <a:r>
              <a:rPr lang="en-CA" dirty="0"/>
              <a:t>Session one: Apple Nachos</a:t>
            </a:r>
          </a:p>
          <a:p>
            <a:pPr marL="228600" indent="-228600">
              <a:buAutoNum type="arabicPeriod"/>
            </a:pPr>
            <a:r>
              <a:rPr lang="en-CA" dirty="0"/>
              <a:t>Session two: </a:t>
            </a:r>
            <a:r>
              <a:rPr lang="en-CA" dirty="0" err="1"/>
              <a:t>Pizzadillas</a:t>
            </a:r>
            <a:r>
              <a:rPr lang="en-CA" dirty="0"/>
              <a:t> </a:t>
            </a:r>
          </a:p>
          <a:p>
            <a:pPr marL="228600" indent="-228600">
              <a:buAutoNum type="arabicPeriod"/>
            </a:pPr>
            <a:r>
              <a:rPr lang="en-CA" dirty="0"/>
              <a:t>Session three: Rice Vermicelli </a:t>
            </a:r>
          </a:p>
          <a:p>
            <a:pPr marL="228600" indent="-228600">
              <a:buAutoNum type="arabicPeriod"/>
            </a:pPr>
            <a:r>
              <a:rPr lang="en-CA" dirty="0"/>
              <a:t>Session four: Speedy meatless chili </a:t>
            </a:r>
          </a:p>
        </p:txBody>
      </p:sp>
      <p:sp>
        <p:nvSpPr>
          <p:cNvPr id="4" name="Slide Number Placeholder 3"/>
          <p:cNvSpPr>
            <a:spLocks noGrp="1"/>
          </p:cNvSpPr>
          <p:nvPr>
            <p:ph type="sldNum" sz="quarter" idx="5"/>
          </p:nvPr>
        </p:nvSpPr>
        <p:spPr/>
        <p:txBody>
          <a:bodyPr/>
          <a:lstStyle/>
          <a:p>
            <a:fld id="{A4B555CA-A218-4897-B1EE-E071FA383A58}" type="slidenum">
              <a:rPr lang="en-US" smtClean="0"/>
              <a:t>21</a:t>
            </a:fld>
            <a:endParaRPr lang="en-US"/>
          </a:p>
        </p:txBody>
      </p:sp>
    </p:spTree>
    <p:extLst>
      <p:ext uri="{BB962C8B-B14F-4D97-AF65-F5344CB8AC3E}">
        <p14:creationId xmlns:p14="http://schemas.microsoft.com/office/powerpoint/2010/main" val="815009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lnSpc>
                <a:spcPct val="110000"/>
              </a:lnSpc>
              <a:buFont typeface="Arial" panose="020B0604020202020204" pitchFamily="34" charset="0"/>
              <a:buChar char="•"/>
              <a:defRPr/>
            </a:pPr>
            <a:r>
              <a:rPr lang="en-CA" dirty="0"/>
              <a:t>Once students have prepared their food, invite them to sit down together and enjoy the food and start the Chat portion of the program. </a:t>
            </a:r>
            <a:r>
              <a:rPr lang="en-US" sz="3600" dirty="0"/>
              <a:t>Chat sessions have activities that are aligned with the six social–emotional learning (SEL) competencies identified by Ontario’s Ministry of Education and School Mental Health Ontario which are: </a:t>
            </a:r>
          </a:p>
          <a:p>
            <a:pPr algn="l" fontAlgn="base">
              <a:lnSpc>
                <a:spcPct val="110000"/>
              </a:lnSpc>
              <a:buFont typeface="Arial" panose="020B0604020202020204" pitchFamily="34" charset="0"/>
              <a:buChar char="•"/>
              <a:defRPr/>
            </a:pPr>
            <a:endParaRPr lang="en-US" sz="3600" dirty="0"/>
          </a:p>
          <a:p>
            <a:pPr lvl="1" fontAlgn="base">
              <a:lnSpc>
                <a:spcPct val="110000"/>
              </a:lnSpc>
              <a:defRPr/>
            </a:pPr>
            <a:r>
              <a:rPr lang="en-US" sz="3600" dirty="0"/>
              <a:t>Critical and creative thinking (executive functioning)​</a:t>
            </a:r>
          </a:p>
          <a:p>
            <a:pPr lvl="1" fontAlgn="base">
              <a:lnSpc>
                <a:spcPct val="110000"/>
              </a:lnSpc>
              <a:defRPr/>
            </a:pPr>
            <a:r>
              <a:rPr lang="en-US" sz="3600" dirty="0"/>
              <a:t>Healthy relationship skills​</a:t>
            </a:r>
          </a:p>
          <a:p>
            <a:pPr lvl="1" fontAlgn="base">
              <a:lnSpc>
                <a:spcPct val="110000"/>
              </a:lnSpc>
              <a:defRPr/>
            </a:pPr>
            <a:r>
              <a:rPr lang="en-US" sz="3600" dirty="0"/>
              <a:t>Identification and management of emotions​</a:t>
            </a:r>
          </a:p>
          <a:p>
            <a:pPr lvl="1" fontAlgn="base">
              <a:lnSpc>
                <a:spcPct val="110000"/>
              </a:lnSpc>
              <a:defRPr/>
            </a:pPr>
            <a:r>
              <a:rPr lang="en-US" sz="3600" dirty="0"/>
              <a:t>Positive motivation and perseverance​</a:t>
            </a:r>
          </a:p>
          <a:p>
            <a:pPr lvl="1" fontAlgn="base">
              <a:lnSpc>
                <a:spcPct val="110000"/>
              </a:lnSpc>
              <a:defRPr/>
            </a:pPr>
            <a:r>
              <a:rPr lang="en-US" sz="3600" dirty="0"/>
              <a:t>Self-awareness and sense of identity​</a:t>
            </a:r>
          </a:p>
          <a:p>
            <a:pPr lvl="1" fontAlgn="base">
              <a:lnSpc>
                <a:spcPct val="110000"/>
              </a:lnSpc>
              <a:defRPr/>
            </a:pPr>
            <a:r>
              <a:rPr lang="en-US" sz="3600" dirty="0"/>
              <a:t>Stress management and coping</a:t>
            </a:r>
          </a:p>
          <a:p>
            <a:pPr algn="l" fontAlgn="base">
              <a:lnSpc>
                <a:spcPct val="110000"/>
              </a:lnSpc>
              <a:buFont typeface="Arial" panose="020B0604020202020204" pitchFamily="34" charset="0"/>
              <a:buChar char="•"/>
              <a:defRPr/>
            </a:pPr>
            <a:endParaRPr lang="en-US" sz="3600" dirty="0"/>
          </a:p>
          <a:p>
            <a:pPr algn="l" fontAlgn="base">
              <a:lnSpc>
                <a:spcPct val="110000"/>
              </a:lnSpc>
              <a:buFont typeface="Arial" panose="020B0604020202020204" pitchFamily="34" charset="0"/>
              <a:buChar char="•"/>
              <a:defRPr/>
            </a:pPr>
            <a:r>
              <a:rPr lang="en-US" sz="3600" dirty="0"/>
              <a:t>Facilitators can focus on one SEL competency for all 4 sessions, or choose activities from various competencies based on group needs.​</a:t>
            </a:r>
          </a:p>
          <a:p>
            <a:pPr algn="l" fontAlgn="base">
              <a:lnSpc>
                <a:spcPct val="110000"/>
              </a:lnSpc>
              <a:buFont typeface="Arial" panose="020B0604020202020204" pitchFamily="34" charset="0"/>
              <a:buNone/>
              <a:defRPr/>
            </a:pPr>
            <a:endParaRPr lang="en-US" sz="3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A4B555CA-A218-4897-B1EE-E071FA383A58}" type="slidenum">
              <a:rPr lang="en-US" smtClean="0"/>
              <a:t>22</a:t>
            </a:fld>
            <a:endParaRPr lang="en-US"/>
          </a:p>
        </p:txBody>
      </p:sp>
    </p:spTree>
    <p:extLst>
      <p:ext uri="{BB962C8B-B14F-4D97-AF65-F5344CB8AC3E}">
        <p14:creationId xmlns:p14="http://schemas.microsoft.com/office/powerpoint/2010/main" val="1779998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the types of activities included in the facilitator’s guide. Each social-emotional competency features 4–5 activities, designed to take approximately 10–15 minutes each.</a:t>
            </a:r>
            <a:endParaRPr lang="en-CA" dirty="0">
              <a:cs typeface="Calibri"/>
            </a:endParaRP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23</a:t>
            </a:fld>
            <a:endParaRPr lang="en-US"/>
          </a:p>
        </p:txBody>
      </p:sp>
    </p:spTree>
    <p:extLst>
      <p:ext uri="{BB962C8B-B14F-4D97-AF65-F5344CB8AC3E}">
        <p14:creationId xmlns:p14="http://schemas.microsoft.com/office/powerpoint/2010/main" val="2921116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each session can include key talking points that facilitators can use during or after the cooking time to spark meaningful conversations tied to the competencies. For example, if the focus is on </a:t>
            </a:r>
            <a:r>
              <a:rPr lang="en-US" b="1" dirty="0"/>
              <a:t>healthy relationship skills</a:t>
            </a:r>
            <a:r>
              <a:rPr lang="en-US" dirty="0"/>
              <a:t>, facilitators might ask students, </a:t>
            </a:r>
            <a:r>
              <a:rPr lang="en-US" i="1" dirty="0"/>
              <a:t>“What helped your group work well together today?”</a:t>
            </a:r>
            <a:r>
              <a:rPr lang="en-US" dirty="0"/>
              <a:t> Reflecting on this question encourages students to identify and discuss the essential ingredients of positive collaboration—such as communication, respect, and teamwork—that support healthy relationships</a:t>
            </a:r>
          </a:p>
        </p:txBody>
      </p:sp>
      <p:sp>
        <p:nvSpPr>
          <p:cNvPr id="4" name="Slide Number Placeholder 3"/>
          <p:cNvSpPr>
            <a:spLocks noGrp="1"/>
          </p:cNvSpPr>
          <p:nvPr>
            <p:ph type="sldNum" sz="quarter" idx="5"/>
          </p:nvPr>
        </p:nvSpPr>
        <p:spPr/>
        <p:txBody>
          <a:bodyPr/>
          <a:lstStyle/>
          <a:p>
            <a:fld id="{A4B555CA-A218-4897-B1EE-E071FA383A58}" type="slidenum">
              <a:rPr lang="en-US" smtClean="0"/>
              <a:t>24</a:t>
            </a:fld>
            <a:endParaRPr lang="en-US"/>
          </a:p>
        </p:txBody>
      </p:sp>
    </p:spTree>
    <p:extLst>
      <p:ext uri="{BB962C8B-B14F-4D97-AF65-F5344CB8AC3E}">
        <p14:creationId xmlns:p14="http://schemas.microsoft.com/office/powerpoint/2010/main" val="584439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Congratulations! You have now completed the #Food4thought E-leaning training module. Please click on the link below to access the quiz. Once you finish the quiz, you can access the facilitators guide on the facilitator portal. If you have any additional questions, please contact us at healthyschools@mlhu.on.ca</a:t>
            </a:r>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25</a:t>
            </a:fld>
            <a:endParaRPr lang="en-US"/>
          </a:p>
        </p:txBody>
      </p:sp>
    </p:spTree>
    <p:extLst>
      <p:ext uri="{BB962C8B-B14F-4D97-AF65-F5344CB8AC3E}">
        <p14:creationId xmlns:p14="http://schemas.microsoft.com/office/powerpoint/2010/main" val="1482838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As I already noted, the Goal of #food4thought is building relationships and connectedness. This is achieved by cooking and sharing a meal together and is built off literature on the connection between cooking and eating together and mental well-being. Cooking and eating together provides an </a:t>
            </a:r>
            <a:r>
              <a:rPr lang="en-US" sz="1200" dirty="0"/>
              <a:t>opportunity to talk and share in a relaxed, unforced atmosphere. </a:t>
            </a:r>
            <a:r>
              <a:rPr lang="en-CA" sz="1200" dirty="0"/>
              <a:t> </a:t>
            </a:r>
            <a:r>
              <a:rPr lang="en-US" sz="1200" dirty="0"/>
              <a:t>The potential to gain food skills through the program is a bonus. </a:t>
            </a:r>
            <a:endParaRPr lang="en-US" sz="1200" dirty="0">
              <a:cs typeface="Calibri"/>
            </a:endParaRPr>
          </a:p>
        </p:txBody>
      </p:sp>
      <p:sp>
        <p:nvSpPr>
          <p:cNvPr id="4" name="Slide Number Placeholder 3"/>
          <p:cNvSpPr>
            <a:spLocks noGrp="1"/>
          </p:cNvSpPr>
          <p:nvPr>
            <p:ph type="sldNum" sz="quarter" idx="5"/>
          </p:nvPr>
        </p:nvSpPr>
        <p:spPr/>
        <p:txBody>
          <a:bodyPr/>
          <a:lstStyle/>
          <a:p>
            <a:fld id="{A4B555CA-A218-4897-B1EE-E071FA383A58}" type="slidenum">
              <a:rPr lang="en-US" smtClean="0"/>
              <a:t>3</a:t>
            </a:fld>
            <a:endParaRPr lang="en-US"/>
          </a:p>
        </p:txBody>
      </p:sp>
    </p:spTree>
    <p:extLst>
      <p:ext uri="{BB962C8B-B14F-4D97-AF65-F5344CB8AC3E}">
        <p14:creationId xmlns:p14="http://schemas.microsoft.com/office/powerpoint/2010/main" val="2543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74151"/>
                </a:solidFill>
                <a:effectLst/>
                <a:latin typeface="Söhne"/>
              </a:rPr>
              <a:t>To support the smooth operation of the program, a facilitator's guide is available, containing a program overview, food and kitchen safety information, recipes and shopping lists, as well as chat activity suggestions. This comprehensive resource is conveniently accessible through a portal on our website. Upon completion of the e-learning module, please navigate to the portal to access all necessary materials to run the program</a:t>
            </a:r>
          </a:p>
        </p:txBody>
      </p:sp>
      <p:sp>
        <p:nvSpPr>
          <p:cNvPr id="4" name="Slide Number Placeholder 3"/>
          <p:cNvSpPr>
            <a:spLocks noGrp="1"/>
          </p:cNvSpPr>
          <p:nvPr>
            <p:ph type="sldNum" sz="quarter" idx="5"/>
          </p:nvPr>
        </p:nvSpPr>
        <p:spPr/>
        <p:txBody>
          <a:bodyPr/>
          <a:lstStyle/>
          <a:p>
            <a:fld id="{A4B555CA-A218-4897-B1EE-E071FA383A58}" type="slidenum">
              <a:rPr lang="en-US" smtClean="0"/>
              <a:t>4</a:t>
            </a:fld>
            <a:endParaRPr lang="en-US"/>
          </a:p>
        </p:txBody>
      </p:sp>
    </p:spTree>
    <p:extLst>
      <p:ext uri="{BB962C8B-B14F-4D97-AF65-F5344CB8AC3E}">
        <p14:creationId xmlns:p14="http://schemas.microsoft.com/office/powerpoint/2010/main" val="3615289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There are some important details to be aware of before beginning the program. </a:t>
            </a:r>
          </a:p>
          <a:p>
            <a:pPr marL="171450" indent="-171450">
              <a:buFontTx/>
              <a:buChar char="-"/>
            </a:pPr>
            <a:r>
              <a:rPr lang="en-CA" sz="1200" dirty="0"/>
              <a:t>Caregiver consent is required for all participants. There is a sample consent form at the end of the facilitator’s guide that you can use. </a:t>
            </a:r>
          </a:p>
          <a:p>
            <a:pPr marL="171450" indent="-171450">
              <a:buFontTx/>
              <a:buChar char="-"/>
            </a:pPr>
            <a:endParaRPr lang="en-CA" sz="1200" dirty="0"/>
          </a:p>
          <a:p>
            <a:pPr marL="171450" indent="-171450">
              <a:buFontTx/>
              <a:buChar char="-"/>
            </a:pPr>
            <a:r>
              <a:rPr lang="en-CA" sz="1200" dirty="0"/>
              <a:t>The total length of each session is approximately 40-45 minutes plus set up and clean up time. The cooking portion will take about 20-25 minutes, leaving approximately 20 minutes for the chat portion. Set up prior to students coming will take approximately 30 minutes and clean up will take about 30 minutes as well. </a:t>
            </a:r>
          </a:p>
          <a:p>
            <a:pPr marL="0" indent="0">
              <a:buFontTx/>
              <a:buNone/>
            </a:pPr>
            <a:endParaRPr lang="en-CA" sz="1200" dirty="0"/>
          </a:p>
          <a:p>
            <a:pPr algn="l" rtl="0" fontAlgn="base"/>
            <a:r>
              <a:rPr lang="en-US" b="0" i="0" u="none" strike="noStrike" dirty="0">
                <a:solidFill>
                  <a:srgbClr val="000000"/>
                </a:solidFill>
                <a:effectLst/>
                <a:latin typeface="Calibri" panose="020F0502020204030204" pitchFamily="34" charset="0"/>
              </a:rPr>
              <a:t>- Finally, when choosing the room location consider the following factors:</a:t>
            </a:r>
            <a:r>
              <a:rPr lang="en-US" b="0" i="0" dirty="0">
                <a:solidFill>
                  <a:srgbClr val="000000"/>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There should be a sink and refrigerator close by</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Ensure there are enough electrical outlets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Ensure the room is adequately ventilated so that steam from a skillet will not set off the fire alarm.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Consider how and where the participants will wash their hands. For example, is there a need to set up a portable handwashing station?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Finally, ensure there is adequate space in the room so that all participants can work safely.</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4B555CA-A218-4897-B1EE-E071FA383A58}" type="slidenum">
              <a:rPr lang="en-US" smtClean="0"/>
              <a:t>5</a:t>
            </a:fld>
            <a:endParaRPr lang="en-US"/>
          </a:p>
        </p:txBody>
      </p:sp>
    </p:spTree>
    <p:extLst>
      <p:ext uri="{BB962C8B-B14F-4D97-AF65-F5344CB8AC3E}">
        <p14:creationId xmlns:p14="http://schemas.microsoft.com/office/powerpoint/2010/main" val="1320430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handwashing sink is not close to the room you are cooking in, a portable handwashing station can be set up like the one shown. It can be set up using a portable water jug filled with hot water, a table or cart to set it on, a plastic bin or catch basin, hand soap and paper towels. After using the portable water jug ensure that it is properly drained and aired out after each use.</a:t>
            </a:r>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6</a:t>
            </a:fld>
            <a:endParaRPr lang="en-US"/>
          </a:p>
        </p:txBody>
      </p:sp>
    </p:spTree>
    <p:extLst>
      <p:ext uri="{BB962C8B-B14F-4D97-AF65-F5344CB8AC3E}">
        <p14:creationId xmlns:p14="http://schemas.microsoft.com/office/powerpoint/2010/main" val="820528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About 2-3 weeks prior to running the program, it is suggested to invite the selected students to participate in an informal meet and greet. Provide a brief overview of the program, program expectations and kitchen safety information. You can also hand out consent forms at this time which includes a brief questionnaire on the back for students to express interest in topics to discuss during the program. </a:t>
            </a: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4B555CA-A218-4897-B1EE-E071FA383A58}" type="slidenum">
              <a:rPr lang="en-US" smtClean="0"/>
              <a:t>7</a:t>
            </a:fld>
            <a:endParaRPr lang="en-US"/>
          </a:p>
        </p:txBody>
      </p:sp>
    </p:spTree>
    <p:extLst>
      <p:ext uri="{BB962C8B-B14F-4D97-AF65-F5344CB8AC3E}">
        <p14:creationId xmlns:p14="http://schemas.microsoft.com/office/powerpoint/2010/main" val="426088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dirty="0">
                <a:solidFill>
                  <a:srgbClr val="444444"/>
                </a:solidFill>
                <a:effectLst/>
                <a:latin typeface="Arial" panose="020B0604020202020204" pitchFamily="34" charset="0"/>
              </a:rPr>
              <a:t>Prior to each session you will: gather all materials needed for each session which includes necessary groceries, recipes, cooking equipment and any materials needed for the Chat activities. Set up the cooking station and chat area prior to students of the session. </a:t>
            </a:r>
          </a:p>
          <a:p>
            <a:endParaRPr lang="en-CA" sz="1800" b="0" i="0" dirty="0">
              <a:solidFill>
                <a:srgbClr val="444444"/>
              </a:solidFill>
              <a:effectLst/>
              <a:latin typeface="Arial" panose="020B0604020202020204" pitchFamily="34" charset="0"/>
            </a:endParaRPr>
          </a:p>
          <a:p>
            <a:pPr algn="l">
              <a:lnSpc>
                <a:spcPct val="107000"/>
              </a:lnSpc>
              <a:spcBef>
                <a:spcPts val="0"/>
              </a:spcBef>
            </a:pPr>
            <a:r>
              <a:rPr lang="en-CA" sz="1800" b="0" i="0" dirty="0">
                <a:solidFill>
                  <a:srgbClr val="444444"/>
                </a:solidFill>
                <a:effectLst/>
                <a:latin typeface="Arial" panose="020B0604020202020204" pitchFamily="34" charset="0"/>
              </a:rPr>
              <a:t>At each session you will: </a:t>
            </a:r>
            <a:r>
              <a:rPr lang="en-US" sz="1800" dirty="0">
                <a:effectLst/>
                <a:latin typeface="Arial" panose="020B0604020202020204" pitchFamily="34" charset="0"/>
                <a:ea typeface="Calibri" panose="020F0502020204030204" pitchFamily="34" charset="0"/>
                <a:cs typeface="Arial" panose="020B0604020202020204" pitchFamily="34" charset="0"/>
              </a:rPr>
              <a:t>Welcome participants and prepare the recipe as a group. Name tags with pronouns are suggested for each session; Sit together and eat the food prepared (</a:t>
            </a:r>
            <a:r>
              <a:rPr lang="en-US" sz="1800" i="1" dirty="0">
                <a:effectLst/>
                <a:latin typeface="Arial" panose="020B0604020202020204" pitchFamily="34" charset="0"/>
                <a:ea typeface="Calibri" panose="020F0502020204030204" pitchFamily="34" charset="0"/>
                <a:cs typeface="Arial" panose="020B0604020202020204" pitchFamily="34" charset="0"/>
              </a:rPr>
              <a:t>note to facilitator:</a:t>
            </a:r>
            <a:r>
              <a:rPr lang="en-US" sz="1800" dirty="0">
                <a:effectLst/>
                <a:latin typeface="Arial" panose="020B0604020202020204" pitchFamily="34" charset="0"/>
                <a:ea typeface="Calibri" panose="020F0502020204030204" pitchFamily="34" charset="0"/>
                <a:cs typeface="Arial" panose="020B0604020202020204" pitchFamily="34" charset="0"/>
              </a:rPr>
              <a:t> do not pressure anyone to eat).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Arial" panose="020B0604020202020204" pitchFamily="34" charset="0"/>
              </a:rPr>
              <a:t>Discuss the session topic area.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4B555CA-A218-4897-B1EE-E071FA383A58}" type="slidenum">
              <a:rPr lang="en-US" smtClean="0"/>
              <a:t>8</a:t>
            </a:fld>
            <a:endParaRPr lang="en-US"/>
          </a:p>
        </p:txBody>
      </p:sp>
    </p:spTree>
    <p:extLst>
      <p:ext uri="{BB962C8B-B14F-4D97-AF65-F5344CB8AC3E}">
        <p14:creationId xmlns:p14="http://schemas.microsoft.com/office/powerpoint/2010/main" val="655175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highlight>
                  <a:srgbClr val="FFFF00"/>
                </a:highlight>
              </a:rPr>
              <a:t>Each session requires basic cooking equipment—such as cutting boards, knives, measuring cups, and an electric skillet, to name a few. Check with your school board to see if this equipment is available to borrow. If you choose to purchase your own, an equipment list is provided at the end of the facilitator’s guide.</a:t>
            </a:r>
          </a:p>
          <a:p>
            <a:pPr>
              <a:buNone/>
            </a:pPr>
            <a:endParaRPr lang="en-US" dirty="0">
              <a:highlight>
                <a:srgbClr val="FFFF00"/>
              </a:highlight>
            </a:endParaRPr>
          </a:p>
          <a:p>
            <a:pPr>
              <a:buNone/>
            </a:pPr>
            <a:r>
              <a:rPr lang="en-US" dirty="0">
                <a:highlight>
                  <a:srgbClr val="FFFF00"/>
                </a:highlight>
              </a:rPr>
              <a:t>The estimated food cost for running the full program is approximately $130. Facilitators are responsible for purchasing and safely storing the food before each session.</a:t>
            </a:r>
          </a:p>
          <a:p>
            <a:endParaRPr lang="en-US" dirty="0">
              <a:highlight>
                <a:srgbClr val="FFFF00"/>
              </a:highlight>
            </a:endParaRPr>
          </a:p>
          <a:p>
            <a:r>
              <a:rPr lang="en-US" dirty="0">
                <a:highlight>
                  <a:srgbClr val="FFFF00"/>
                </a:highlight>
              </a:rPr>
              <a:t>Finally, please ensure that a staff member with first aid training is present at all times while the program is in session.</a:t>
            </a:r>
          </a:p>
          <a:p>
            <a:endParaRPr lang="en-US" dirty="0"/>
          </a:p>
        </p:txBody>
      </p:sp>
      <p:sp>
        <p:nvSpPr>
          <p:cNvPr id="4" name="Slide Number Placeholder 3"/>
          <p:cNvSpPr>
            <a:spLocks noGrp="1"/>
          </p:cNvSpPr>
          <p:nvPr>
            <p:ph type="sldNum" sz="quarter" idx="5"/>
          </p:nvPr>
        </p:nvSpPr>
        <p:spPr/>
        <p:txBody>
          <a:bodyPr/>
          <a:lstStyle/>
          <a:p>
            <a:fld id="{A4B555CA-A218-4897-B1EE-E071FA383A58}" type="slidenum">
              <a:rPr lang="en-US" smtClean="0"/>
              <a:t>9</a:t>
            </a:fld>
            <a:endParaRPr lang="en-US"/>
          </a:p>
        </p:txBody>
      </p:sp>
    </p:spTree>
    <p:extLst>
      <p:ext uri="{BB962C8B-B14F-4D97-AF65-F5344CB8AC3E}">
        <p14:creationId xmlns:p14="http://schemas.microsoft.com/office/powerpoint/2010/main" val="1499506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2DAC2-9962-48A1-B897-33EA706095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B618A53-C73D-48B1-8400-5E3EA229C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C01F1BA-C8A8-49B1-966D-A04AB3A820C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2025-09-23</a:t>
            </a:fld>
            <a:endParaRPr lang="en-CA"/>
          </a:p>
        </p:txBody>
      </p:sp>
      <p:sp>
        <p:nvSpPr>
          <p:cNvPr id="5" name="Footer Placeholder 4">
            <a:extLst>
              <a:ext uri="{FF2B5EF4-FFF2-40B4-BE49-F238E27FC236}">
                <a16:creationId xmlns:a16="http://schemas.microsoft.com/office/drawing/2014/main" id="{7583BA24-E125-47A6-9D29-7AB3045051D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39AB45E6-430D-4501-8A5C-44049C1460E1}"/>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87390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E230-0E2D-42F1-A464-C1C50E431CB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599EF54-3488-48F4-85E2-4654E8F55A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A7C885B-6308-4F02-9B52-81639424D10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2025-09-23</a:t>
            </a:fld>
            <a:endParaRPr lang="en-CA"/>
          </a:p>
        </p:txBody>
      </p:sp>
      <p:sp>
        <p:nvSpPr>
          <p:cNvPr id="5" name="Footer Placeholder 4">
            <a:extLst>
              <a:ext uri="{FF2B5EF4-FFF2-40B4-BE49-F238E27FC236}">
                <a16:creationId xmlns:a16="http://schemas.microsoft.com/office/drawing/2014/main" id="{F07ADD29-D2F4-48E7-903F-BEB94E0FD2B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B85BBC95-D8D7-49EC-AEE5-2B83DD4CA8E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1455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D72F0C-3EB6-4553-A3EF-8876A4639A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D1FE5B1-7E6E-46F5-B476-9A4AD954D7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DCAE38-4EA8-43D7-AC27-0BAA6FFC52F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2025-09-23</a:t>
            </a:fld>
            <a:endParaRPr lang="en-CA"/>
          </a:p>
        </p:txBody>
      </p:sp>
      <p:sp>
        <p:nvSpPr>
          <p:cNvPr id="5" name="Footer Placeholder 4">
            <a:extLst>
              <a:ext uri="{FF2B5EF4-FFF2-40B4-BE49-F238E27FC236}">
                <a16:creationId xmlns:a16="http://schemas.microsoft.com/office/drawing/2014/main" id="{B85A70B5-4F62-4CF5-8122-E53F298519F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50C17A65-934F-4F7A-A93E-5A174330AC5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400821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9192-FD04-43B7-8A56-CFC4820FA0B8}"/>
              </a:ext>
            </a:extLst>
          </p:cNvPr>
          <p:cNvSpPr>
            <a:spLocks noGrp="1"/>
          </p:cNvSpPr>
          <p:nvPr>
            <p:ph type="title"/>
          </p:nvPr>
        </p:nvSpPr>
        <p:spPr>
          <a:xfrm>
            <a:off x="838200" y="934281"/>
            <a:ext cx="10515600" cy="1325563"/>
          </a:xfrm>
        </p:spPr>
        <p:txBody>
          <a:bodyPr/>
          <a:lstStyle/>
          <a:p>
            <a:r>
              <a:rPr lang="en-US"/>
              <a:t>Click to edit Master title style</a:t>
            </a:r>
            <a:endParaRPr lang="en-CA" dirty="0"/>
          </a:p>
        </p:txBody>
      </p:sp>
      <p:sp>
        <p:nvSpPr>
          <p:cNvPr id="3" name="Content Placeholder 2">
            <a:extLst>
              <a:ext uri="{FF2B5EF4-FFF2-40B4-BE49-F238E27FC236}">
                <a16:creationId xmlns:a16="http://schemas.microsoft.com/office/drawing/2014/main" id="{C9FD67A1-7DA9-4313-93FC-C80E5BAB81DF}"/>
              </a:ext>
            </a:extLst>
          </p:cNvPr>
          <p:cNvSpPr>
            <a:spLocks noGrp="1"/>
          </p:cNvSpPr>
          <p:nvPr>
            <p:ph idx="1"/>
          </p:nvPr>
        </p:nvSpPr>
        <p:spPr>
          <a:xfrm>
            <a:off x="838200" y="2385250"/>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a:extLst>
              <a:ext uri="{FF2B5EF4-FFF2-40B4-BE49-F238E27FC236}">
                <a16:creationId xmlns:a16="http://schemas.microsoft.com/office/drawing/2014/main" id="{E6B9E4C3-9302-4162-AA34-9AB863B735E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2025-09-23</a:t>
            </a:fld>
            <a:endParaRPr lang="en-CA"/>
          </a:p>
        </p:txBody>
      </p:sp>
      <p:sp>
        <p:nvSpPr>
          <p:cNvPr id="5" name="Footer Placeholder 4">
            <a:extLst>
              <a:ext uri="{FF2B5EF4-FFF2-40B4-BE49-F238E27FC236}">
                <a16:creationId xmlns:a16="http://schemas.microsoft.com/office/drawing/2014/main" id="{670B6E5E-B7D4-4E87-9B4C-D9D1DC1F9EE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FC92F670-AE4A-4DE1-9D89-935C7763500E}"/>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pic>
        <p:nvPicPr>
          <p:cNvPr id="7" name="Picture 6">
            <a:extLst>
              <a:ext uri="{FF2B5EF4-FFF2-40B4-BE49-F238E27FC236}">
                <a16:creationId xmlns:a16="http://schemas.microsoft.com/office/drawing/2014/main" id="{51606BF4-6A77-4DA6-A364-D066FF5C0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86" y="29845"/>
            <a:ext cx="3096525" cy="874591"/>
          </a:xfrm>
          <a:prstGeom prst="rect">
            <a:avLst/>
          </a:prstGeom>
        </p:spPr>
      </p:pic>
    </p:spTree>
    <p:extLst>
      <p:ext uri="{BB962C8B-B14F-4D97-AF65-F5344CB8AC3E}">
        <p14:creationId xmlns:p14="http://schemas.microsoft.com/office/powerpoint/2010/main" val="272689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CE19-A346-47FC-A6EB-C8DDA18F37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325D103-2CB6-4395-ACED-403A7738A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01C957-4DDC-4208-902C-798B6497543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2025-09-23</a:t>
            </a:fld>
            <a:endParaRPr lang="en-CA"/>
          </a:p>
        </p:txBody>
      </p:sp>
      <p:sp>
        <p:nvSpPr>
          <p:cNvPr id="5" name="Footer Placeholder 4">
            <a:extLst>
              <a:ext uri="{FF2B5EF4-FFF2-40B4-BE49-F238E27FC236}">
                <a16:creationId xmlns:a16="http://schemas.microsoft.com/office/drawing/2014/main" id="{4CC04191-A237-4307-9310-8CF0A851B16D}"/>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179A1C3-09ED-4132-95C1-3FD0D601D0BC}"/>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5358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5E34-3F93-4A00-A3D2-B2D6B2E591C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016F532-3515-4C70-8B4C-C01DBAA90E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D57B966-51D5-41F3-86C1-49CEBA9570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34F613C-26A9-4A2E-9397-285E85DB69D8}"/>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2025-09-23</a:t>
            </a:fld>
            <a:endParaRPr lang="en-CA"/>
          </a:p>
        </p:txBody>
      </p:sp>
      <p:sp>
        <p:nvSpPr>
          <p:cNvPr id="6" name="Footer Placeholder 5">
            <a:extLst>
              <a:ext uri="{FF2B5EF4-FFF2-40B4-BE49-F238E27FC236}">
                <a16:creationId xmlns:a16="http://schemas.microsoft.com/office/drawing/2014/main" id="{8EF15876-6AE2-410A-B977-2AA5DF1F24F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0226648-4A2F-4133-B00B-C23B2F488B8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74591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4F21-2C5A-4D0D-9A78-0CDD9D7DDA5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59F5847-8C48-4EDC-B427-11FCB4607E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AFC07C6-FA42-4119-965F-CB2B2F30B8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FF22BA9-95B5-4A04-92AF-74372AFE91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CD4E8E-F568-4878-813D-DDAF52499C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A483BBC-5162-41BE-9A32-0BCCCA49CD3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2025-09-23</a:t>
            </a:fld>
            <a:endParaRPr lang="en-CA"/>
          </a:p>
        </p:txBody>
      </p:sp>
      <p:sp>
        <p:nvSpPr>
          <p:cNvPr id="8" name="Footer Placeholder 7">
            <a:extLst>
              <a:ext uri="{FF2B5EF4-FFF2-40B4-BE49-F238E27FC236}">
                <a16:creationId xmlns:a16="http://schemas.microsoft.com/office/drawing/2014/main" id="{5C479EFD-B984-45C1-A226-47DEDEE4C66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83AE4EE6-EEF3-4F65-AC43-D58114D37B52}"/>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84524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3A9D-8B5C-4FE5-A69A-433027440C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9C0FCF1-ECFA-4E6B-88EC-4943175B35D1}"/>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2025-09-23</a:t>
            </a:fld>
            <a:endParaRPr lang="en-CA"/>
          </a:p>
        </p:txBody>
      </p:sp>
      <p:sp>
        <p:nvSpPr>
          <p:cNvPr id="4" name="Footer Placeholder 3">
            <a:extLst>
              <a:ext uri="{FF2B5EF4-FFF2-40B4-BE49-F238E27FC236}">
                <a16:creationId xmlns:a16="http://schemas.microsoft.com/office/drawing/2014/main" id="{1D9D8FEA-2504-4E64-AD77-C1769467110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34B74B1B-62E3-4285-B494-AF5EF8D68CAA}"/>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30229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799C5-09D1-4C89-8BC1-1AC06AE0267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2025-09-23</a:t>
            </a:fld>
            <a:endParaRPr lang="en-CA"/>
          </a:p>
        </p:txBody>
      </p:sp>
      <p:sp>
        <p:nvSpPr>
          <p:cNvPr id="3" name="Footer Placeholder 2">
            <a:extLst>
              <a:ext uri="{FF2B5EF4-FFF2-40B4-BE49-F238E27FC236}">
                <a16:creationId xmlns:a16="http://schemas.microsoft.com/office/drawing/2014/main" id="{CC4B158C-F3AD-409B-A6DA-EA8EABD588B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3C3A26BE-39E1-4B5F-AD86-F56D4B0643B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416605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DA7B-6A69-4095-A10D-405BBF674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BDCD842-F4BD-4DCA-9C3E-E2A2E6FFC4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87BA74-F3E8-4C4E-A4E0-C90299832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AD611D-E3B5-497F-A1F7-C01E83BBA51E}"/>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2025-09-23</a:t>
            </a:fld>
            <a:endParaRPr lang="en-CA"/>
          </a:p>
        </p:txBody>
      </p:sp>
      <p:sp>
        <p:nvSpPr>
          <p:cNvPr id="6" name="Footer Placeholder 5">
            <a:extLst>
              <a:ext uri="{FF2B5EF4-FFF2-40B4-BE49-F238E27FC236}">
                <a16:creationId xmlns:a16="http://schemas.microsoft.com/office/drawing/2014/main" id="{8B037022-1CC1-4EBD-ACF1-3854ADAEB69F}"/>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5CC4B5B-2A97-4FC3-9D87-6A04A6D0C590}"/>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68199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3D12-0494-43C1-B600-BC4031F26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A8E7236-EB1C-4974-A999-E31018237E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374C15E-647B-42E2-9473-042435160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977276-2345-4796-883D-9CE17ED0582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2025-09-23</a:t>
            </a:fld>
            <a:endParaRPr lang="en-CA"/>
          </a:p>
        </p:txBody>
      </p:sp>
      <p:sp>
        <p:nvSpPr>
          <p:cNvPr id="6" name="Footer Placeholder 5">
            <a:extLst>
              <a:ext uri="{FF2B5EF4-FFF2-40B4-BE49-F238E27FC236}">
                <a16:creationId xmlns:a16="http://schemas.microsoft.com/office/drawing/2014/main" id="{AE99DF61-281F-4CF1-9621-91676B66E208}"/>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88D4718-2901-4240-A227-65CC0C313C86}"/>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697051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64DF2-A84C-49C7-8D1D-3E77E48B9C76}"/>
              </a:ext>
            </a:extLst>
          </p:cNvPr>
          <p:cNvSpPr>
            <a:spLocks noGrp="1"/>
          </p:cNvSpPr>
          <p:nvPr>
            <p:ph type="title"/>
          </p:nvPr>
        </p:nvSpPr>
        <p:spPr>
          <a:xfrm>
            <a:off x="838200" y="773557"/>
            <a:ext cx="10515600" cy="1325563"/>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DA6F0FA7-31D0-4EA1-B8FA-367C1707B5C0}"/>
              </a:ext>
            </a:extLst>
          </p:cNvPr>
          <p:cNvSpPr>
            <a:spLocks noGrp="1"/>
          </p:cNvSpPr>
          <p:nvPr>
            <p:ph type="body" idx="1"/>
          </p:nvPr>
        </p:nvSpPr>
        <p:spPr>
          <a:xfrm>
            <a:off x="838200" y="2185289"/>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67897911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https://www.ontario.ca/laws/regulation/170493"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emf"/><Relationship Id="rId5" Type="http://schemas.openxmlformats.org/officeDocument/2006/relationships/hyperlink" Target="http://../2018%20Manual%20Revisions/frameworkandsectioninmanual/2.%20Participant%20Oreintation/Oreintation_threeSinkposter.docx"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www.youtube.com/watch?v=1KmGnVG5p2o"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hyperlink" Target="http://www.youtube.com/watch?v=1KmGnVG5p2o"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hyperlink" Target="https://www.youtube.com/watch?v=L3z9YmARd20"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hyperlink" Target="mailto:healthyschools@mlhu.on.ca" TargetMode="External"/><Relationship Id="rId3" Type="http://schemas.openxmlformats.org/officeDocument/2006/relationships/slideLayout" Target="../slideLayouts/slideLayout2.xml"/><Relationship Id="rId7" Type="http://schemas.openxmlformats.org/officeDocument/2006/relationships/hyperlink" Target="https://www.healthunit.com/food4thought-facilitator-portal"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chkmkt.com/Food4Thought_Quiz" TargetMode="External"/><Relationship Id="rId5" Type="http://schemas.openxmlformats.org/officeDocument/2006/relationships/image" Target="../media/image4.png"/><Relationship Id="rId4" Type="http://schemas.openxmlformats.org/officeDocument/2006/relationships/notesSlide" Target="../notesSlides/notesSlide25.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s://www.healthunit.com/food4thought-facilitator-portal"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6C1618-D982-48DC-B7DF-7A8B003344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D79BDD4-F80E-4026-8737-DC18709B37E8}"/>
              </a:ext>
            </a:extLst>
          </p:cNvPr>
          <p:cNvSpPr txBox="1"/>
          <p:nvPr/>
        </p:nvSpPr>
        <p:spPr>
          <a:xfrm>
            <a:off x="2098766" y="4310747"/>
            <a:ext cx="8368937" cy="1200329"/>
          </a:xfrm>
          <a:prstGeom prst="rect">
            <a:avLst/>
          </a:prstGeom>
          <a:noFill/>
        </p:spPr>
        <p:txBody>
          <a:bodyPr wrap="square" rtlCol="0">
            <a:spAutoFit/>
          </a:bodyPr>
          <a:lstStyle/>
          <a:p>
            <a:pPr algn="ctr"/>
            <a:r>
              <a:rPr lang="en-CA" sz="3600" dirty="0">
                <a:solidFill>
                  <a:schemeClr val="bg1"/>
                </a:solidFill>
                <a:latin typeface="Arial" panose="020B0604020202020204" pitchFamily="34" charset="0"/>
                <a:cs typeface="Arial" panose="020B0604020202020204" pitchFamily="34" charset="0"/>
              </a:rPr>
              <a:t>Food4Thought</a:t>
            </a:r>
          </a:p>
          <a:p>
            <a:pPr algn="ctr"/>
            <a:r>
              <a:rPr lang="en-CA" sz="3600" dirty="0">
                <a:solidFill>
                  <a:schemeClr val="bg1"/>
                </a:solidFill>
                <a:latin typeface="Arial" panose="020B0604020202020204" pitchFamily="34" charset="0"/>
                <a:cs typeface="Arial" panose="020B0604020202020204" pitchFamily="34" charset="0"/>
              </a:rPr>
              <a:t>E-Learning Training Module</a:t>
            </a:r>
          </a:p>
        </p:txBody>
      </p:sp>
      <p:pic>
        <p:nvPicPr>
          <p:cNvPr id="3" name="Recorded Sound">
            <a:hlinkClick r:id="" action="ppaction://media"/>
            <a:extLst>
              <a:ext uri="{FF2B5EF4-FFF2-40B4-BE49-F238E27FC236}">
                <a16:creationId xmlns:a16="http://schemas.microsoft.com/office/drawing/2014/main" id="{EF68C65B-49A5-3574-42A4-B347FC544B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3341" y="6130365"/>
            <a:ext cx="406400" cy="406400"/>
          </a:xfrm>
          <a:prstGeom prst="rect">
            <a:avLst/>
          </a:prstGeom>
        </p:spPr>
      </p:pic>
    </p:spTree>
    <p:extLst>
      <p:ext uri="{BB962C8B-B14F-4D97-AF65-F5344CB8AC3E}">
        <p14:creationId xmlns:p14="http://schemas.microsoft.com/office/powerpoint/2010/main" val="842927804"/>
      </p:ext>
    </p:extLst>
  </p:cSld>
  <p:clrMapOvr>
    <a:masterClrMapping/>
  </p:clrMapOvr>
  <mc:AlternateContent xmlns:mc="http://schemas.openxmlformats.org/markup-compatibility/2006" xmlns:p14="http://schemas.microsoft.com/office/powerpoint/2010/main">
    <mc:Choice Requires="p14">
      <p:transition spd="slow" p14:dur="2000" advClick="0" advTm="31500"/>
    </mc:Choice>
    <mc:Fallback xmlns="">
      <p:transition spd="slow" advClick="0" advTm="3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1CBC-CA9D-4D0C-AC56-C6FFC97E4F22}"/>
              </a:ext>
            </a:extLst>
          </p:cNvPr>
          <p:cNvSpPr>
            <a:spLocks noGrp="1"/>
          </p:cNvSpPr>
          <p:nvPr>
            <p:ph type="title"/>
          </p:nvPr>
        </p:nvSpPr>
        <p:spPr>
          <a:xfrm>
            <a:off x="838200" y="524706"/>
            <a:ext cx="10515600" cy="1325563"/>
          </a:xfrm>
        </p:spPr>
        <p:txBody>
          <a:bodyPr/>
          <a:lstStyle/>
          <a:p>
            <a:r>
              <a:rPr lang="en-CA" dirty="0"/>
              <a:t>Safe Food Handling </a:t>
            </a:r>
            <a:endParaRPr lang="en-US" dirty="0"/>
          </a:p>
        </p:txBody>
      </p:sp>
      <p:sp>
        <p:nvSpPr>
          <p:cNvPr id="3" name="Content Placeholder 2">
            <a:extLst>
              <a:ext uri="{FF2B5EF4-FFF2-40B4-BE49-F238E27FC236}">
                <a16:creationId xmlns:a16="http://schemas.microsoft.com/office/drawing/2014/main" id="{D7872C6D-3EDE-4053-A362-89249A2421D3}"/>
              </a:ext>
            </a:extLst>
          </p:cNvPr>
          <p:cNvSpPr>
            <a:spLocks noGrp="1"/>
          </p:cNvSpPr>
          <p:nvPr>
            <p:ph idx="1"/>
          </p:nvPr>
        </p:nvSpPr>
        <p:spPr>
          <a:xfrm>
            <a:off x="838200" y="1850269"/>
            <a:ext cx="10515600" cy="4026550"/>
          </a:xfrm>
        </p:spPr>
        <p:txBody>
          <a:bodyPr>
            <a:normAutofit fontScale="40000" lnSpcReduction="20000"/>
          </a:bodyPr>
          <a:lstStyle/>
          <a:p>
            <a:pPr marL="0" indent="0" algn="l">
              <a:lnSpc>
                <a:spcPct val="150000"/>
              </a:lnSpc>
              <a:buNone/>
            </a:pPr>
            <a:r>
              <a:rPr lang="en-CA" sz="6000" b="1" dirty="0">
                <a:latin typeface="Arial"/>
                <a:cs typeface="Arial"/>
              </a:rPr>
              <a:t>As food is being prepared, the food handler certification recommended:</a:t>
            </a:r>
          </a:p>
          <a:p>
            <a:pPr marL="457200" lvl="0" indent="-457200" algn="l">
              <a:spcBef>
                <a:spcPts val="600"/>
              </a:spcBef>
              <a:spcAft>
                <a:spcPts val="1200"/>
              </a:spcAft>
              <a:buClr>
                <a:schemeClr val="tx1"/>
              </a:buClr>
              <a:defRPr/>
            </a:pPr>
            <a:r>
              <a:rPr lang="en-CA" sz="5100" dirty="0">
                <a:solidFill>
                  <a:prstClr val="black"/>
                </a:solidFill>
              </a:rPr>
              <a:t>Principals of safe food handling: </a:t>
            </a:r>
          </a:p>
          <a:p>
            <a:pPr marL="914400" lvl="2" indent="-457200">
              <a:spcBef>
                <a:spcPts val="600"/>
              </a:spcBef>
              <a:spcAft>
                <a:spcPts val="1200"/>
              </a:spcAft>
              <a:buClr>
                <a:schemeClr val="tx1"/>
              </a:buClr>
              <a:buFont typeface="Wingdings" panose="05000000000000000000" pitchFamily="2" charset="2"/>
              <a:buChar char="ü"/>
              <a:defRPr/>
            </a:pPr>
            <a:r>
              <a:rPr lang="en-US" sz="5100" dirty="0">
                <a:solidFill>
                  <a:prstClr val="black"/>
                </a:solidFill>
                <a:latin typeface="Arial" pitchFamily="34" charset="0"/>
                <a:cs typeface="Arial" pitchFamily="34" charset="0"/>
              </a:rPr>
              <a:t>Personal hygiene</a:t>
            </a:r>
          </a:p>
          <a:p>
            <a:pPr marL="914400" lvl="2" indent="-457200">
              <a:spcBef>
                <a:spcPts val="600"/>
              </a:spcBef>
              <a:spcAft>
                <a:spcPts val="1200"/>
              </a:spcAft>
              <a:buClr>
                <a:schemeClr val="tx1"/>
              </a:buClr>
              <a:buFont typeface="Wingdings" panose="05000000000000000000" pitchFamily="2" charset="2"/>
              <a:buChar char="ü"/>
              <a:defRPr/>
            </a:pPr>
            <a:r>
              <a:rPr lang="en-US" sz="5100" dirty="0">
                <a:solidFill>
                  <a:prstClr val="black"/>
                </a:solidFill>
                <a:latin typeface="Arial" pitchFamily="34" charset="0"/>
                <a:cs typeface="Arial" pitchFamily="34" charset="0"/>
              </a:rPr>
              <a:t>Hand-washing</a:t>
            </a:r>
          </a:p>
          <a:p>
            <a:pPr marL="914400" lvl="2" indent="-457200">
              <a:spcBef>
                <a:spcPts val="600"/>
              </a:spcBef>
              <a:spcAft>
                <a:spcPts val="1200"/>
              </a:spcAft>
              <a:buClr>
                <a:schemeClr val="tx1"/>
              </a:buClr>
              <a:buFont typeface="Wingdings" panose="05000000000000000000" pitchFamily="2" charset="2"/>
              <a:buChar char="ü"/>
              <a:defRPr/>
            </a:pPr>
            <a:r>
              <a:rPr lang="en-US" sz="5100" dirty="0">
                <a:solidFill>
                  <a:prstClr val="black"/>
                </a:solidFill>
                <a:latin typeface="Arial" pitchFamily="34" charset="0"/>
                <a:cs typeface="Arial" pitchFamily="34" charset="0"/>
              </a:rPr>
              <a:t>Cleaning and sanitizing </a:t>
            </a:r>
          </a:p>
          <a:p>
            <a:pPr marL="914400" lvl="2" indent="-457200">
              <a:spcBef>
                <a:spcPts val="600"/>
              </a:spcBef>
              <a:spcAft>
                <a:spcPts val="1200"/>
              </a:spcAft>
              <a:buClr>
                <a:schemeClr val="tx1"/>
              </a:buClr>
              <a:buFont typeface="Wingdings" panose="05000000000000000000" pitchFamily="2" charset="2"/>
              <a:buChar char="ü"/>
              <a:defRPr/>
            </a:pPr>
            <a:r>
              <a:rPr lang="en-US" sz="5100" dirty="0">
                <a:solidFill>
                  <a:prstClr val="black"/>
                </a:solidFill>
                <a:latin typeface="Arial" pitchFamily="34" charset="0"/>
                <a:cs typeface="Arial" pitchFamily="34" charset="0"/>
              </a:rPr>
              <a:t>Temperature control</a:t>
            </a:r>
          </a:p>
          <a:p>
            <a:pPr marL="914400" lvl="2" indent="-457200">
              <a:spcBef>
                <a:spcPts val="600"/>
              </a:spcBef>
              <a:spcAft>
                <a:spcPts val="1200"/>
              </a:spcAft>
              <a:buClr>
                <a:schemeClr val="tx1"/>
              </a:buClr>
              <a:buFont typeface="Wingdings" panose="05000000000000000000" pitchFamily="2" charset="2"/>
              <a:buChar char="ü"/>
              <a:defRPr/>
            </a:pPr>
            <a:r>
              <a:rPr lang="en-US" sz="5100" dirty="0">
                <a:solidFill>
                  <a:prstClr val="black"/>
                </a:solidFill>
                <a:latin typeface="Arial" pitchFamily="34" charset="0"/>
                <a:cs typeface="Arial" pitchFamily="34" charset="0"/>
              </a:rPr>
              <a:t>Proper storage and holding of food</a:t>
            </a:r>
          </a:p>
          <a:p>
            <a:pPr marL="0" indent="0" algn="l">
              <a:buNone/>
            </a:pPr>
            <a:endParaRPr lang="en-US" dirty="0"/>
          </a:p>
        </p:txBody>
      </p:sp>
      <p:sp>
        <p:nvSpPr>
          <p:cNvPr id="4" name="TextBox 3">
            <a:extLst>
              <a:ext uri="{FF2B5EF4-FFF2-40B4-BE49-F238E27FC236}">
                <a16:creationId xmlns:a16="http://schemas.microsoft.com/office/drawing/2014/main" id="{D5D8C01D-52EF-4811-9550-C52CF94705FB}"/>
              </a:ext>
            </a:extLst>
          </p:cNvPr>
          <p:cNvSpPr txBox="1"/>
          <p:nvPr/>
        </p:nvSpPr>
        <p:spPr>
          <a:xfrm>
            <a:off x="838200" y="5622138"/>
            <a:ext cx="10442825" cy="830997"/>
          </a:xfrm>
          <a:prstGeom prst="rect">
            <a:avLst/>
          </a:prstGeom>
          <a:noFill/>
          <a:ln>
            <a:solidFill>
              <a:schemeClr val="tx1"/>
            </a:solidFill>
          </a:ln>
        </p:spPr>
        <p:txBody>
          <a:bodyPr wrap="square" rtlCol="0">
            <a:spAutoFit/>
          </a:bodyPr>
          <a:lstStyle/>
          <a:p>
            <a:pPr lvl="1" indent="-457200" algn="ctr">
              <a:spcBef>
                <a:spcPts val="600"/>
              </a:spcBef>
              <a:spcAft>
                <a:spcPts val="1200"/>
              </a:spcAft>
              <a:buClr>
                <a:schemeClr val="tx1"/>
              </a:buClr>
              <a:defRPr/>
            </a:pPr>
            <a:r>
              <a:rPr lang="en-US" sz="2400" dirty="0">
                <a:solidFill>
                  <a:prstClr val="black"/>
                </a:solidFill>
                <a:latin typeface="Arial" pitchFamily="34" charset="0"/>
                <a:cs typeface="Arial" pitchFamily="34" charset="0"/>
              </a:rPr>
              <a:t>All information can be found in the facilitators guide. Posters are included on the portal to provide information to students</a:t>
            </a:r>
            <a:endParaRPr lang="en-US" dirty="0"/>
          </a:p>
        </p:txBody>
      </p:sp>
      <p:pic>
        <p:nvPicPr>
          <p:cNvPr id="5" name="Slide 8">
            <a:hlinkClick r:id="" action="ppaction://media"/>
            <a:extLst>
              <a:ext uri="{FF2B5EF4-FFF2-40B4-BE49-F238E27FC236}">
                <a16:creationId xmlns:a16="http://schemas.microsoft.com/office/drawing/2014/main" id="{8B107366-D101-8241-22CC-39D1E3E149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4706" y="6046735"/>
            <a:ext cx="406400" cy="406400"/>
          </a:xfrm>
          <a:prstGeom prst="rect">
            <a:avLst/>
          </a:prstGeom>
        </p:spPr>
      </p:pic>
    </p:spTree>
    <p:extLst>
      <p:ext uri="{BB962C8B-B14F-4D97-AF65-F5344CB8AC3E}">
        <p14:creationId xmlns:p14="http://schemas.microsoft.com/office/powerpoint/2010/main" val="916540475"/>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4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46E4A-8987-4789-8ACE-BB98397CAE8E}"/>
              </a:ext>
            </a:extLst>
          </p:cNvPr>
          <p:cNvSpPr>
            <a:spLocks noGrp="1"/>
          </p:cNvSpPr>
          <p:nvPr>
            <p:ph type="title"/>
          </p:nvPr>
        </p:nvSpPr>
        <p:spPr/>
        <p:txBody>
          <a:bodyPr/>
          <a:lstStyle/>
          <a:p>
            <a:r>
              <a:rPr lang="en-CA" dirty="0"/>
              <a:t>Personal Hygiene </a:t>
            </a:r>
            <a:endParaRPr lang="en-US" dirty="0"/>
          </a:p>
        </p:txBody>
      </p:sp>
      <p:sp>
        <p:nvSpPr>
          <p:cNvPr id="3" name="Content Placeholder 2">
            <a:extLst>
              <a:ext uri="{FF2B5EF4-FFF2-40B4-BE49-F238E27FC236}">
                <a16:creationId xmlns:a16="http://schemas.microsoft.com/office/drawing/2014/main" id="{366C92D7-BFDB-4E29-9409-9C4EB64495EF}"/>
              </a:ext>
            </a:extLst>
          </p:cNvPr>
          <p:cNvSpPr>
            <a:spLocks noGrp="1"/>
          </p:cNvSpPr>
          <p:nvPr>
            <p:ph idx="1"/>
          </p:nvPr>
        </p:nvSpPr>
        <p:spPr>
          <a:xfrm>
            <a:off x="838200" y="2097574"/>
            <a:ext cx="10515600" cy="4351338"/>
          </a:xfrm>
        </p:spPr>
        <p:txBody>
          <a:bodyPr/>
          <a:lstStyle/>
          <a:p>
            <a:pPr algn="l">
              <a:spcBef>
                <a:spcPts val="0"/>
              </a:spcBef>
              <a:spcAft>
                <a:spcPts val="600"/>
              </a:spcAft>
              <a:defRPr/>
            </a:pPr>
            <a:endParaRPr lang="en-US" sz="800" dirty="0">
              <a:solidFill>
                <a:srgbClr val="E41617"/>
              </a:solidFill>
            </a:endParaRPr>
          </a:p>
          <a:p>
            <a:pPr algn="l">
              <a:spcBef>
                <a:spcPts val="600"/>
              </a:spcBef>
              <a:spcAft>
                <a:spcPts val="1200"/>
              </a:spcAft>
              <a:buClr>
                <a:schemeClr val="tx1"/>
              </a:buClr>
              <a:defRPr/>
            </a:pPr>
            <a:r>
              <a:rPr lang="en-US" dirty="0">
                <a:solidFill>
                  <a:prstClr val="black"/>
                </a:solidFill>
              </a:rPr>
              <a:t>Tie long hair back</a:t>
            </a:r>
          </a:p>
          <a:p>
            <a:pPr algn="l">
              <a:spcBef>
                <a:spcPts val="600"/>
              </a:spcBef>
              <a:spcAft>
                <a:spcPts val="1200"/>
              </a:spcAft>
              <a:buClr>
                <a:schemeClr val="tx1"/>
              </a:buClr>
              <a:defRPr/>
            </a:pPr>
            <a:r>
              <a:rPr lang="en-US" dirty="0">
                <a:solidFill>
                  <a:prstClr val="black"/>
                </a:solidFill>
              </a:rPr>
              <a:t>Remove dangling jewelry, watches and rings</a:t>
            </a:r>
          </a:p>
          <a:p>
            <a:pPr algn="l">
              <a:spcBef>
                <a:spcPts val="600"/>
              </a:spcBef>
              <a:spcAft>
                <a:spcPts val="1200"/>
              </a:spcAft>
              <a:buClr>
                <a:schemeClr val="tx1"/>
              </a:buClr>
              <a:defRPr/>
            </a:pPr>
            <a:r>
              <a:rPr lang="en-US" dirty="0">
                <a:solidFill>
                  <a:prstClr val="black"/>
                </a:solidFill>
              </a:rPr>
              <a:t>Do not cook when unwell. </a:t>
            </a:r>
          </a:p>
          <a:p>
            <a:pPr algn="l">
              <a:spcBef>
                <a:spcPts val="600"/>
              </a:spcBef>
              <a:spcAft>
                <a:spcPts val="1200"/>
              </a:spcAft>
              <a:buClr>
                <a:schemeClr val="tx1"/>
              </a:buClr>
              <a:defRPr/>
            </a:pPr>
            <a:r>
              <a:rPr lang="en-US" dirty="0">
                <a:solidFill>
                  <a:prstClr val="black"/>
                </a:solidFill>
              </a:rPr>
              <a:t>Cover cuts and wounds with a Band-Aid </a:t>
            </a:r>
            <a:r>
              <a:rPr lang="en-US" b="1" dirty="0">
                <a:solidFill>
                  <a:prstClr val="black"/>
                </a:solidFill>
              </a:rPr>
              <a:t>and gloves.</a:t>
            </a:r>
          </a:p>
          <a:p>
            <a:pPr lvl="1">
              <a:spcBef>
                <a:spcPts val="600"/>
              </a:spcBef>
              <a:spcAft>
                <a:spcPts val="1200"/>
              </a:spcAft>
              <a:buClr>
                <a:schemeClr val="tx1"/>
              </a:buClr>
              <a:defRPr/>
            </a:pPr>
            <a:r>
              <a:rPr lang="en-US" b="1" dirty="0">
                <a:solidFill>
                  <a:prstClr val="black"/>
                </a:solidFill>
                <a:latin typeface="Arial" pitchFamily="34" charset="0"/>
                <a:cs typeface="Arial" pitchFamily="34" charset="0"/>
              </a:rPr>
              <a:t>Unless a glove is being used to cover a cut it is not needed. Gloves can compromise food safety.</a:t>
            </a:r>
            <a:endParaRPr lang="en-US" sz="2800" b="1" dirty="0">
              <a:solidFill>
                <a:srgbClr val="00CC00"/>
              </a:solidFill>
              <a:latin typeface="Arial" pitchFamily="34" charset="0"/>
              <a:cs typeface="Arial" pitchFamily="34" charset="0"/>
            </a:endParaRPr>
          </a:p>
          <a:p>
            <a:endParaRPr lang="en-US" dirty="0"/>
          </a:p>
        </p:txBody>
      </p:sp>
      <p:pic>
        <p:nvPicPr>
          <p:cNvPr id="4" name="Slide 9">
            <a:hlinkClick r:id="" action="ppaction://media"/>
            <a:extLst>
              <a:ext uri="{FF2B5EF4-FFF2-40B4-BE49-F238E27FC236}">
                <a16:creationId xmlns:a16="http://schemas.microsoft.com/office/drawing/2014/main" id="{39A94156-2CA2-BB20-62A9-AE312FC955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042512"/>
            <a:ext cx="406400" cy="406400"/>
          </a:xfrm>
          <a:prstGeom prst="rect">
            <a:avLst/>
          </a:prstGeom>
        </p:spPr>
      </p:pic>
    </p:spTree>
    <p:extLst>
      <p:ext uri="{BB962C8B-B14F-4D97-AF65-F5344CB8AC3E}">
        <p14:creationId xmlns:p14="http://schemas.microsoft.com/office/powerpoint/2010/main" val="3124095570"/>
      </p:ext>
    </p:extLst>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0186-89BD-438C-A726-3E48E0B04B21}"/>
              </a:ext>
            </a:extLst>
          </p:cNvPr>
          <p:cNvSpPr>
            <a:spLocks noGrp="1"/>
          </p:cNvSpPr>
          <p:nvPr>
            <p:ph type="title"/>
          </p:nvPr>
        </p:nvSpPr>
        <p:spPr/>
        <p:txBody>
          <a:bodyPr/>
          <a:lstStyle/>
          <a:p>
            <a:r>
              <a:rPr lang="en-CA" dirty="0"/>
              <a:t>Handwashing</a:t>
            </a:r>
            <a:endParaRPr lang="en-US" dirty="0"/>
          </a:p>
        </p:txBody>
      </p:sp>
      <p:sp>
        <p:nvSpPr>
          <p:cNvPr id="3" name="Content Placeholder 2">
            <a:extLst>
              <a:ext uri="{FF2B5EF4-FFF2-40B4-BE49-F238E27FC236}">
                <a16:creationId xmlns:a16="http://schemas.microsoft.com/office/drawing/2014/main" id="{8D6982AB-3D5C-4500-9D3D-F4986996179C}"/>
              </a:ext>
            </a:extLst>
          </p:cNvPr>
          <p:cNvSpPr>
            <a:spLocks noGrp="1"/>
          </p:cNvSpPr>
          <p:nvPr>
            <p:ph idx="1"/>
          </p:nvPr>
        </p:nvSpPr>
        <p:spPr>
          <a:xfrm>
            <a:off x="838200" y="2148945"/>
            <a:ext cx="10515600" cy="4351338"/>
          </a:xfrm>
        </p:spPr>
        <p:txBody>
          <a:bodyPr>
            <a:normAutofit fontScale="92500" lnSpcReduction="10000"/>
          </a:bodyPr>
          <a:lstStyle/>
          <a:p>
            <a:pPr marL="827088" indent="-457200" algn="l">
              <a:defRPr/>
            </a:pPr>
            <a:r>
              <a:rPr lang="en-US" dirty="0">
                <a:solidFill>
                  <a:prstClr val="black"/>
                </a:solidFill>
                <a:latin typeface="Arial" charset="0"/>
                <a:cs typeface="Arial" charset="0"/>
              </a:rPr>
              <a:t>The most effective way to stop the spread of illness</a:t>
            </a:r>
          </a:p>
          <a:p>
            <a:pPr marL="827088" indent="-457200" algn="l">
              <a:defRPr/>
            </a:pPr>
            <a:r>
              <a:rPr lang="en-US" dirty="0"/>
              <a:t>Handwashing is recommended over alcohol-based hand cleansers.</a:t>
            </a:r>
            <a:r>
              <a:rPr lang="en-US" dirty="0">
                <a:solidFill>
                  <a:prstClr val="black"/>
                </a:solidFill>
              </a:rPr>
              <a:t> </a:t>
            </a:r>
          </a:p>
          <a:p>
            <a:pPr marL="827088" indent="-457200" algn="l">
              <a:defRPr/>
            </a:pPr>
            <a:r>
              <a:rPr lang="en-US" dirty="0"/>
              <a:t>Hands should be washed: </a:t>
            </a:r>
          </a:p>
          <a:p>
            <a:pPr marL="1169988" lvl="1" indent="-342900">
              <a:defRPr/>
            </a:pPr>
            <a:r>
              <a:rPr lang="en-US" dirty="0">
                <a:latin typeface="Arial" panose="020B0604020202020204" pitchFamily="34" charset="0"/>
                <a:cs typeface="Arial" panose="020B0604020202020204" pitchFamily="34" charset="0"/>
              </a:rPr>
              <a:t>before starting to cook; </a:t>
            </a:r>
          </a:p>
          <a:p>
            <a:pPr marL="1169988" lvl="1" indent="-342900">
              <a:defRPr/>
            </a:pPr>
            <a:r>
              <a:rPr lang="en-US" dirty="0">
                <a:latin typeface="Arial" panose="020B0604020202020204" pitchFamily="34" charset="0"/>
                <a:cs typeface="Arial" panose="020B0604020202020204" pitchFamily="34" charset="0"/>
              </a:rPr>
              <a:t>after touching hair or face; </a:t>
            </a:r>
          </a:p>
          <a:p>
            <a:pPr marL="1169988" lvl="1" indent="-342900">
              <a:defRPr/>
            </a:pPr>
            <a:r>
              <a:rPr lang="en-US" dirty="0">
                <a:latin typeface="Arial" panose="020B0604020202020204" pitchFamily="34" charset="0"/>
                <a:cs typeface="Arial" panose="020B0604020202020204" pitchFamily="34" charset="0"/>
              </a:rPr>
              <a:t>after using the washroom; </a:t>
            </a:r>
          </a:p>
          <a:p>
            <a:pPr marL="1169988" lvl="1" indent="-342900">
              <a:defRPr/>
            </a:pPr>
            <a:r>
              <a:rPr lang="en-US" dirty="0">
                <a:latin typeface="Arial" panose="020B0604020202020204" pitchFamily="34" charset="0"/>
                <a:cs typeface="Arial" panose="020B0604020202020204" pitchFamily="34" charset="0"/>
              </a:rPr>
              <a:t>after handling raw meat, poultry, or eggs (not in the program) </a:t>
            </a:r>
          </a:p>
          <a:p>
            <a:pPr marL="1169988" lvl="1" indent="-342900">
              <a:defRPr/>
            </a:pPr>
            <a:r>
              <a:rPr lang="en-US" dirty="0">
                <a:latin typeface="Arial" panose="020B0604020202020204" pitchFamily="34" charset="0"/>
                <a:cs typeface="Arial" panose="020B0604020202020204" pitchFamily="34" charset="0"/>
              </a:rPr>
              <a:t>After switching food preparation tasks or handling the garbage or dirty dishes. </a:t>
            </a:r>
            <a:endParaRPr lang="en-US" dirty="0">
              <a:solidFill>
                <a:prstClr val="black"/>
              </a:solidFill>
              <a:latin typeface="Arial" panose="020B0604020202020204" pitchFamily="34" charset="0"/>
              <a:cs typeface="Arial" panose="020B0604020202020204" pitchFamily="34" charset="0"/>
            </a:endParaRPr>
          </a:p>
          <a:p>
            <a:pPr marL="369888" lvl="0" indent="0" algn="l">
              <a:buClr>
                <a:srgbClr val="FF0000"/>
              </a:buClr>
              <a:buNone/>
              <a:defRPr/>
            </a:pPr>
            <a:endParaRPr lang="en-US" sz="1600" dirty="0">
              <a:solidFill>
                <a:srgbClr val="E41617"/>
              </a:solidFill>
              <a:latin typeface="Arial" charset="0"/>
              <a:cs typeface="Arial" charset="0"/>
            </a:endParaRPr>
          </a:p>
          <a:p>
            <a:pPr marL="0" lvl="0" indent="0">
              <a:spcBef>
                <a:spcPts val="0"/>
              </a:spcBef>
              <a:buNone/>
              <a:defRPr/>
            </a:pPr>
            <a:r>
              <a:rPr lang="en-US" altLang="en-US" sz="2400" b="1" dirty="0">
                <a:solidFill>
                  <a:srgbClr val="E41617"/>
                </a:solidFill>
                <a:sym typeface="Times New Roman" panose="02020603050405020304" pitchFamily="18" charset="0"/>
              </a:rPr>
              <a:t>Wearing gloves </a:t>
            </a:r>
            <a:r>
              <a:rPr lang="en-US" altLang="en-US" sz="2400" b="1" u="sng" dirty="0">
                <a:solidFill>
                  <a:srgbClr val="E41617"/>
                </a:solidFill>
                <a:sym typeface="Times New Roman" panose="02020603050405020304" pitchFamily="18" charset="0"/>
              </a:rPr>
              <a:t>does not </a:t>
            </a:r>
            <a:r>
              <a:rPr lang="en-US" altLang="en-US" sz="2400" b="1" dirty="0">
                <a:solidFill>
                  <a:srgbClr val="E41617"/>
                </a:solidFill>
                <a:sym typeface="Times New Roman" panose="02020603050405020304" pitchFamily="18" charset="0"/>
              </a:rPr>
              <a:t>replace handwashing</a:t>
            </a:r>
          </a:p>
          <a:p>
            <a:endParaRPr lang="en-US" dirty="0"/>
          </a:p>
        </p:txBody>
      </p:sp>
      <p:pic>
        <p:nvPicPr>
          <p:cNvPr id="4" name="Slide 10">
            <a:hlinkClick r:id="" action="ppaction://media"/>
            <a:extLst>
              <a:ext uri="{FF2B5EF4-FFF2-40B4-BE49-F238E27FC236}">
                <a16:creationId xmlns:a16="http://schemas.microsoft.com/office/drawing/2014/main" id="{F3CC2E30-7FD9-327E-9EEF-A55B12C4DC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3447" y="6020671"/>
            <a:ext cx="406400" cy="406400"/>
          </a:xfrm>
          <a:prstGeom prst="rect">
            <a:avLst/>
          </a:prstGeom>
        </p:spPr>
      </p:pic>
    </p:spTree>
    <p:extLst>
      <p:ext uri="{BB962C8B-B14F-4D97-AF65-F5344CB8AC3E}">
        <p14:creationId xmlns:p14="http://schemas.microsoft.com/office/powerpoint/2010/main" val="2079239264"/>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F26895FB-FC72-5862-4A08-20F491066191}"/>
              </a:ext>
            </a:extLst>
          </p:cNvPr>
          <p:cNvPicPr>
            <a:picLocks noGrp="1" noChangeAspect="1"/>
          </p:cNvPicPr>
          <p:nvPr>
            <p:ph idx="1"/>
          </p:nvPr>
        </p:nvPicPr>
        <p:blipFill>
          <a:blip r:embed="rId5"/>
          <a:stretch>
            <a:fillRect/>
          </a:stretch>
        </p:blipFill>
        <p:spPr>
          <a:xfrm>
            <a:off x="3336667" y="345057"/>
            <a:ext cx="5223697" cy="6170305"/>
          </a:xfrm>
        </p:spPr>
      </p:pic>
      <p:pic>
        <p:nvPicPr>
          <p:cNvPr id="2" name="Slide 11">
            <a:hlinkClick r:id="" action="ppaction://media"/>
            <a:extLst>
              <a:ext uri="{FF2B5EF4-FFF2-40B4-BE49-F238E27FC236}">
                <a16:creationId xmlns:a16="http://schemas.microsoft.com/office/drawing/2014/main" id="{E5E8EF75-7BD2-EE6D-8B31-D8B875F3B0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8847" y="6035750"/>
            <a:ext cx="406400" cy="406400"/>
          </a:xfrm>
          <a:prstGeom prst="rect">
            <a:avLst/>
          </a:prstGeom>
        </p:spPr>
      </p:pic>
    </p:spTree>
    <p:extLst>
      <p:ext uri="{BB962C8B-B14F-4D97-AF65-F5344CB8AC3E}">
        <p14:creationId xmlns:p14="http://schemas.microsoft.com/office/powerpoint/2010/main" val="1976803863"/>
      </p:ext>
    </p:extLst>
  </p:cSld>
  <p:clrMapOvr>
    <a:masterClrMapping/>
  </p:clrMapOvr>
  <mc:AlternateContent xmlns:mc="http://schemas.openxmlformats.org/markup-compatibility/2006" xmlns:p14="http://schemas.microsoft.com/office/powerpoint/2010/main">
    <mc:Choice Requires="p14">
      <p:transition spd="slow" p14:dur="2000" advClick="0" advTm="23300"/>
    </mc:Choice>
    <mc:Fallback xmlns="">
      <p:transition spd="slow" advClick="0" advTm="2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1792D-A126-442C-AEE2-F4D89893BEA6}"/>
              </a:ext>
            </a:extLst>
          </p:cNvPr>
          <p:cNvSpPr>
            <a:spLocks noGrp="1"/>
          </p:cNvSpPr>
          <p:nvPr>
            <p:ph type="title"/>
          </p:nvPr>
        </p:nvSpPr>
        <p:spPr/>
        <p:txBody>
          <a:bodyPr/>
          <a:lstStyle/>
          <a:p>
            <a:r>
              <a:rPr lang="en-CA" dirty="0"/>
              <a:t>Storage and handling of food</a:t>
            </a:r>
            <a:endParaRPr lang="en-US" dirty="0"/>
          </a:p>
        </p:txBody>
      </p:sp>
      <p:sp>
        <p:nvSpPr>
          <p:cNvPr id="3" name="Content Placeholder 2">
            <a:extLst>
              <a:ext uri="{FF2B5EF4-FFF2-40B4-BE49-F238E27FC236}">
                <a16:creationId xmlns:a16="http://schemas.microsoft.com/office/drawing/2014/main" id="{12EB6264-5253-476F-8339-CF5C2BFD4C7B}"/>
              </a:ext>
            </a:extLst>
          </p:cNvPr>
          <p:cNvSpPr>
            <a:spLocks noGrp="1"/>
          </p:cNvSpPr>
          <p:nvPr>
            <p:ph idx="1"/>
          </p:nvPr>
        </p:nvSpPr>
        <p:spPr>
          <a:xfrm>
            <a:off x="395748" y="2053411"/>
            <a:ext cx="8148560" cy="4498821"/>
          </a:xfrm>
        </p:spPr>
        <p:txBody>
          <a:bodyPr vert="horz" lIns="91440" tIns="45720" rIns="91440" bIns="45720" rtlCol="0" anchor="t">
            <a:normAutofit fontScale="85000" lnSpcReduction="10000"/>
          </a:bodyPr>
          <a:lstStyle/>
          <a:p>
            <a:pPr algn="l"/>
            <a:r>
              <a:rPr lang="en-US" dirty="0"/>
              <a:t>Always maintain proper food temperatures</a:t>
            </a:r>
          </a:p>
          <a:p>
            <a:pPr lvl="1"/>
            <a:r>
              <a:rPr lang="en-US" sz="2600" dirty="0">
                <a:latin typeface="Arial" panose="020B0604020202020204" pitchFamily="34" charset="0"/>
                <a:cs typeface="Arial" panose="020B0604020202020204" pitchFamily="34" charset="0"/>
              </a:rPr>
              <a:t>The Danger Zone (4°C and 60°C  or 40°F and140°F) is the temperature zone where bacteria grow most rapidly ​</a:t>
            </a:r>
          </a:p>
          <a:p>
            <a:pPr lvl="1"/>
            <a:r>
              <a:rPr lang="en-US" sz="2600" dirty="0">
                <a:latin typeface="Arial" panose="020B0604020202020204" pitchFamily="34" charset="0"/>
                <a:cs typeface="Arial" panose="020B0604020202020204" pitchFamily="34" charset="0"/>
              </a:rPr>
              <a:t>Keep refrigerated, frozen and cooked food out of this zone </a:t>
            </a:r>
          </a:p>
          <a:p>
            <a:pPr lvl="1"/>
            <a:r>
              <a:rPr lang="en-US" sz="2600" dirty="0">
                <a:latin typeface="Arial" panose="020B0604020202020204" pitchFamily="34" charset="0"/>
                <a:cs typeface="Arial" panose="020B0604020202020204" pitchFamily="34" charset="0"/>
              </a:rPr>
              <a:t>Keep this in mind when shopping and transporting foods</a:t>
            </a:r>
          </a:p>
          <a:p>
            <a:pPr lvl="1"/>
            <a:r>
              <a:rPr lang="en-US" sz="2600" dirty="0">
                <a:latin typeface="Arial" panose="020B0604020202020204" pitchFamily="34" charset="0"/>
                <a:cs typeface="Arial" panose="020B0604020202020204" pitchFamily="34" charset="0"/>
              </a:rPr>
              <a:t>Foods in this zone for more than 2 hours are </a:t>
            </a:r>
            <a:r>
              <a:rPr lang="en-US" sz="2600" u="sng" dirty="0">
                <a:latin typeface="Arial" panose="020B0604020202020204" pitchFamily="34" charset="0"/>
                <a:cs typeface="Arial" panose="020B0604020202020204" pitchFamily="34" charset="0"/>
              </a:rPr>
              <a:t>not safe to eat</a:t>
            </a:r>
            <a:r>
              <a:rPr lang="en-US" sz="2600" dirty="0">
                <a:latin typeface="Arial" panose="020B0604020202020204" pitchFamily="34" charset="0"/>
                <a:cs typeface="Arial" panose="020B0604020202020204" pitchFamily="34" charset="0"/>
              </a:rPr>
              <a:t> </a:t>
            </a:r>
          </a:p>
          <a:p>
            <a:pPr marL="285750" indent="-285750" algn="l">
              <a:lnSpc>
                <a:spcPct val="200000"/>
              </a:lnSpc>
              <a:buClr>
                <a:schemeClr val="tx1"/>
              </a:buClr>
              <a:buFont typeface="Arial"/>
              <a:buChar char="•"/>
            </a:pPr>
            <a:r>
              <a:rPr lang="en-US" dirty="0"/>
              <a:t>Wash your hands before handling food </a:t>
            </a:r>
          </a:p>
          <a:p>
            <a:pPr marL="285750" indent="-285750" algn="l">
              <a:lnSpc>
                <a:spcPct val="120000"/>
              </a:lnSpc>
              <a:buClr>
                <a:schemeClr val="tx1"/>
              </a:buClr>
              <a:buFont typeface="Arial"/>
              <a:buChar char="•"/>
            </a:pPr>
            <a:r>
              <a:rPr lang="en-US" dirty="0"/>
              <a:t>Thoroughly wash vegetables and fruits prior to preparation/cooking</a:t>
            </a:r>
          </a:p>
          <a:p>
            <a:pPr marL="457200" lvl="1" indent="0">
              <a:buNone/>
            </a:pPr>
            <a:endParaRPr lang="en-US" dirty="0"/>
          </a:p>
        </p:txBody>
      </p:sp>
      <p:pic>
        <p:nvPicPr>
          <p:cNvPr id="4" name="Picture 4" descr="A picture containing text, device, gauge&#10;&#10;Description automatically generated">
            <a:extLst>
              <a:ext uri="{FF2B5EF4-FFF2-40B4-BE49-F238E27FC236}">
                <a16:creationId xmlns:a16="http://schemas.microsoft.com/office/drawing/2014/main" id="{A3604F21-F426-6D5D-86A8-37054F079F78}"/>
              </a:ext>
            </a:extLst>
          </p:cNvPr>
          <p:cNvPicPr>
            <a:picLocks noChangeAspect="1"/>
          </p:cNvPicPr>
          <p:nvPr/>
        </p:nvPicPr>
        <p:blipFill>
          <a:blip r:embed="rId5"/>
          <a:stretch>
            <a:fillRect/>
          </a:stretch>
        </p:blipFill>
        <p:spPr>
          <a:xfrm>
            <a:off x="8125747" y="2334157"/>
            <a:ext cx="3382297" cy="3361874"/>
          </a:xfrm>
          <a:prstGeom prst="rect">
            <a:avLst/>
          </a:prstGeom>
        </p:spPr>
      </p:pic>
      <p:pic>
        <p:nvPicPr>
          <p:cNvPr id="5" name="Slide 12">
            <a:hlinkClick r:id="" action="ppaction://media"/>
            <a:extLst>
              <a:ext uri="{FF2B5EF4-FFF2-40B4-BE49-F238E27FC236}">
                <a16:creationId xmlns:a16="http://schemas.microsoft.com/office/drawing/2014/main" id="{7C9A089D-3E40-C529-040A-6FBF64F5F9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9852" y="6186173"/>
            <a:ext cx="406400" cy="406400"/>
          </a:xfrm>
          <a:prstGeom prst="rect">
            <a:avLst/>
          </a:prstGeom>
        </p:spPr>
      </p:pic>
    </p:spTree>
    <p:extLst>
      <p:ext uri="{BB962C8B-B14F-4D97-AF65-F5344CB8AC3E}">
        <p14:creationId xmlns:p14="http://schemas.microsoft.com/office/powerpoint/2010/main" val="185070752"/>
      </p:ext>
    </p:extLst>
  </p:cSld>
  <p:clrMapOvr>
    <a:masterClrMapping/>
  </p:clrMapOvr>
  <mc:AlternateContent xmlns:mc="http://schemas.openxmlformats.org/markup-compatibility/2006" xmlns:p14="http://schemas.microsoft.com/office/powerpoint/2010/main">
    <mc:Choice Requires="p14">
      <p:transition spd="slow" p14:dur="2000" advClick="0" advTm="48000"/>
    </mc:Choice>
    <mc:Fallback xmlns="">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1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81A78-42A2-40B2-B830-74336BF8207F}"/>
              </a:ext>
            </a:extLst>
          </p:cNvPr>
          <p:cNvSpPr>
            <a:spLocks noGrp="1"/>
          </p:cNvSpPr>
          <p:nvPr>
            <p:ph type="title"/>
          </p:nvPr>
        </p:nvSpPr>
        <p:spPr/>
        <p:txBody>
          <a:bodyPr/>
          <a:lstStyle/>
          <a:p>
            <a:r>
              <a:rPr lang="en-CA" dirty="0"/>
              <a:t>Cleaning and Sanitizing</a:t>
            </a:r>
            <a:endParaRPr lang="en-US" dirty="0"/>
          </a:p>
        </p:txBody>
      </p:sp>
      <p:sp>
        <p:nvSpPr>
          <p:cNvPr id="3" name="Content Placeholder 2">
            <a:extLst>
              <a:ext uri="{FF2B5EF4-FFF2-40B4-BE49-F238E27FC236}">
                <a16:creationId xmlns:a16="http://schemas.microsoft.com/office/drawing/2014/main" id="{EA4BA2F3-10DE-4148-8AF7-3EA48562A544}"/>
              </a:ext>
            </a:extLst>
          </p:cNvPr>
          <p:cNvSpPr>
            <a:spLocks noGrp="1"/>
          </p:cNvSpPr>
          <p:nvPr>
            <p:ph idx="1"/>
          </p:nvPr>
        </p:nvSpPr>
        <p:spPr/>
        <p:txBody>
          <a:bodyPr/>
          <a:lstStyle/>
          <a:p>
            <a:pPr marL="0" indent="0" algn="l">
              <a:lnSpc>
                <a:spcPct val="100000"/>
              </a:lnSpc>
              <a:buNone/>
            </a:pPr>
            <a:r>
              <a:rPr lang="en-CA" b="1" dirty="0"/>
              <a:t>Cleaning and Sanitizing Dishes, Pots &amp; Equipment:</a:t>
            </a:r>
          </a:p>
          <a:p>
            <a:pPr marL="0" indent="0" algn="l">
              <a:lnSpc>
                <a:spcPct val="150000"/>
              </a:lnSpc>
              <a:spcBef>
                <a:spcPts val="600"/>
              </a:spcBef>
              <a:buNone/>
            </a:pPr>
            <a:r>
              <a:rPr lang="en-CA" b="1" i="1" dirty="0"/>
              <a:t>By machine: </a:t>
            </a:r>
            <a:endParaRPr lang="en-CA" dirty="0"/>
          </a:p>
          <a:p>
            <a:pPr algn="l">
              <a:buClr>
                <a:schemeClr val="tx1"/>
              </a:buClr>
            </a:pPr>
            <a:r>
              <a:rPr lang="en-CA" dirty="0"/>
              <a:t>If you use a dishwasher it must be commercial grade and meet the  </a:t>
            </a:r>
            <a:r>
              <a:rPr lang="en-CA" u="sng" dirty="0">
                <a:hlinkClick r:id="rId5"/>
              </a:rPr>
              <a:t>Ontario Food Premises Regulation (O. Reg 493/17)</a:t>
            </a:r>
            <a:r>
              <a:rPr lang="en-CA" dirty="0"/>
              <a:t> . This code sets out the minimum standards that each food premises must meet.</a:t>
            </a:r>
          </a:p>
          <a:p>
            <a:endParaRPr lang="en-US" dirty="0"/>
          </a:p>
        </p:txBody>
      </p:sp>
      <p:pic>
        <p:nvPicPr>
          <p:cNvPr id="4" name="slide 13">
            <a:hlinkClick r:id="" action="ppaction://media"/>
            <a:extLst>
              <a:ext uri="{FF2B5EF4-FFF2-40B4-BE49-F238E27FC236}">
                <a16:creationId xmlns:a16="http://schemas.microsoft.com/office/drawing/2014/main" id="{AB1CA986-A6DD-0320-1CE5-76D979C10B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7941" y="6094506"/>
            <a:ext cx="406400" cy="406400"/>
          </a:xfrm>
          <a:prstGeom prst="rect">
            <a:avLst/>
          </a:prstGeom>
        </p:spPr>
      </p:pic>
    </p:spTree>
    <p:extLst>
      <p:ext uri="{BB962C8B-B14F-4D97-AF65-F5344CB8AC3E}">
        <p14:creationId xmlns:p14="http://schemas.microsoft.com/office/powerpoint/2010/main" val="195567716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6945-6FC6-4624-948E-54CC89D74539}"/>
              </a:ext>
            </a:extLst>
          </p:cNvPr>
          <p:cNvSpPr>
            <a:spLocks noGrp="1"/>
          </p:cNvSpPr>
          <p:nvPr>
            <p:ph type="title"/>
          </p:nvPr>
        </p:nvSpPr>
        <p:spPr>
          <a:xfrm>
            <a:off x="838200" y="454787"/>
            <a:ext cx="10515600" cy="1325563"/>
          </a:xfrm>
        </p:spPr>
        <p:txBody>
          <a:bodyPr/>
          <a:lstStyle/>
          <a:p>
            <a:r>
              <a:rPr lang="en-CA" dirty="0"/>
              <a:t>Cleaning and Sanitizing</a:t>
            </a:r>
            <a:endParaRPr lang="en-US" dirty="0"/>
          </a:p>
        </p:txBody>
      </p:sp>
      <p:sp>
        <p:nvSpPr>
          <p:cNvPr id="3" name="Content Placeholder 2">
            <a:extLst>
              <a:ext uri="{FF2B5EF4-FFF2-40B4-BE49-F238E27FC236}">
                <a16:creationId xmlns:a16="http://schemas.microsoft.com/office/drawing/2014/main" id="{132A6E74-16B5-47A2-96D4-3CC12CB3F70E}"/>
              </a:ext>
            </a:extLst>
          </p:cNvPr>
          <p:cNvSpPr>
            <a:spLocks noGrp="1"/>
          </p:cNvSpPr>
          <p:nvPr>
            <p:ph idx="1"/>
          </p:nvPr>
        </p:nvSpPr>
        <p:spPr>
          <a:xfrm>
            <a:off x="838200" y="1651825"/>
            <a:ext cx="10515600" cy="4351338"/>
          </a:xfrm>
        </p:spPr>
        <p:txBody>
          <a:bodyPr vert="horz" lIns="91440" tIns="45720" rIns="91440" bIns="45720" rtlCol="0" anchor="t">
            <a:normAutofit/>
          </a:bodyPr>
          <a:lstStyle/>
          <a:p>
            <a:pPr marL="0" indent="0" algn="l" fontAlgn="base">
              <a:lnSpc>
                <a:spcPct val="100000"/>
              </a:lnSpc>
              <a:spcBef>
                <a:spcPct val="20000"/>
              </a:spcBef>
              <a:spcAft>
                <a:spcPct val="0"/>
              </a:spcAft>
              <a:buClr>
                <a:srgbClr val="FF0000"/>
              </a:buClr>
              <a:buNone/>
              <a:defRPr/>
            </a:pPr>
            <a:r>
              <a:rPr lang="en-CA" b="1" i="1" dirty="0">
                <a:latin typeface="Arial"/>
                <a:cs typeface="Arial"/>
              </a:rPr>
              <a:t>Handwashing dishes: </a:t>
            </a:r>
            <a:endParaRPr lang="en-US" dirty="0"/>
          </a:p>
          <a:p>
            <a:pPr algn="l" fontAlgn="base">
              <a:lnSpc>
                <a:spcPct val="100000"/>
              </a:lnSpc>
              <a:spcBef>
                <a:spcPct val="20000"/>
              </a:spcBef>
              <a:spcAft>
                <a:spcPct val="0"/>
              </a:spcAft>
              <a:buClr>
                <a:schemeClr val="tx1"/>
              </a:buClr>
              <a:defRPr/>
            </a:pPr>
            <a:r>
              <a:rPr lang="en-CA" sz="2400" dirty="0">
                <a:latin typeface="Arial"/>
                <a:cs typeface="Arial"/>
              </a:rPr>
              <a:t>You will need a </a:t>
            </a:r>
            <a:r>
              <a:rPr lang="en-CA" sz="2400" dirty="0">
                <a:latin typeface="Arial"/>
                <a:cs typeface="Arial"/>
                <a:hlinkClick r:id="rId5">
                  <a:extLst>
                    <a:ext uri="{A12FA001-AC4F-418D-AE19-62706E023703}">
                      <ahyp:hlinkClr xmlns:ahyp="http://schemas.microsoft.com/office/drawing/2018/hyperlinkcolor" val="tx"/>
                    </a:ext>
                  </a:extLst>
                </a:hlinkClick>
              </a:rPr>
              <a:t>three</a:t>
            </a:r>
            <a:r>
              <a:rPr lang="en-CA" sz="2400" dirty="0">
                <a:latin typeface="Arial"/>
                <a:cs typeface="Arial"/>
              </a:rPr>
              <a:t> compartment sink (or bins) for washing dishes by hand. </a:t>
            </a:r>
          </a:p>
          <a:p>
            <a:pPr algn="l" fontAlgn="base">
              <a:lnSpc>
                <a:spcPct val="100000"/>
              </a:lnSpc>
              <a:spcBef>
                <a:spcPct val="20000"/>
              </a:spcBef>
              <a:spcAft>
                <a:spcPct val="0"/>
              </a:spcAft>
              <a:buClr>
                <a:schemeClr val="tx1"/>
              </a:buClr>
              <a:defRPr/>
            </a:pPr>
            <a:r>
              <a:rPr lang="en-CA" sz="2400" dirty="0">
                <a:latin typeface="Arial"/>
                <a:ea typeface="+mn-lt"/>
                <a:cs typeface="+mn-lt"/>
              </a:rPr>
              <a:t>Sanitizing solution will be included with the cooking equipment bin.</a:t>
            </a:r>
            <a:endParaRPr lang="en-US" sz="2400" dirty="0"/>
          </a:p>
          <a:p>
            <a:pPr lvl="0" algn="l" fontAlgn="base">
              <a:lnSpc>
                <a:spcPct val="100000"/>
              </a:lnSpc>
              <a:spcBef>
                <a:spcPct val="20000"/>
              </a:spcBef>
              <a:spcAft>
                <a:spcPct val="0"/>
              </a:spcAft>
              <a:buClr>
                <a:schemeClr val="tx1"/>
              </a:buClr>
              <a:defRPr/>
            </a:pPr>
            <a:endParaRPr lang="en-CA" sz="2400" dirty="0"/>
          </a:p>
          <a:p>
            <a:endParaRPr lang="en-US" dirty="0"/>
          </a:p>
        </p:txBody>
      </p:sp>
      <p:pic>
        <p:nvPicPr>
          <p:cNvPr id="5" name="Picture 2">
            <a:extLst>
              <a:ext uri="{FF2B5EF4-FFF2-40B4-BE49-F238E27FC236}">
                <a16:creationId xmlns:a16="http://schemas.microsoft.com/office/drawing/2014/main" id="{A81DF366-4352-E323-9F77-AEB7634295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4432" y="3537927"/>
            <a:ext cx="4417975" cy="286528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 14">
            <a:hlinkClick r:id="" action="ppaction://media"/>
            <a:extLst>
              <a:ext uri="{FF2B5EF4-FFF2-40B4-BE49-F238E27FC236}">
                <a16:creationId xmlns:a16="http://schemas.microsoft.com/office/drawing/2014/main" id="{15BEE090-77B8-A06A-361C-7DD5A8352E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6777" y="6003163"/>
            <a:ext cx="406400" cy="406400"/>
          </a:xfrm>
          <a:prstGeom prst="rect">
            <a:avLst/>
          </a:prstGeom>
        </p:spPr>
      </p:pic>
    </p:spTree>
    <p:extLst>
      <p:ext uri="{BB962C8B-B14F-4D97-AF65-F5344CB8AC3E}">
        <p14:creationId xmlns:p14="http://schemas.microsoft.com/office/powerpoint/2010/main" val="2737072366"/>
      </p:ext>
    </p:extLst>
  </p:cSld>
  <p:clrMapOvr>
    <a:masterClrMapping/>
  </p:clrMapOvr>
  <mc:AlternateContent xmlns:mc="http://schemas.openxmlformats.org/markup-compatibility/2006" xmlns:p14="http://schemas.microsoft.com/office/powerpoint/2010/main">
    <mc:Choice Requires="p14">
      <p:transition spd="slow" p14:dur="2500" advClick="0" advTm="3990000"/>
    </mc:Choice>
    <mc:Fallback xmlns="">
      <p:transition spd="slow" advClick="0" advTm="39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0980C-3ECD-EE2A-7727-BD4D9EB499DE}"/>
              </a:ext>
            </a:extLst>
          </p:cNvPr>
          <p:cNvSpPr>
            <a:spLocks noGrp="1"/>
          </p:cNvSpPr>
          <p:nvPr>
            <p:ph type="title"/>
          </p:nvPr>
        </p:nvSpPr>
        <p:spPr>
          <a:xfrm>
            <a:off x="0" y="700765"/>
            <a:ext cx="12192000" cy="1325563"/>
          </a:xfrm>
        </p:spPr>
        <p:txBody>
          <a:bodyPr/>
          <a:lstStyle/>
          <a:p>
            <a:r>
              <a:rPr lang="en-US" dirty="0">
                <a:latin typeface="Arial"/>
                <a:cs typeface="Arial"/>
              </a:rPr>
              <a:t>Using Quaternary Compound Solution</a:t>
            </a:r>
            <a:endParaRPr lang="en-US" dirty="0"/>
          </a:p>
        </p:txBody>
      </p:sp>
      <p:sp>
        <p:nvSpPr>
          <p:cNvPr id="5" name="TextBox 4">
            <a:extLst>
              <a:ext uri="{FF2B5EF4-FFF2-40B4-BE49-F238E27FC236}">
                <a16:creationId xmlns:a16="http://schemas.microsoft.com/office/drawing/2014/main" id="{E106C702-70B4-8E58-D0D3-2EE7298C47F0}"/>
              </a:ext>
            </a:extLst>
          </p:cNvPr>
          <p:cNvSpPr txBox="1"/>
          <p:nvPr/>
        </p:nvSpPr>
        <p:spPr>
          <a:xfrm>
            <a:off x="2217739" y="6272472"/>
            <a:ext cx="77442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rPr>
              <a:t>Watch on YouTube: </a:t>
            </a:r>
            <a:r>
              <a:rPr lang="en-US" dirty="0">
                <a:latin typeface="Arial"/>
                <a:hlinkClick r:id="rId5"/>
              </a:rPr>
              <a:t>www.youtube.com/watch?v=1KmGnVG5p2o</a:t>
            </a:r>
            <a:r>
              <a:rPr lang="en-US" dirty="0">
                <a:latin typeface="Arial"/>
                <a:cs typeface="Arial"/>
              </a:rPr>
              <a:t>​</a:t>
            </a:r>
            <a:endParaRPr lang="en-US" dirty="0"/>
          </a:p>
        </p:txBody>
      </p:sp>
      <p:pic>
        <p:nvPicPr>
          <p:cNvPr id="6" name="Slide 15">
            <a:hlinkClick r:id="" action="ppaction://media"/>
            <a:extLst>
              <a:ext uri="{FF2B5EF4-FFF2-40B4-BE49-F238E27FC236}">
                <a16:creationId xmlns:a16="http://schemas.microsoft.com/office/drawing/2014/main" id="{FC31AB0A-87CB-E529-F5FC-FD824A8E6E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4112" y="6087806"/>
            <a:ext cx="406400" cy="406400"/>
          </a:xfrm>
          <a:prstGeom prst="rect">
            <a:avLst/>
          </a:prstGeom>
        </p:spPr>
      </p:pic>
      <p:pic>
        <p:nvPicPr>
          <p:cNvPr id="3" name="Picture 2">
            <a:hlinkClick r:id="rId7"/>
            <a:extLst>
              <a:ext uri="{FF2B5EF4-FFF2-40B4-BE49-F238E27FC236}">
                <a16:creationId xmlns:a16="http://schemas.microsoft.com/office/drawing/2014/main" id="{34D02680-B26A-F809-A288-323ABAD54E3F}"/>
              </a:ext>
            </a:extLst>
          </p:cNvPr>
          <p:cNvPicPr>
            <a:picLocks noChangeAspect="1"/>
          </p:cNvPicPr>
          <p:nvPr/>
        </p:nvPicPr>
        <p:blipFill>
          <a:blip r:embed="rId8"/>
          <a:stretch>
            <a:fillRect/>
          </a:stretch>
        </p:blipFill>
        <p:spPr>
          <a:xfrm>
            <a:off x="2217739" y="2034214"/>
            <a:ext cx="7744231" cy="4009859"/>
          </a:xfrm>
          <a:prstGeom prst="rect">
            <a:avLst/>
          </a:prstGeom>
        </p:spPr>
      </p:pic>
    </p:spTree>
    <p:extLst>
      <p:ext uri="{BB962C8B-B14F-4D97-AF65-F5344CB8AC3E}">
        <p14:creationId xmlns:p14="http://schemas.microsoft.com/office/powerpoint/2010/main" val="314032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5DDC-CB36-A21F-3B3E-82B3709182D3}"/>
              </a:ext>
            </a:extLst>
          </p:cNvPr>
          <p:cNvSpPr>
            <a:spLocks noGrp="1"/>
          </p:cNvSpPr>
          <p:nvPr>
            <p:ph type="title"/>
          </p:nvPr>
        </p:nvSpPr>
        <p:spPr>
          <a:xfrm>
            <a:off x="2248444" y="528700"/>
            <a:ext cx="7990619" cy="1325563"/>
          </a:xfrm>
        </p:spPr>
        <p:txBody>
          <a:bodyPr/>
          <a:lstStyle/>
          <a:p>
            <a:r>
              <a:rPr lang="en-US" dirty="0">
                <a:latin typeface="Arial"/>
                <a:cs typeface="Arial"/>
              </a:rPr>
              <a:t>Knife Safety</a:t>
            </a:r>
            <a:endParaRPr lang="en-US" dirty="0"/>
          </a:p>
        </p:txBody>
      </p:sp>
      <p:sp>
        <p:nvSpPr>
          <p:cNvPr id="6" name="TextBox 5">
            <a:extLst>
              <a:ext uri="{FF2B5EF4-FFF2-40B4-BE49-F238E27FC236}">
                <a16:creationId xmlns:a16="http://schemas.microsoft.com/office/drawing/2014/main" id="{E145A8CE-4931-781D-A189-FB27F0CC9C5A}"/>
              </a:ext>
            </a:extLst>
          </p:cNvPr>
          <p:cNvSpPr txBox="1"/>
          <p:nvPr/>
        </p:nvSpPr>
        <p:spPr>
          <a:xfrm>
            <a:off x="2144113" y="6105258"/>
            <a:ext cx="81895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Arial"/>
              </a:rPr>
              <a:t>Watch on YouTube: </a:t>
            </a:r>
            <a:r>
              <a:rPr lang="en-US" sz="2000" dirty="0">
                <a:latin typeface="Arial"/>
                <a:hlinkClick r:id="rId5"/>
              </a:rPr>
              <a:t>https://www.youtube.com/watch?v=L3z9YmARd20</a:t>
            </a:r>
            <a:endParaRPr lang="en-US" sz="2000" dirty="0">
              <a:latin typeface="Arial"/>
              <a:cs typeface="Arial"/>
            </a:endParaRPr>
          </a:p>
        </p:txBody>
      </p:sp>
      <p:pic>
        <p:nvPicPr>
          <p:cNvPr id="3" name="Slide 17">
            <a:hlinkClick r:id="" action="ppaction://media"/>
            <a:extLst>
              <a:ext uri="{FF2B5EF4-FFF2-40B4-BE49-F238E27FC236}">
                <a16:creationId xmlns:a16="http://schemas.microsoft.com/office/drawing/2014/main" id="{97D44357-7597-44A6-3C7A-4427BDA7EE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117879"/>
            <a:ext cx="406400" cy="406400"/>
          </a:xfrm>
          <a:prstGeom prst="rect">
            <a:avLst/>
          </a:prstGeom>
        </p:spPr>
      </p:pic>
      <p:pic>
        <p:nvPicPr>
          <p:cNvPr id="8" name="Picture 7">
            <a:hlinkClick r:id="rId5"/>
            <a:extLst>
              <a:ext uri="{FF2B5EF4-FFF2-40B4-BE49-F238E27FC236}">
                <a16:creationId xmlns:a16="http://schemas.microsoft.com/office/drawing/2014/main" id="{DDF38747-0BE4-E020-B937-79071D9DF3AB}"/>
              </a:ext>
            </a:extLst>
          </p:cNvPr>
          <p:cNvPicPr>
            <a:picLocks noChangeAspect="1"/>
          </p:cNvPicPr>
          <p:nvPr/>
        </p:nvPicPr>
        <p:blipFill>
          <a:blip r:embed="rId7"/>
          <a:stretch>
            <a:fillRect/>
          </a:stretch>
        </p:blipFill>
        <p:spPr>
          <a:xfrm>
            <a:off x="2248444" y="1799084"/>
            <a:ext cx="7990619" cy="4132201"/>
          </a:xfrm>
          <a:prstGeom prst="rect">
            <a:avLst/>
          </a:prstGeom>
        </p:spPr>
      </p:pic>
    </p:spTree>
    <p:extLst>
      <p:ext uri="{BB962C8B-B14F-4D97-AF65-F5344CB8AC3E}">
        <p14:creationId xmlns:p14="http://schemas.microsoft.com/office/powerpoint/2010/main" val="8714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A9C2-8198-49A8-833C-4BDA339C2C43}"/>
              </a:ext>
            </a:extLst>
          </p:cNvPr>
          <p:cNvSpPr>
            <a:spLocks noGrp="1"/>
          </p:cNvSpPr>
          <p:nvPr>
            <p:ph type="title"/>
          </p:nvPr>
        </p:nvSpPr>
        <p:spPr/>
        <p:txBody>
          <a:bodyPr/>
          <a:lstStyle/>
          <a:p>
            <a:r>
              <a:rPr lang="en-CA" i="1" dirty="0"/>
              <a:t>Cook</a:t>
            </a:r>
            <a:endParaRPr lang="en-US" dirty="0"/>
          </a:p>
        </p:txBody>
      </p:sp>
      <p:sp>
        <p:nvSpPr>
          <p:cNvPr id="3" name="Content Placeholder 2">
            <a:extLst>
              <a:ext uri="{FF2B5EF4-FFF2-40B4-BE49-F238E27FC236}">
                <a16:creationId xmlns:a16="http://schemas.microsoft.com/office/drawing/2014/main" id="{F27C8DE9-EC78-4B81-B568-D88ABD388459}"/>
              </a:ext>
            </a:extLst>
          </p:cNvPr>
          <p:cNvSpPr>
            <a:spLocks noGrp="1"/>
          </p:cNvSpPr>
          <p:nvPr>
            <p:ph idx="1"/>
          </p:nvPr>
        </p:nvSpPr>
        <p:spPr>
          <a:xfrm>
            <a:off x="838200" y="2206794"/>
            <a:ext cx="10515600" cy="4351338"/>
          </a:xfrm>
        </p:spPr>
        <p:txBody>
          <a:bodyPr>
            <a:normAutofit/>
          </a:bodyPr>
          <a:lstStyle/>
          <a:p>
            <a:pPr marL="0" indent="0" algn="l">
              <a:buClr>
                <a:srgbClr val="00B050"/>
              </a:buClr>
              <a:buNone/>
              <a:defRPr/>
            </a:pPr>
            <a:r>
              <a:rPr lang="en-CA" b="1" dirty="0"/>
              <a:t>Getting Prepared:</a:t>
            </a:r>
          </a:p>
          <a:p>
            <a:pPr lvl="1">
              <a:buClr>
                <a:schemeClr val="tx1"/>
              </a:buClr>
              <a:defRPr/>
            </a:pPr>
            <a:r>
              <a:rPr lang="en-CA" sz="2800" dirty="0">
                <a:latin typeface="Arial" pitchFamily="34" charset="0"/>
                <a:cs typeface="Arial" pitchFamily="34" charset="0"/>
              </a:rPr>
              <a:t>Shop</a:t>
            </a:r>
            <a:endParaRPr lang="en-CA" sz="2600" dirty="0">
              <a:latin typeface="Arial" pitchFamily="34" charset="0"/>
              <a:cs typeface="Arial" pitchFamily="34" charset="0"/>
            </a:endParaRPr>
          </a:p>
          <a:p>
            <a:pPr lvl="2">
              <a:buClr>
                <a:schemeClr val="tx1"/>
              </a:buClr>
              <a:defRPr/>
            </a:pPr>
            <a:r>
              <a:rPr lang="en-CA" sz="2600" dirty="0">
                <a:latin typeface="Arial" pitchFamily="34" charset="0"/>
                <a:cs typeface="Arial" pitchFamily="34" charset="0"/>
              </a:rPr>
              <a:t>Shopping lists included for each session </a:t>
            </a:r>
          </a:p>
          <a:p>
            <a:pPr lvl="1">
              <a:buClr>
                <a:schemeClr val="tx1"/>
              </a:buClr>
              <a:defRPr/>
            </a:pPr>
            <a:r>
              <a:rPr lang="en-CA" sz="2800" dirty="0">
                <a:latin typeface="Arial" pitchFamily="34" charset="0"/>
                <a:cs typeface="Arial" pitchFamily="34" charset="0"/>
              </a:rPr>
              <a:t>Set up cooking station: </a:t>
            </a:r>
          </a:p>
          <a:p>
            <a:pPr lvl="2">
              <a:buClr>
                <a:schemeClr val="tx1"/>
              </a:buClr>
              <a:defRPr/>
            </a:pPr>
            <a:r>
              <a:rPr lang="en-CA" sz="2800" dirty="0">
                <a:latin typeface="Arial" pitchFamily="34" charset="0"/>
                <a:cs typeface="Arial" pitchFamily="34" charset="0"/>
              </a:rPr>
              <a:t>Clean and sanitize all tables where food preparation will occur</a:t>
            </a:r>
          </a:p>
          <a:p>
            <a:pPr lvl="2">
              <a:buClr>
                <a:schemeClr val="tx1"/>
              </a:buClr>
              <a:defRPr/>
            </a:pPr>
            <a:r>
              <a:rPr lang="en-CA" sz="2800" dirty="0">
                <a:latin typeface="Arial" pitchFamily="34" charset="0"/>
                <a:cs typeface="Arial" pitchFamily="34" charset="0"/>
              </a:rPr>
              <a:t>Equipment, utensils, dishes should be clean and sanitized</a:t>
            </a:r>
            <a:endParaRPr lang="en-US" sz="2800" dirty="0">
              <a:latin typeface="Arial" panose="020B0604020202020204" pitchFamily="34" charset="0"/>
              <a:cs typeface="Arial" panose="020B0604020202020204" pitchFamily="34" charset="0"/>
            </a:endParaRPr>
          </a:p>
          <a:p>
            <a:pPr lvl="2">
              <a:buClr>
                <a:schemeClr val="tx1"/>
              </a:buClr>
              <a:defRPr/>
            </a:pPr>
            <a:r>
              <a:rPr lang="en-CA" sz="2800" dirty="0">
                <a:latin typeface="Arial" pitchFamily="34" charset="0"/>
                <a:cs typeface="Arial" pitchFamily="34" charset="0"/>
              </a:rPr>
              <a:t>Set out required equipment (Equipment lists on the recipes)</a:t>
            </a:r>
          </a:p>
          <a:p>
            <a:pPr lvl="2">
              <a:buClr>
                <a:schemeClr val="tx1"/>
              </a:buClr>
              <a:defRPr/>
            </a:pPr>
            <a:r>
              <a:rPr lang="en-CA" sz="2800" dirty="0">
                <a:latin typeface="Arial" pitchFamily="34" charset="0"/>
                <a:cs typeface="Arial" pitchFamily="34" charset="0"/>
              </a:rPr>
              <a:t>Set out required food to prepare the recipe </a:t>
            </a:r>
          </a:p>
          <a:p>
            <a:pPr marL="0" indent="0">
              <a:buNone/>
            </a:pPr>
            <a:endParaRPr lang="en-US" dirty="0"/>
          </a:p>
        </p:txBody>
      </p:sp>
      <p:pic>
        <p:nvPicPr>
          <p:cNvPr id="5" name="Slide 18">
            <a:hlinkClick r:id="" action="ppaction://media"/>
            <a:extLst>
              <a:ext uri="{FF2B5EF4-FFF2-40B4-BE49-F238E27FC236}">
                <a16:creationId xmlns:a16="http://schemas.microsoft.com/office/drawing/2014/main" id="{32CE0381-07ED-33D5-394A-3866D0293F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19343"/>
            <a:ext cx="310776" cy="310776"/>
          </a:xfrm>
          <a:prstGeom prst="rect">
            <a:avLst/>
          </a:prstGeom>
        </p:spPr>
      </p:pic>
    </p:spTree>
    <p:extLst>
      <p:ext uri="{BB962C8B-B14F-4D97-AF65-F5344CB8AC3E}">
        <p14:creationId xmlns:p14="http://schemas.microsoft.com/office/powerpoint/2010/main" val="4214409583"/>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1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8EF6BA-A82C-3D29-7683-4AD23FCC13B5}"/>
              </a:ext>
            </a:extLst>
          </p:cNvPr>
          <p:cNvSpPr>
            <a:spLocks noGrp="1"/>
          </p:cNvSpPr>
          <p:nvPr>
            <p:ph type="title"/>
          </p:nvPr>
        </p:nvSpPr>
        <p:spPr>
          <a:xfrm>
            <a:off x="838200" y="410367"/>
            <a:ext cx="10515600" cy="1325563"/>
          </a:xfrm>
        </p:spPr>
        <p:txBody>
          <a:bodyPr anchor="ctr">
            <a:normAutofit/>
          </a:bodyPr>
          <a:lstStyle/>
          <a:p>
            <a:r>
              <a:rPr lang="en-CA" dirty="0"/>
              <a:t>Program Overview</a:t>
            </a:r>
          </a:p>
        </p:txBody>
      </p:sp>
      <p:sp>
        <p:nvSpPr>
          <p:cNvPr id="5" name="Content Placeholder 2">
            <a:extLst>
              <a:ext uri="{FF2B5EF4-FFF2-40B4-BE49-F238E27FC236}">
                <a16:creationId xmlns:a16="http://schemas.microsoft.com/office/drawing/2014/main" id="{DC7C917F-3F8D-DD01-4B21-013181C99831}"/>
              </a:ext>
            </a:extLst>
          </p:cNvPr>
          <p:cNvSpPr>
            <a:spLocks noGrp="1"/>
          </p:cNvSpPr>
          <p:nvPr>
            <p:ph sz="half" idx="1"/>
          </p:nvPr>
        </p:nvSpPr>
        <p:spPr>
          <a:xfrm>
            <a:off x="838200" y="1930399"/>
            <a:ext cx="7829550" cy="4632325"/>
          </a:xfrm>
        </p:spPr>
        <p:txBody>
          <a:bodyPr vert="horz" lIns="91440" tIns="45720" rIns="91440" bIns="45720" rtlCol="0" anchor="t">
            <a:normAutofit/>
          </a:bodyPr>
          <a:lstStyle/>
          <a:p>
            <a:pPr algn="l">
              <a:buClr>
                <a:schemeClr val="tx1"/>
              </a:buClr>
            </a:pPr>
            <a:r>
              <a:rPr lang="en-CA" altLang="en-US" dirty="0"/>
              <a:t>4 Session Program that follows a Cook, Eat, Chat model</a:t>
            </a:r>
            <a:endParaRPr lang="en-CA" dirty="0"/>
          </a:p>
          <a:p>
            <a:pPr algn="l">
              <a:buClr>
                <a:schemeClr val="tx1"/>
              </a:buClr>
            </a:pPr>
            <a:r>
              <a:rPr lang="en-CA" dirty="0"/>
              <a:t>The goal of Food4Thought is</a:t>
            </a:r>
            <a:r>
              <a:rPr lang="en-CA" b="1" dirty="0"/>
              <a:t> building relationships and connectedness </a:t>
            </a:r>
          </a:p>
          <a:p>
            <a:pPr algn="l">
              <a:buClr>
                <a:schemeClr val="tx1"/>
              </a:buClr>
            </a:pPr>
            <a:r>
              <a:rPr lang="en-CA" sz="2600" dirty="0">
                <a:ea typeface="+mn-lt"/>
                <a:cs typeface="+mn-lt"/>
              </a:rPr>
              <a:t>Target: </a:t>
            </a:r>
            <a:r>
              <a:rPr lang="en-US" sz="2600" dirty="0">
                <a:ea typeface="+mn-lt"/>
                <a:cs typeface="+mn-lt"/>
              </a:rPr>
              <a:t>Students that would benefit from connecting with peers and or a trusted adult in the school community</a:t>
            </a:r>
            <a:endParaRPr lang="en-US" sz="2600" dirty="0"/>
          </a:p>
          <a:p>
            <a:pPr marL="742950" lvl="1" indent="-285750"/>
            <a:r>
              <a:rPr lang="en-US" sz="2600" dirty="0"/>
              <a:t>Appropriate for students in grade 6+ </a:t>
            </a:r>
          </a:p>
          <a:p>
            <a:pPr marL="742950" lvl="1" indent="-285750"/>
            <a:r>
              <a:rPr lang="en-US" sz="2600" dirty="0"/>
              <a:t>Suggested ~6-12 participants per program </a:t>
            </a:r>
          </a:p>
          <a:p>
            <a:pPr marL="742950" lvl="1" indent="-285750"/>
            <a:r>
              <a:rPr lang="en-US" sz="2600" dirty="0"/>
              <a:t>Can target students based on a specific Social Emotional Competency if desired</a:t>
            </a:r>
            <a:endParaRPr lang="en-CA" sz="2600" dirty="0"/>
          </a:p>
          <a:p>
            <a:pPr algn="l">
              <a:buClr>
                <a:schemeClr val="tx1"/>
              </a:buClr>
            </a:pPr>
            <a:endParaRPr lang="en-CA" sz="2600" dirty="0">
              <a:cs typeface="Calibri"/>
            </a:endParaRPr>
          </a:p>
          <a:p>
            <a:pPr algn="l"/>
            <a:endParaRPr lang="en-CA" sz="2400" dirty="0"/>
          </a:p>
        </p:txBody>
      </p:sp>
      <p:pic>
        <p:nvPicPr>
          <p:cNvPr id="9" name="Picture 8" descr="Logo&#10;&#10;Description automatically generated">
            <a:extLst>
              <a:ext uri="{FF2B5EF4-FFF2-40B4-BE49-F238E27FC236}">
                <a16:creationId xmlns:a16="http://schemas.microsoft.com/office/drawing/2014/main" id="{0B844104-CB9C-C244-F948-52DF1A997859}"/>
              </a:ext>
            </a:extLst>
          </p:cNvPr>
          <p:cNvPicPr>
            <a:picLocks noChangeAspect="1"/>
          </p:cNvPicPr>
          <p:nvPr/>
        </p:nvPicPr>
        <p:blipFill rotWithShape="1">
          <a:blip r:embed="rId5">
            <a:extLst>
              <a:ext uri="{28A0092B-C50C-407E-A947-70E740481C1C}">
                <a14:useLocalDpi xmlns:a14="http://schemas.microsoft.com/office/drawing/2010/main" val="0"/>
              </a:ext>
            </a:extLst>
          </a:blip>
          <a:srcRect t="10091" b="5932"/>
          <a:stretch/>
        </p:blipFill>
        <p:spPr>
          <a:xfrm>
            <a:off x="8519667" y="2479674"/>
            <a:ext cx="3519933" cy="2955925"/>
          </a:xfrm>
          <a:prstGeom prst="rect">
            <a:avLst/>
          </a:prstGeom>
          <a:noFill/>
        </p:spPr>
      </p:pic>
      <p:pic>
        <p:nvPicPr>
          <p:cNvPr id="13" name="Recorded Sound">
            <a:hlinkClick r:id="" action="ppaction://media"/>
            <a:extLst>
              <a:ext uri="{FF2B5EF4-FFF2-40B4-BE49-F238E27FC236}">
                <a16:creationId xmlns:a16="http://schemas.microsoft.com/office/drawing/2014/main" id="{257F615B-9DDF-9691-ED10-738CFEAEFC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9945" y="5989492"/>
            <a:ext cx="406400" cy="406400"/>
          </a:xfrm>
          <a:prstGeom prst="rect">
            <a:avLst/>
          </a:prstGeom>
        </p:spPr>
      </p:pic>
    </p:spTree>
    <p:extLst>
      <p:ext uri="{BB962C8B-B14F-4D97-AF65-F5344CB8AC3E}">
        <p14:creationId xmlns:p14="http://schemas.microsoft.com/office/powerpoint/2010/main" val="2134360192"/>
      </p:ext>
    </p:extLst>
  </p:cSld>
  <p:clrMapOvr>
    <a:masterClrMapping/>
  </p:clrMapOvr>
  <mc:AlternateContent xmlns:mc="http://schemas.openxmlformats.org/markup-compatibility/2006" xmlns:p14="http://schemas.microsoft.com/office/powerpoint/2010/main">
    <mc:Choice Requires="p14">
      <p:transition spd="slow" p14:dur="2000" advClick="0" advTm="59000"/>
    </mc:Choice>
    <mc:Fallback xmlns="">
      <p:transition spd="slow" advClick="0"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4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3C2C9-077E-E5EB-FC75-26C8821B121E}"/>
              </a:ext>
            </a:extLst>
          </p:cNvPr>
          <p:cNvSpPr>
            <a:spLocks noGrp="1"/>
          </p:cNvSpPr>
          <p:nvPr>
            <p:ph idx="1"/>
          </p:nvPr>
        </p:nvSpPr>
        <p:spPr/>
        <p:txBody>
          <a:bodyPr/>
          <a:lstStyle/>
          <a:p>
            <a:pPr marL="457200" lvl="1" indent="0">
              <a:buClr>
                <a:schemeClr val="tx1"/>
              </a:buClr>
              <a:buNone/>
              <a:defRPr/>
            </a:pPr>
            <a:endParaRPr lang="en-US" sz="2800" dirty="0"/>
          </a:p>
          <a:p>
            <a:pPr marL="0" indent="0" algn="l">
              <a:buClr>
                <a:srgbClr val="00B050"/>
              </a:buClr>
              <a:buNone/>
              <a:defRPr/>
            </a:pPr>
            <a:r>
              <a:rPr lang="en-US" altLang="en-US" b="1" dirty="0">
                <a:sym typeface="Lucida Grande"/>
              </a:rPr>
              <a:t>One Recipe per session:</a:t>
            </a:r>
            <a:endParaRPr lang="en-CA" altLang="en-US" b="1" dirty="0"/>
          </a:p>
          <a:p>
            <a:pPr lvl="1">
              <a:buClr>
                <a:schemeClr val="tx1"/>
              </a:buClr>
              <a:defRPr/>
            </a:pPr>
            <a:r>
              <a:rPr lang="en-US" sz="2800" dirty="0">
                <a:latin typeface="Arial" pitchFamily="34" charset="0"/>
                <a:cs typeface="Arial" pitchFamily="34" charset="0"/>
              </a:rPr>
              <a:t>Recipes easy to prepare, minimal time </a:t>
            </a:r>
          </a:p>
          <a:p>
            <a:pPr lvl="1">
              <a:buClr>
                <a:schemeClr val="tx1"/>
              </a:buClr>
              <a:defRPr/>
            </a:pPr>
            <a:r>
              <a:rPr lang="en-US" sz="2800" dirty="0">
                <a:latin typeface="Arial" pitchFamily="34" charset="0"/>
                <a:cs typeface="Arial" pitchFamily="34" charset="0"/>
              </a:rPr>
              <a:t>Limited equipment required - no oven needed (skillet based)</a:t>
            </a:r>
            <a:endParaRPr lang="en-CA" dirty="0">
              <a:latin typeface="Arial" pitchFamily="34" charset="0"/>
              <a:cs typeface="Arial" pitchFamily="34" charset="0"/>
            </a:endParaRPr>
          </a:p>
          <a:p>
            <a:endParaRPr lang="en-US" dirty="0"/>
          </a:p>
        </p:txBody>
      </p:sp>
      <p:sp>
        <p:nvSpPr>
          <p:cNvPr id="4" name="Title 1">
            <a:extLst>
              <a:ext uri="{FF2B5EF4-FFF2-40B4-BE49-F238E27FC236}">
                <a16:creationId xmlns:a16="http://schemas.microsoft.com/office/drawing/2014/main" id="{4B7C0F9F-821E-D746-124A-0A1DDBF7D7DE}"/>
              </a:ext>
            </a:extLst>
          </p:cNvPr>
          <p:cNvSpPr txBox="1">
            <a:spLocks/>
          </p:cNvSpPr>
          <p:nvPr/>
        </p:nvSpPr>
        <p:spPr>
          <a:xfrm>
            <a:off x="990600" y="1086681"/>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CA" i="1"/>
              <a:t>Cook</a:t>
            </a:r>
            <a:endParaRPr lang="en-US" dirty="0"/>
          </a:p>
        </p:txBody>
      </p:sp>
      <p:pic>
        <p:nvPicPr>
          <p:cNvPr id="8" name="Slide 19">
            <a:hlinkClick r:id="" action="ppaction://media"/>
            <a:extLst>
              <a:ext uri="{FF2B5EF4-FFF2-40B4-BE49-F238E27FC236}">
                <a16:creationId xmlns:a16="http://schemas.microsoft.com/office/drawing/2014/main" id="{C27A8437-2A06-4E49-2594-06E78E8D23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7235" y="6112436"/>
            <a:ext cx="406400" cy="406400"/>
          </a:xfrm>
          <a:prstGeom prst="rect">
            <a:avLst/>
          </a:prstGeom>
        </p:spPr>
      </p:pic>
    </p:spTree>
    <p:extLst>
      <p:ext uri="{BB962C8B-B14F-4D97-AF65-F5344CB8AC3E}">
        <p14:creationId xmlns:p14="http://schemas.microsoft.com/office/powerpoint/2010/main" val="3407544670"/>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943F-C192-4C26-A580-CFEE078E50C9}"/>
              </a:ext>
            </a:extLst>
          </p:cNvPr>
          <p:cNvSpPr>
            <a:spLocks noGrp="1"/>
          </p:cNvSpPr>
          <p:nvPr>
            <p:ph type="title"/>
          </p:nvPr>
        </p:nvSpPr>
        <p:spPr>
          <a:xfrm>
            <a:off x="-3005138" y="828680"/>
            <a:ext cx="10515600" cy="1325563"/>
          </a:xfrm>
        </p:spPr>
        <p:txBody>
          <a:bodyPr/>
          <a:lstStyle/>
          <a:p>
            <a:r>
              <a:rPr lang="en-CA" dirty="0"/>
              <a:t>Recipes</a:t>
            </a:r>
            <a:endParaRPr lang="en-US" dirty="0"/>
          </a:p>
        </p:txBody>
      </p:sp>
      <p:sp>
        <p:nvSpPr>
          <p:cNvPr id="3" name="Content Placeholder 2">
            <a:extLst>
              <a:ext uri="{FF2B5EF4-FFF2-40B4-BE49-F238E27FC236}">
                <a16:creationId xmlns:a16="http://schemas.microsoft.com/office/drawing/2014/main" id="{C9C00303-8A26-457D-B2CB-448431826645}"/>
              </a:ext>
            </a:extLst>
          </p:cNvPr>
          <p:cNvSpPr>
            <a:spLocks noGrp="1"/>
          </p:cNvSpPr>
          <p:nvPr>
            <p:ph idx="1"/>
          </p:nvPr>
        </p:nvSpPr>
        <p:spPr>
          <a:xfrm>
            <a:off x="442259" y="2025655"/>
            <a:ext cx="6572904" cy="4351338"/>
          </a:xfrm>
        </p:spPr>
        <p:txBody>
          <a:bodyPr>
            <a:normAutofit/>
          </a:bodyPr>
          <a:lstStyle/>
          <a:p>
            <a:pPr algn="l" rtl="0" fontAlgn="base">
              <a:buFont typeface="Arial" panose="020B0604020202020204" pitchFamily="34" charset="0"/>
              <a:buChar char="•"/>
            </a:pPr>
            <a:r>
              <a:rPr lang="en-US" sz="2800" b="0" i="0" u="none" strike="noStrike" dirty="0">
                <a:solidFill>
                  <a:srgbClr val="01292D"/>
                </a:solidFill>
                <a:effectLst/>
                <a:latin typeface="Arial" panose="020B0604020202020204" pitchFamily="34" charset="0"/>
              </a:rPr>
              <a:t>Session 1: Apple Nachos</a:t>
            </a:r>
            <a:r>
              <a:rPr lang="en-US" sz="2800" b="0" i="0" dirty="0">
                <a:solidFill>
                  <a:srgbClr val="0E3D51"/>
                </a:solidFill>
                <a:effectLst/>
                <a:latin typeface="Arial" panose="020B0604020202020204" pitchFamily="34" charset="0"/>
              </a:rPr>
              <a:t>​</a:t>
            </a:r>
            <a:endParaRPr lang="en-US" sz="2000" b="0" i="0" dirty="0">
              <a:solidFill>
                <a:srgbClr val="0E3D51"/>
              </a:solidFill>
              <a:effectLst/>
              <a:latin typeface="Arial" panose="020B0604020202020204" pitchFamily="34" charset="0"/>
            </a:endParaRPr>
          </a:p>
          <a:p>
            <a:pPr algn="l" rtl="0" fontAlgn="base">
              <a:buNone/>
            </a:pPr>
            <a:r>
              <a:rPr lang="en-US" sz="2800" b="0" i="0" dirty="0">
                <a:solidFill>
                  <a:srgbClr val="0E3D51"/>
                </a:solidFill>
                <a:effectLst/>
                <a:latin typeface="Arial" panose="020B0604020202020204" pitchFamily="34" charset="0"/>
              </a:rPr>
              <a:t>​</a:t>
            </a:r>
            <a:endParaRPr lang="en-US" sz="2000" b="0" i="0" dirty="0">
              <a:solidFill>
                <a:srgbClr val="0E3D51"/>
              </a:solidFill>
              <a:effectLst/>
              <a:latin typeface="Arial" panose="020B0604020202020204" pitchFamily="34" charset="0"/>
            </a:endParaRPr>
          </a:p>
          <a:p>
            <a:pPr algn="l" rtl="0" fontAlgn="base">
              <a:buFont typeface="Arial" panose="020B0604020202020204" pitchFamily="34" charset="0"/>
              <a:buChar char="•"/>
            </a:pPr>
            <a:r>
              <a:rPr lang="en-US" sz="2800" b="0" i="0" u="none" strike="noStrike" dirty="0">
                <a:solidFill>
                  <a:srgbClr val="01292D"/>
                </a:solidFill>
                <a:effectLst/>
                <a:latin typeface="Arial" panose="020B0604020202020204" pitchFamily="34" charset="0"/>
              </a:rPr>
              <a:t>Session 2: </a:t>
            </a:r>
            <a:r>
              <a:rPr lang="en-US" sz="2800" b="0" i="0" u="none" strike="noStrike" dirty="0" err="1">
                <a:solidFill>
                  <a:srgbClr val="01292D"/>
                </a:solidFill>
                <a:effectLst/>
                <a:latin typeface="Arial" panose="020B0604020202020204" pitchFamily="34" charset="0"/>
              </a:rPr>
              <a:t>Pizzadillas</a:t>
            </a:r>
            <a:r>
              <a:rPr lang="en-US" sz="2800" b="0" i="0" dirty="0">
                <a:solidFill>
                  <a:srgbClr val="0E3D51"/>
                </a:solidFill>
                <a:effectLst/>
                <a:latin typeface="Arial" panose="020B0604020202020204" pitchFamily="34" charset="0"/>
              </a:rPr>
              <a:t>​</a:t>
            </a:r>
            <a:endParaRPr lang="en-US" sz="2000" b="0" i="0" dirty="0">
              <a:solidFill>
                <a:srgbClr val="0E3D51"/>
              </a:solidFill>
              <a:effectLst/>
              <a:latin typeface="Arial" panose="020B0604020202020204" pitchFamily="34" charset="0"/>
            </a:endParaRPr>
          </a:p>
          <a:p>
            <a:pPr algn="l" rtl="0" fontAlgn="base">
              <a:buNone/>
            </a:pPr>
            <a:r>
              <a:rPr lang="en-US" sz="2800" b="0" i="0" dirty="0">
                <a:solidFill>
                  <a:srgbClr val="0E3D51"/>
                </a:solidFill>
                <a:effectLst/>
                <a:latin typeface="Arial" panose="020B0604020202020204" pitchFamily="34" charset="0"/>
              </a:rPr>
              <a:t>​</a:t>
            </a:r>
            <a:endParaRPr lang="en-US" sz="2000" b="0" i="0" dirty="0">
              <a:solidFill>
                <a:srgbClr val="0E3D51"/>
              </a:solidFill>
              <a:effectLst/>
              <a:latin typeface="Arial" panose="020B0604020202020204" pitchFamily="34" charset="0"/>
            </a:endParaRPr>
          </a:p>
          <a:p>
            <a:pPr algn="l" rtl="0" fontAlgn="base">
              <a:buFont typeface="Arial" panose="020B0604020202020204" pitchFamily="34" charset="0"/>
              <a:buChar char="•"/>
            </a:pPr>
            <a:r>
              <a:rPr lang="en-US" sz="2800" b="0" i="0" u="none" strike="noStrike" dirty="0">
                <a:solidFill>
                  <a:srgbClr val="01292D"/>
                </a:solidFill>
                <a:effectLst/>
                <a:latin typeface="Arial" panose="020B0604020202020204" pitchFamily="34" charset="0"/>
              </a:rPr>
              <a:t>Session 3: Rice Vermicelli</a:t>
            </a:r>
            <a:r>
              <a:rPr lang="en-US" sz="2800" b="0" i="0" dirty="0">
                <a:solidFill>
                  <a:srgbClr val="0E3D51"/>
                </a:solidFill>
                <a:effectLst/>
                <a:latin typeface="Arial" panose="020B0604020202020204" pitchFamily="34" charset="0"/>
              </a:rPr>
              <a:t>​</a:t>
            </a:r>
            <a:endParaRPr lang="en-US" sz="2000" b="0" i="0" dirty="0">
              <a:solidFill>
                <a:srgbClr val="0E3D51"/>
              </a:solidFill>
              <a:effectLst/>
              <a:latin typeface="Arial" panose="020B0604020202020204" pitchFamily="34" charset="0"/>
            </a:endParaRPr>
          </a:p>
          <a:p>
            <a:pPr marL="0" indent="0" algn="l" rtl="0" fontAlgn="base">
              <a:buNone/>
            </a:pPr>
            <a:endParaRPr lang="en-US" sz="2000" b="0" i="0" dirty="0">
              <a:solidFill>
                <a:srgbClr val="0E3D51"/>
              </a:solidFill>
              <a:effectLst/>
              <a:latin typeface="Arial" panose="020B0604020202020204" pitchFamily="34" charset="0"/>
            </a:endParaRPr>
          </a:p>
          <a:p>
            <a:pPr algn="l" rtl="0" fontAlgn="base">
              <a:buFont typeface="Arial" panose="020B0604020202020204" pitchFamily="34" charset="0"/>
              <a:buChar char="•"/>
            </a:pPr>
            <a:r>
              <a:rPr lang="en-US" sz="2800" b="0" i="0" u="none" strike="noStrike" dirty="0">
                <a:solidFill>
                  <a:srgbClr val="01292D"/>
                </a:solidFill>
                <a:effectLst/>
                <a:latin typeface="Arial" panose="020B0604020202020204" pitchFamily="34" charset="0"/>
              </a:rPr>
              <a:t>Session 4: Speedy Meatless Chili</a:t>
            </a:r>
            <a:endParaRPr lang="en-US" sz="2000" b="0" i="0" dirty="0">
              <a:solidFill>
                <a:srgbClr val="0E3D51"/>
              </a:solidFill>
              <a:effectLst/>
              <a:latin typeface="Arial" panose="020B0604020202020204" pitchFamily="34" charset="0"/>
            </a:endParaRPr>
          </a:p>
          <a:p>
            <a:endParaRPr lang="en-US" dirty="0"/>
          </a:p>
        </p:txBody>
      </p:sp>
      <p:pic>
        <p:nvPicPr>
          <p:cNvPr id="1026" name="Picture 2" descr="A recipe of a recipe&#10;&#10;AI-generated content may be incorrect.">
            <a:extLst>
              <a:ext uri="{FF2B5EF4-FFF2-40B4-BE49-F238E27FC236}">
                <a16:creationId xmlns:a16="http://schemas.microsoft.com/office/drawing/2014/main" id="{48E0F7F7-6283-7CF5-3D1A-88C9C3444B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2786" y="520705"/>
            <a:ext cx="4066187" cy="5223603"/>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22">
            <a:hlinkClick r:id="" action="ppaction://media"/>
            <a:extLst>
              <a:ext uri="{FF2B5EF4-FFF2-40B4-BE49-F238E27FC236}">
                <a16:creationId xmlns:a16="http://schemas.microsoft.com/office/drawing/2014/main" id="{49D0580D-813B-FDF5-4C35-96C449F40A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7141" y="6012157"/>
            <a:ext cx="406400" cy="406400"/>
          </a:xfrm>
          <a:prstGeom prst="rect">
            <a:avLst/>
          </a:prstGeom>
        </p:spPr>
      </p:pic>
    </p:spTree>
    <p:extLst>
      <p:ext uri="{BB962C8B-B14F-4D97-AF65-F5344CB8AC3E}">
        <p14:creationId xmlns:p14="http://schemas.microsoft.com/office/powerpoint/2010/main" val="1432722968"/>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937C-E2A5-4315-88ED-45AEED6598A5}"/>
              </a:ext>
            </a:extLst>
          </p:cNvPr>
          <p:cNvSpPr>
            <a:spLocks noGrp="1"/>
          </p:cNvSpPr>
          <p:nvPr>
            <p:ph type="title"/>
          </p:nvPr>
        </p:nvSpPr>
        <p:spPr/>
        <p:txBody>
          <a:bodyPr/>
          <a:lstStyle/>
          <a:p>
            <a:r>
              <a:rPr lang="en-CA" i="1" dirty="0"/>
              <a:t>Eat &amp; Chat</a:t>
            </a:r>
            <a:endParaRPr lang="en-US" i="1" dirty="0"/>
          </a:p>
        </p:txBody>
      </p:sp>
      <p:sp>
        <p:nvSpPr>
          <p:cNvPr id="3" name="Content Placeholder 2">
            <a:extLst>
              <a:ext uri="{FF2B5EF4-FFF2-40B4-BE49-F238E27FC236}">
                <a16:creationId xmlns:a16="http://schemas.microsoft.com/office/drawing/2014/main" id="{11747F90-605D-40D1-AD39-88B5D6DB9365}"/>
              </a:ext>
            </a:extLst>
          </p:cNvPr>
          <p:cNvSpPr>
            <a:spLocks noGrp="1"/>
          </p:cNvSpPr>
          <p:nvPr>
            <p:ph idx="1"/>
          </p:nvPr>
        </p:nvSpPr>
        <p:spPr>
          <a:xfrm>
            <a:off x="449729" y="2203356"/>
            <a:ext cx="11292542" cy="4351338"/>
          </a:xfrm>
        </p:spPr>
        <p:txBody>
          <a:bodyPr>
            <a:normAutofit fontScale="70000" lnSpcReduction="20000"/>
          </a:bodyPr>
          <a:lstStyle/>
          <a:p>
            <a:pPr algn="l" fontAlgn="base">
              <a:lnSpc>
                <a:spcPct val="110000"/>
              </a:lnSpc>
              <a:buFont typeface="Arial" panose="020B0604020202020204" pitchFamily="34" charset="0"/>
              <a:buChar char="•"/>
              <a:defRPr/>
            </a:pPr>
            <a:r>
              <a:rPr lang="en-US" sz="3600" dirty="0"/>
              <a:t>Chat sessions have activities that are aligned with the six social–emotional learning (SEL) competencies identified by Ontario’s Ministry of Education and School Mental Health Ontario. ​</a:t>
            </a:r>
          </a:p>
          <a:p>
            <a:pPr algn="l" fontAlgn="base">
              <a:lnSpc>
                <a:spcPct val="110000"/>
              </a:lnSpc>
              <a:buFont typeface="Arial" panose="020B0604020202020204" pitchFamily="34" charset="0"/>
              <a:buChar char="•"/>
              <a:defRPr/>
            </a:pPr>
            <a:r>
              <a:rPr lang="en-US" sz="3600" dirty="0"/>
              <a:t>Facilitators can focus on one SEL competency for all 4 sessions, or choose activities from various competencies based on group needs.​</a:t>
            </a:r>
          </a:p>
          <a:p>
            <a:pPr lvl="1" fontAlgn="base">
              <a:lnSpc>
                <a:spcPct val="110000"/>
              </a:lnSpc>
              <a:defRPr/>
            </a:pPr>
            <a:r>
              <a:rPr lang="en-US" sz="3200" dirty="0"/>
              <a:t>Critical and creative thinking (executive functioning)​</a:t>
            </a:r>
          </a:p>
          <a:p>
            <a:pPr lvl="1" fontAlgn="base">
              <a:lnSpc>
                <a:spcPct val="110000"/>
              </a:lnSpc>
              <a:defRPr/>
            </a:pPr>
            <a:r>
              <a:rPr lang="en-US" sz="3200" dirty="0"/>
              <a:t>Healthy relationship skills​</a:t>
            </a:r>
          </a:p>
          <a:p>
            <a:pPr lvl="1" fontAlgn="base">
              <a:lnSpc>
                <a:spcPct val="110000"/>
              </a:lnSpc>
              <a:defRPr/>
            </a:pPr>
            <a:r>
              <a:rPr lang="en-US" sz="3200" dirty="0"/>
              <a:t>Identification and management of emotions​</a:t>
            </a:r>
          </a:p>
          <a:p>
            <a:pPr lvl="1" fontAlgn="base">
              <a:lnSpc>
                <a:spcPct val="110000"/>
              </a:lnSpc>
              <a:defRPr/>
            </a:pPr>
            <a:r>
              <a:rPr lang="en-US" sz="3200" dirty="0"/>
              <a:t>Positive motivation and perseverance​</a:t>
            </a:r>
          </a:p>
          <a:p>
            <a:pPr lvl="1" fontAlgn="base">
              <a:lnSpc>
                <a:spcPct val="110000"/>
              </a:lnSpc>
              <a:defRPr/>
            </a:pPr>
            <a:r>
              <a:rPr lang="en-US" sz="3200" dirty="0"/>
              <a:t>Self-awareness and sense of identity​</a:t>
            </a:r>
          </a:p>
          <a:p>
            <a:pPr lvl="1" fontAlgn="base">
              <a:lnSpc>
                <a:spcPct val="110000"/>
              </a:lnSpc>
              <a:defRPr/>
            </a:pPr>
            <a:r>
              <a:rPr lang="en-US" sz="3200" dirty="0"/>
              <a:t>Stress management and coping</a:t>
            </a:r>
          </a:p>
          <a:p>
            <a:pPr marL="0" indent="0" algn="l">
              <a:buNone/>
            </a:pPr>
            <a:endParaRPr lang="en-US" dirty="0">
              <a:latin typeface="Arial" panose="020B0604020202020204" pitchFamily="34" charset="0"/>
              <a:cs typeface="Arial" panose="020B0604020202020204" pitchFamily="34" charset="0"/>
            </a:endParaRPr>
          </a:p>
        </p:txBody>
      </p:sp>
      <p:pic>
        <p:nvPicPr>
          <p:cNvPr id="4" name="slide 23">
            <a:hlinkClick r:id="" action="ppaction://media"/>
            <a:extLst>
              <a:ext uri="{FF2B5EF4-FFF2-40B4-BE49-F238E27FC236}">
                <a16:creationId xmlns:a16="http://schemas.microsoft.com/office/drawing/2014/main" id="{8516AF6F-02A1-8E0B-1578-41D8C325B6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5871" y="6189858"/>
            <a:ext cx="406400" cy="406400"/>
          </a:xfrm>
          <a:prstGeom prst="rect">
            <a:avLst/>
          </a:prstGeom>
        </p:spPr>
      </p:pic>
    </p:spTree>
    <p:extLst>
      <p:ext uri="{BB962C8B-B14F-4D97-AF65-F5344CB8AC3E}">
        <p14:creationId xmlns:p14="http://schemas.microsoft.com/office/powerpoint/2010/main" val="2340107868"/>
      </p:ext>
    </p:extLst>
  </p:cSld>
  <p:clrMapOvr>
    <a:masterClrMapping/>
  </p:clrMapOvr>
  <mc:AlternateContent xmlns:mc="http://schemas.openxmlformats.org/markup-compatibility/2006" xmlns:p14="http://schemas.microsoft.com/office/powerpoint/2010/main">
    <mc:Choice Requires="p14">
      <p:transition spd="slow" p14:dur="2000" advClick="0" advTm="47000"/>
    </mc:Choice>
    <mc:Fallback xmlns="">
      <p:transition spd="slow" advClick="0"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white text with black text&#10;&#10;AI-generated content may be incorrect.">
            <a:extLst>
              <a:ext uri="{FF2B5EF4-FFF2-40B4-BE49-F238E27FC236}">
                <a16:creationId xmlns:a16="http://schemas.microsoft.com/office/drawing/2014/main" id="{E6EDBA1F-6E25-EEC4-EA5E-869EA636F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889230"/>
            <a:ext cx="10372725" cy="4438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B097F3-2AA1-A8E2-7C31-22051DA9949A}"/>
              </a:ext>
            </a:extLst>
          </p:cNvPr>
          <p:cNvSpPr>
            <a:spLocks noGrp="1"/>
          </p:cNvSpPr>
          <p:nvPr>
            <p:ph type="title"/>
          </p:nvPr>
        </p:nvSpPr>
        <p:spPr>
          <a:xfrm>
            <a:off x="838200" y="934281"/>
            <a:ext cx="10515600" cy="1325563"/>
          </a:xfrm>
        </p:spPr>
        <p:txBody>
          <a:bodyPr/>
          <a:lstStyle/>
          <a:p>
            <a:r>
              <a:rPr lang="en-CA" i="1" dirty="0"/>
              <a:t>Eat &amp; Chat</a:t>
            </a:r>
            <a:endParaRPr lang="en-US" i="1" dirty="0"/>
          </a:p>
        </p:txBody>
      </p:sp>
      <p:pic>
        <p:nvPicPr>
          <p:cNvPr id="3" name="slide 24">
            <a:hlinkClick r:id="" action="ppaction://media"/>
            <a:extLst>
              <a:ext uri="{FF2B5EF4-FFF2-40B4-BE49-F238E27FC236}">
                <a16:creationId xmlns:a16="http://schemas.microsoft.com/office/drawing/2014/main" id="{D1B924A2-BA2A-F271-9DE2-9CAC812E49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3073" y="6124680"/>
            <a:ext cx="406400" cy="406400"/>
          </a:xfrm>
          <a:prstGeom prst="rect">
            <a:avLst/>
          </a:prstGeom>
        </p:spPr>
      </p:pic>
    </p:spTree>
    <p:extLst>
      <p:ext uri="{BB962C8B-B14F-4D97-AF65-F5344CB8AC3E}">
        <p14:creationId xmlns:p14="http://schemas.microsoft.com/office/powerpoint/2010/main" val="46723474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909EA-FE66-4791-F6AC-CA396093B07C}"/>
              </a:ext>
            </a:extLst>
          </p:cNvPr>
          <p:cNvSpPr>
            <a:spLocks noGrp="1"/>
          </p:cNvSpPr>
          <p:nvPr>
            <p:ph type="title"/>
          </p:nvPr>
        </p:nvSpPr>
        <p:spPr/>
        <p:txBody>
          <a:bodyPr/>
          <a:lstStyle/>
          <a:p>
            <a:r>
              <a:rPr lang="en-CA" i="1" dirty="0"/>
              <a:t>Eat &amp; Chat</a:t>
            </a:r>
            <a:endParaRPr lang="en-US" i="1" dirty="0"/>
          </a:p>
        </p:txBody>
      </p:sp>
      <p:sp>
        <p:nvSpPr>
          <p:cNvPr id="3" name="Content Placeholder 2">
            <a:extLst>
              <a:ext uri="{FF2B5EF4-FFF2-40B4-BE49-F238E27FC236}">
                <a16:creationId xmlns:a16="http://schemas.microsoft.com/office/drawing/2014/main" id="{CD32A9E9-32D4-6CB5-BB3F-88EB18629E50}"/>
              </a:ext>
            </a:extLst>
          </p:cNvPr>
          <p:cNvSpPr>
            <a:spLocks noGrp="1"/>
          </p:cNvSpPr>
          <p:nvPr>
            <p:ph idx="1"/>
          </p:nvPr>
        </p:nvSpPr>
        <p:spPr/>
        <p:txBody>
          <a:bodyPr/>
          <a:lstStyle/>
          <a:p>
            <a:pPr algn="l"/>
            <a:r>
              <a:rPr lang="en-US" sz="2500" dirty="0"/>
              <a:t>Additionally, there are key talking points that you can use during or after the cooking time to spark conversation related to each competency </a:t>
            </a:r>
          </a:p>
        </p:txBody>
      </p:sp>
      <p:graphicFrame>
        <p:nvGraphicFramePr>
          <p:cNvPr id="5" name="Table 4">
            <a:extLst>
              <a:ext uri="{FF2B5EF4-FFF2-40B4-BE49-F238E27FC236}">
                <a16:creationId xmlns:a16="http://schemas.microsoft.com/office/drawing/2014/main" id="{2BD45653-8A1F-F81A-3D04-030386DD4C0D}"/>
              </a:ext>
            </a:extLst>
          </p:cNvPr>
          <p:cNvGraphicFramePr>
            <a:graphicFrameLocks noGrp="1"/>
          </p:cNvGraphicFramePr>
          <p:nvPr>
            <p:extLst>
              <p:ext uri="{D42A27DB-BD31-4B8C-83A1-F6EECF244321}">
                <p14:modId xmlns:p14="http://schemas.microsoft.com/office/powerpoint/2010/main" val="3456703907"/>
              </p:ext>
            </p:extLst>
          </p:nvPr>
        </p:nvGraphicFramePr>
        <p:xfrm>
          <a:off x="1136822" y="3752641"/>
          <a:ext cx="9835978" cy="2423160"/>
        </p:xfrm>
        <a:graphic>
          <a:graphicData uri="http://schemas.openxmlformats.org/drawingml/2006/table">
            <a:tbl>
              <a:tblPr/>
              <a:tblGrid>
                <a:gridCol w="3045902">
                  <a:extLst>
                    <a:ext uri="{9D8B030D-6E8A-4147-A177-3AD203B41FA5}">
                      <a16:colId xmlns:a16="http://schemas.microsoft.com/office/drawing/2014/main" val="997763281"/>
                    </a:ext>
                  </a:extLst>
                </a:gridCol>
                <a:gridCol w="6790076">
                  <a:extLst>
                    <a:ext uri="{9D8B030D-6E8A-4147-A177-3AD203B41FA5}">
                      <a16:colId xmlns:a16="http://schemas.microsoft.com/office/drawing/2014/main" val="2882331981"/>
                    </a:ext>
                  </a:extLst>
                </a:gridCol>
              </a:tblGrid>
              <a:tr h="165100">
                <a:tc>
                  <a:txBody>
                    <a:bodyPr/>
                    <a:lstStyle/>
                    <a:p>
                      <a:pPr algn="ctr" fontAlgn="base">
                        <a:lnSpc>
                          <a:spcPts val="2175"/>
                        </a:lnSpc>
                        <a:buNone/>
                      </a:pPr>
                      <a:r>
                        <a:rPr lang="en-US" sz="1800" b="1" i="0" dirty="0">
                          <a:solidFill>
                            <a:schemeClr val="tx1"/>
                          </a:solidFill>
                          <a:effectLst/>
                          <a:latin typeface="Arial" panose="020B0604020202020204" pitchFamily="34" charset="0"/>
                        </a:rPr>
                        <a:t>Situation​</a:t>
                      </a:r>
                      <a:endParaRPr lang="en-US" b="1" i="0" dirty="0">
                        <a:solidFill>
                          <a:schemeClr val="tx1"/>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ase">
                        <a:lnSpc>
                          <a:spcPts val="2175"/>
                        </a:lnSpc>
                        <a:buNone/>
                      </a:pPr>
                      <a:r>
                        <a:rPr lang="en-US" sz="1800" b="1" i="0" dirty="0">
                          <a:solidFill>
                            <a:schemeClr val="tx1"/>
                          </a:solidFill>
                          <a:effectLst/>
                          <a:latin typeface="Arial" panose="020B0604020202020204" pitchFamily="34" charset="0"/>
                        </a:rPr>
                        <a:t>Prompt​</a:t>
                      </a:r>
                      <a:endParaRPr lang="en-US" b="1" i="0" dirty="0">
                        <a:solidFill>
                          <a:schemeClr val="tx1"/>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051626"/>
                  </a:ext>
                </a:extLst>
              </a:tr>
              <a:tr h="495300">
                <a:tc>
                  <a:txBody>
                    <a:bodyPr/>
                    <a:lstStyle/>
                    <a:p>
                      <a:pPr algn="l" fontAlgn="base">
                        <a:lnSpc>
                          <a:spcPts val="2175"/>
                        </a:lnSpc>
                        <a:buNone/>
                      </a:pPr>
                      <a:r>
                        <a:rPr lang="en-US" sz="1800" b="1" i="0">
                          <a:solidFill>
                            <a:schemeClr val="tx1"/>
                          </a:solidFill>
                          <a:effectLst/>
                          <a:latin typeface="Arial" panose="020B0604020202020204" pitchFamily="34" charset="0"/>
                        </a:rPr>
                        <a:t>Sharing responsibilities​</a:t>
                      </a:r>
                      <a:endParaRPr lang="en-US" b="1" i="0">
                        <a:solidFill>
                          <a:schemeClr val="tx1"/>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800" b="0" i="0" dirty="0">
                          <a:solidFill>
                            <a:schemeClr val="tx1"/>
                          </a:solidFill>
                          <a:effectLst/>
                          <a:latin typeface="Arial" panose="020B0604020202020204" pitchFamily="34" charset="0"/>
                        </a:rPr>
                        <a:t>“How did you divide up the tasks today? How did you communicate who would do what?”​</a:t>
                      </a:r>
                      <a:endParaRPr lang="en-US" b="0" i="0" dirty="0">
                        <a:solidFill>
                          <a:schemeClr val="tx1"/>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9349811"/>
                  </a:ext>
                </a:extLst>
              </a:tr>
              <a:tr h="330200">
                <a:tc>
                  <a:txBody>
                    <a:bodyPr/>
                    <a:lstStyle/>
                    <a:p>
                      <a:pPr algn="l" fontAlgn="base">
                        <a:lnSpc>
                          <a:spcPts val="2175"/>
                        </a:lnSpc>
                        <a:buNone/>
                      </a:pPr>
                      <a:r>
                        <a:rPr lang="en-US" sz="1800" b="1" i="0" dirty="0">
                          <a:solidFill>
                            <a:schemeClr val="tx1"/>
                          </a:solidFill>
                          <a:effectLst/>
                          <a:latin typeface="Arial" panose="020B0604020202020204" pitchFamily="34" charset="0"/>
                        </a:rPr>
                        <a:t>Conflict or disagreement​</a:t>
                      </a:r>
                      <a:endParaRPr lang="en-US" b="1" i="0" dirty="0">
                        <a:solidFill>
                          <a:schemeClr val="tx1"/>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800" b="0" i="0" dirty="0">
                          <a:solidFill>
                            <a:schemeClr val="tx1"/>
                          </a:solidFill>
                          <a:effectLst/>
                          <a:latin typeface="Arial" panose="020B0604020202020204" pitchFamily="34" charset="0"/>
                        </a:rPr>
                        <a:t>“If there was a disagreement, how was it handled?”​</a:t>
                      </a:r>
                      <a:endParaRPr lang="en-US" b="0" i="0" dirty="0">
                        <a:solidFill>
                          <a:schemeClr val="tx1"/>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7012263"/>
                  </a:ext>
                </a:extLst>
              </a:tr>
              <a:tr h="330200">
                <a:tc>
                  <a:txBody>
                    <a:bodyPr/>
                    <a:lstStyle/>
                    <a:p>
                      <a:pPr algn="l" fontAlgn="base">
                        <a:lnSpc>
                          <a:spcPts val="2175"/>
                        </a:lnSpc>
                        <a:buNone/>
                      </a:pPr>
                      <a:r>
                        <a:rPr lang="en-US" sz="1800" b="1" i="0">
                          <a:solidFill>
                            <a:schemeClr val="tx1"/>
                          </a:solidFill>
                          <a:effectLst/>
                          <a:latin typeface="Arial" panose="020B0604020202020204" pitchFamily="34" charset="0"/>
                        </a:rPr>
                        <a:t>Team success​</a:t>
                      </a:r>
                      <a:endParaRPr lang="en-US" b="1" i="0">
                        <a:solidFill>
                          <a:schemeClr val="tx1"/>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lnSpc>
                          <a:spcPts val="2175"/>
                        </a:lnSpc>
                        <a:buNone/>
                      </a:pPr>
                      <a:r>
                        <a:rPr lang="en-US" sz="1800" b="0" i="0" dirty="0">
                          <a:solidFill>
                            <a:schemeClr val="tx1"/>
                          </a:solidFill>
                          <a:effectLst/>
                          <a:latin typeface="Arial" panose="020B0604020202020204" pitchFamily="34" charset="0"/>
                        </a:rPr>
                        <a:t>“What made your group work well together today?”​</a:t>
                      </a:r>
                      <a:endParaRPr lang="en-US" b="0" i="0" dirty="0">
                        <a:solidFill>
                          <a:schemeClr val="tx1"/>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5866777"/>
                  </a:ext>
                </a:extLst>
              </a:tr>
              <a:tr h="342900">
                <a:tc>
                  <a:txBody>
                    <a:bodyPr/>
                    <a:lstStyle/>
                    <a:p>
                      <a:pPr algn="l" fontAlgn="base">
                        <a:lnSpc>
                          <a:spcPts val="2475"/>
                        </a:lnSpc>
                        <a:buNone/>
                      </a:pPr>
                      <a:r>
                        <a:rPr lang="en-US" sz="1800" b="1" i="0">
                          <a:solidFill>
                            <a:schemeClr val="tx1"/>
                          </a:solidFill>
                          <a:effectLst/>
                          <a:latin typeface="Arial" panose="020B0604020202020204" pitchFamily="34" charset="0"/>
                        </a:rPr>
                        <a:t>Supporting each other​</a:t>
                      </a:r>
                      <a:endParaRPr lang="en-US" b="1" i="0">
                        <a:solidFill>
                          <a:schemeClr val="tx1"/>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ase">
                        <a:lnSpc>
                          <a:spcPts val="2475"/>
                        </a:lnSpc>
                        <a:buNone/>
                      </a:pPr>
                      <a:r>
                        <a:rPr lang="en-US" sz="1800" b="0" i="0" dirty="0">
                          <a:solidFill>
                            <a:schemeClr val="tx1"/>
                          </a:solidFill>
                          <a:effectLst/>
                          <a:latin typeface="Arial" panose="020B0604020202020204" pitchFamily="34" charset="0"/>
                        </a:rPr>
                        <a:t>“What’s one way you helped or supported someone in your group?”​</a:t>
                      </a:r>
                      <a:endParaRPr lang="en-US" b="0" i="0" dirty="0">
                        <a:solidFill>
                          <a:schemeClr val="tx1"/>
                        </a:solidFill>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2719169"/>
                  </a:ext>
                </a:extLst>
              </a:tr>
            </a:tbl>
          </a:graphicData>
        </a:graphic>
      </p:graphicFrame>
      <p:sp>
        <p:nvSpPr>
          <p:cNvPr id="9" name="TextBox 1">
            <a:extLst>
              <a:ext uri="{FF2B5EF4-FFF2-40B4-BE49-F238E27FC236}">
                <a16:creationId xmlns:a16="http://schemas.microsoft.com/office/drawing/2014/main" id="{DFA77476-2FDF-2350-46B3-6297A35FC87A}"/>
              </a:ext>
            </a:extLst>
          </p:cNvPr>
          <p:cNvSpPr txBox="1"/>
          <p:nvPr/>
        </p:nvSpPr>
        <p:spPr>
          <a:xfrm>
            <a:off x="1027124" y="3289828"/>
            <a:ext cx="356395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000" b="1">
                <a:latin typeface="Arial" panose="020B0604020202020204" pitchFamily="34" charset="0"/>
                <a:cs typeface="Arial" panose="020B0604020202020204" pitchFamily="34" charset="0"/>
              </a:rPr>
              <a:t>Healthy Relationship Skills</a:t>
            </a:r>
            <a:endParaRPr lang="en-US" sz="2000" b="1">
              <a:latin typeface="Arial" panose="020B0604020202020204" pitchFamily="34" charset="0"/>
              <a:cs typeface="Arial" panose="020B0604020202020204" pitchFamily="34" charset="0"/>
            </a:endParaRPr>
          </a:p>
        </p:txBody>
      </p:sp>
      <p:pic>
        <p:nvPicPr>
          <p:cNvPr id="7" name="slide 25">
            <a:hlinkClick r:id="" action="ppaction://media"/>
            <a:extLst>
              <a:ext uri="{FF2B5EF4-FFF2-40B4-BE49-F238E27FC236}">
                <a16:creationId xmlns:a16="http://schemas.microsoft.com/office/drawing/2014/main" id="{F66D895B-BF6F-6FE2-E027-F75563AB08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288" y="5986064"/>
            <a:ext cx="406400" cy="406400"/>
          </a:xfrm>
          <a:prstGeom prst="rect">
            <a:avLst/>
          </a:prstGeom>
        </p:spPr>
      </p:pic>
    </p:spTree>
    <p:extLst>
      <p:ext uri="{BB962C8B-B14F-4D97-AF65-F5344CB8AC3E}">
        <p14:creationId xmlns:p14="http://schemas.microsoft.com/office/powerpoint/2010/main" val="2798207302"/>
      </p:ext>
    </p:extLst>
  </p:cSld>
  <p:clrMapOvr>
    <a:masterClrMapping/>
  </p:clrMapOvr>
  <mc:AlternateContent xmlns:mc="http://schemas.openxmlformats.org/markup-compatibility/2006" xmlns:p14="http://schemas.microsoft.com/office/powerpoint/2010/main">
    <mc:Choice Requires="p14">
      <p:transition spd="slow" p14:dur="2000" advClick="0" advTm="33465"/>
    </mc:Choice>
    <mc:Fallback xmlns="">
      <p:transition spd="slow" advClick="0" advTm="33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338E-661E-480C-9AB7-6BCB54A098A1}"/>
              </a:ext>
            </a:extLst>
          </p:cNvPr>
          <p:cNvSpPr>
            <a:spLocks noGrp="1"/>
          </p:cNvSpPr>
          <p:nvPr>
            <p:ph type="title"/>
          </p:nvPr>
        </p:nvSpPr>
        <p:spPr/>
        <p:txBody>
          <a:bodyPr/>
          <a:lstStyle/>
          <a:p>
            <a:r>
              <a:rPr lang="en-CA" dirty="0"/>
              <a:t>Congratulations! </a:t>
            </a:r>
          </a:p>
        </p:txBody>
      </p:sp>
      <p:sp>
        <p:nvSpPr>
          <p:cNvPr id="4" name="Content Placeholder 3">
            <a:extLst>
              <a:ext uri="{FF2B5EF4-FFF2-40B4-BE49-F238E27FC236}">
                <a16:creationId xmlns:a16="http://schemas.microsoft.com/office/drawing/2014/main" id="{094EADDE-CBDC-F0AB-BA30-281151970841}"/>
              </a:ext>
            </a:extLst>
          </p:cNvPr>
          <p:cNvSpPr>
            <a:spLocks noGrp="1"/>
          </p:cNvSpPr>
          <p:nvPr>
            <p:ph idx="1"/>
          </p:nvPr>
        </p:nvSpPr>
        <p:spPr>
          <a:xfrm>
            <a:off x="385628" y="2028188"/>
            <a:ext cx="11344555" cy="4351338"/>
          </a:xfrm>
        </p:spPr>
        <p:txBody>
          <a:bodyPr/>
          <a:lstStyle/>
          <a:p>
            <a:pPr marL="0" indent="0">
              <a:buNone/>
            </a:pPr>
            <a:r>
              <a:rPr lang="en-CA" dirty="0"/>
              <a:t>You have completed the Food4Thought E-Learning Training Module!</a:t>
            </a:r>
            <a:endParaRPr lang="en-US" dirty="0"/>
          </a:p>
        </p:txBody>
      </p:sp>
      <p:pic>
        <p:nvPicPr>
          <p:cNvPr id="3" name="Picture 2" descr="Logo&#10;&#10;Description automatically generated">
            <a:extLst>
              <a:ext uri="{FF2B5EF4-FFF2-40B4-BE49-F238E27FC236}">
                <a16:creationId xmlns:a16="http://schemas.microsoft.com/office/drawing/2014/main" id="{2BB05E27-63A3-5A37-C9BA-BE1B89EC62CD}"/>
              </a:ext>
            </a:extLst>
          </p:cNvPr>
          <p:cNvPicPr>
            <a:picLocks noChangeAspect="1"/>
          </p:cNvPicPr>
          <p:nvPr/>
        </p:nvPicPr>
        <p:blipFill rotWithShape="1">
          <a:blip r:embed="rId5">
            <a:extLst>
              <a:ext uri="{28A0092B-C50C-407E-A947-70E740481C1C}">
                <a14:useLocalDpi xmlns:a14="http://schemas.microsoft.com/office/drawing/2010/main" val="0"/>
              </a:ext>
            </a:extLst>
          </a:blip>
          <a:srcRect t="10091" b="5932"/>
          <a:stretch/>
        </p:blipFill>
        <p:spPr>
          <a:xfrm>
            <a:off x="4138080" y="2007009"/>
            <a:ext cx="3915839" cy="3288394"/>
          </a:xfrm>
          <a:prstGeom prst="rect">
            <a:avLst/>
          </a:prstGeom>
          <a:noFill/>
        </p:spPr>
      </p:pic>
      <p:sp>
        <p:nvSpPr>
          <p:cNvPr id="8" name="TextBox 7">
            <a:extLst>
              <a:ext uri="{FF2B5EF4-FFF2-40B4-BE49-F238E27FC236}">
                <a16:creationId xmlns:a16="http://schemas.microsoft.com/office/drawing/2014/main" id="{7144B1C5-EBD8-E652-FAB6-6AE33A1A0A87}"/>
              </a:ext>
            </a:extLst>
          </p:cNvPr>
          <p:cNvSpPr txBox="1"/>
          <p:nvPr/>
        </p:nvSpPr>
        <p:spPr>
          <a:xfrm>
            <a:off x="838200" y="4409896"/>
            <a:ext cx="10406063" cy="2585323"/>
          </a:xfrm>
          <a:prstGeom prst="rect">
            <a:avLst/>
          </a:prstGeom>
          <a:noFill/>
        </p:spPr>
        <p:txBody>
          <a:bodyPr wrap="square" lIns="91440" tIns="45720" rIns="91440" bIns="45720" anchor="t">
            <a:spAutoFit/>
          </a:bodyPr>
          <a:lstStyle/>
          <a:p>
            <a:pPr algn="ctr" rtl="0" fontAlgn="base"/>
            <a:r>
              <a:rPr lang="en-CA" sz="2400" b="0" i="0" u="none" strike="noStrike" dirty="0">
                <a:solidFill>
                  <a:srgbClr val="000000"/>
                </a:solidFill>
                <a:effectLst/>
                <a:latin typeface="Arial" panose="020B0604020202020204" pitchFamily="34" charset="0"/>
              </a:rPr>
              <a:t>Please click the link to access</a:t>
            </a:r>
            <a:r>
              <a:rPr lang="en-CA" sz="2400" dirty="0">
                <a:solidFill>
                  <a:srgbClr val="000000"/>
                </a:solidFill>
                <a:latin typeface="Arial" panose="020B0604020202020204" pitchFamily="34" charset="0"/>
              </a:rPr>
              <a:t> the q</a:t>
            </a:r>
            <a:r>
              <a:rPr lang="en-CA" sz="2400" b="0" i="0" u="none" strike="noStrike" dirty="0">
                <a:solidFill>
                  <a:srgbClr val="000000"/>
                </a:solidFill>
                <a:effectLst/>
                <a:latin typeface="Arial" panose="020B0604020202020204" pitchFamily="34" charset="0"/>
              </a:rPr>
              <a:t>uiz: </a:t>
            </a:r>
            <a:r>
              <a:rPr lang="en-CA" sz="2400" dirty="0">
                <a:latin typeface="Arial"/>
                <a:cs typeface="Calibri"/>
                <a:hlinkClick r:id="rId6"/>
              </a:rPr>
              <a:t>https://chkmkt.com/Food4Thought_Quiz</a:t>
            </a:r>
            <a:r>
              <a:rPr lang="en-CA" sz="2400" dirty="0">
                <a:latin typeface="Arial"/>
                <a:cs typeface="Calibri"/>
              </a:rPr>
              <a:t> </a:t>
            </a:r>
          </a:p>
          <a:p>
            <a:pPr algn="ctr"/>
            <a:endParaRPr lang="en-CA" sz="2400" dirty="0">
              <a:latin typeface="Arial"/>
              <a:cs typeface="Calibri"/>
            </a:endParaRPr>
          </a:p>
          <a:p>
            <a:pPr algn="ctr"/>
            <a:r>
              <a:rPr lang="en-CA" sz="2400" dirty="0">
                <a:latin typeface="Arial"/>
                <a:cs typeface="Calibri"/>
              </a:rPr>
              <a:t>Access the Facilitator’s Guide on the </a:t>
            </a:r>
            <a:r>
              <a:rPr lang="en-CA" sz="2400" dirty="0">
                <a:latin typeface="Arial"/>
                <a:cs typeface="Calibri"/>
                <a:hlinkClick r:id="rId7"/>
              </a:rPr>
              <a:t>Facilitator Portal </a:t>
            </a:r>
            <a:endParaRPr lang="en-CA" sz="2400" dirty="0"/>
          </a:p>
          <a:p>
            <a:pPr algn="ctr" rtl="0" fontAlgn="base"/>
            <a:endParaRPr lang="en-CA" sz="2400" dirty="0">
              <a:solidFill>
                <a:srgbClr val="000000"/>
              </a:solidFill>
              <a:latin typeface="Arial" panose="020B0604020202020204" pitchFamily="34" charset="0"/>
            </a:endParaRPr>
          </a:p>
          <a:p>
            <a:pPr algn="ctr" rtl="0" fontAlgn="base"/>
            <a:r>
              <a:rPr lang="en-CA" sz="2400" b="0" i="0" dirty="0">
                <a:solidFill>
                  <a:srgbClr val="000000"/>
                </a:solidFill>
                <a:effectLst/>
                <a:latin typeface="Arial" panose="020B0604020202020204" pitchFamily="34" charset="0"/>
              </a:rPr>
              <a:t>For additional questions, please contact us at </a:t>
            </a:r>
            <a:r>
              <a:rPr lang="en-CA" sz="2400" b="0" i="0" dirty="0">
                <a:solidFill>
                  <a:srgbClr val="000000"/>
                </a:solidFill>
                <a:effectLst/>
                <a:latin typeface="Arial" panose="020B0604020202020204" pitchFamily="34" charset="0"/>
                <a:hlinkClick r:id="rId8"/>
              </a:rPr>
              <a:t>healthyschools@mlhu.on.ca</a:t>
            </a:r>
            <a:r>
              <a:rPr lang="en-CA" sz="2400" b="0" i="0" dirty="0">
                <a:solidFill>
                  <a:srgbClr val="000000"/>
                </a:solidFill>
                <a:effectLst/>
                <a:latin typeface="Arial" panose="020B0604020202020204" pitchFamily="34" charset="0"/>
              </a:rPr>
              <a:t> </a:t>
            </a:r>
            <a:r>
              <a:rPr lang="en-US" sz="2400" b="0" i="0" dirty="0">
                <a:solidFill>
                  <a:srgbClr val="000000"/>
                </a:solidFill>
                <a:effectLst/>
                <a:latin typeface="Arial" panose="020B0604020202020204" pitchFamily="34" charset="0"/>
              </a:rPr>
              <a:t>​</a:t>
            </a:r>
            <a:endParaRPr lang="en-US" sz="2400" b="0" i="0" dirty="0">
              <a:solidFill>
                <a:srgbClr val="000000"/>
              </a:solidFill>
              <a:effectLst/>
              <a:latin typeface="Segoe UI" panose="020B0502040204020203" pitchFamily="34" charset="0"/>
            </a:endParaRPr>
          </a:p>
          <a:p>
            <a:pPr algn="ctr" rtl="0" fontAlgn="base"/>
            <a:r>
              <a:rPr lang="en-CA" sz="1800" b="0" i="0" dirty="0">
                <a:solidFill>
                  <a:srgbClr val="000000"/>
                </a:solidFill>
                <a:effectLst/>
                <a:latin typeface="Arial" panose="020B0604020202020204" pitchFamily="34" charset="0"/>
              </a:rPr>
              <a:t>​</a:t>
            </a:r>
            <a:endParaRPr lang="en-CA" b="0" i="0" dirty="0">
              <a:solidFill>
                <a:srgbClr val="000000"/>
              </a:solidFill>
              <a:effectLst/>
              <a:latin typeface="Segoe UI" panose="020B0502040204020203" pitchFamily="34" charset="0"/>
            </a:endParaRPr>
          </a:p>
        </p:txBody>
      </p:sp>
      <p:pic>
        <p:nvPicPr>
          <p:cNvPr id="5" name="slide 26">
            <a:hlinkClick r:id="" action="ppaction://media"/>
            <a:extLst>
              <a:ext uri="{FF2B5EF4-FFF2-40B4-BE49-F238E27FC236}">
                <a16:creationId xmlns:a16="http://schemas.microsoft.com/office/drawing/2014/main" id="{79B4EA78-B6CD-4CDA-C858-4561A7258F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23073" y="6184390"/>
            <a:ext cx="406400" cy="406400"/>
          </a:xfrm>
          <a:prstGeom prst="rect">
            <a:avLst/>
          </a:prstGeom>
        </p:spPr>
      </p:pic>
    </p:spTree>
    <p:extLst>
      <p:ext uri="{BB962C8B-B14F-4D97-AF65-F5344CB8AC3E}">
        <p14:creationId xmlns:p14="http://schemas.microsoft.com/office/powerpoint/2010/main" val="352261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6498B8-DE18-E6D9-0DDB-AA560F232738}"/>
              </a:ext>
            </a:extLst>
          </p:cNvPr>
          <p:cNvSpPr txBox="1">
            <a:spLocks/>
          </p:cNvSpPr>
          <p:nvPr/>
        </p:nvSpPr>
        <p:spPr>
          <a:xfrm>
            <a:off x="838200" y="410367"/>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CA" dirty="0"/>
              <a:t>Program Overview</a:t>
            </a:r>
          </a:p>
        </p:txBody>
      </p:sp>
      <p:sp>
        <p:nvSpPr>
          <p:cNvPr id="7" name="Content Placeholder 2">
            <a:extLst>
              <a:ext uri="{FF2B5EF4-FFF2-40B4-BE49-F238E27FC236}">
                <a16:creationId xmlns:a16="http://schemas.microsoft.com/office/drawing/2014/main" id="{975F4529-F89C-7844-3681-CB20CCC452C5}"/>
              </a:ext>
            </a:extLst>
          </p:cNvPr>
          <p:cNvSpPr>
            <a:spLocks noGrp="1"/>
          </p:cNvSpPr>
          <p:nvPr>
            <p:ph sz="half" idx="1"/>
          </p:nvPr>
        </p:nvSpPr>
        <p:spPr>
          <a:xfrm>
            <a:off x="838200" y="1930399"/>
            <a:ext cx="7829550" cy="4632325"/>
          </a:xfrm>
        </p:spPr>
        <p:txBody>
          <a:bodyPr vert="horz" lIns="91440" tIns="45720" rIns="91440" bIns="45720" rtlCol="0" anchor="t">
            <a:normAutofit/>
          </a:bodyPr>
          <a:lstStyle/>
          <a:p>
            <a:pPr algn="l">
              <a:buClr>
                <a:schemeClr val="tx1"/>
              </a:buClr>
            </a:pPr>
            <a:r>
              <a:rPr lang="en-CA" b="1" dirty="0"/>
              <a:t>Building relationships and connectedness </a:t>
            </a:r>
            <a:r>
              <a:rPr lang="en-CA" dirty="0"/>
              <a:t>is accomplished through </a:t>
            </a:r>
            <a:r>
              <a:rPr lang="en-CA" b="1" dirty="0"/>
              <a:t>cooking and sharing a meal together </a:t>
            </a:r>
            <a:endParaRPr lang="en-US" b="1" dirty="0"/>
          </a:p>
          <a:p>
            <a:pPr lvl="1">
              <a:buClr>
                <a:schemeClr val="tx1"/>
              </a:buClr>
            </a:pPr>
            <a:r>
              <a:rPr lang="en-CA" sz="2600" dirty="0">
                <a:latin typeface="Arial" panose="020B0604020202020204" pitchFamily="34" charset="0"/>
                <a:ea typeface="+mn-lt"/>
                <a:cs typeface="Arial" panose="020B0604020202020204" pitchFamily="34" charset="0"/>
              </a:rPr>
              <a:t>Built off literature on the connection between cooking and eating together and mental well-being</a:t>
            </a:r>
            <a:endParaRPr lang="en-CA" sz="2600" dirty="0">
              <a:latin typeface="Arial" panose="020B0604020202020204" pitchFamily="34" charset="0"/>
              <a:cs typeface="Arial" panose="020B0604020202020204" pitchFamily="34" charset="0"/>
            </a:endParaRPr>
          </a:p>
          <a:p>
            <a:pPr lvl="1">
              <a:buClr>
                <a:srgbClr val="000000"/>
              </a:buClr>
            </a:pPr>
            <a:r>
              <a:rPr lang="en-CA" sz="2600" dirty="0">
                <a:latin typeface="Arial" panose="020B0604020202020204" pitchFamily="34" charset="0"/>
                <a:cs typeface="Arial" panose="020B0604020202020204" pitchFamily="34" charset="0"/>
              </a:rPr>
              <a:t>Meals are a great time to share and connect</a:t>
            </a:r>
            <a:endParaRPr lang="en-CA" dirty="0">
              <a:latin typeface="Arial" panose="020B0604020202020204" pitchFamily="34" charset="0"/>
              <a:cs typeface="Arial" panose="020B0604020202020204" pitchFamily="34" charset="0"/>
            </a:endParaRPr>
          </a:p>
          <a:p>
            <a:pPr lvl="1">
              <a:buClr>
                <a:schemeClr val="tx1"/>
              </a:buClr>
            </a:pPr>
            <a:r>
              <a:rPr lang="en-CA" sz="2600" dirty="0">
                <a:latin typeface="Arial" panose="020B0604020202020204" pitchFamily="34" charset="0"/>
                <a:cs typeface="Arial" panose="020B0604020202020204" pitchFamily="34" charset="0"/>
              </a:rPr>
              <a:t>Relaxed atmosphere </a:t>
            </a:r>
          </a:p>
          <a:p>
            <a:pPr lvl="1">
              <a:buClr>
                <a:schemeClr val="tx1"/>
              </a:buClr>
            </a:pPr>
            <a:r>
              <a:rPr lang="en-CA" sz="2600" dirty="0">
                <a:latin typeface="Arial" panose="020B0604020202020204" pitchFamily="34" charset="0"/>
                <a:cs typeface="Arial" panose="020B0604020202020204" pitchFamily="34" charset="0"/>
              </a:rPr>
              <a:t>The potential to gain food skills is a bonus! </a:t>
            </a:r>
          </a:p>
          <a:p>
            <a:pPr marL="0" indent="0" algn="l">
              <a:buNone/>
            </a:pPr>
            <a:endParaRPr lang="en-CA" sz="2400" dirty="0"/>
          </a:p>
        </p:txBody>
      </p:sp>
      <p:pic>
        <p:nvPicPr>
          <p:cNvPr id="8" name="Picture 7" descr="Logo&#10;&#10;Description automatically generated">
            <a:extLst>
              <a:ext uri="{FF2B5EF4-FFF2-40B4-BE49-F238E27FC236}">
                <a16:creationId xmlns:a16="http://schemas.microsoft.com/office/drawing/2014/main" id="{F65FD7B2-9BAF-4B74-371F-5678882784C6}"/>
              </a:ext>
            </a:extLst>
          </p:cNvPr>
          <p:cNvPicPr>
            <a:picLocks noChangeAspect="1"/>
          </p:cNvPicPr>
          <p:nvPr/>
        </p:nvPicPr>
        <p:blipFill rotWithShape="1">
          <a:blip r:embed="rId5">
            <a:extLst>
              <a:ext uri="{28A0092B-C50C-407E-A947-70E740481C1C}">
                <a14:useLocalDpi xmlns:a14="http://schemas.microsoft.com/office/drawing/2010/main" val="0"/>
              </a:ext>
            </a:extLst>
          </a:blip>
          <a:srcRect t="10091" b="5932"/>
          <a:stretch/>
        </p:blipFill>
        <p:spPr>
          <a:xfrm>
            <a:off x="8519667" y="2479674"/>
            <a:ext cx="3519933" cy="2955925"/>
          </a:xfrm>
          <a:prstGeom prst="rect">
            <a:avLst/>
          </a:prstGeom>
          <a:noFill/>
        </p:spPr>
      </p:pic>
      <p:pic>
        <p:nvPicPr>
          <p:cNvPr id="13" name="Slide 3">
            <a:hlinkClick r:id="" action="ppaction://media"/>
            <a:extLst>
              <a:ext uri="{FF2B5EF4-FFF2-40B4-BE49-F238E27FC236}">
                <a16:creationId xmlns:a16="http://schemas.microsoft.com/office/drawing/2014/main" id="{8EDA8AB3-738A-B44C-207E-87B743ECBC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5518" y="6179343"/>
            <a:ext cx="406400" cy="406400"/>
          </a:xfrm>
          <a:prstGeom prst="rect">
            <a:avLst/>
          </a:prstGeom>
        </p:spPr>
      </p:pic>
    </p:spTree>
    <p:extLst>
      <p:ext uri="{BB962C8B-B14F-4D97-AF65-F5344CB8AC3E}">
        <p14:creationId xmlns:p14="http://schemas.microsoft.com/office/powerpoint/2010/main" val="1499832532"/>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41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BF32AE7-1B3D-18FE-8E38-97134EF4EE99}"/>
              </a:ext>
            </a:extLst>
          </p:cNvPr>
          <p:cNvSpPr>
            <a:spLocks noGrp="1"/>
          </p:cNvSpPr>
          <p:nvPr>
            <p:ph type="title"/>
          </p:nvPr>
        </p:nvSpPr>
        <p:spPr>
          <a:xfrm>
            <a:off x="762000" y="354457"/>
            <a:ext cx="10515600" cy="1325563"/>
          </a:xfrm>
        </p:spPr>
        <p:txBody>
          <a:bodyPr/>
          <a:lstStyle/>
          <a:p>
            <a:r>
              <a:rPr lang="en-CA" dirty="0"/>
              <a:t>Facilitator’s Guide</a:t>
            </a:r>
            <a:endParaRPr lang="en-US" dirty="0"/>
          </a:p>
        </p:txBody>
      </p:sp>
      <p:sp>
        <p:nvSpPr>
          <p:cNvPr id="10" name="Content Placeholder 2">
            <a:extLst>
              <a:ext uri="{FF2B5EF4-FFF2-40B4-BE49-F238E27FC236}">
                <a16:creationId xmlns:a16="http://schemas.microsoft.com/office/drawing/2014/main" id="{6A1BB9F8-94AA-671C-46F7-D2D29FC9FC52}"/>
              </a:ext>
            </a:extLst>
          </p:cNvPr>
          <p:cNvSpPr>
            <a:spLocks noGrp="1"/>
          </p:cNvSpPr>
          <p:nvPr>
            <p:ph sz="half" idx="1"/>
          </p:nvPr>
        </p:nvSpPr>
        <p:spPr>
          <a:xfrm>
            <a:off x="838199" y="1825625"/>
            <a:ext cx="5644793" cy="4351338"/>
          </a:xfrm>
        </p:spPr>
        <p:txBody>
          <a:bodyPr vert="horz" lIns="91440" tIns="45720" rIns="91440" bIns="45720" rtlCol="0" anchor="t">
            <a:normAutofit/>
          </a:bodyPr>
          <a:lstStyle/>
          <a:p>
            <a:pPr algn="l"/>
            <a:r>
              <a:rPr lang="en-CA" dirty="0"/>
              <a:t>Includes: </a:t>
            </a:r>
          </a:p>
          <a:p>
            <a:pPr lvl="1"/>
            <a:r>
              <a:rPr lang="en-CA" sz="2600" dirty="0">
                <a:latin typeface="Arial" panose="020B0604020202020204" pitchFamily="34" charset="0"/>
                <a:cs typeface="Arial" panose="020B0604020202020204" pitchFamily="34" charset="0"/>
              </a:rPr>
              <a:t>Program overview </a:t>
            </a:r>
          </a:p>
          <a:p>
            <a:pPr lvl="1"/>
            <a:r>
              <a:rPr lang="en-CA" sz="2600" dirty="0">
                <a:latin typeface="Arial" panose="020B0604020202020204" pitchFamily="34" charset="0"/>
                <a:cs typeface="Arial" panose="020B0604020202020204" pitchFamily="34" charset="0"/>
              </a:rPr>
              <a:t>Food and kitchen safety information </a:t>
            </a:r>
          </a:p>
          <a:p>
            <a:pPr lvl="1"/>
            <a:r>
              <a:rPr lang="en-CA" sz="2600" dirty="0">
                <a:latin typeface="Arial" panose="020B0604020202020204" pitchFamily="34" charset="0"/>
                <a:cs typeface="Arial" panose="020B0604020202020204" pitchFamily="34" charset="0"/>
              </a:rPr>
              <a:t>Recipes and shopping lists </a:t>
            </a:r>
          </a:p>
          <a:p>
            <a:pPr lvl="1"/>
            <a:r>
              <a:rPr lang="en-CA" sz="2600" dirty="0">
                <a:latin typeface="Arial" panose="020B0604020202020204" pitchFamily="34" charset="0"/>
                <a:cs typeface="Arial" panose="020B0604020202020204" pitchFamily="34" charset="0"/>
              </a:rPr>
              <a:t>Chat activities </a:t>
            </a:r>
          </a:p>
          <a:p>
            <a:pPr lvl="1"/>
            <a:endParaRPr lang="en-CA" dirty="0">
              <a:latin typeface="Arial" panose="020B0604020202020204" pitchFamily="34" charset="0"/>
              <a:cs typeface="Arial" panose="020B0604020202020204" pitchFamily="34" charset="0"/>
            </a:endParaRPr>
          </a:p>
          <a:p>
            <a:pPr algn="l"/>
            <a:endParaRPr lang="en-CA" sz="2400" dirty="0">
              <a:latin typeface="Arial"/>
              <a:cs typeface="Arial"/>
            </a:endParaRPr>
          </a:p>
          <a:p>
            <a:pPr marL="0" indent="0" algn="l">
              <a:buNone/>
            </a:pPr>
            <a:endParaRPr lang="en-US" dirty="0"/>
          </a:p>
        </p:txBody>
      </p:sp>
      <p:pic>
        <p:nvPicPr>
          <p:cNvPr id="11" name="Picture 10" descr="A picture containing shape&#10;&#10;Description automatically generated">
            <a:hlinkClick r:id="rId5"/>
            <a:extLst>
              <a:ext uri="{FF2B5EF4-FFF2-40B4-BE49-F238E27FC236}">
                <a16:creationId xmlns:a16="http://schemas.microsoft.com/office/drawing/2014/main" id="{565C19AD-C792-23D7-FAE3-B3CA13E303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0387" y="1373692"/>
            <a:ext cx="3353236" cy="5023576"/>
          </a:xfrm>
          <a:prstGeom prst="rect">
            <a:avLst/>
          </a:prstGeom>
          <a:noFill/>
        </p:spPr>
      </p:pic>
      <p:pic>
        <p:nvPicPr>
          <p:cNvPr id="3" name="slide 4">
            <a:hlinkClick r:id="" action="ppaction://media"/>
            <a:extLst>
              <a:ext uri="{FF2B5EF4-FFF2-40B4-BE49-F238E27FC236}">
                <a16:creationId xmlns:a16="http://schemas.microsoft.com/office/drawing/2014/main" id="{60C942F3-6F7A-A688-BDDE-84ACE3CD7D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7582" y="5973763"/>
            <a:ext cx="406400" cy="406400"/>
          </a:xfrm>
          <a:prstGeom prst="rect">
            <a:avLst/>
          </a:prstGeom>
        </p:spPr>
      </p:pic>
    </p:spTree>
    <p:extLst>
      <p:ext uri="{BB962C8B-B14F-4D97-AF65-F5344CB8AC3E}">
        <p14:creationId xmlns:p14="http://schemas.microsoft.com/office/powerpoint/2010/main" val="2399029100"/>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92261-3FDB-4A20-8786-C1348725FC22}"/>
              </a:ext>
            </a:extLst>
          </p:cNvPr>
          <p:cNvSpPr>
            <a:spLocks noGrp="1"/>
          </p:cNvSpPr>
          <p:nvPr>
            <p:ph type="title"/>
          </p:nvPr>
        </p:nvSpPr>
        <p:spPr>
          <a:xfrm>
            <a:off x="838200" y="496131"/>
            <a:ext cx="10515600" cy="1325563"/>
          </a:xfrm>
        </p:spPr>
        <p:txBody>
          <a:bodyPr/>
          <a:lstStyle/>
          <a:p>
            <a:r>
              <a:rPr lang="en-CA" dirty="0"/>
              <a:t>Logistics</a:t>
            </a:r>
            <a:endParaRPr lang="en-US" dirty="0"/>
          </a:p>
        </p:txBody>
      </p:sp>
      <p:sp>
        <p:nvSpPr>
          <p:cNvPr id="3" name="Content Placeholder 2">
            <a:extLst>
              <a:ext uri="{FF2B5EF4-FFF2-40B4-BE49-F238E27FC236}">
                <a16:creationId xmlns:a16="http://schemas.microsoft.com/office/drawing/2014/main" id="{0ABDA95B-10EE-49EC-8B2C-49272028C641}"/>
              </a:ext>
            </a:extLst>
          </p:cNvPr>
          <p:cNvSpPr>
            <a:spLocks noGrp="1"/>
          </p:cNvSpPr>
          <p:nvPr>
            <p:ph idx="1"/>
          </p:nvPr>
        </p:nvSpPr>
        <p:spPr>
          <a:xfrm>
            <a:off x="838200" y="1685925"/>
            <a:ext cx="10515600" cy="4774438"/>
          </a:xfrm>
        </p:spPr>
        <p:txBody>
          <a:bodyPr>
            <a:normAutofit lnSpcReduction="10000"/>
          </a:bodyPr>
          <a:lstStyle/>
          <a:p>
            <a:pPr marL="0" indent="0" algn="l">
              <a:buNone/>
            </a:pPr>
            <a:r>
              <a:rPr lang="en-CA" altLang="en-US" b="1" dirty="0"/>
              <a:t>Consent:</a:t>
            </a:r>
          </a:p>
          <a:p>
            <a:pPr lvl="1"/>
            <a:r>
              <a:rPr lang="en-CA" altLang="en-US" dirty="0">
                <a:latin typeface="Arial" panose="020B0604020202020204" pitchFamily="34" charset="0"/>
                <a:cs typeface="Arial" panose="020B0604020202020204" pitchFamily="34" charset="0"/>
              </a:rPr>
              <a:t>Caregiver consent is needed. A sample consent form is in the facilitator’s guide</a:t>
            </a:r>
          </a:p>
          <a:p>
            <a:pPr marL="0" indent="0" algn="l">
              <a:buNone/>
            </a:pPr>
            <a:r>
              <a:rPr lang="en-CA" altLang="en-US" b="1" dirty="0"/>
              <a:t>Timing:</a:t>
            </a:r>
          </a:p>
          <a:p>
            <a:pPr lvl="1"/>
            <a:r>
              <a:rPr lang="en-US" dirty="0">
                <a:latin typeface="Arial" panose="020B0604020202020204" pitchFamily="34" charset="0"/>
                <a:cs typeface="Arial" panose="020B0604020202020204" pitchFamily="34" charset="0"/>
              </a:rPr>
              <a:t>Total length of each session is approximately 40-45 minutes (cooking 20-25 minutes, chat ~20 minutes) with 30 minutes needed for set up and clean up)</a:t>
            </a:r>
          </a:p>
          <a:p>
            <a:pPr marL="0" indent="0" algn="l">
              <a:buNone/>
            </a:pPr>
            <a:r>
              <a:rPr lang="en-CA" altLang="en-US" b="1" dirty="0"/>
              <a:t>Location Needs:</a:t>
            </a:r>
          </a:p>
          <a:p>
            <a:pPr marL="800100" lvl="1" indent="-342900"/>
            <a:r>
              <a:rPr lang="en-CA" altLang="en-US" dirty="0">
                <a:latin typeface="Arial" panose="020B0604020202020204" pitchFamily="34" charset="0"/>
                <a:cs typeface="Arial" panose="020B0604020202020204" pitchFamily="34" charset="0"/>
              </a:rPr>
              <a:t>Nearby sink/refrigerator</a:t>
            </a:r>
          </a:p>
          <a:p>
            <a:pPr marL="800100" lvl="1" indent="-342900"/>
            <a:r>
              <a:rPr lang="en-CA" altLang="en-US" dirty="0">
                <a:latin typeface="Arial" panose="020B0604020202020204" pitchFamily="34" charset="0"/>
                <a:cs typeface="Arial" panose="020B0604020202020204" pitchFamily="34" charset="0"/>
              </a:rPr>
              <a:t>Electrical outlets</a:t>
            </a:r>
          </a:p>
          <a:p>
            <a:pPr marL="800100" lvl="1" indent="-342900"/>
            <a:r>
              <a:rPr lang="en-CA" altLang="en-US" dirty="0">
                <a:latin typeface="Arial" panose="020B0604020202020204" pitchFamily="34" charset="0"/>
                <a:cs typeface="Arial" panose="020B0604020202020204" pitchFamily="34" charset="0"/>
              </a:rPr>
              <a:t>Adequate ventilation</a:t>
            </a:r>
          </a:p>
          <a:p>
            <a:pPr marL="800100" lvl="1" indent="-342900">
              <a:buClr>
                <a:schemeClr val="tx1"/>
              </a:buClr>
            </a:pPr>
            <a:r>
              <a:rPr lang="en-CA" altLang="en-US" dirty="0">
                <a:latin typeface="Arial" panose="020B0604020202020204" pitchFamily="34" charset="0"/>
                <a:cs typeface="Arial" panose="020B0604020202020204" pitchFamily="34" charset="0"/>
              </a:rPr>
              <a:t>Handwashing stations</a:t>
            </a:r>
          </a:p>
          <a:p>
            <a:pPr marL="800100" lvl="1" indent="-342900">
              <a:buClr>
                <a:schemeClr val="tx1"/>
              </a:buClr>
            </a:pPr>
            <a:r>
              <a:rPr lang="en-CA" altLang="en-US" dirty="0">
                <a:latin typeface="Arial" panose="020B0604020202020204" pitchFamily="34" charset="0"/>
                <a:cs typeface="Arial" panose="020B0604020202020204" pitchFamily="34" charset="0"/>
              </a:rPr>
              <a:t>Enough space to work safely</a:t>
            </a:r>
          </a:p>
          <a:p>
            <a:pPr marL="0" indent="0" algn="l">
              <a:buNone/>
            </a:pPr>
            <a:endParaRPr lang="en-CA" altLang="en-US" dirty="0"/>
          </a:p>
          <a:p>
            <a:pPr algn="l"/>
            <a:endParaRPr lang="en-CA" altLang="en-US" dirty="0"/>
          </a:p>
          <a:p>
            <a:pPr algn="l"/>
            <a:endParaRPr lang="en-US" dirty="0"/>
          </a:p>
        </p:txBody>
      </p:sp>
      <p:pic>
        <p:nvPicPr>
          <p:cNvPr id="4" name="Slide 5">
            <a:hlinkClick r:id="" action="ppaction://media"/>
            <a:extLst>
              <a:ext uri="{FF2B5EF4-FFF2-40B4-BE49-F238E27FC236}">
                <a16:creationId xmlns:a16="http://schemas.microsoft.com/office/drawing/2014/main" id="{4CA1F2AA-7B6D-F244-FA72-55EF875604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1729" y="6058445"/>
            <a:ext cx="406400" cy="406400"/>
          </a:xfrm>
          <a:prstGeom prst="rect">
            <a:avLst/>
          </a:prstGeom>
        </p:spPr>
      </p:pic>
    </p:spTree>
    <p:extLst>
      <p:ext uri="{BB962C8B-B14F-4D97-AF65-F5344CB8AC3E}">
        <p14:creationId xmlns:p14="http://schemas.microsoft.com/office/powerpoint/2010/main" val="571141765"/>
      </p:ext>
    </p:extLst>
  </p:cSld>
  <p:clrMapOvr>
    <a:masterClrMapping/>
  </p:clrMapOvr>
  <mc:AlternateContent xmlns:mc="http://schemas.openxmlformats.org/markup-compatibility/2006" xmlns:p14="http://schemas.microsoft.com/office/powerpoint/2010/main">
    <mc:Choice Requires="p14">
      <p:transition spd="slow" p14:dur="2000" advClick="0" advTm="3990000"/>
    </mc:Choice>
    <mc:Fallback xmlns="">
      <p:transition spd="slow" advClick="0" advTm="39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360B24-F18D-46C3-BF6B-E652EE50F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835" y="1289956"/>
            <a:ext cx="3797419" cy="5063225"/>
          </a:xfrm>
          <a:prstGeom prst="rect">
            <a:avLst/>
          </a:prstGeom>
        </p:spPr>
      </p:pic>
      <p:cxnSp>
        <p:nvCxnSpPr>
          <p:cNvPr id="13" name="Straight Arrow Connector 12">
            <a:extLst>
              <a:ext uri="{FF2B5EF4-FFF2-40B4-BE49-F238E27FC236}">
                <a16:creationId xmlns:a16="http://schemas.microsoft.com/office/drawing/2014/main" id="{F82FF8BE-1F59-4B5E-B6BF-C5A4EBC2AA9A}"/>
              </a:ext>
            </a:extLst>
          </p:cNvPr>
          <p:cNvCxnSpPr>
            <a:cxnSpLocks/>
          </p:cNvCxnSpPr>
          <p:nvPr/>
        </p:nvCxnSpPr>
        <p:spPr>
          <a:xfrm flipH="1">
            <a:off x="3076544" y="2145199"/>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E72F5D56-E7D8-495D-A9CE-053E3D459215}"/>
              </a:ext>
            </a:extLst>
          </p:cNvPr>
          <p:cNvCxnSpPr>
            <a:cxnSpLocks/>
          </p:cNvCxnSpPr>
          <p:nvPr/>
        </p:nvCxnSpPr>
        <p:spPr>
          <a:xfrm flipH="1">
            <a:off x="3962403" y="2631949"/>
            <a:ext cx="2025702"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08DD9D06-A952-4E01-9F60-10B5C1B9BF36}"/>
              </a:ext>
            </a:extLst>
          </p:cNvPr>
          <p:cNvCxnSpPr>
            <a:cxnSpLocks/>
          </p:cNvCxnSpPr>
          <p:nvPr/>
        </p:nvCxnSpPr>
        <p:spPr>
          <a:xfrm flipH="1">
            <a:off x="3583424" y="3767552"/>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0D15FCF-0C5E-439B-8CAF-B20AC5267025}"/>
              </a:ext>
            </a:extLst>
          </p:cNvPr>
          <p:cNvCxnSpPr>
            <a:cxnSpLocks/>
          </p:cNvCxnSpPr>
          <p:nvPr/>
        </p:nvCxnSpPr>
        <p:spPr>
          <a:xfrm flipH="1">
            <a:off x="4024439" y="5609391"/>
            <a:ext cx="2071561" cy="1"/>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2E0DFAA1-D54E-4439-8F6C-4E7BB91B6918}"/>
              </a:ext>
            </a:extLst>
          </p:cNvPr>
          <p:cNvSpPr txBox="1"/>
          <p:nvPr/>
        </p:nvSpPr>
        <p:spPr>
          <a:xfrm>
            <a:off x="5988105" y="1945144"/>
            <a:ext cx="1351370"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Water Jug</a:t>
            </a:r>
            <a:endParaRPr lang="en-US" sz="2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80B25D7-7A0E-4EB0-8963-CB5A66B71128}"/>
              </a:ext>
            </a:extLst>
          </p:cNvPr>
          <p:cNvSpPr txBox="1"/>
          <p:nvPr/>
        </p:nvSpPr>
        <p:spPr>
          <a:xfrm>
            <a:off x="6096000" y="2431940"/>
            <a:ext cx="1562668" cy="400110"/>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Hand Soap</a:t>
            </a:r>
            <a:endParaRPr lang="en-US" sz="2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0CF398B-3604-45C8-BA10-AC7FDB896DCD}"/>
              </a:ext>
            </a:extLst>
          </p:cNvPr>
          <p:cNvSpPr txBox="1"/>
          <p:nvPr/>
        </p:nvSpPr>
        <p:spPr>
          <a:xfrm>
            <a:off x="6587822" y="3467625"/>
            <a:ext cx="2184850" cy="707886"/>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Paper Towels for Drying Hands </a:t>
            </a:r>
            <a:endParaRPr lang="en-US" sz="20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24D4A64-D679-46C0-A167-FC0BFDC28ECD}"/>
              </a:ext>
            </a:extLst>
          </p:cNvPr>
          <p:cNvSpPr txBox="1"/>
          <p:nvPr/>
        </p:nvSpPr>
        <p:spPr>
          <a:xfrm>
            <a:off x="6262951" y="5409336"/>
            <a:ext cx="1830149" cy="400110"/>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Catch Basin</a:t>
            </a:r>
            <a:endParaRPr lang="en-US" sz="2000" dirty="0">
              <a:latin typeface="Arial" panose="020B0604020202020204" pitchFamily="34" charset="0"/>
              <a:cs typeface="Arial" panose="020B0604020202020204" pitchFamily="34" charset="0"/>
            </a:endParaRPr>
          </a:p>
        </p:txBody>
      </p:sp>
      <p:pic>
        <p:nvPicPr>
          <p:cNvPr id="3" name="Picture 6" descr="Logo&#10;&#10;Description automatically generated">
            <a:extLst>
              <a:ext uri="{FF2B5EF4-FFF2-40B4-BE49-F238E27FC236}">
                <a16:creationId xmlns:a16="http://schemas.microsoft.com/office/drawing/2014/main" id="{7D839DDA-83B2-41B4-F3E6-9811BFD833BF}"/>
              </a:ext>
            </a:extLst>
          </p:cNvPr>
          <p:cNvPicPr>
            <a:picLocks noChangeAspect="1"/>
          </p:cNvPicPr>
          <p:nvPr/>
        </p:nvPicPr>
        <p:blipFill>
          <a:blip r:embed="rId6"/>
          <a:stretch>
            <a:fillRect/>
          </a:stretch>
        </p:blipFill>
        <p:spPr>
          <a:xfrm>
            <a:off x="788933" y="5819682"/>
            <a:ext cx="1615966" cy="919843"/>
          </a:xfrm>
          <a:prstGeom prst="rect">
            <a:avLst/>
          </a:prstGeom>
        </p:spPr>
      </p:pic>
      <p:sp>
        <p:nvSpPr>
          <p:cNvPr id="4" name="Title 1">
            <a:extLst>
              <a:ext uri="{FF2B5EF4-FFF2-40B4-BE49-F238E27FC236}">
                <a16:creationId xmlns:a16="http://schemas.microsoft.com/office/drawing/2014/main" id="{11DDAC38-AF96-92DE-0433-EF3280746606}"/>
              </a:ext>
            </a:extLst>
          </p:cNvPr>
          <p:cNvSpPr>
            <a:spLocks noGrp="1"/>
          </p:cNvSpPr>
          <p:nvPr>
            <p:ph type="title"/>
          </p:nvPr>
        </p:nvSpPr>
        <p:spPr>
          <a:xfrm>
            <a:off x="838200" y="496131"/>
            <a:ext cx="10515600" cy="1325563"/>
          </a:xfrm>
        </p:spPr>
        <p:txBody>
          <a:bodyPr/>
          <a:lstStyle/>
          <a:p>
            <a:r>
              <a:rPr lang="en-CA" dirty="0"/>
              <a:t>Logistics</a:t>
            </a:r>
            <a:endParaRPr lang="en-US" dirty="0"/>
          </a:p>
        </p:txBody>
      </p:sp>
      <p:pic>
        <p:nvPicPr>
          <p:cNvPr id="5" name="Slide 6">
            <a:hlinkClick r:id="" action="ppaction://media"/>
            <a:extLst>
              <a:ext uri="{FF2B5EF4-FFF2-40B4-BE49-F238E27FC236}">
                <a16:creationId xmlns:a16="http://schemas.microsoft.com/office/drawing/2014/main" id="{2E8C2C00-105E-0C36-5218-95532C4EF8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0996" y="6262040"/>
            <a:ext cx="406400" cy="406400"/>
          </a:xfrm>
          <a:prstGeom prst="rect">
            <a:avLst/>
          </a:prstGeom>
        </p:spPr>
      </p:pic>
    </p:spTree>
    <p:extLst>
      <p:ext uri="{BB962C8B-B14F-4D97-AF65-F5344CB8AC3E}">
        <p14:creationId xmlns:p14="http://schemas.microsoft.com/office/powerpoint/2010/main" val="331296592"/>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4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92261-3FDB-4A20-8786-C1348725FC22}"/>
              </a:ext>
            </a:extLst>
          </p:cNvPr>
          <p:cNvSpPr>
            <a:spLocks noGrp="1"/>
          </p:cNvSpPr>
          <p:nvPr>
            <p:ph type="title"/>
          </p:nvPr>
        </p:nvSpPr>
        <p:spPr>
          <a:xfrm>
            <a:off x="838200" y="496131"/>
            <a:ext cx="10515600" cy="1325563"/>
          </a:xfrm>
        </p:spPr>
        <p:txBody>
          <a:bodyPr/>
          <a:lstStyle/>
          <a:p>
            <a:r>
              <a:rPr lang="en-CA" dirty="0"/>
              <a:t>Logistics</a:t>
            </a:r>
            <a:endParaRPr lang="en-US" dirty="0"/>
          </a:p>
        </p:txBody>
      </p:sp>
      <p:sp>
        <p:nvSpPr>
          <p:cNvPr id="7" name="Content Placeholder 2">
            <a:extLst>
              <a:ext uri="{FF2B5EF4-FFF2-40B4-BE49-F238E27FC236}">
                <a16:creationId xmlns:a16="http://schemas.microsoft.com/office/drawing/2014/main" id="{15780139-B17D-A686-5312-4EBC61B788E8}"/>
              </a:ext>
            </a:extLst>
          </p:cNvPr>
          <p:cNvSpPr>
            <a:spLocks noGrp="1"/>
          </p:cNvSpPr>
          <p:nvPr>
            <p:ph idx="1"/>
          </p:nvPr>
        </p:nvSpPr>
        <p:spPr>
          <a:xfrm>
            <a:off x="856129" y="1910308"/>
            <a:ext cx="10515600" cy="4351337"/>
          </a:xfrm>
        </p:spPr>
        <p:txBody>
          <a:bodyPr>
            <a:normAutofit/>
          </a:bodyPr>
          <a:lstStyle/>
          <a:p>
            <a:pPr marL="0" marR="0" indent="0" algn="l">
              <a:lnSpc>
                <a:spcPct val="107000"/>
              </a:lnSpc>
              <a:spcBef>
                <a:spcPts val="0"/>
              </a:spcBef>
              <a:spcAft>
                <a:spcPts val="800"/>
              </a:spcAft>
              <a:buNone/>
            </a:pPr>
            <a:r>
              <a:rPr lang="en-US" sz="2300" b="1" dirty="0">
                <a:effectLst/>
                <a:latin typeface="Arial" panose="020B0604020202020204" pitchFamily="34" charset="0"/>
                <a:ea typeface="Calibri" panose="020F0502020204030204" pitchFamily="34" charset="0"/>
                <a:cs typeface="Arial" panose="020B0604020202020204" pitchFamily="34" charset="0"/>
              </a:rPr>
              <a:t>Prior to running the program (2-3 weeks prior):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07000"/>
              </a:lnSpc>
              <a:spcBef>
                <a:spcPts val="0"/>
              </a:spcBef>
              <a:spcAft>
                <a:spcPts val="0"/>
              </a:spcAft>
              <a:buFont typeface="Symbol" panose="05050102010706020507" pitchFamily="18" charset="2"/>
              <a:buChar char=""/>
            </a:pPr>
            <a:r>
              <a:rPr lang="en-US" sz="23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Invite selected students to participate in an informal meet and greet to provide a brief overview of the </a:t>
            </a:r>
            <a:r>
              <a:rPr lang="en-US" sz="2300" dirty="0">
                <a:effectLst/>
                <a:latin typeface="Arial" panose="020B0604020202020204" pitchFamily="34" charset="0"/>
                <a:ea typeface="Calibri" panose="020F0502020204030204" pitchFamily="34" charset="0"/>
                <a:cs typeface="Arial" panose="020B0604020202020204" pitchFamily="34" charset="0"/>
              </a:rPr>
              <a:t>program, program expectations, and kitchen safety.</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07000"/>
              </a:lnSpc>
              <a:spcBef>
                <a:spcPts val="0"/>
              </a:spcBef>
              <a:spcAft>
                <a:spcPts val="0"/>
              </a:spcAft>
              <a:buFont typeface="Symbol" panose="05050102010706020507" pitchFamily="18" charset="2"/>
              <a:buChar char=""/>
            </a:pPr>
            <a:r>
              <a:rPr lang="en-US" sz="2300" dirty="0">
                <a:effectLst/>
                <a:latin typeface="Arial" panose="020B0604020202020204" pitchFamily="34" charset="0"/>
                <a:ea typeface="Calibri" panose="020F0502020204030204" pitchFamily="34" charset="0"/>
                <a:cs typeface="Arial" panose="020B0604020202020204" pitchFamily="34" charset="0"/>
              </a:rPr>
              <a:t>Hand out consent forms.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07000"/>
              </a:lnSpc>
              <a:spcBef>
                <a:spcPts val="0"/>
              </a:spcBef>
              <a:spcAft>
                <a:spcPts val="800"/>
              </a:spcAft>
              <a:buFont typeface="Symbol" panose="05050102010706020507" pitchFamily="18" charset="2"/>
              <a:buChar char=""/>
            </a:pPr>
            <a:r>
              <a:rPr lang="en-US" sz="2300" dirty="0">
                <a:effectLst/>
                <a:latin typeface="Arial" panose="020B0604020202020204" pitchFamily="34" charset="0"/>
                <a:ea typeface="Calibri" panose="020F0502020204030204" pitchFamily="34" charset="0"/>
                <a:cs typeface="Arial" panose="020B0604020202020204" pitchFamily="34" charset="0"/>
              </a:rPr>
              <a:t>Invite participants to express interest in topics to discuss during the program (located on the back of the consent form).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8" name="Recorded Sound">
            <a:hlinkClick r:id="" action="ppaction://media"/>
            <a:extLst>
              <a:ext uri="{FF2B5EF4-FFF2-40B4-BE49-F238E27FC236}">
                <a16:creationId xmlns:a16="http://schemas.microsoft.com/office/drawing/2014/main" id="{AF665BBD-F1CC-B278-6611-01D2C2AEC3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1729" y="6261645"/>
            <a:ext cx="406400" cy="406400"/>
          </a:xfrm>
          <a:prstGeom prst="rect">
            <a:avLst/>
          </a:prstGeom>
        </p:spPr>
      </p:pic>
    </p:spTree>
    <p:extLst>
      <p:ext uri="{BB962C8B-B14F-4D97-AF65-F5344CB8AC3E}">
        <p14:creationId xmlns:p14="http://schemas.microsoft.com/office/powerpoint/2010/main" val="3763843225"/>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5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92261-3FDB-4A20-8786-C1348725FC22}"/>
              </a:ext>
            </a:extLst>
          </p:cNvPr>
          <p:cNvSpPr>
            <a:spLocks noGrp="1"/>
          </p:cNvSpPr>
          <p:nvPr>
            <p:ph type="title"/>
          </p:nvPr>
        </p:nvSpPr>
        <p:spPr>
          <a:xfrm>
            <a:off x="838200" y="496131"/>
            <a:ext cx="10515600" cy="1325563"/>
          </a:xfrm>
        </p:spPr>
        <p:txBody>
          <a:bodyPr/>
          <a:lstStyle/>
          <a:p>
            <a:r>
              <a:rPr lang="en-CA" dirty="0"/>
              <a:t>Logistics</a:t>
            </a:r>
            <a:endParaRPr lang="en-US" dirty="0"/>
          </a:p>
        </p:txBody>
      </p:sp>
      <p:sp>
        <p:nvSpPr>
          <p:cNvPr id="7" name="Content Placeholder 2">
            <a:extLst>
              <a:ext uri="{FF2B5EF4-FFF2-40B4-BE49-F238E27FC236}">
                <a16:creationId xmlns:a16="http://schemas.microsoft.com/office/drawing/2014/main" id="{15780139-B17D-A686-5312-4EBC61B788E8}"/>
              </a:ext>
            </a:extLst>
          </p:cNvPr>
          <p:cNvSpPr>
            <a:spLocks noGrp="1"/>
          </p:cNvSpPr>
          <p:nvPr>
            <p:ph idx="1"/>
          </p:nvPr>
        </p:nvSpPr>
        <p:spPr>
          <a:xfrm>
            <a:off x="856129" y="1910308"/>
            <a:ext cx="10515600" cy="4351337"/>
          </a:xfrm>
        </p:spPr>
        <p:txBody>
          <a:bodyPr>
            <a:normAutofit lnSpcReduction="10000"/>
          </a:bodyPr>
          <a:lstStyle/>
          <a:p>
            <a:pPr marL="0" marR="0" indent="0" algn="l">
              <a:lnSpc>
                <a:spcPct val="107000"/>
              </a:lnSpc>
              <a:spcBef>
                <a:spcPts val="0"/>
              </a:spcBef>
              <a:spcAft>
                <a:spcPts val="800"/>
              </a:spcAft>
              <a:buNone/>
            </a:pPr>
            <a:r>
              <a:rPr lang="en-US" sz="2300" b="1" dirty="0">
                <a:effectLst/>
                <a:latin typeface="Arial" panose="020B0604020202020204" pitchFamily="34" charset="0"/>
                <a:ea typeface="Calibri" panose="020F0502020204030204" pitchFamily="34" charset="0"/>
                <a:cs typeface="Arial" panose="020B0604020202020204" pitchFamily="34" charset="0"/>
              </a:rPr>
              <a:t>Prior to each session you will:</a:t>
            </a:r>
            <a:r>
              <a:rPr lang="en-US" sz="2300" dirty="0">
                <a:effectLst/>
                <a:latin typeface="Arial" panose="020B0604020202020204" pitchFamily="34" charset="0"/>
                <a:ea typeface="Calibri" panose="020F0502020204030204" pitchFamily="34" charset="0"/>
                <a:cs typeface="Arial" panose="020B0604020202020204" pitchFamily="34" charset="0"/>
              </a:rPr>
              <a:t>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Bef>
                <a:spcPts val="0"/>
              </a:spcBef>
            </a:pPr>
            <a:r>
              <a:rPr lang="en-US" sz="2300" dirty="0">
                <a:effectLst/>
                <a:latin typeface="Arial" panose="020B0604020202020204" pitchFamily="34" charset="0"/>
                <a:ea typeface="Calibri" panose="020F0502020204030204" pitchFamily="34" charset="0"/>
                <a:cs typeface="Arial" panose="020B0604020202020204" pitchFamily="34" charset="0"/>
              </a:rPr>
              <a:t>Gather materials needed for the session (i.e., groceries, recipes, cooking equipment, materials for </a:t>
            </a:r>
            <a:r>
              <a:rPr lang="en-US" sz="2300" i="1" dirty="0">
                <a:effectLst/>
                <a:latin typeface="Arial" panose="020B0604020202020204" pitchFamily="34" charset="0"/>
                <a:ea typeface="Calibri" panose="020F0502020204030204" pitchFamily="34" charset="0"/>
                <a:cs typeface="Arial" panose="020B0604020202020204" pitchFamily="34" charset="0"/>
              </a:rPr>
              <a:t>Chat</a:t>
            </a:r>
            <a:r>
              <a:rPr lang="en-US" sz="2300" dirty="0">
                <a:effectLst/>
                <a:latin typeface="Arial" panose="020B0604020202020204" pitchFamily="34" charset="0"/>
                <a:ea typeface="Calibri" panose="020F0502020204030204" pitchFamily="34" charset="0"/>
                <a:cs typeface="Arial" panose="020B0604020202020204" pitchFamily="34" charset="0"/>
              </a:rPr>
              <a:t> activities, etc.). </a:t>
            </a:r>
          </a:p>
          <a:p>
            <a:pPr algn="l">
              <a:lnSpc>
                <a:spcPct val="107000"/>
              </a:lnSpc>
              <a:spcBef>
                <a:spcPts val="0"/>
              </a:spcBef>
              <a:spcAft>
                <a:spcPts val="800"/>
              </a:spcAft>
            </a:pPr>
            <a:r>
              <a:rPr lang="en-US" sz="2300" dirty="0">
                <a:effectLst/>
                <a:latin typeface="Arial" panose="020B0604020202020204" pitchFamily="34" charset="0"/>
                <a:ea typeface="Calibri" panose="020F0502020204030204" pitchFamily="34" charset="0"/>
                <a:cs typeface="Arial" panose="020B0604020202020204" pitchFamily="34" charset="0"/>
              </a:rPr>
              <a:t>Set up the cooking station and chat area (to save time, consider washing produce before).</a:t>
            </a:r>
          </a:p>
          <a:p>
            <a:pPr marL="0" marR="0" indent="0" algn="l">
              <a:lnSpc>
                <a:spcPct val="107000"/>
              </a:lnSpc>
              <a:spcBef>
                <a:spcPts val="0"/>
              </a:spcBef>
              <a:spcAft>
                <a:spcPts val="800"/>
              </a:spcAft>
              <a:buNone/>
            </a:pPr>
            <a:r>
              <a:rPr lang="en-US" sz="2300" b="1" dirty="0">
                <a:effectLst/>
                <a:latin typeface="Arial" panose="020B0604020202020204" pitchFamily="34" charset="0"/>
                <a:ea typeface="Calibri" panose="020F0502020204030204" pitchFamily="34" charset="0"/>
                <a:cs typeface="Arial" panose="020B0604020202020204" pitchFamily="34" charset="0"/>
              </a:rPr>
              <a:t>At each session you will: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Bef>
                <a:spcPts val="0"/>
              </a:spcBef>
            </a:pPr>
            <a:r>
              <a:rPr lang="en-US" sz="2300" dirty="0">
                <a:effectLst/>
                <a:latin typeface="Arial" panose="020B0604020202020204" pitchFamily="34" charset="0"/>
                <a:ea typeface="Calibri" panose="020F0502020204030204" pitchFamily="34" charset="0"/>
                <a:cs typeface="Arial" panose="020B0604020202020204" pitchFamily="34" charset="0"/>
              </a:rPr>
              <a:t>Welcome participants and prepare the recipe as a group. Name tags with pronouns are suggested for each session.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Bef>
                <a:spcPts val="0"/>
              </a:spcBef>
            </a:pPr>
            <a:r>
              <a:rPr lang="en-US" sz="2300" dirty="0">
                <a:effectLst/>
                <a:latin typeface="Arial" panose="020B0604020202020204" pitchFamily="34" charset="0"/>
                <a:ea typeface="Calibri" panose="020F0502020204030204" pitchFamily="34" charset="0"/>
                <a:cs typeface="Arial" panose="020B0604020202020204" pitchFamily="34" charset="0"/>
              </a:rPr>
              <a:t>Sit together and eat the food prepared (</a:t>
            </a:r>
            <a:r>
              <a:rPr lang="en-US" sz="2300" i="1" dirty="0">
                <a:effectLst/>
                <a:latin typeface="Arial" panose="020B0604020202020204" pitchFamily="34" charset="0"/>
                <a:ea typeface="Calibri" panose="020F0502020204030204" pitchFamily="34" charset="0"/>
                <a:cs typeface="Arial" panose="020B0604020202020204" pitchFamily="34" charset="0"/>
              </a:rPr>
              <a:t>note to facilitator:</a:t>
            </a:r>
            <a:r>
              <a:rPr lang="en-US" sz="2300" dirty="0">
                <a:effectLst/>
                <a:latin typeface="Arial" panose="020B0604020202020204" pitchFamily="34" charset="0"/>
                <a:ea typeface="Calibri" panose="020F0502020204030204" pitchFamily="34" charset="0"/>
                <a:cs typeface="Arial" panose="020B0604020202020204" pitchFamily="34" charset="0"/>
              </a:rPr>
              <a:t> do not pressure anyone to eat). </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Bef>
                <a:spcPts val="0"/>
              </a:spcBef>
              <a:spcAft>
                <a:spcPts val="800"/>
              </a:spcAft>
            </a:pPr>
            <a:r>
              <a:rPr lang="en-US" sz="2300" dirty="0">
                <a:effectLst/>
                <a:latin typeface="Arial" panose="020B0604020202020204" pitchFamily="34" charset="0"/>
                <a:ea typeface="Calibri" panose="020F0502020204030204" pitchFamily="34" charset="0"/>
                <a:cs typeface="Arial" panose="020B0604020202020204" pitchFamily="34" charset="0"/>
              </a:rPr>
              <a:t>Discuss the session topic area.</a:t>
            </a:r>
            <a:endParaRPr lang="en-US" sz="23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3" name="Recorded Sound">
            <a:hlinkClick r:id="" action="ppaction://media"/>
            <a:extLst>
              <a:ext uri="{FF2B5EF4-FFF2-40B4-BE49-F238E27FC236}">
                <a16:creationId xmlns:a16="http://schemas.microsoft.com/office/drawing/2014/main" id="{8E4F1064-24AA-B4F3-85FE-4CB65DAAE1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1729" y="6147059"/>
            <a:ext cx="406400" cy="406400"/>
          </a:xfrm>
          <a:prstGeom prst="rect">
            <a:avLst/>
          </a:prstGeom>
        </p:spPr>
      </p:pic>
    </p:spTree>
    <p:extLst>
      <p:ext uri="{BB962C8B-B14F-4D97-AF65-F5344CB8AC3E}">
        <p14:creationId xmlns:p14="http://schemas.microsoft.com/office/powerpoint/2010/main" val="3150004116"/>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4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B273-B501-4DAE-A874-DE89B63CE5EB}"/>
              </a:ext>
            </a:extLst>
          </p:cNvPr>
          <p:cNvSpPr>
            <a:spLocks noGrp="1"/>
          </p:cNvSpPr>
          <p:nvPr>
            <p:ph type="title"/>
          </p:nvPr>
        </p:nvSpPr>
        <p:spPr>
          <a:xfrm>
            <a:off x="838200" y="656879"/>
            <a:ext cx="10515600" cy="1325563"/>
          </a:xfrm>
        </p:spPr>
        <p:txBody>
          <a:bodyPr/>
          <a:lstStyle/>
          <a:p>
            <a:r>
              <a:rPr lang="en-CA" dirty="0"/>
              <a:t>Logistics</a:t>
            </a:r>
            <a:endParaRPr lang="en-US" dirty="0"/>
          </a:p>
        </p:txBody>
      </p:sp>
      <p:sp>
        <p:nvSpPr>
          <p:cNvPr id="3" name="Content Placeholder 2">
            <a:extLst>
              <a:ext uri="{FF2B5EF4-FFF2-40B4-BE49-F238E27FC236}">
                <a16:creationId xmlns:a16="http://schemas.microsoft.com/office/drawing/2014/main" id="{5F7E2AC0-EEBE-47E5-837D-CB604F213E13}"/>
              </a:ext>
            </a:extLst>
          </p:cNvPr>
          <p:cNvSpPr>
            <a:spLocks noGrp="1"/>
          </p:cNvSpPr>
          <p:nvPr>
            <p:ph idx="1"/>
          </p:nvPr>
        </p:nvSpPr>
        <p:spPr>
          <a:xfrm>
            <a:off x="867508" y="1771111"/>
            <a:ext cx="10515600" cy="4633210"/>
          </a:xfrm>
        </p:spPr>
        <p:txBody>
          <a:bodyPr vert="horz" lIns="91440" tIns="45720" rIns="91440" bIns="45720" rtlCol="0" anchor="t">
            <a:normAutofit fontScale="85000" lnSpcReduction="10000"/>
          </a:bodyPr>
          <a:lstStyle/>
          <a:p>
            <a:pPr marL="0" indent="0" algn="l">
              <a:lnSpc>
                <a:spcPct val="150000"/>
              </a:lnSpc>
              <a:buNone/>
            </a:pPr>
            <a:r>
              <a:rPr lang="en-CA" b="1" dirty="0"/>
              <a:t>Equipment Needs: </a:t>
            </a:r>
          </a:p>
          <a:p>
            <a:pPr lvl="1">
              <a:lnSpc>
                <a:spcPct val="120000"/>
              </a:lnSpc>
            </a:pPr>
            <a:r>
              <a:rPr lang="en-CA" sz="2800" dirty="0">
                <a:latin typeface="Arial" panose="020B0604020202020204" pitchFamily="34" charset="0"/>
                <a:cs typeface="Arial" panose="020B0604020202020204" pitchFamily="34" charset="0"/>
              </a:rPr>
              <a:t>Check with your school board to see if there is equipment available to loan out. </a:t>
            </a:r>
            <a:r>
              <a:rPr lang="en-US" sz="2800" dirty="0">
                <a:latin typeface="Arial" panose="020B0604020202020204" pitchFamily="34" charset="0"/>
                <a:cs typeface="Arial" panose="020B0604020202020204" pitchFamily="34" charset="0"/>
              </a:rPr>
              <a:t>If you would like to purchase the equipment needed to run the program, there is an equipment list at the end of the facilitators guide</a:t>
            </a:r>
          </a:p>
          <a:p>
            <a:pPr marL="0" lvl="1" indent="0">
              <a:lnSpc>
                <a:spcPct val="120000"/>
              </a:lnSpc>
              <a:buNone/>
            </a:pPr>
            <a:r>
              <a:rPr lang="en-CA" sz="2800" b="1" dirty="0">
                <a:latin typeface="Arial" panose="020B0604020202020204" pitchFamily="34" charset="0"/>
                <a:cs typeface="Arial" panose="020B0604020202020204" pitchFamily="34" charset="0"/>
              </a:rPr>
              <a:t>Food:</a:t>
            </a:r>
          </a:p>
          <a:p>
            <a:pPr lvl="1">
              <a:lnSpc>
                <a:spcPct val="120000"/>
              </a:lnSpc>
            </a:pPr>
            <a:r>
              <a:rPr lang="en-CA" sz="2800" dirty="0">
                <a:latin typeface="Arial" panose="020B0604020202020204" pitchFamily="34" charset="0"/>
                <a:cs typeface="Arial" panose="020B0604020202020204" pitchFamily="34" charset="0"/>
              </a:rPr>
              <a:t>It costs approximately $130 to run the program (4 sessions). It is the facilitator’s responsibility to purchase the food</a:t>
            </a:r>
          </a:p>
          <a:p>
            <a:pPr marL="0" lvl="1" indent="0">
              <a:lnSpc>
                <a:spcPct val="120000"/>
              </a:lnSpc>
              <a:buNone/>
            </a:pPr>
            <a:r>
              <a:rPr lang="en-CA" sz="2800" b="1" dirty="0">
                <a:latin typeface="Arial" panose="020B0604020202020204" pitchFamily="34" charset="0"/>
                <a:cs typeface="Arial" panose="020B0604020202020204" pitchFamily="34" charset="0"/>
              </a:rPr>
              <a:t>Handling Injuries:</a:t>
            </a:r>
          </a:p>
          <a:p>
            <a:pPr lvl="1">
              <a:lnSpc>
                <a:spcPct val="120000"/>
              </a:lnSpc>
              <a:spcBef>
                <a:spcPts val="0"/>
              </a:spcBef>
              <a:spcAft>
                <a:spcPts val="600"/>
              </a:spcAft>
              <a:buClr>
                <a:schemeClr val="tx1"/>
              </a:buClr>
            </a:pPr>
            <a:r>
              <a:rPr lang="en-CA" sz="2800" dirty="0">
                <a:latin typeface="Arial" panose="020B0604020202020204" pitchFamily="34" charset="0"/>
                <a:cs typeface="Arial" panose="020B0604020202020204" pitchFamily="34" charset="0"/>
              </a:rPr>
              <a:t>A First Aid Trained staff member must be available at all times when the program is running</a:t>
            </a:r>
          </a:p>
          <a:p>
            <a:pPr marL="0" indent="0">
              <a:spcBef>
                <a:spcPts val="0"/>
              </a:spcBef>
              <a:spcAft>
                <a:spcPts val="600"/>
              </a:spcAft>
              <a:buClr>
                <a:schemeClr val="tx1"/>
              </a:buClr>
              <a:buNone/>
            </a:pPr>
            <a:endParaRPr lang="en-CA" sz="3000" dirty="0"/>
          </a:p>
          <a:p>
            <a:pPr marL="0" indent="0" algn="l">
              <a:buNone/>
            </a:pPr>
            <a:endParaRPr lang="en-US" dirty="0"/>
          </a:p>
        </p:txBody>
      </p:sp>
      <p:pic>
        <p:nvPicPr>
          <p:cNvPr id="5" name="slide 9">
            <a:hlinkClick r:id="" action="ppaction://media"/>
            <a:extLst>
              <a:ext uri="{FF2B5EF4-FFF2-40B4-BE49-F238E27FC236}">
                <a16:creationId xmlns:a16="http://schemas.microsoft.com/office/drawing/2014/main" id="{F281740F-A6A5-4D2F-E669-150964223D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1292" y="6018703"/>
            <a:ext cx="406400" cy="406400"/>
          </a:xfrm>
          <a:prstGeom prst="rect">
            <a:avLst/>
          </a:prstGeom>
        </p:spPr>
      </p:pic>
    </p:spTree>
    <p:extLst>
      <p:ext uri="{BB962C8B-B14F-4D97-AF65-F5344CB8AC3E}">
        <p14:creationId xmlns:p14="http://schemas.microsoft.com/office/powerpoint/2010/main" val="4285835391"/>
      </p:ext>
    </p:extLst>
  </p:cSld>
  <p:clrMapOvr>
    <a:masterClrMapping/>
  </p:clrMapOvr>
  <mc:AlternateContent xmlns:mc="http://schemas.openxmlformats.org/markup-compatibility/2006" xmlns:p14="http://schemas.microsoft.com/office/powerpoint/2010/main">
    <mc:Choice Requires="p14">
      <p:transition spd="slow" p14:dur="2000" advClick="0" advTm="39000"/>
    </mc:Choice>
    <mc:Fallback xmlns="">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LHU032922.pptx" id="{9C9A844F-60E2-4832-9500-5CDCB9E9264F}" vid="{F3BFBC48-11B2-4151-9D1F-1441328DED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c35f27a-7766-42e4-af79-3c5503d623c9" xsi:nil="true"/>
    <lcf76f155ced4ddcb4097134ff3c332f xmlns="88b26220-c0c3-4b70-bd45-470f1aa6fb54">
      <Terms xmlns="http://schemas.microsoft.com/office/infopath/2007/PartnerControls"/>
    </lcf76f155ced4ddcb4097134ff3c332f>
    <Details xmlns="88b26220-c0c3-4b70-bd45-470f1aa6fb5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970EF6889E1542940F523285A40321" ma:contentTypeVersion="19" ma:contentTypeDescription="Create a new document." ma:contentTypeScope="" ma:versionID="e54bd9483665ce903f808bc99525a3bc">
  <xsd:schema xmlns:xsd="http://www.w3.org/2001/XMLSchema" xmlns:xs="http://www.w3.org/2001/XMLSchema" xmlns:p="http://schemas.microsoft.com/office/2006/metadata/properties" xmlns:ns2="88b26220-c0c3-4b70-bd45-470f1aa6fb54" xmlns:ns3="8c35f27a-7766-42e4-af79-3c5503d623c9" targetNamespace="http://schemas.microsoft.com/office/2006/metadata/properties" ma:root="true" ma:fieldsID="0fc538ef21f27008a363fcc890d5acad" ns2:_="" ns3:_="">
    <xsd:import namespace="88b26220-c0c3-4b70-bd45-470f1aa6fb54"/>
    <xsd:import namespace="8c35f27a-7766-42e4-af79-3c5503d623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Details"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b26220-c0c3-4b70-bd45-470f1aa6fb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Details" ma:index="18" nillable="true" ma:displayName="Details" ma:format="Dropdown" ma:internalName="Details">
      <xsd:simpleType>
        <xsd:restriction base="dms:Text">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8ccabe3-0932-4d16-bb3d-57018f634a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35f27a-7766-42e4-af79-3c5503d623c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bacca76-5b74-4581-b56d-a9bb706afbaf}" ma:internalName="TaxCatchAll" ma:showField="CatchAllData" ma:web="8c35f27a-7766-42e4-af79-3c5503d623c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CF043C-47C7-48F0-B290-844534E3CEB3}">
  <ds:schemaRefs>
    <ds:schemaRef ds:uri="http://schemas.microsoft.com/office/2006/documentManagement/types"/>
    <ds:schemaRef ds:uri="http://purl.org/dc/dcmitype/"/>
    <ds:schemaRef ds:uri="http://schemas.openxmlformats.org/package/2006/metadata/core-properties"/>
    <ds:schemaRef ds:uri="8c35f27a-7766-42e4-af79-3c5503d623c9"/>
    <ds:schemaRef ds:uri="http://purl.org/dc/elements/1.1/"/>
    <ds:schemaRef ds:uri="http://schemas.microsoft.com/office/2006/metadata/properties"/>
    <ds:schemaRef ds:uri="http://purl.org/dc/terms/"/>
    <ds:schemaRef ds:uri="http://schemas.microsoft.com/office/infopath/2007/PartnerControls"/>
    <ds:schemaRef ds:uri="88b26220-c0c3-4b70-bd45-470f1aa6fb54"/>
    <ds:schemaRef ds:uri="http://www.w3.org/XML/1998/namespace"/>
  </ds:schemaRefs>
</ds:datastoreItem>
</file>

<file path=customXml/itemProps2.xml><?xml version="1.0" encoding="utf-8"?>
<ds:datastoreItem xmlns:ds="http://schemas.openxmlformats.org/officeDocument/2006/customXml" ds:itemID="{52B3A2BC-860B-4983-95F7-9C52AEF06B25}">
  <ds:schemaRefs>
    <ds:schemaRef ds:uri="http://schemas.microsoft.com/sharepoint/v3/contenttype/forms"/>
  </ds:schemaRefs>
</ds:datastoreItem>
</file>

<file path=customXml/itemProps3.xml><?xml version="1.0" encoding="utf-8"?>
<ds:datastoreItem xmlns:ds="http://schemas.openxmlformats.org/officeDocument/2006/customXml" ds:itemID="{9F4550AD-CA6A-47B4-9E44-4C1ED811C7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b26220-c0c3-4b70-bd45-470f1aa6fb54"/>
    <ds:schemaRef ds:uri="8c35f27a-7766-42e4-af79-3c5503d623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17597</TotalTime>
  <Words>3728</Words>
  <Application>Microsoft Office PowerPoint</Application>
  <PresentationFormat>Widescreen</PresentationFormat>
  <Paragraphs>297</Paragraphs>
  <Slides>25</Slides>
  <Notes>25</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Custom Design</vt:lpstr>
      <vt:lpstr>PowerPoint Presentation</vt:lpstr>
      <vt:lpstr>Program Overview</vt:lpstr>
      <vt:lpstr>PowerPoint Presentation</vt:lpstr>
      <vt:lpstr>Facilitator’s Guide</vt:lpstr>
      <vt:lpstr>Logistics</vt:lpstr>
      <vt:lpstr>Logistics</vt:lpstr>
      <vt:lpstr>Logistics</vt:lpstr>
      <vt:lpstr>Logistics</vt:lpstr>
      <vt:lpstr>Logistics</vt:lpstr>
      <vt:lpstr>Safe Food Handling </vt:lpstr>
      <vt:lpstr>Personal Hygiene </vt:lpstr>
      <vt:lpstr>Handwashing</vt:lpstr>
      <vt:lpstr>PowerPoint Presentation</vt:lpstr>
      <vt:lpstr>Storage and handling of food</vt:lpstr>
      <vt:lpstr>Cleaning and Sanitizing</vt:lpstr>
      <vt:lpstr>Cleaning and Sanitizing</vt:lpstr>
      <vt:lpstr>Using Quaternary Compound Solution</vt:lpstr>
      <vt:lpstr>Knife Safety</vt:lpstr>
      <vt:lpstr>Cook</vt:lpstr>
      <vt:lpstr>PowerPoint Presentation</vt:lpstr>
      <vt:lpstr>Recipes</vt:lpstr>
      <vt:lpstr>Eat &amp; Chat</vt:lpstr>
      <vt:lpstr>Eat &amp; Chat</vt:lpstr>
      <vt:lpstr>Eat &amp; Chat</vt:lpstr>
      <vt:lpstr>Congratulations!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Dafoe</dc:creator>
  <cp:lastModifiedBy>Abby Dafoe</cp:lastModifiedBy>
  <cp:revision>169</cp:revision>
  <dcterms:created xsi:type="dcterms:W3CDTF">2022-10-04T15:28:35Z</dcterms:created>
  <dcterms:modified xsi:type="dcterms:W3CDTF">2025-09-23T15:01:31Z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0x01010050970EF6889E1542940F523285A40321</vt:lpwstr>
  </property>
  <property fmtid="{D5CDD505-2E9C-101B-9397-08002B2CF9AE}" pid="3" name="MediaServiceImageTags">
    <vt:lpwstr/>
  </property>
</Properties>
</file>