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4"/>
  </p:sldMasterIdLst>
  <p:notesMasterIdLst>
    <p:notesMasterId r:id="rId23"/>
  </p:notesMasterIdLst>
  <p:sldIdLst>
    <p:sldId id="256" r:id="rId5"/>
    <p:sldId id="259" r:id="rId6"/>
    <p:sldId id="260" r:id="rId7"/>
    <p:sldId id="261" r:id="rId8"/>
    <p:sldId id="262" r:id="rId9"/>
    <p:sldId id="263" r:id="rId10"/>
    <p:sldId id="298" r:id="rId11"/>
    <p:sldId id="300" r:id="rId12"/>
    <p:sldId id="301" r:id="rId13"/>
    <p:sldId id="302" r:id="rId14"/>
    <p:sldId id="303" r:id="rId15"/>
    <p:sldId id="304" r:id="rId16"/>
    <p:sldId id="306" r:id="rId17"/>
    <p:sldId id="307" r:id="rId18"/>
    <p:sldId id="308" r:id="rId19"/>
    <p:sldId id="309" r:id="rId20"/>
    <p:sldId id="310" r:id="rId21"/>
    <p:sldId id="311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1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178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310FF1-15FA-41CF-B167-4009AC8DB8C1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2F1738-E2FC-4A52-92FA-859E4CD3B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731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2DAC2-9962-48A1-B897-33EA706095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618A53-C73D-48B1-8400-5E3EA229C8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01F1BA-C8A8-49B1-966D-A04AB3A820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2023-09-26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83BA24-E125-47A6-9D29-7AB304505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AB45E6-430D-4501-8A5C-44049C146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73900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3E230-0E2D-42F1-A464-C1C50E431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99EF54-3488-48F4-85E2-4654E8F55A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7C885B-6308-4F02-9B52-81639424D10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2023-09-26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7ADD29-D2F4-48E7-903F-BEB94E0FD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5BBC95-D8D7-49EC-AEE5-2B83DD4CA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14556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D72F0C-3EB6-4553-A3EF-8876A4639A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1FE5B1-7E6E-46F5-B476-9A4AD954D7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DCAE38-4EA8-43D7-AC27-0BAA6FFC52F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2023-09-26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5A70B5-4F62-4CF5-8122-E53F29851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C17A65-934F-4F7A-A93E-5A174330A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008217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0100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19192-FD04-43B7-8A56-CFC4820FA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34281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D67A1-7DA9-4313-93FC-C80E5BAB81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5250"/>
            <a:ext cx="10515600" cy="4351338"/>
          </a:xfrm>
        </p:spPr>
        <p:txBody>
          <a:bodyPr/>
          <a:lstStyle>
            <a:lvl1pPr algn="l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B9E4C3-9302-4162-AA34-9AB863B735E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2023-09-26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0B6E5E-B7D4-4E87-9B4C-D9D1DC1F9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92F670-AE4A-4DE1-9D89-935C77635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1606BF4-6A77-4DA6-A364-D066FF5C03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86" y="29845"/>
            <a:ext cx="3096525" cy="874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89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CFCE19-A346-47FC-A6EB-C8DDA18F3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25D103-2CB6-4395-ACED-403A7738AD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1C957-4DDC-4208-902C-798B649754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2023-09-26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C04191-A237-4307-9310-8CF0A851B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79A1C3-09ED-4132-95C1-3FD0D601D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3589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4B5E34-3F93-4A00-A3D2-B2D6B2E59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16F532-3515-4C70-8B4C-C01DBAA90E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57B966-51D5-41F3-86C1-49CEBA9570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4F613C-26A9-4A2E-9397-285E85DB69D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2023-09-26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F15876-6AE2-410A-B977-2AA5DF1F2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226648-4A2F-4133-B00B-C23B2F488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45913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14F21-2C5A-4D0D-9A78-0CDD9D7DD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9F5847-8C48-4EDC-B427-11FCB4607E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FC07C6-FA42-4119-965F-CB2B2F30B8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F22BA9-95B5-4A04-92AF-74372AFE91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CD4E8E-F568-4878-813D-DDAF52499C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A483BBC-5162-41BE-9A32-0BCCCA49CD3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2023-09-26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479EFD-B984-45C1-A226-47DEDEE4C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3AE4EE6-EEF3-4F65-AC43-D58114D37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45249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FD3A9D-8B5C-4FE5-A69A-433027440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C0FCF1-ECFA-4E6B-88EC-4943175B35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2023-09-26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9D8FEA-2504-4E64-AD77-C17694671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B74B1B-62E3-4285-B494-AF5EF8D68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02296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E799C5-09D1-4C89-8BC1-1AC06AE0267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2023-09-26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C4B158C-F3AD-409B-A6DA-EA8EABD58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3A26BE-39E1-4B5F-AD86-F56D4B064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66059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FDA7B-6A69-4095-A10D-405BBF674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DCD842-F4BD-4DCA-9C3E-E2A2E6FFC4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87BA74-F3E8-4C4E-A4E0-C90299832D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AD611D-E3B5-497F-A1F7-C01E83BBA5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2023-09-26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037022-1CC1-4EBD-ACF1-3854ADAEB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CC4B5B-2A97-4FC3-9D87-6A04A6D0C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68199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E3D12-0494-43C1-B600-BC4031F26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A8E7236-EB1C-4974-A999-E31018237E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74C15E-647B-42E2-9473-0424351601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977276-2345-4796-883D-9CE17ED0582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2023-09-26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99DF61-281F-4CF1-9621-91676B66E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8D4718-2901-4240-A227-65CC0C313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97051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664DF2-A84C-49C7-8D1D-3E77E48B9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7355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6F0FA7-31D0-4EA1-B8FA-367C1707B5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18528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8979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slide" Target="slide15.xml"/><Relationship Id="rId3" Type="http://schemas.openxmlformats.org/officeDocument/2006/relationships/slide" Target="slide5.xml"/><Relationship Id="rId7" Type="http://schemas.openxmlformats.org/officeDocument/2006/relationships/slide" Target="slide9.xml"/><Relationship Id="rId12" Type="http://schemas.openxmlformats.org/officeDocument/2006/relationships/slide" Target="slide16.xml"/><Relationship Id="rId17" Type="http://schemas.openxmlformats.org/officeDocument/2006/relationships/slide" Target="slide11.xml"/><Relationship Id="rId2" Type="http://schemas.openxmlformats.org/officeDocument/2006/relationships/slide" Target="slide6.xml"/><Relationship Id="rId16" Type="http://schemas.openxmlformats.org/officeDocument/2006/relationships/slide" Target="slide1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0.xml"/><Relationship Id="rId11" Type="http://schemas.openxmlformats.org/officeDocument/2006/relationships/slide" Target="slide17.xml"/><Relationship Id="rId5" Type="http://schemas.openxmlformats.org/officeDocument/2006/relationships/slide" Target="slide3.xml"/><Relationship Id="rId15" Type="http://schemas.openxmlformats.org/officeDocument/2006/relationships/slide" Target="slide13.xml"/><Relationship Id="rId10" Type="http://schemas.openxmlformats.org/officeDocument/2006/relationships/slide" Target="slide18.xml"/><Relationship Id="rId4" Type="http://schemas.openxmlformats.org/officeDocument/2006/relationships/slide" Target="slide4.xml"/><Relationship Id="rId9" Type="http://schemas.openxmlformats.org/officeDocument/2006/relationships/slide" Target="slide7.xml"/><Relationship Id="rId14" Type="http://schemas.openxmlformats.org/officeDocument/2006/relationships/slide" Target="slide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DA6C1618-D982-48DC-B7DF-7A8B003344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D79BDD4-F80E-4026-8737-DC18709B37E8}"/>
              </a:ext>
            </a:extLst>
          </p:cNvPr>
          <p:cNvSpPr txBox="1"/>
          <p:nvPr/>
        </p:nvSpPr>
        <p:spPr>
          <a:xfrm>
            <a:off x="2098766" y="4310747"/>
            <a:ext cx="836893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STI </a:t>
            </a:r>
            <a:r>
              <a:rPr lang="en-CA" sz="25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Online Trivia Game </a:t>
            </a:r>
            <a:endParaRPr lang="en-CA" sz="25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F4FB447-1723-D298-63DA-846D8537C0E2}"/>
              </a:ext>
            </a:extLst>
          </p:cNvPr>
          <p:cNvSpPr/>
          <p:nvPr/>
        </p:nvSpPr>
        <p:spPr>
          <a:xfrm>
            <a:off x="9588347" y="6187061"/>
            <a:ext cx="2225407" cy="4770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CA" sz="1400" i="1" dirty="0"/>
              <a:t>Revised September 2023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8429278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id="{478D611B-D896-398F-05C9-1AD2C6D4C4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3078" y="1020765"/>
            <a:ext cx="556594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altLang="en-US" sz="3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+mn-cs"/>
              </a:rPr>
              <a:t>Safer Sex - $400 Question</a:t>
            </a: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2AD8A8A4-A7DE-6352-A542-BB99950BF0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3096" y="2003426"/>
            <a:ext cx="5814412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ahoma" panose="020B0604030504040204" pitchFamily="34" charset="0"/>
              </a:rPr>
              <a:t>When should someone think about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ahoma" panose="020B0604030504040204" pitchFamily="34" charset="0"/>
              </a:rPr>
              <a:t>getting tested for STIs?</a:t>
            </a:r>
          </a:p>
        </p:txBody>
      </p:sp>
      <p:sp>
        <p:nvSpPr>
          <p:cNvPr id="5" name="Line 6">
            <a:extLst>
              <a:ext uri="{FF2B5EF4-FFF2-40B4-BE49-F238E27FC236}">
                <a16:creationId xmlns:a16="http://schemas.microsoft.com/office/drawing/2014/main" id="{EE58587D-D588-7CD3-4B67-26400B060C29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3505200"/>
            <a:ext cx="8001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Text Box 8">
            <a:extLst>
              <a:ext uri="{FF2B5EF4-FFF2-40B4-BE49-F238E27FC236}">
                <a16:creationId xmlns:a16="http://schemas.microsoft.com/office/drawing/2014/main" id="{E41E94CE-46FB-F34D-51FD-C6CBBD60C2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2885" y="3837039"/>
            <a:ext cx="8020465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marL="236538" indent="-236538">
              <a:spcBef>
                <a:spcPct val="0"/>
              </a:spcBef>
            </a:pPr>
            <a:r>
              <a:rPr lang="en-US" altLang="en-US" sz="2800" dirty="0">
                <a:latin typeface="Arial" panose="020B0604020202020204" pitchFamily="34" charset="0"/>
              </a:rPr>
              <a:t>With each new partner</a:t>
            </a:r>
          </a:p>
          <a:p>
            <a:pPr marL="236538" indent="-236538">
              <a:spcBef>
                <a:spcPct val="0"/>
              </a:spcBef>
            </a:pPr>
            <a:r>
              <a:rPr lang="en-US" altLang="en-US" sz="2800" dirty="0">
                <a:latin typeface="Arial" panose="020B0604020202020204" pitchFamily="34" charset="0"/>
              </a:rPr>
              <a:t>After any episode of unprotected sexual contact</a:t>
            </a:r>
          </a:p>
          <a:p>
            <a:pPr marL="236538" indent="-236538">
              <a:spcBef>
                <a:spcPct val="0"/>
              </a:spcBef>
            </a:pPr>
            <a:r>
              <a:rPr lang="en-US" altLang="en-US" sz="2800" dirty="0">
                <a:latin typeface="Arial" panose="020B0604020202020204" pitchFamily="34" charset="0"/>
              </a:rPr>
              <a:t>After unsafe piercing, tattooing or drug use</a:t>
            </a:r>
            <a:endParaRPr lang="en-US" altLang="en-US" dirty="0">
              <a:latin typeface="Times New Roman" panose="02020603050405020304" pitchFamily="18" charset="0"/>
            </a:endParaRPr>
          </a:p>
        </p:txBody>
      </p:sp>
      <p:sp>
        <p:nvSpPr>
          <p:cNvPr id="7" name="AutoShape 5">
            <a:hlinkClick r:id="rId2" action="ppaction://hlinksldjump"/>
            <a:extLst>
              <a:ext uri="{FF2B5EF4-FFF2-40B4-BE49-F238E27FC236}">
                <a16:creationId xmlns:a16="http://schemas.microsoft.com/office/drawing/2014/main" id="{42D79950-A1D0-5DD6-7BE1-11A6BDB22D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1100" y="6017870"/>
            <a:ext cx="2209800" cy="609600"/>
          </a:xfrm>
          <a:prstGeom prst="beve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Back to Board</a:t>
            </a:r>
          </a:p>
        </p:txBody>
      </p:sp>
    </p:spTree>
    <p:extLst>
      <p:ext uri="{BB962C8B-B14F-4D97-AF65-F5344CB8AC3E}">
        <p14:creationId xmlns:p14="http://schemas.microsoft.com/office/powerpoint/2010/main" val="2944236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id="{B704043B-F507-FFA3-23AA-4766349871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9794" y="1043275"/>
            <a:ext cx="716734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altLang="en-US" sz="3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+mn-cs"/>
              </a:rPr>
              <a:t>STI Transmission - $100 Question</a:t>
            </a: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AF8359BA-9739-1892-69E2-0DCB43A56C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7807" y="2036952"/>
            <a:ext cx="5225212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ahoma" panose="020B0604030504040204" pitchFamily="34" charset="0"/>
              </a:rPr>
              <a:t>What is the only way to ensure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ahoma" panose="020B0604030504040204" pitchFamily="34" charset="0"/>
              </a:rPr>
              <a:t>you will not get an STI?</a:t>
            </a: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52006CF0-37F0-7B35-2BF6-FCA3CDAC50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1213" y="3804053"/>
            <a:ext cx="71278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800" dirty="0">
                <a:latin typeface="Arial" panose="020B0604020202020204" pitchFamily="34" charset="0"/>
              </a:rPr>
              <a:t>Abstinence</a:t>
            </a:r>
            <a:endParaRPr lang="en-US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6" name="Line 6">
            <a:extLst>
              <a:ext uri="{FF2B5EF4-FFF2-40B4-BE49-F238E27FC236}">
                <a16:creationId xmlns:a16="http://schemas.microsoft.com/office/drawing/2014/main" id="{51D38D67-E901-0903-FA5C-86365EF20672}"/>
              </a:ext>
            </a:extLst>
          </p:cNvPr>
          <p:cNvSpPr>
            <a:spLocks noChangeShapeType="1"/>
          </p:cNvSpPr>
          <p:nvPr/>
        </p:nvSpPr>
        <p:spPr bwMode="auto">
          <a:xfrm>
            <a:off x="2334650" y="3287377"/>
            <a:ext cx="8001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AutoShape 5">
            <a:hlinkClick r:id="rId2" action="ppaction://hlinksldjump"/>
            <a:extLst>
              <a:ext uri="{FF2B5EF4-FFF2-40B4-BE49-F238E27FC236}">
                <a16:creationId xmlns:a16="http://schemas.microsoft.com/office/drawing/2014/main" id="{C184627E-2DC9-6774-A92F-0EC6866D59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1100" y="6017870"/>
            <a:ext cx="2209800" cy="609600"/>
          </a:xfrm>
          <a:prstGeom prst="beve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Back to Board</a:t>
            </a:r>
          </a:p>
        </p:txBody>
      </p:sp>
    </p:spTree>
    <p:extLst>
      <p:ext uri="{BB962C8B-B14F-4D97-AF65-F5344CB8AC3E}">
        <p14:creationId xmlns:p14="http://schemas.microsoft.com/office/powerpoint/2010/main" val="3239515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id="{BDB72189-6C2F-2FA3-C4E8-E586CA483E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6626" y="1128416"/>
            <a:ext cx="716734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altLang="en-US" sz="3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+mn-cs"/>
              </a:rPr>
              <a:t>STI Transmission - $200 Question</a:t>
            </a: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D59A6A94-7EC7-5DF0-B38F-8039A33ABC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3863" y="2239502"/>
            <a:ext cx="624760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ahoma" panose="020B0604030504040204" pitchFamily="34" charset="0"/>
              </a:rPr>
              <a:t>Can STIs be spread through Oral Sex?</a:t>
            </a: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6CA748E1-56D7-9CAA-9FAA-D3660DF955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3863" y="3644900"/>
            <a:ext cx="63373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Arial" panose="020B0604020202020204" pitchFamily="34" charset="0"/>
              </a:rPr>
              <a:t>Yes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Arial" panose="020B0604020202020204" pitchFamily="34" charset="0"/>
              </a:rPr>
              <a:t>Oral sex is sex, protect yourself</a:t>
            </a:r>
            <a:endParaRPr lang="en-US" altLang="en-US" sz="2800" dirty="0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Line 6">
            <a:extLst>
              <a:ext uri="{FF2B5EF4-FFF2-40B4-BE49-F238E27FC236}">
                <a16:creationId xmlns:a16="http://schemas.microsoft.com/office/drawing/2014/main" id="{757A3FCE-3103-850A-B7C1-234A0A8B076A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3352800"/>
            <a:ext cx="8001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AutoShape 5">
            <a:hlinkClick r:id="rId2" action="ppaction://hlinksldjump"/>
            <a:extLst>
              <a:ext uri="{FF2B5EF4-FFF2-40B4-BE49-F238E27FC236}">
                <a16:creationId xmlns:a16="http://schemas.microsoft.com/office/drawing/2014/main" id="{23612BC4-69C6-C4B7-FD83-B7DA6D23EB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1100" y="6017870"/>
            <a:ext cx="2209800" cy="609600"/>
          </a:xfrm>
          <a:prstGeom prst="beve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Back to Board</a:t>
            </a:r>
          </a:p>
        </p:txBody>
      </p:sp>
    </p:spTree>
    <p:extLst>
      <p:ext uri="{BB962C8B-B14F-4D97-AF65-F5344CB8AC3E}">
        <p14:creationId xmlns:p14="http://schemas.microsoft.com/office/powerpoint/2010/main" val="1885669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23328D3F-38C8-92E7-599B-E4BED72C1D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6239" y="2061706"/>
            <a:ext cx="7686463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ahoma" panose="020B0604030504040204" pitchFamily="34" charset="0"/>
              </a:rPr>
              <a:t>Correct use of the latex condom cannot protect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ahoma" panose="020B0604030504040204" pitchFamily="34" charset="0"/>
              </a:rPr>
              <a:t>you from which two viral STI’s? </a:t>
            </a: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D7D7B921-CBBC-C63F-D3F6-407BBD1F25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1700" y="3844055"/>
            <a:ext cx="53086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Arial" panose="020B0604020202020204" pitchFamily="34" charset="0"/>
              </a:rPr>
              <a:t>Human Papilloma Virus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Arial" panose="020B0604020202020204" pitchFamily="34" charset="0"/>
              </a:rPr>
              <a:t> and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Arial" panose="020B0604020202020204" pitchFamily="34" charset="0"/>
              </a:rPr>
              <a:t>Herpes</a:t>
            </a:r>
            <a:endParaRPr lang="en-US" altLang="en-US" sz="2800" dirty="0">
              <a:latin typeface="Times New Roman" panose="02020603050405020304" pitchFamily="18" charset="0"/>
            </a:endParaRPr>
          </a:p>
        </p:txBody>
      </p:sp>
      <p:sp>
        <p:nvSpPr>
          <p:cNvPr id="5" name="Line 6">
            <a:extLst>
              <a:ext uri="{FF2B5EF4-FFF2-40B4-BE49-F238E27FC236}">
                <a16:creationId xmlns:a16="http://schemas.microsoft.com/office/drawing/2014/main" id="{F731A998-8DA0-9844-220F-C94B56978E68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3357563"/>
            <a:ext cx="8001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Text Box 7">
            <a:extLst>
              <a:ext uri="{FF2B5EF4-FFF2-40B4-BE49-F238E27FC236}">
                <a16:creationId xmlns:a16="http://schemas.microsoft.com/office/drawing/2014/main" id="{D98D5EE1-FB1F-3808-8CB2-800245476D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2326" y="1211330"/>
            <a:ext cx="716734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altLang="en-US" sz="3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+mn-cs"/>
              </a:rPr>
              <a:t>STI Transmission - $300 Question</a:t>
            </a:r>
          </a:p>
        </p:txBody>
      </p:sp>
      <p:sp>
        <p:nvSpPr>
          <p:cNvPr id="7" name="AutoShape 5">
            <a:hlinkClick r:id="rId2" action="ppaction://hlinksldjump"/>
            <a:extLst>
              <a:ext uri="{FF2B5EF4-FFF2-40B4-BE49-F238E27FC236}">
                <a16:creationId xmlns:a16="http://schemas.microsoft.com/office/drawing/2014/main" id="{CD91D077-F762-43EE-5C27-9D4A7EB68A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1100" y="6017870"/>
            <a:ext cx="2209800" cy="609600"/>
          </a:xfrm>
          <a:prstGeom prst="beve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Back to Board</a:t>
            </a:r>
          </a:p>
        </p:txBody>
      </p:sp>
    </p:spTree>
    <p:extLst>
      <p:ext uri="{BB962C8B-B14F-4D97-AF65-F5344CB8AC3E}">
        <p14:creationId xmlns:p14="http://schemas.microsoft.com/office/powerpoint/2010/main" val="3543778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6134868E-094D-D9FF-A823-ABD5FA07B6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4523" y="2371834"/>
            <a:ext cx="6824304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000" dirty="0">
                <a:latin typeface="Arial" panose="020B0604020202020204" pitchFamily="34" charset="0"/>
              </a:rPr>
              <a:t>Can STIs be spread by holding hands?</a:t>
            </a:r>
            <a:endParaRPr lang="en-US" altLang="en-US" sz="3000" dirty="0">
              <a:latin typeface="Times New Roman" panose="02020603050405020304" pitchFamily="18" charset="0"/>
            </a:endParaRP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2370FD6F-F078-FC53-EDC7-E4E155800A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5876" y="4077429"/>
            <a:ext cx="70884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dirty="0">
                <a:latin typeface="Arial" panose="020B0604020202020204" pitchFamily="34" charset="0"/>
              </a:rPr>
              <a:t>No</a:t>
            </a:r>
            <a:endParaRPr lang="en-US" altLang="en-US" sz="2800" dirty="0">
              <a:latin typeface="Times New Roman" panose="02020603050405020304" pitchFamily="18" charset="0"/>
            </a:endParaRPr>
          </a:p>
        </p:txBody>
      </p:sp>
      <p:sp>
        <p:nvSpPr>
          <p:cNvPr id="5" name="Line 6">
            <a:extLst>
              <a:ext uri="{FF2B5EF4-FFF2-40B4-BE49-F238E27FC236}">
                <a16:creationId xmlns:a16="http://schemas.microsoft.com/office/drawing/2014/main" id="{4347FFC4-E78D-3995-ABA7-6BF1B155091C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3500438"/>
            <a:ext cx="8001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Text Box 7">
            <a:extLst>
              <a:ext uri="{FF2B5EF4-FFF2-40B4-BE49-F238E27FC236}">
                <a16:creationId xmlns:a16="http://schemas.microsoft.com/office/drawing/2014/main" id="{DC1D604B-BFCD-8839-A4F8-EDFAC723D3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9867" y="1382803"/>
            <a:ext cx="716734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altLang="en-US" sz="3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+mn-cs"/>
              </a:rPr>
              <a:t>STI Transmission - $400 Question</a:t>
            </a:r>
          </a:p>
        </p:txBody>
      </p:sp>
      <p:sp>
        <p:nvSpPr>
          <p:cNvPr id="7" name="AutoShape 5">
            <a:hlinkClick r:id="rId2" action="ppaction://hlinksldjump"/>
            <a:extLst>
              <a:ext uri="{FF2B5EF4-FFF2-40B4-BE49-F238E27FC236}">
                <a16:creationId xmlns:a16="http://schemas.microsoft.com/office/drawing/2014/main" id="{37D0DB20-CB4B-660D-BAB4-284996F519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1100" y="6017870"/>
            <a:ext cx="2209800" cy="609600"/>
          </a:xfrm>
          <a:prstGeom prst="beve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Back to Board</a:t>
            </a:r>
          </a:p>
        </p:txBody>
      </p:sp>
    </p:spTree>
    <p:extLst>
      <p:ext uri="{BB962C8B-B14F-4D97-AF65-F5344CB8AC3E}">
        <p14:creationId xmlns:p14="http://schemas.microsoft.com/office/powerpoint/2010/main" val="4076934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27">
            <a:extLst>
              <a:ext uri="{FF2B5EF4-FFF2-40B4-BE49-F238E27FC236}">
                <a16:creationId xmlns:a16="http://schemas.microsoft.com/office/drawing/2014/main" id="{DD09A5EF-8620-4F67-331D-7ADB60E855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9850" y="2191262"/>
            <a:ext cx="72009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ahoma" panose="020B0604030504040204" pitchFamily="34" charset="0"/>
              </a:rPr>
              <a:t>Where is the best place to store a condom?</a:t>
            </a:r>
          </a:p>
        </p:txBody>
      </p:sp>
      <p:sp>
        <p:nvSpPr>
          <p:cNvPr id="3" name="Text Box 1028">
            <a:extLst>
              <a:ext uri="{FF2B5EF4-FFF2-40B4-BE49-F238E27FC236}">
                <a16:creationId xmlns:a16="http://schemas.microsoft.com/office/drawing/2014/main" id="{F8097C3A-979F-3B83-442B-8EE5AB17CF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4100" y="3275299"/>
            <a:ext cx="7886700" cy="21852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dirty="0">
                <a:latin typeface="Tahoma" panose="020B0604030504040204" pitchFamily="34" charset="0"/>
              </a:rPr>
              <a:t>Store condoms in a cool dry place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n-US" altLang="en-US" dirty="0">
              <a:latin typeface="Tahoma" panose="020B060403050404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ahoma" panose="020B0604030504040204" pitchFamily="34" charset="0"/>
              </a:rPr>
              <a:t>Exposure to air, heat, freezing, friction and light will increase chances of breakage. 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ahoma" panose="020B0604030504040204" pitchFamily="34" charset="0"/>
              </a:rPr>
              <a:t>Do not store them in your wallet or car.</a:t>
            </a:r>
            <a:endParaRPr lang="en-US" altLang="en-US" dirty="0">
              <a:latin typeface="Tahoma" panose="020B0604030504040204" pitchFamily="34" charset="0"/>
            </a:endParaRPr>
          </a:p>
        </p:txBody>
      </p:sp>
      <p:sp>
        <p:nvSpPr>
          <p:cNvPr id="5" name="Line 1030">
            <a:extLst>
              <a:ext uri="{FF2B5EF4-FFF2-40B4-BE49-F238E27FC236}">
                <a16:creationId xmlns:a16="http://schemas.microsoft.com/office/drawing/2014/main" id="{200FA7FF-8A7C-3D5F-BDD3-67D0643C33C1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3119283"/>
            <a:ext cx="8001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Text Box 1031">
            <a:extLst>
              <a:ext uri="{FF2B5EF4-FFF2-40B4-BE49-F238E27FC236}">
                <a16:creationId xmlns:a16="http://schemas.microsoft.com/office/drawing/2014/main" id="{F59D0A46-D5A8-053D-5643-305284005B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9124" y="1128137"/>
            <a:ext cx="55146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altLang="en-US" sz="32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+mn-cs"/>
              </a:rPr>
              <a:t>Condoms - $100 Question</a:t>
            </a:r>
          </a:p>
        </p:txBody>
      </p:sp>
      <p:sp>
        <p:nvSpPr>
          <p:cNvPr id="7" name="AutoShape 5">
            <a:hlinkClick r:id="rId2" action="ppaction://hlinksldjump"/>
            <a:extLst>
              <a:ext uri="{FF2B5EF4-FFF2-40B4-BE49-F238E27FC236}">
                <a16:creationId xmlns:a16="http://schemas.microsoft.com/office/drawing/2014/main" id="{24249748-D135-43CC-017D-FEB698A0C8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1244" y="5719764"/>
            <a:ext cx="2209800" cy="609600"/>
          </a:xfrm>
          <a:prstGeom prst="beve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Back to Board</a:t>
            </a:r>
          </a:p>
        </p:txBody>
      </p:sp>
    </p:spTree>
    <p:extLst>
      <p:ext uri="{BB962C8B-B14F-4D97-AF65-F5344CB8AC3E}">
        <p14:creationId xmlns:p14="http://schemas.microsoft.com/office/powerpoint/2010/main" val="1778119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id="{323FF56D-2851-5FD2-680A-A19509E522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6021" y="1173162"/>
            <a:ext cx="55146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altLang="en-US" sz="32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+mn-cs"/>
              </a:rPr>
              <a:t>Condoms - $200 Question</a:t>
            </a: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E87DA566-542F-488E-06A6-6AD166D929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1388" y="4017575"/>
            <a:ext cx="7848600" cy="1692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ahoma" panose="020B0604030504040204" pitchFamily="34" charset="0"/>
              </a:rPr>
              <a:t>False.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n-US" altLang="en-US" sz="2800" dirty="0">
              <a:latin typeface="Tahoma" panose="020B060403050404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ahoma" panose="020B0604030504040204" pitchFamily="34" charset="0"/>
              </a:rPr>
              <a:t>Condoms must be applied before any contact between the penis and the mouth, vagina or anus to be effective.</a:t>
            </a:r>
            <a:endParaRPr lang="en-US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5" name="Line 6">
            <a:extLst>
              <a:ext uri="{FF2B5EF4-FFF2-40B4-BE49-F238E27FC236}">
                <a16:creationId xmlns:a16="http://schemas.microsoft.com/office/drawing/2014/main" id="{C4875676-7B79-518E-F64D-E8777ECD3B8E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5188" y="3720947"/>
            <a:ext cx="8001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Text Box 8">
            <a:extLst>
              <a:ext uri="{FF2B5EF4-FFF2-40B4-BE49-F238E27FC236}">
                <a16:creationId xmlns:a16="http://schemas.microsoft.com/office/drawing/2014/main" id="{7FD094EA-5544-9DFB-1EFF-A1D09C89CB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1" y="2065535"/>
            <a:ext cx="7392987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ahoma" panose="020B0604030504040204" pitchFamily="34" charset="0"/>
              </a:rPr>
              <a:t>It is alright to have intercourse without a condom if the male doesn’t ejaculate because STIs are spread through semen?</a:t>
            </a:r>
          </a:p>
        </p:txBody>
      </p:sp>
      <p:sp>
        <p:nvSpPr>
          <p:cNvPr id="7" name="AutoShape 5">
            <a:hlinkClick r:id="rId2" action="ppaction://hlinksldjump"/>
            <a:extLst>
              <a:ext uri="{FF2B5EF4-FFF2-40B4-BE49-F238E27FC236}">
                <a16:creationId xmlns:a16="http://schemas.microsoft.com/office/drawing/2014/main" id="{56DC9BD2-DF4D-593D-CC16-99D58A061C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1100" y="6017870"/>
            <a:ext cx="2209800" cy="609600"/>
          </a:xfrm>
          <a:prstGeom prst="beve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Back to Board</a:t>
            </a:r>
          </a:p>
        </p:txBody>
      </p:sp>
    </p:spTree>
    <p:extLst>
      <p:ext uri="{BB962C8B-B14F-4D97-AF65-F5344CB8AC3E}">
        <p14:creationId xmlns:p14="http://schemas.microsoft.com/office/powerpoint/2010/main" val="3714340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E7E9F544-8845-CDAC-F9DD-0612B1FFC6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5426" y="1828800"/>
            <a:ext cx="1041035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ahoma" panose="020B0604030504040204" pitchFamily="34" charset="0"/>
              </a:rPr>
              <a:t>Correct use of the latex condom can not completely protect you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ahoma" panose="020B0604030504040204" pitchFamily="34" charset="0"/>
              </a:rPr>
              <a:t>from which two viral STIs?</a:t>
            </a:r>
          </a:p>
        </p:txBody>
      </p:sp>
      <p:sp>
        <p:nvSpPr>
          <p:cNvPr id="4" name="Line 6">
            <a:extLst>
              <a:ext uri="{FF2B5EF4-FFF2-40B4-BE49-F238E27FC236}">
                <a16:creationId xmlns:a16="http://schemas.microsoft.com/office/drawing/2014/main" id="{1E9437C5-98B7-9EA1-0047-6EFC9B9A009C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3352800"/>
            <a:ext cx="8001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Text Box 7">
            <a:extLst>
              <a:ext uri="{FF2B5EF4-FFF2-40B4-BE49-F238E27FC236}">
                <a16:creationId xmlns:a16="http://schemas.microsoft.com/office/drawing/2014/main" id="{02053BD1-8246-8D48-09A2-07590419FA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0301" y="955100"/>
            <a:ext cx="5700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altLang="en-US" sz="32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+mn-cs"/>
              </a:rPr>
              <a:t>Condoms - $300 Question</a:t>
            </a:r>
          </a:p>
        </p:txBody>
      </p:sp>
      <p:sp>
        <p:nvSpPr>
          <p:cNvPr id="6" name="Text Box 8">
            <a:extLst>
              <a:ext uri="{FF2B5EF4-FFF2-40B4-BE49-F238E27FC236}">
                <a16:creationId xmlns:a16="http://schemas.microsoft.com/office/drawing/2014/main" id="{D68D0B8A-259B-12A4-1892-08F6DE1A34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9650" y="3789364"/>
            <a:ext cx="7920038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ahoma" panose="020B0604030504040204" pitchFamily="34" charset="0"/>
              </a:rPr>
              <a:t>Genital Warts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ahoma" panose="020B0604030504040204" pitchFamily="34" charset="0"/>
              </a:rPr>
              <a:t>and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ahoma" panose="020B0604030504040204" pitchFamily="34" charset="0"/>
              </a:rPr>
              <a:t>Herpes</a:t>
            </a:r>
            <a:endParaRPr lang="en-US" altLang="en-US" sz="2800" dirty="0">
              <a:latin typeface="Times New Roman" panose="02020603050405020304" pitchFamily="18" charset="0"/>
            </a:endParaRPr>
          </a:p>
        </p:txBody>
      </p:sp>
      <p:sp>
        <p:nvSpPr>
          <p:cNvPr id="7" name="AutoShape 5">
            <a:hlinkClick r:id="rId2" action="ppaction://hlinksldjump"/>
            <a:extLst>
              <a:ext uri="{FF2B5EF4-FFF2-40B4-BE49-F238E27FC236}">
                <a16:creationId xmlns:a16="http://schemas.microsoft.com/office/drawing/2014/main" id="{DA0E9A25-E3D6-5542-6481-3AB707C416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1100" y="6017870"/>
            <a:ext cx="2209800" cy="609600"/>
          </a:xfrm>
          <a:prstGeom prst="beve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Back to Board</a:t>
            </a:r>
          </a:p>
        </p:txBody>
      </p:sp>
    </p:spTree>
    <p:extLst>
      <p:ext uri="{BB962C8B-B14F-4D97-AF65-F5344CB8AC3E}">
        <p14:creationId xmlns:p14="http://schemas.microsoft.com/office/powerpoint/2010/main" val="3864787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400CEFB9-44CC-6805-D74F-B7B5D2B9C7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2143125"/>
            <a:ext cx="83058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ahoma" panose="020B0604030504040204" pitchFamily="34" charset="0"/>
              </a:rPr>
              <a:t>True or false: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ahoma" panose="020B0604030504040204" pitchFamily="34" charset="0"/>
              </a:rPr>
              <a:t>Using 2 condoms is better than one?</a:t>
            </a: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563F5A72-C407-B13F-F68C-CCB933C15E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4999" y="3921126"/>
            <a:ext cx="86106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ahoma" panose="020B0604030504040204" pitchFamily="34" charset="0"/>
              </a:rPr>
              <a:t>False.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ahoma" panose="020B0604030504040204" pitchFamily="34" charset="0"/>
              </a:rPr>
              <a:t>Friction between the two condoms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ahoma" panose="020B0604030504040204" pitchFamily="34" charset="0"/>
              </a:rPr>
              <a:t>can cause them to rip or come off.</a:t>
            </a:r>
          </a:p>
        </p:txBody>
      </p:sp>
      <p:sp>
        <p:nvSpPr>
          <p:cNvPr id="5" name="Line 6">
            <a:extLst>
              <a:ext uri="{FF2B5EF4-FFF2-40B4-BE49-F238E27FC236}">
                <a16:creationId xmlns:a16="http://schemas.microsoft.com/office/drawing/2014/main" id="{D15EE778-878C-A34E-5B83-41C6F9E9E84F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3505200"/>
            <a:ext cx="8001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Text Box 7">
            <a:extLst>
              <a:ext uri="{FF2B5EF4-FFF2-40B4-BE49-F238E27FC236}">
                <a16:creationId xmlns:a16="http://schemas.microsoft.com/office/drawing/2014/main" id="{93BD7CB7-8586-6BDA-D16E-50B9BCDB5C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2974" y="1142425"/>
            <a:ext cx="55146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altLang="en-US" sz="32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+mn-cs"/>
              </a:rPr>
              <a:t>Condoms - $400 Question</a:t>
            </a:r>
          </a:p>
        </p:txBody>
      </p:sp>
      <p:sp>
        <p:nvSpPr>
          <p:cNvPr id="7" name="AutoShape 5">
            <a:hlinkClick r:id="rId2" action="ppaction://hlinksldjump"/>
            <a:extLst>
              <a:ext uri="{FF2B5EF4-FFF2-40B4-BE49-F238E27FC236}">
                <a16:creationId xmlns:a16="http://schemas.microsoft.com/office/drawing/2014/main" id="{4AEB97B1-4036-1B33-D538-4F66CCC975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1100" y="6017870"/>
            <a:ext cx="2209800" cy="609600"/>
          </a:xfrm>
          <a:prstGeom prst="beve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Back to Board</a:t>
            </a:r>
          </a:p>
        </p:txBody>
      </p:sp>
    </p:spTree>
    <p:extLst>
      <p:ext uri="{BB962C8B-B14F-4D97-AF65-F5344CB8AC3E}">
        <p14:creationId xmlns:p14="http://schemas.microsoft.com/office/powerpoint/2010/main" val="1201797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7">
            <a:hlinkClick r:id="rId2" action="ppaction://hlinksldjump"/>
            <a:extLst>
              <a:ext uri="{FF2B5EF4-FFF2-40B4-BE49-F238E27FC236}">
                <a16:creationId xmlns:a16="http://schemas.microsoft.com/office/drawing/2014/main" id="{C647586F-798D-68F0-2A3C-9AE4DCB08D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7380" y="5594091"/>
            <a:ext cx="1233530" cy="672332"/>
          </a:xfrm>
          <a:prstGeom prst="bevel">
            <a:avLst>
              <a:gd name="adj" fmla="val 12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hlinkClick r:id="rId2" action="ppaction://hlinksldjump"/>
              </a:rPr>
              <a:t>$400</a:t>
            </a:r>
            <a:endParaRPr lang="en-US" altLang="en-US" sz="24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AutoShape 8">
            <a:hlinkClick r:id="rId3" action="ppaction://hlinksldjump"/>
            <a:extLst>
              <a:ext uri="{FF2B5EF4-FFF2-40B4-BE49-F238E27FC236}">
                <a16:creationId xmlns:a16="http://schemas.microsoft.com/office/drawing/2014/main" id="{59B862A8-C567-791A-2F4B-7BBC7A76E6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7380" y="4438391"/>
            <a:ext cx="1233530" cy="672332"/>
          </a:xfrm>
          <a:prstGeom prst="bevel">
            <a:avLst>
              <a:gd name="adj" fmla="val 12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hlinkClick r:id="rId3" action="ppaction://hlinksldjump"/>
              </a:rPr>
              <a:t>$300</a:t>
            </a:r>
            <a:endParaRPr lang="en-US" altLang="en-US" sz="24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" name="AutoShape 9">
            <a:hlinkClick r:id="rId4" action="ppaction://hlinksldjump"/>
            <a:extLst>
              <a:ext uri="{FF2B5EF4-FFF2-40B4-BE49-F238E27FC236}">
                <a16:creationId xmlns:a16="http://schemas.microsoft.com/office/drawing/2014/main" id="{883E8464-F911-30F4-394F-B931F5E9BB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7380" y="3289041"/>
            <a:ext cx="1233530" cy="672332"/>
          </a:xfrm>
          <a:prstGeom prst="bevel">
            <a:avLst>
              <a:gd name="adj" fmla="val 12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hlinkClick r:id="rId4" action="ppaction://hlinksldjump"/>
              </a:rPr>
              <a:t>$200</a:t>
            </a:r>
            <a:endParaRPr lang="en-US" altLang="en-US" sz="24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" name="AutoShape 10">
            <a:hlinkClick r:id="rId5" action="ppaction://hlinksldjump"/>
            <a:extLst>
              <a:ext uri="{FF2B5EF4-FFF2-40B4-BE49-F238E27FC236}">
                <a16:creationId xmlns:a16="http://schemas.microsoft.com/office/drawing/2014/main" id="{07CCE28D-97EF-517C-C2E3-2A0025232A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0620" y="2146041"/>
            <a:ext cx="1233530" cy="672332"/>
          </a:xfrm>
          <a:prstGeom prst="bevel">
            <a:avLst>
              <a:gd name="adj" fmla="val 12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hlinkClick r:id="rId5" action="ppaction://hlinksldjump"/>
              </a:rPr>
              <a:t>$100</a:t>
            </a:r>
            <a:endParaRPr lang="en-US" altLang="en-US" sz="24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AutoShape 14">
            <a:hlinkClick r:id="rId6" action="ppaction://hlinksldjump"/>
            <a:extLst>
              <a:ext uri="{FF2B5EF4-FFF2-40B4-BE49-F238E27FC236}">
                <a16:creationId xmlns:a16="http://schemas.microsoft.com/office/drawing/2014/main" id="{A9D161D6-4D72-8E93-2481-F457426D12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95645" y="5590593"/>
            <a:ext cx="1233530" cy="672332"/>
          </a:xfrm>
          <a:prstGeom prst="bevel">
            <a:avLst>
              <a:gd name="adj" fmla="val 12500"/>
            </a:avLst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hlinkClick r:id="rId6" action="ppaction://hlinksldjump"/>
              </a:rPr>
              <a:t>$400</a:t>
            </a:r>
            <a:endParaRPr lang="en-US" altLang="en-US" sz="24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7" name="AutoShape 15">
            <a:hlinkClick r:id="rId7" action="ppaction://hlinksldjump"/>
            <a:extLst>
              <a:ext uri="{FF2B5EF4-FFF2-40B4-BE49-F238E27FC236}">
                <a16:creationId xmlns:a16="http://schemas.microsoft.com/office/drawing/2014/main" id="{BDE8EA71-922C-8E30-3950-A3E4C38190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95645" y="4400032"/>
            <a:ext cx="1233530" cy="672332"/>
          </a:xfrm>
          <a:prstGeom prst="bevel">
            <a:avLst>
              <a:gd name="adj" fmla="val 12500"/>
            </a:avLst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hlinkClick r:id="rId7" action="ppaction://hlinksldjump"/>
              </a:rPr>
              <a:t>$300</a:t>
            </a:r>
            <a:endParaRPr lang="en-US" altLang="en-US" sz="24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8" name="AutoShape 16">
            <a:hlinkClick r:id="rId8" action="ppaction://hlinksldjump"/>
            <a:extLst>
              <a:ext uri="{FF2B5EF4-FFF2-40B4-BE49-F238E27FC236}">
                <a16:creationId xmlns:a16="http://schemas.microsoft.com/office/drawing/2014/main" id="{12F778F5-946A-A289-4C06-CD3C11ED948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4295645" y="3279257"/>
            <a:ext cx="1233530" cy="672332"/>
          </a:xfrm>
          <a:prstGeom prst="bevel">
            <a:avLst>
              <a:gd name="adj" fmla="val 12500"/>
            </a:avLst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hlinkClick r:id="rId8" action="ppaction://hlinksldjump"/>
              </a:rPr>
              <a:t>$200</a:t>
            </a:r>
            <a:endParaRPr lang="en-US" altLang="en-US" sz="24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9" name="AutoShape 17">
            <a:hlinkClick r:id="rId9" action="ppaction://hlinksldjump"/>
            <a:extLst>
              <a:ext uri="{FF2B5EF4-FFF2-40B4-BE49-F238E27FC236}">
                <a16:creationId xmlns:a16="http://schemas.microsoft.com/office/drawing/2014/main" id="{8C64D867-966B-3A02-8755-9E66545EB6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95645" y="2146041"/>
            <a:ext cx="1233530" cy="672332"/>
          </a:xfrm>
          <a:prstGeom prst="bevel">
            <a:avLst>
              <a:gd name="adj" fmla="val 12500"/>
            </a:avLst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hlinkClick r:id="rId9" action="ppaction://hlinksldjump"/>
              </a:rPr>
              <a:t>$100</a:t>
            </a:r>
            <a:endParaRPr lang="en-US" altLang="en-US" sz="24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" name="AutoShape 20">
            <a:hlinkClick r:id="rId10" action="ppaction://hlinksldjump"/>
            <a:extLst>
              <a:ext uri="{FF2B5EF4-FFF2-40B4-BE49-F238E27FC236}">
                <a16:creationId xmlns:a16="http://schemas.microsoft.com/office/drawing/2014/main" id="{47790F02-1C6D-9A39-F54C-A1C5CAF17A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51875" y="5555473"/>
            <a:ext cx="1233530" cy="672332"/>
          </a:xfrm>
          <a:prstGeom prst="bevel">
            <a:avLst>
              <a:gd name="adj" fmla="val 12500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hlinkClick r:id="rId10" action="ppaction://hlinksldjump"/>
              </a:rPr>
              <a:t>$400</a:t>
            </a:r>
            <a:endParaRPr lang="en-US" altLang="en-US" sz="24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" name="AutoShape 21">
            <a:hlinkClick r:id="rId11" action="ppaction://hlinksldjump"/>
            <a:extLst>
              <a:ext uri="{FF2B5EF4-FFF2-40B4-BE49-F238E27FC236}">
                <a16:creationId xmlns:a16="http://schemas.microsoft.com/office/drawing/2014/main" id="{58590553-7DB0-7DBC-57AD-4573A87B07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51875" y="4438391"/>
            <a:ext cx="1233530" cy="672332"/>
          </a:xfrm>
          <a:prstGeom prst="bevel">
            <a:avLst>
              <a:gd name="adj" fmla="val 12500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hlinkClick r:id="rId11" action="ppaction://hlinksldjump"/>
              </a:rPr>
              <a:t>$300</a:t>
            </a:r>
            <a:endParaRPr lang="en-US" altLang="en-US" sz="24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" name="AutoShape 22">
            <a:hlinkClick r:id="rId12" action="ppaction://hlinksldjump"/>
            <a:extLst>
              <a:ext uri="{FF2B5EF4-FFF2-40B4-BE49-F238E27FC236}">
                <a16:creationId xmlns:a16="http://schemas.microsoft.com/office/drawing/2014/main" id="{F903A8E7-8C19-0D8E-95C1-D76C9D335C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51875" y="3289041"/>
            <a:ext cx="1233530" cy="672332"/>
          </a:xfrm>
          <a:prstGeom prst="bevel">
            <a:avLst>
              <a:gd name="adj" fmla="val 12500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hlinkClick r:id="rId12" action="ppaction://hlinksldjump"/>
              </a:rPr>
              <a:t>$200</a:t>
            </a:r>
            <a:endParaRPr lang="en-US" altLang="en-US" sz="24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" name="AutoShape 23">
            <a:hlinkClick r:id="rId13" action="ppaction://hlinksldjump"/>
            <a:extLst>
              <a:ext uri="{FF2B5EF4-FFF2-40B4-BE49-F238E27FC236}">
                <a16:creationId xmlns:a16="http://schemas.microsoft.com/office/drawing/2014/main" id="{2B295C28-F03E-AA41-F6F9-7BA2264913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51875" y="2163956"/>
            <a:ext cx="1233530" cy="672332"/>
          </a:xfrm>
          <a:prstGeom prst="bevel">
            <a:avLst>
              <a:gd name="adj" fmla="val 12500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hlinkClick r:id="rId13" action="ppaction://hlinksldjump"/>
              </a:rPr>
              <a:t>$100</a:t>
            </a:r>
            <a:endParaRPr lang="en-US" altLang="en-US" sz="24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" name="AutoShape 26">
            <a:hlinkClick r:id="rId14" action="ppaction://hlinksldjump"/>
            <a:extLst>
              <a:ext uri="{FF2B5EF4-FFF2-40B4-BE49-F238E27FC236}">
                <a16:creationId xmlns:a16="http://schemas.microsoft.com/office/drawing/2014/main" id="{09732696-BEC9-7C58-FEF2-FF80584560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3760" y="5590593"/>
            <a:ext cx="1233530" cy="672332"/>
          </a:xfrm>
          <a:prstGeom prst="bevel">
            <a:avLst>
              <a:gd name="adj" fmla="val 125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hlinkClick r:id="rId14" action="ppaction://hlinksldjump"/>
              </a:rPr>
              <a:t>$400</a:t>
            </a:r>
            <a:endParaRPr lang="en-US" altLang="en-US" sz="24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" name="AutoShape 27">
            <a:hlinkClick r:id="rId15" action="ppaction://hlinksldjump"/>
            <a:extLst>
              <a:ext uri="{FF2B5EF4-FFF2-40B4-BE49-F238E27FC236}">
                <a16:creationId xmlns:a16="http://schemas.microsoft.com/office/drawing/2014/main" id="{4C1107AB-5A95-A3E2-80CC-F87A7C9C84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3760" y="4400032"/>
            <a:ext cx="1233530" cy="672332"/>
          </a:xfrm>
          <a:prstGeom prst="bevel">
            <a:avLst>
              <a:gd name="adj" fmla="val 125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hlinkClick r:id="rId15" action="ppaction://hlinksldjump"/>
              </a:rPr>
              <a:t>$300</a:t>
            </a:r>
            <a:endParaRPr lang="en-US" altLang="en-US" sz="24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" name="AutoShape 28">
            <a:hlinkClick r:id="rId16" action="ppaction://hlinksldjump"/>
            <a:extLst>
              <a:ext uri="{FF2B5EF4-FFF2-40B4-BE49-F238E27FC236}">
                <a16:creationId xmlns:a16="http://schemas.microsoft.com/office/drawing/2014/main" id="{2280B44E-1287-B542-7740-CECCC239E0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3760" y="3279257"/>
            <a:ext cx="1233530" cy="672332"/>
          </a:xfrm>
          <a:prstGeom prst="bevel">
            <a:avLst>
              <a:gd name="adj" fmla="val 125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hlinkClick r:id="rId16" action="ppaction://hlinksldjump"/>
              </a:rPr>
              <a:t>$200</a:t>
            </a:r>
            <a:endParaRPr lang="en-US" altLang="en-US" sz="24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" name="AutoShape 29">
            <a:hlinkClick r:id="rId17" action="ppaction://hlinksldjump"/>
            <a:extLst>
              <a:ext uri="{FF2B5EF4-FFF2-40B4-BE49-F238E27FC236}">
                <a16:creationId xmlns:a16="http://schemas.microsoft.com/office/drawing/2014/main" id="{A49B977A-968D-DA27-1301-B0DFD6FDD7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3760" y="2146041"/>
            <a:ext cx="1233530" cy="672332"/>
          </a:xfrm>
          <a:prstGeom prst="bevel">
            <a:avLst>
              <a:gd name="adj" fmla="val 125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0" hangingPunct="0">
              <a:defRPr/>
            </a:pPr>
            <a:r>
              <a:rPr lang="en-US" altLang="en-US" b="1" dirty="0">
                <a:solidFill>
                  <a:schemeClr val="bg1"/>
                </a:solidFill>
                <a:latin typeface="Times New Roman" panose="02020603050405020304" pitchFamily="18" charset="0"/>
                <a:hlinkClick r:id="rId17" action="ppaction://hlinksldjump"/>
              </a:rPr>
              <a:t>$100</a:t>
            </a:r>
            <a:endParaRPr lang="en-US" altLang="en-US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" name="AutoShape 31">
            <a:extLst>
              <a:ext uri="{FF2B5EF4-FFF2-40B4-BE49-F238E27FC236}">
                <a16:creationId xmlns:a16="http://schemas.microsoft.com/office/drawing/2014/main" id="{21D741B7-156D-AE0A-A8C0-B080570C13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0618" y="1035949"/>
            <a:ext cx="1907053" cy="797932"/>
          </a:xfrm>
          <a:prstGeom prst="bevel">
            <a:avLst>
              <a:gd name="adj" fmla="val 12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Tahoma" panose="020B0604030504040204" pitchFamily="34" charset="0"/>
              </a:rPr>
              <a:t>STIs</a:t>
            </a:r>
            <a:endParaRPr lang="en-US" altLang="en-US" sz="2400" b="1" dirty="0">
              <a:latin typeface="Times New Roman" panose="02020603050405020304" pitchFamily="18" charset="0"/>
            </a:endParaRPr>
          </a:p>
        </p:txBody>
      </p:sp>
      <p:sp>
        <p:nvSpPr>
          <p:cNvPr id="19" name="AutoShape 32">
            <a:extLst>
              <a:ext uri="{FF2B5EF4-FFF2-40B4-BE49-F238E27FC236}">
                <a16:creationId xmlns:a16="http://schemas.microsoft.com/office/drawing/2014/main" id="{410F2140-C913-1318-129A-24722EADB6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8059" y="1037701"/>
            <a:ext cx="1907053" cy="797932"/>
          </a:xfrm>
          <a:prstGeom prst="bevel">
            <a:avLst>
              <a:gd name="adj" fmla="val 12500"/>
            </a:avLst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Tahoma" panose="020B0604030504040204" pitchFamily="34" charset="0"/>
              </a:rPr>
              <a:t>Safer Sex</a:t>
            </a:r>
            <a:endParaRPr lang="en-US" altLang="en-US" sz="2400" b="1" dirty="0">
              <a:latin typeface="Times New Roman" panose="02020603050405020304" pitchFamily="18" charset="0"/>
            </a:endParaRPr>
          </a:p>
        </p:txBody>
      </p:sp>
      <p:sp>
        <p:nvSpPr>
          <p:cNvPr id="20" name="AutoShape 33">
            <a:extLst>
              <a:ext uri="{FF2B5EF4-FFF2-40B4-BE49-F238E27FC236}">
                <a16:creationId xmlns:a16="http://schemas.microsoft.com/office/drawing/2014/main" id="{6BBE5C4D-41CB-D8A5-4B45-7D86F4A5FD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1184" y="1035949"/>
            <a:ext cx="1907053" cy="797932"/>
          </a:xfrm>
          <a:prstGeom prst="bevel">
            <a:avLst>
              <a:gd name="adj" fmla="val 125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Tahoma" panose="020B0604030504040204" pitchFamily="34" charset="0"/>
              </a:rPr>
              <a:t>STI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Tahoma" panose="020B0604030504040204" pitchFamily="34" charset="0"/>
              </a:rPr>
              <a:t>Transmission</a:t>
            </a:r>
            <a:endParaRPr lang="en-US" altLang="en-US" sz="2400" b="1" dirty="0">
              <a:latin typeface="Tahoma" panose="020B0604030504040204" pitchFamily="34" charset="0"/>
            </a:endParaRPr>
          </a:p>
        </p:txBody>
      </p:sp>
      <p:sp>
        <p:nvSpPr>
          <p:cNvPr id="21" name="AutoShape 34">
            <a:extLst>
              <a:ext uri="{FF2B5EF4-FFF2-40B4-BE49-F238E27FC236}">
                <a16:creationId xmlns:a16="http://schemas.microsoft.com/office/drawing/2014/main" id="{7F6D479E-E2BE-26D1-B460-C6B3BF8DA0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34309" y="1028758"/>
            <a:ext cx="1907053" cy="797932"/>
          </a:xfrm>
          <a:prstGeom prst="bevel">
            <a:avLst>
              <a:gd name="adj" fmla="val 12500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Tahoma" panose="020B0604030504040204" pitchFamily="34" charset="0"/>
              </a:rPr>
              <a:t>Condoms</a:t>
            </a:r>
            <a:endParaRPr lang="en-US" altLang="en-US" sz="2400" b="1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6769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id="{6D8EF08E-1074-0CC0-7DF1-1115D6A2C8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7388" y="1164292"/>
            <a:ext cx="464582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tabLst>
                <a:tab pos="1608138" algn="l"/>
              </a:tabLst>
              <a:defRPr/>
            </a:pPr>
            <a:r>
              <a:rPr lang="en-US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+mn-cs"/>
              </a:rPr>
              <a:t>STI’s - $100 Question</a:t>
            </a: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32C39525-CC53-99AC-92E9-FE6E1F1CE0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6621" y="2070755"/>
            <a:ext cx="632577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ahoma" panose="020B0604030504040204" pitchFamily="34" charset="0"/>
              </a:rPr>
              <a:t>Which bacterial STI is most common??</a:t>
            </a: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CB0EE5CF-7AA8-7451-0DA0-BF48E723B2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3810001"/>
            <a:ext cx="7848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dirty="0">
                <a:latin typeface="Arial" panose="020B0604020202020204" pitchFamily="34" charset="0"/>
              </a:rPr>
              <a:t>Chlamydia</a:t>
            </a:r>
            <a:endParaRPr lang="en-US" altLang="en-US" dirty="0">
              <a:latin typeface="Times New Roman" panose="02020603050405020304" pitchFamily="18" charset="0"/>
            </a:endParaRPr>
          </a:p>
        </p:txBody>
      </p:sp>
      <p:sp>
        <p:nvSpPr>
          <p:cNvPr id="5" name="AutoShape 5">
            <a:hlinkClick r:id="rId2" action="ppaction://hlinksldjump"/>
            <a:extLst>
              <a:ext uri="{FF2B5EF4-FFF2-40B4-BE49-F238E27FC236}">
                <a16:creationId xmlns:a16="http://schemas.microsoft.com/office/drawing/2014/main" id="{66E951E8-B560-E774-68DD-8E0D1856A1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1100" y="6030227"/>
            <a:ext cx="2209800" cy="609600"/>
          </a:xfrm>
          <a:prstGeom prst="beve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Back to Board</a:t>
            </a:r>
          </a:p>
        </p:txBody>
      </p:sp>
      <p:sp>
        <p:nvSpPr>
          <p:cNvPr id="6" name="Line 9">
            <a:extLst>
              <a:ext uri="{FF2B5EF4-FFF2-40B4-BE49-F238E27FC236}">
                <a16:creationId xmlns:a16="http://schemas.microsoft.com/office/drawing/2014/main" id="{008E1BBF-A067-80DC-3D21-9D032B3AB119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3500438"/>
            <a:ext cx="8001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812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id="{8810AFE3-E171-9E25-1444-C96B01CA9A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0826" y="1133188"/>
            <a:ext cx="464582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+mn-cs"/>
              </a:rPr>
              <a:t>STI’s - $200 Question</a:t>
            </a: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F035C866-5087-EB20-3DF3-6744FBBB6F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4113" y="1916113"/>
            <a:ext cx="669925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ahoma" panose="020B0604030504040204" pitchFamily="34" charset="0"/>
              </a:rPr>
              <a:t>What is the most common symptom for people who have Chlamydia or Gonorrhea?</a:t>
            </a: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DDDA8623-70F5-9BD4-EB74-BE1BFA14F1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3394" y="3756480"/>
            <a:ext cx="8763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dirty="0">
                <a:latin typeface="Tahoma" panose="020B0604030504040204" pitchFamily="34" charset="0"/>
              </a:rPr>
              <a:t>No symptoms at all</a:t>
            </a:r>
            <a:endParaRPr lang="en-US" altLang="en-US" dirty="0">
              <a:latin typeface="Times New Roman" panose="02020603050405020304" pitchFamily="18" charset="0"/>
            </a:endParaRPr>
          </a:p>
        </p:txBody>
      </p:sp>
      <p:sp>
        <p:nvSpPr>
          <p:cNvPr id="6" name="Line 6">
            <a:extLst>
              <a:ext uri="{FF2B5EF4-FFF2-40B4-BE49-F238E27FC236}">
                <a16:creationId xmlns:a16="http://schemas.microsoft.com/office/drawing/2014/main" id="{E3F1FE59-B802-4ACD-B101-5DF9DC985F76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3352800"/>
            <a:ext cx="8001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AutoShape 5">
            <a:hlinkClick r:id="rId2" action="ppaction://hlinksldjump"/>
            <a:extLst>
              <a:ext uri="{FF2B5EF4-FFF2-40B4-BE49-F238E27FC236}">
                <a16:creationId xmlns:a16="http://schemas.microsoft.com/office/drawing/2014/main" id="{FBD62A51-8945-1134-C598-88426E2DF2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1100" y="6017870"/>
            <a:ext cx="2209800" cy="609600"/>
          </a:xfrm>
          <a:prstGeom prst="beve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Back to Board</a:t>
            </a:r>
          </a:p>
        </p:txBody>
      </p:sp>
    </p:spTree>
    <p:extLst>
      <p:ext uri="{BB962C8B-B14F-4D97-AF65-F5344CB8AC3E}">
        <p14:creationId xmlns:p14="http://schemas.microsoft.com/office/powerpoint/2010/main" val="3052266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id="{F722902B-3455-A5AB-17AC-946734C42D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8788" y="1206588"/>
            <a:ext cx="464582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+mn-cs"/>
              </a:rPr>
              <a:t>STI’s - $300 Question</a:t>
            </a: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DB1F1539-1125-FD73-D731-455CE805E4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9300" y="2168594"/>
            <a:ext cx="79248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ahoma" panose="020B0604030504040204" pitchFamily="34" charset="0"/>
              </a:rPr>
              <a:t>An outbreak of which viral STI, is characterized by burning or itching around the genitals followed by painful blisters?</a:t>
            </a:r>
            <a:endParaRPr lang="en-US" altLang="en-US" sz="1800" b="1" dirty="0">
              <a:latin typeface="Times New Roman" panose="02020603050405020304" pitchFamily="18" charset="0"/>
            </a:endParaRP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5E4A5298-76CB-ED21-4CEA-E2ACB2AE40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6100" y="4226290"/>
            <a:ext cx="5791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dirty="0">
                <a:latin typeface="Arial" panose="020B0604020202020204" pitchFamily="34" charset="0"/>
              </a:rPr>
              <a:t>Herpes</a:t>
            </a:r>
            <a:endParaRPr lang="en-US" altLang="en-US" dirty="0">
              <a:latin typeface="Times New Roman" panose="02020603050405020304" pitchFamily="18" charset="0"/>
            </a:endParaRPr>
          </a:p>
        </p:txBody>
      </p:sp>
      <p:sp>
        <p:nvSpPr>
          <p:cNvPr id="6" name="Line 6">
            <a:extLst>
              <a:ext uri="{FF2B5EF4-FFF2-40B4-BE49-F238E27FC236}">
                <a16:creationId xmlns:a16="http://schemas.microsoft.com/office/drawing/2014/main" id="{8C622CEF-F78C-F6B8-A326-31F57E9E6EDB}"/>
              </a:ext>
            </a:extLst>
          </p:cNvPr>
          <p:cNvSpPr>
            <a:spLocks noChangeShapeType="1"/>
          </p:cNvSpPr>
          <p:nvPr/>
        </p:nvSpPr>
        <p:spPr bwMode="auto">
          <a:xfrm>
            <a:off x="2095500" y="3771234"/>
            <a:ext cx="8001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AutoShape 5">
            <a:hlinkClick r:id="rId2" action="ppaction://hlinksldjump"/>
            <a:extLst>
              <a:ext uri="{FF2B5EF4-FFF2-40B4-BE49-F238E27FC236}">
                <a16:creationId xmlns:a16="http://schemas.microsoft.com/office/drawing/2014/main" id="{4790836E-C608-8B84-35C0-E58CEB7D66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1100" y="6017870"/>
            <a:ext cx="2209800" cy="609600"/>
          </a:xfrm>
          <a:prstGeom prst="beve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Back to Board</a:t>
            </a:r>
          </a:p>
        </p:txBody>
      </p:sp>
    </p:spTree>
    <p:extLst>
      <p:ext uri="{BB962C8B-B14F-4D97-AF65-F5344CB8AC3E}">
        <p14:creationId xmlns:p14="http://schemas.microsoft.com/office/powerpoint/2010/main" val="2611062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id="{892AA0F3-A6FE-4F1E-09BA-7E1CF5ABF1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5638" y="1010294"/>
            <a:ext cx="464582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+mn-cs"/>
              </a:rPr>
              <a:t>STI’s - $400 Question</a:t>
            </a: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ADF6324A-EFB7-7170-ABE1-1A21F7E9AF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6650" y="1751495"/>
            <a:ext cx="7543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2800" dirty="0">
                <a:latin typeface="Tahoma" panose="020B0604030504040204" pitchFamily="34" charset="0"/>
              </a:rPr>
              <a:t>List 5 ways a person could get an STI</a:t>
            </a:r>
          </a:p>
        </p:txBody>
      </p:sp>
      <p:sp>
        <p:nvSpPr>
          <p:cNvPr id="5" name="Line 6">
            <a:extLst>
              <a:ext uri="{FF2B5EF4-FFF2-40B4-BE49-F238E27FC236}">
                <a16:creationId xmlns:a16="http://schemas.microsoft.com/office/drawing/2014/main" id="{F2DB3A06-3F4B-35A3-D386-ADE242E9E3DE}"/>
              </a:ext>
            </a:extLst>
          </p:cNvPr>
          <p:cNvSpPr>
            <a:spLocks noChangeShapeType="1"/>
          </p:cNvSpPr>
          <p:nvPr/>
        </p:nvSpPr>
        <p:spPr bwMode="auto">
          <a:xfrm>
            <a:off x="2406650" y="2482414"/>
            <a:ext cx="8001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Text Box 7">
            <a:extLst>
              <a:ext uri="{FF2B5EF4-FFF2-40B4-BE49-F238E27FC236}">
                <a16:creationId xmlns:a16="http://schemas.microsoft.com/office/drawing/2014/main" id="{97F59BD4-8203-033F-A9D6-B8D0181748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0863" y="2778636"/>
            <a:ext cx="4296287" cy="27515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2400" dirty="0">
                <a:latin typeface="Arial" panose="020B0604020202020204" pitchFamily="34" charset="0"/>
              </a:rPr>
              <a:t>Oral Sex</a:t>
            </a:r>
          </a:p>
          <a:p>
            <a:pPr>
              <a:spcBef>
                <a:spcPct val="0"/>
              </a:spcBef>
            </a:pPr>
            <a:r>
              <a:rPr lang="en-US" altLang="en-US" sz="2400" dirty="0">
                <a:latin typeface="Arial" panose="020B0604020202020204" pitchFamily="34" charset="0"/>
              </a:rPr>
              <a:t>Vaginal Sex</a:t>
            </a:r>
          </a:p>
          <a:p>
            <a:pPr>
              <a:spcBef>
                <a:spcPct val="0"/>
              </a:spcBef>
            </a:pPr>
            <a:r>
              <a:rPr lang="en-US" altLang="en-US" sz="2400" dirty="0">
                <a:latin typeface="Arial" panose="020B0604020202020204" pitchFamily="34" charset="0"/>
              </a:rPr>
              <a:t>Anal Sex </a:t>
            </a:r>
          </a:p>
          <a:p>
            <a:pPr>
              <a:spcBef>
                <a:spcPct val="0"/>
              </a:spcBef>
            </a:pPr>
            <a:r>
              <a:rPr lang="en-US" altLang="en-US" sz="2400" dirty="0">
                <a:latin typeface="Arial" panose="020B0604020202020204" pitchFamily="34" charset="0"/>
              </a:rPr>
              <a:t>Skin to Skin Contact </a:t>
            </a:r>
          </a:p>
          <a:p>
            <a:pPr>
              <a:spcBef>
                <a:spcPct val="0"/>
              </a:spcBef>
            </a:pPr>
            <a:r>
              <a:rPr lang="en-US" altLang="en-US" sz="2400" dirty="0">
                <a:latin typeface="Arial" panose="020B0604020202020204" pitchFamily="34" charset="0"/>
              </a:rPr>
              <a:t>Sharing Sex Toys</a:t>
            </a:r>
          </a:p>
          <a:p>
            <a:r>
              <a:rPr lang="en-US" altLang="en-US" sz="2400" dirty="0">
                <a:latin typeface="Arial" panose="020B0604020202020204" pitchFamily="34" charset="0"/>
              </a:rPr>
              <a:t>During pregnancy/birth from mother to baby</a:t>
            </a:r>
          </a:p>
        </p:txBody>
      </p:sp>
      <p:sp>
        <p:nvSpPr>
          <p:cNvPr id="4" name="AutoShape 5">
            <a:hlinkClick r:id="rId2" action="ppaction://hlinksldjump"/>
            <a:extLst>
              <a:ext uri="{FF2B5EF4-FFF2-40B4-BE49-F238E27FC236}">
                <a16:creationId xmlns:a16="http://schemas.microsoft.com/office/drawing/2014/main" id="{F15A84BA-877F-90C2-5A01-971FC9F5F4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1100" y="6017870"/>
            <a:ext cx="2209800" cy="609600"/>
          </a:xfrm>
          <a:prstGeom prst="beve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Back to Board</a:t>
            </a:r>
          </a:p>
        </p:txBody>
      </p:sp>
      <p:sp>
        <p:nvSpPr>
          <p:cNvPr id="7" name="Text Box 7">
            <a:extLst>
              <a:ext uri="{FF2B5EF4-FFF2-40B4-BE49-F238E27FC236}">
                <a16:creationId xmlns:a16="http://schemas.microsoft.com/office/drawing/2014/main" id="{CF83DD49-9639-8068-CE21-36898DCE4D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9197" y="2778636"/>
            <a:ext cx="4296287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2400" dirty="0">
                <a:latin typeface="Arial" panose="020B0604020202020204" pitchFamily="34" charset="0"/>
              </a:rPr>
              <a:t>Exchange of Bodily Secretions</a:t>
            </a:r>
          </a:p>
          <a:p>
            <a:pPr>
              <a:spcBef>
                <a:spcPct val="0"/>
              </a:spcBef>
            </a:pPr>
            <a:r>
              <a:rPr lang="en-US" altLang="en-US" sz="2400" dirty="0">
                <a:latin typeface="Arial" panose="020B0604020202020204" pitchFamily="34" charset="0"/>
              </a:rPr>
              <a:t>Sharing drug paraphernalia</a:t>
            </a:r>
          </a:p>
          <a:p>
            <a:pPr>
              <a:spcBef>
                <a:spcPct val="0"/>
              </a:spcBef>
            </a:pPr>
            <a:r>
              <a:rPr lang="en-US" altLang="en-US" sz="2400" dirty="0">
                <a:latin typeface="Arial" panose="020B0604020202020204" pitchFamily="34" charset="0"/>
              </a:rPr>
              <a:t>Unsafe piercing &amp; tattooing </a:t>
            </a:r>
          </a:p>
          <a:p>
            <a:pPr>
              <a:spcBef>
                <a:spcPct val="0"/>
              </a:spcBef>
            </a:pPr>
            <a:r>
              <a:rPr lang="en-US" altLang="en-US" sz="2400" dirty="0">
                <a:latin typeface="Arial" panose="020B0604020202020204" pitchFamily="34" charset="0"/>
              </a:rPr>
              <a:t>Breastfeeding</a:t>
            </a:r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6775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  <p:bldP spid="7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id="{5C3EED41-2BCF-C53D-487E-12AA3CD1DC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5911" y="1057666"/>
            <a:ext cx="556594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altLang="en-US" sz="3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+mn-cs"/>
              </a:rPr>
              <a:t>Safer Sex - $100 Question</a:t>
            </a: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737FF602-8E00-6856-EB52-E91AE745F4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4562" y="2099640"/>
            <a:ext cx="627729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ahoma" panose="020B0604030504040204" pitchFamily="34" charset="0"/>
              </a:rPr>
              <a:t>How does a doctor test for chlamydia?</a:t>
            </a: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52661329-39C4-EB52-7B77-2DF2169914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6989" y="3810000"/>
            <a:ext cx="727392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dirty="0">
                <a:latin typeface="Arial" panose="020B0604020202020204" pitchFamily="34" charset="0"/>
              </a:rPr>
              <a:t>Urine test</a:t>
            </a:r>
          </a:p>
        </p:txBody>
      </p:sp>
      <p:sp>
        <p:nvSpPr>
          <p:cNvPr id="6" name="Line 6">
            <a:extLst>
              <a:ext uri="{FF2B5EF4-FFF2-40B4-BE49-F238E27FC236}">
                <a16:creationId xmlns:a16="http://schemas.microsoft.com/office/drawing/2014/main" id="{266A7EA5-E463-0E13-5760-4C778790693C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3352800"/>
            <a:ext cx="8001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AutoShape 5">
            <a:hlinkClick r:id="rId2" action="ppaction://hlinksldjump"/>
            <a:extLst>
              <a:ext uri="{FF2B5EF4-FFF2-40B4-BE49-F238E27FC236}">
                <a16:creationId xmlns:a16="http://schemas.microsoft.com/office/drawing/2014/main" id="{A44AF94C-ED18-AE98-8CA4-D44FCE99A7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1100" y="6017870"/>
            <a:ext cx="2209800" cy="609600"/>
          </a:xfrm>
          <a:prstGeom prst="beve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Back to Board</a:t>
            </a:r>
          </a:p>
        </p:txBody>
      </p:sp>
    </p:spTree>
    <p:extLst>
      <p:ext uri="{BB962C8B-B14F-4D97-AF65-F5344CB8AC3E}">
        <p14:creationId xmlns:p14="http://schemas.microsoft.com/office/powerpoint/2010/main" val="3486611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id="{8FE4B91B-202E-40AB-AC10-54D41E9EBB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2236" y="1061450"/>
            <a:ext cx="556594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altLang="en-US" sz="3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+mn-cs"/>
              </a:rPr>
              <a:t>Safer Sex - $200 Question</a:t>
            </a: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CA902462-3F98-9A53-AF16-C6F3D6B25A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3032" y="2053583"/>
            <a:ext cx="7433573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ahoma" panose="020B0604030504040204" pitchFamily="34" charset="0"/>
              </a:rPr>
              <a:t>People treated for bacterial STI’s are asked to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ahoma" panose="020B0604030504040204" pitchFamily="34" charset="0"/>
              </a:rPr>
              <a:t>return in 2 weeks - why?</a:t>
            </a: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C0A3B3F8-66EB-7E61-6BFB-A487A201CB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3933825"/>
            <a:ext cx="79200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Arial" panose="020B0604020202020204" pitchFamily="34" charset="0"/>
              </a:rPr>
              <a:t>To ensure that the infection has cleared up</a:t>
            </a:r>
            <a:endParaRPr lang="en-US" altLang="en-US" sz="2800" dirty="0">
              <a:latin typeface="Times New Roman" panose="02020603050405020304" pitchFamily="18" charset="0"/>
            </a:endParaRPr>
          </a:p>
        </p:txBody>
      </p:sp>
      <p:sp>
        <p:nvSpPr>
          <p:cNvPr id="6" name="Line 6">
            <a:extLst>
              <a:ext uri="{FF2B5EF4-FFF2-40B4-BE49-F238E27FC236}">
                <a16:creationId xmlns:a16="http://schemas.microsoft.com/office/drawing/2014/main" id="{F2C59E3C-719E-05B1-D557-83C9AA5E37BA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3357563"/>
            <a:ext cx="8001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AutoShape 5">
            <a:hlinkClick r:id="rId2" action="ppaction://hlinksldjump"/>
            <a:extLst>
              <a:ext uri="{FF2B5EF4-FFF2-40B4-BE49-F238E27FC236}">
                <a16:creationId xmlns:a16="http://schemas.microsoft.com/office/drawing/2014/main" id="{D2817CCE-E2BB-B9D0-142D-DB75990057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1100" y="6017870"/>
            <a:ext cx="2209800" cy="609600"/>
          </a:xfrm>
          <a:prstGeom prst="beve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Back to Board</a:t>
            </a:r>
          </a:p>
        </p:txBody>
      </p:sp>
    </p:spTree>
    <p:extLst>
      <p:ext uri="{BB962C8B-B14F-4D97-AF65-F5344CB8AC3E}">
        <p14:creationId xmlns:p14="http://schemas.microsoft.com/office/powerpoint/2010/main" val="2071327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id="{5F6AC436-AD0E-BD0C-D989-9115B2767C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27231" y="1149536"/>
            <a:ext cx="556594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altLang="en-US" sz="3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+mn-cs"/>
              </a:rPr>
              <a:t>Safer Sex - $300 Question</a:t>
            </a: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C82DF6FA-27EE-0880-F147-32BF9ECFC7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1360" y="2104602"/>
            <a:ext cx="6403548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ahoma" panose="020B0604030504040204" pitchFamily="34" charset="0"/>
              </a:rPr>
              <a:t>There is a vaccine called Gardasil.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ahoma" panose="020B0604030504040204" pitchFamily="34" charset="0"/>
              </a:rPr>
              <a:t>Which viral STI does it protect against?</a:t>
            </a: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B9874F10-68FC-0EE6-DC2C-2DFD4CA3C7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74241" y="3962400"/>
            <a:ext cx="3937232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Arial" panose="020B0604020202020204" pitchFamily="34" charset="0"/>
              </a:rPr>
              <a:t>HPV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Arial" panose="020B0604020202020204" pitchFamily="34" charset="0"/>
              </a:rPr>
              <a:t>Human Papilloma Virus</a:t>
            </a:r>
            <a:endParaRPr lang="en-US" altLang="en-US" sz="2800" dirty="0">
              <a:latin typeface="Times New Roman" panose="02020603050405020304" pitchFamily="18" charset="0"/>
            </a:endParaRPr>
          </a:p>
        </p:txBody>
      </p:sp>
      <p:sp>
        <p:nvSpPr>
          <p:cNvPr id="6" name="Line 6">
            <a:extLst>
              <a:ext uri="{FF2B5EF4-FFF2-40B4-BE49-F238E27FC236}">
                <a16:creationId xmlns:a16="http://schemas.microsoft.com/office/drawing/2014/main" id="{DA54B219-77A3-FA47-EB38-0E4F533CEB0D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3429000"/>
            <a:ext cx="8001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AutoShape 5">
            <a:hlinkClick r:id="rId2" action="ppaction://hlinksldjump"/>
            <a:extLst>
              <a:ext uri="{FF2B5EF4-FFF2-40B4-BE49-F238E27FC236}">
                <a16:creationId xmlns:a16="http://schemas.microsoft.com/office/drawing/2014/main" id="{E5D0D5AC-B7CF-18AE-4D0E-9354AF75EF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1100" y="6017870"/>
            <a:ext cx="2209800" cy="609600"/>
          </a:xfrm>
          <a:prstGeom prst="beve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Back to Board</a:t>
            </a:r>
          </a:p>
        </p:txBody>
      </p:sp>
    </p:spTree>
    <p:extLst>
      <p:ext uri="{BB962C8B-B14F-4D97-AF65-F5344CB8AC3E}">
        <p14:creationId xmlns:p14="http://schemas.microsoft.com/office/powerpoint/2010/main" val="822546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</p:bld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8" id="{90B720EF-1FAA-4A20-96CB-E4A853DF2534}" vid="{6BAF8800-A603-45B5-B294-F3941F64769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671AE1D2B2B2342AC2D1E997734D331" ma:contentTypeVersion="16" ma:contentTypeDescription="Create a new document." ma:contentTypeScope="" ma:versionID="bf808994ffde6fb54b53e221db0e19db">
  <xsd:schema xmlns:xsd="http://www.w3.org/2001/XMLSchema" xmlns:xs="http://www.w3.org/2001/XMLSchema" xmlns:p="http://schemas.microsoft.com/office/2006/metadata/properties" xmlns:ns3="36474f4c-1019-4f40-8c61-1b022f6286d6" xmlns:ns4="dca8b7ab-6aa0-481b-aa75-e09824eb47ea" targetNamespace="http://schemas.microsoft.com/office/2006/metadata/properties" ma:root="true" ma:fieldsID="0f70e002c815000d7f9a259da289d760" ns3:_="" ns4:_="">
    <xsd:import namespace="36474f4c-1019-4f40-8c61-1b022f6286d6"/>
    <xsd:import namespace="dca8b7ab-6aa0-481b-aa75-e09824eb47ea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ServiceLocation" minOccurs="0"/>
                <xsd:element ref="ns4:MediaLengthInSeconds" minOccurs="0"/>
                <xsd:element ref="ns4:_activity" minOccurs="0"/>
                <xsd:element ref="ns4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474f4c-1019-4f40-8c61-1b022f6286d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a8b7ab-6aa0-481b-aa75-e09824eb47e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dca8b7ab-6aa0-481b-aa75-e09824eb47ea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5813E5D-8BC2-416E-BE34-97432D16818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6474f4c-1019-4f40-8c61-1b022f6286d6"/>
    <ds:schemaRef ds:uri="dca8b7ab-6aa0-481b-aa75-e09824eb47e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B02E591-B618-46F7-B588-6A833797A66F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dca8b7ab-6aa0-481b-aa75-e09824eb47ea"/>
    <ds:schemaRef ds:uri="http://schemas.microsoft.com/office/2006/documentManagement/types"/>
    <ds:schemaRef ds:uri="36474f4c-1019-4f40-8c61-1b022f6286d6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BC68B87-C245-4956-8210-54655741D15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MLHUPresentation</Template>
  <TotalTime>136</TotalTime>
  <Words>550</Words>
  <Application>Microsoft Office PowerPoint</Application>
  <PresentationFormat>Widescreen</PresentationFormat>
  <Paragraphs>118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Tahoma</vt:lpstr>
      <vt:lpstr>Times New Roman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Joy Knott</dc:creator>
  <cp:lastModifiedBy>Lisa Kelliher</cp:lastModifiedBy>
  <cp:revision>40</cp:revision>
  <dcterms:created xsi:type="dcterms:W3CDTF">2023-08-02T13:31:31Z</dcterms:created>
  <dcterms:modified xsi:type="dcterms:W3CDTF">2023-09-26T15:14:10Z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0x010100B671AE1D2B2B2342AC2D1E997734D331</vt:lpwstr>
  </property>
  <property fmtid="{D5CDD505-2E9C-101B-9397-08002B2CF9AE}" pid="3" name="MediaServiceImageTags">
    <vt:lpwstr/>
  </property>
</Properties>
</file>