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6"/>
  </p:notesMasterIdLst>
  <p:sldIdLst>
    <p:sldId id="256" r:id="rId5"/>
    <p:sldId id="263" r:id="rId6"/>
    <p:sldId id="264" r:id="rId7"/>
    <p:sldId id="265" r:id="rId8"/>
    <p:sldId id="266" r:id="rId9"/>
    <p:sldId id="267" r:id="rId10"/>
    <p:sldId id="268" r:id="rId11"/>
    <p:sldId id="269" r:id="rId12"/>
    <p:sldId id="271" r:id="rId13"/>
    <p:sldId id="272" r:id="rId14"/>
    <p:sldId id="273"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04456D-A183-B293-B054-63A01A4ECACA}" v="1" dt="2024-08-16T12:35:15.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521" autoAdjust="0"/>
  </p:normalViewPr>
  <p:slideViewPr>
    <p:cSldViewPr snapToGrid="0">
      <p:cViewPr varScale="1">
        <p:scale>
          <a:sx n="49" d="100"/>
          <a:sy n="49" d="100"/>
        </p:scale>
        <p:origin x="172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20659-A054-4785-8D8D-B51BFC63A6A6}"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634CE-EF3B-46F1-8FD9-82F578611079}" type="slidenum">
              <a:rPr lang="en-US" smtClean="0"/>
              <a:t>‹#›</a:t>
            </a:fld>
            <a:endParaRPr lang="en-US"/>
          </a:p>
        </p:txBody>
      </p:sp>
    </p:spTree>
    <p:extLst>
      <p:ext uri="{BB962C8B-B14F-4D97-AF65-F5344CB8AC3E}">
        <p14:creationId xmlns:p14="http://schemas.microsoft.com/office/powerpoint/2010/main" val="75384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ealthunit.com/healthy-schools-teaching-resources#human-development-and-sexual-healt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exfluent.ca/healthy-relationships#shar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ollinsdictionary.com/dictionary/english/relationshi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that we have talked about the difference between healthy and unhealthy relationships, we've explored what they look like, sound like and feel like, we've played around with how boundaries feel and change based on individual experiences; we are now going to think about the traits of someone you would be interested in dating or spending time with.</a:t>
            </a:r>
            <a:endParaRPr lang="en-US" dirty="0"/>
          </a:p>
          <a:p>
            <a:endParaRPr lang="en-US" dirty="0">
              <a:cs typeface="Calibri"/>
            </a:endParaRPr>
          </a:p>
          <a:p>
            <a:r>
              <a:rPr lang="en-US" dirty="0">
                <a:cs typeface="Calibri"/>
              </a:rPr>
              <a:t>Play the teen mating game: </a:t>
            </a:r>
            <a:r>
              <a:rPr lang="en-US" dirty="0">
                <a:hlinkClick r:id="rId3"/>
              </a:rPr>
              <a:t>https://www.healthunit.com/healthy-schools-teaching-resources#human-development-and-sexual-health</a:t>
            </a:r>
            <a:r>
              <a:rPr lang="en-US" dirty="0">
                <a:cs typeface="Calibri"/>
              </a:rPr>
              <a:t>  </a:t>
            </a:r>
            <a:endParaRPr lang="en-US" dirty="0"/>
          </a:p>
          <a:p>
            <a:endParaRPr lang="en-US" dirty="0"/>
          </a:p>
        </p:txBody>
      </p:sp>
      <p:sp>
        <p:nvSpPr>
          <p:cNvPr id="4" name="Slide Number Placeholder 3"/>
          <p:cNvSpPr>
            <a:spLocks noGrp="1"/>
          </p:cNvSpPr>
          <p:nvPr>
            <p:ph type="sldNum" sz="quarter" idx="5"/>
          </p:nvPr>
        </p:nvSpPr>
        <p:spPr/>
        <p:txBody>
          <a:bodyPr/>
          <a:lstStyle/>
          <a:p>
            <a:fld id="{480634CE-EF3B-46F1-8FD9-82F578611079}" type="slidenum">
              <a:rPr lang="en-US" smtClean="0"/>
              <a:t>3</a:t>
            </a:fld>
            <a:endParaRPr lang="en-US"/>
          </a:p>
        </p:txBody>
      </p:sp>
    </p:spTree>
    <p:extLst>
      <p:ext uri="{BB962C8B-B14F-4D97-AF65-F5344CB8AC3E}">
        <p14:creationId xmlns:p14="http://schemas.microsoft.com/office/powerpoint/2010/main" val="142149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Neue Haas Grotesk Text"/>
              </a:rPr>
              <a:t>All</a:t>
            </a:r>
            <a:r>
              <a:rPr lang="en-US" b="0" i="0" dirty="0">
                <a:solidFill>
                  <a:srgbClr val="000000"/>
                </a:solidFill>
                <a:effectLst/>
                <a:latin typeface="Neue Haas Grotesk Text"/>
              </a:rPr>
              <a:t> relationships </a:t>
            </a:r>
            <a:r>
              <a:rPr lang="en-US" dirty="0">
                <a:solidFill>
                  <a:srgbClr val="000000"/>
                </a:solidFill>
                <a:latin typeface="Neue Haas Grotesk Text"/>
              </a:rPr>
              <a:t>are not</a:t>
            </a:r>
            <a:r>
              <a:rPr lang="en-US" b="0" i="0" dirty="0">
                <a:solidFill>
                  <a:srgbClr val="000000"/>
                </a:solidFill>
                <a:effectLst/>
                <a:latin typeface="Neue Haas Grotesk Text"/>
              </a:rPr>
              <a:t> perfect</a:t>
            </a:r>
            <a:r>
              <a:rPr lang="en-US" dirty="0">
                <a:solidFill>
                  <a:srgbClr val="000000"/>
                </a:solidFill>
                <a:latin typeface="Neue Haas Grotesk Text"/>
              </a:rPr>
              <a:t>, its normal to experience some</a:t>
            </a:r>
            <a:r>
              <a:rPr lang="en-US" b="0" i="0" dirty="0">
                <a:solidFill>
                  <a:srgbClr val="000000"/>
                </a:solidFill>
                <a:effectLst/>
                <a:latin typeface="Neue Haas Grotesk Text"/>
              </a:rPr>
              <a:t> ups and downs.</a:t>
            </a:r>
            <a:r>
              <a:rPr lang="en-US" dirty="0">
                <a:solidFill>
                  <a:srgbClr val="000000"/>
                </a:solidFill>
                <a:latin typeface="Neue Haas Grotesk Text"/>
              </a:rPr>
              <a:t> </a:t>
            </a:r>
            <a:endParaRPr lang="en-US" dirty="0">
              <a:cs typeface="Calibri"/>
            </a:endParaRPr>
          </a:p>
          <a:p>
            <a:endParaRPr lang="en-US" dirty="0">
              <a:solidFill>
                <a:srgbClr val="000000"/>
              </a:solidFill>
              <a:latin typeface="Neue Haas Grotesk Text"/>
            </a:endParaRPr>
          </a:p>
          <a:p>
            <a:r>
              <a:rPr lang="en-US" b="0" i="0" dirty="0">
                <a:solidFill>
                  <a:srgbClr val="000000"/>
                </a:solidFill>
                <a:effectLst/>
                <a:latin typeface="Neue Haas Grotesk Text"/>
              </a:rPr>
              <a:t>We all bring our unique pasts into relationships, and it’s everyone’s responsibility to be working on themselves, with the goal of growing together. </a:t>
            </a:r>
          </a:p>
          <a:p>
            <a:endParaRPr lang="en-US" b="0" i="0" dirty="0">
              <a:solidFill>
                <a:srgbClr val="000000"/>
              </a:solidFill>
              <a:effectLst/>
              <a:latin typeface="Neue Haas Grotesk Tex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Neue Haas Grotesk Text"/>
                <a:cs typeface="+mn-lt"/>
              </a:rPr>
              <a:t>Sometimes, relationships end. And that’s okay. </a:t>
            </a:r>
            <a:r>
              <a:rPr lang="en-US" b="0" i="0" dirty="0">
                <a:solidFill>
                  <a:srgbClr val="000000"/>
                </a:solidFill>
                <a:effectLst/>
                <a:latin typeface="Neue Haas Grotesk Text"/>
              </a:rPr>
              <a:t>At the end of the day, you have the right to be treated with respect. </a:t>
            </a:r>
          </a:p>
          <a:p>
            <a:br>
              <a:rPr lang="en-US" dirty="0">
                <a:cs typeface="+mn-lt"/>
              </a:rPr>
            </a:br>
            <a:br>
              <a:rPr lang="en-US" dirty="0">
                <a:cs typeface="+mn-lt"/>
              </a:rPr>
            </a:br>
            <a:r>
              <a:rPr lang="en-US" b="0" i="0" dirty="0">
                <a:solidFill>
                  <a:srgbClr val="000000"/>
                </a:solidFill>
                <a:effectLst/>
                <a:latin typeface="Neue Haas Grotesk Text"/>
              </a:rPr>
              <a:t>Every relationship is different,  and they rarely look like the ones we see on TV or in the movies… even though there is sometimes a bit of drama along the way! </a:t>
            </a:r>
            <a:endParaRPr lang="en-US" dirty="0">
              <a:cs typeface="Calibri"/>
            </a:endParaRPr>
          </a:p>
          <a:p>
            <a:endParaRPr lang="en-US" b="0" i="0" dirty="0">
              <a:solidFill>
                <a:srgbClr val="000000"/>
              </a:solidFill>
              <a:effectLst/>
              <a:latin typeface="Neue Haas Grotesk Text"/>
            </a:endParaRPr>
          </a:p>
          <a:p>
            <a:r>
              <a:rPr lang="en-US" b="0" i="0" dirty="0">
                <a:solidFill>
                  <a:srgbClr val="000000"/>
                </a:solidFill>
                <a:effectLst/>
                <a:latin typeface="Neue Haas Grotesk Text"/>
              </a:rPr>
              <a:t>Reference: </a:t>
            </a:r>
            <a:r>
              <a:rPr lang="en-US" b="0" i="0" dirty="0">
                <a:solidFill>
                  <a:srgbClr val="000000"/>
                </a:solidFill>
                <a:effectLst/>
                <a:latin typeface="Neue Haas Grotesk Text"/>
                <a:hlinkClick r:id="rId3"/>
              </a:rPr>
              <a:t>https://www.sexfluent.ca/healthy-relationships#share</a:t>
            </a:r>
          </a:p>
          <a:p>
            <a:endParaRPr lang="en-US" dirty="0">
              <a:latin typeface="Neue Haas Grotesk Text"/>
            </a:endParaRPr>
          </a:p>
          <a:p>
            <a:r>
              <a:rPr lang="en-US" dirty="0">
                <a:hlinkClick r:id="rId4"/>
              </a:rPr>
              <a:t>https://www.collinsdictionary.com/dictionary/english/relationship</a:t>
            </a:r>
            <a:endParaRPr lang="en-US" dirty="0">
              <a:cs typeface="Calibri" panose="020F0502020204030204"/>
              <a:hlinkClick r:id="rId4"/>
            </a:endParaRPr>
          </a:p>
          <a:p>
            <a:endParaRPr lang="en-US" dirty="0"/>
          </a:p>
        </p:txBody>
      </p:sp>
      <p:sp>
        <p:nvSpPr>
          <p:cNvPr id="4" name="Slide Number Placeholder 3"/>
          <p:cNvSpPr>
            <a:spLocks noGrp="1"/>
          </p:cNvSpPr>
          <p:nvPr>
            <p:ph type="sldNum" sz="quarter" idx="5"/>
          </p:nvPr>
        </p:nvSpPr>
        <p:spPr/>
        <p:txBody>
          <a:bodyPr/>
          <a:lstStyle/>
          <a:p>
            <a:fld id="{480634CE-EF3B-46F1-8FD9-82F578611079}" type="slidenum">
              <a:rPr lang="en-US" smtClean="0"/>
              <a:t>4</a:t>
            </a:fld>
            <a:endParaRPr lang="en-US"/>
          </a:p>
        </p:txBody>
      </p:sp>
    </p:spTree>
    <p:extLst>
      <p:ext uri="{BB962C8B-B14F-4D97-AF65-F5344CB8AC3E}">
        <p14:creationId xmlns:p14="http://schemas.microsoft.com/office/powerpoint/2010/main" val="404485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next few slides we are going to take some time to discuss the differences between healthy and unhealthy relationships. </a:t>
            </a:r>
          </a:p>
          <a:p>
            <a:endParaRPr lang="en-US" dirty="0">
              <a:cs typeface="Calibri"/>
            </a:endParaRPr>
          </a:p>
          <a:p>
            <a:endParaRPr lang="en-US" dirty="0">
              <a:cs typeface="Calibri"/>
            </a:endParaRPr>
          </a:p>
          <a:p>
            <a:r>
              <a:rPr lang="en-US" dirty="0">
                <a:cs typeface="Calibri"/>
              </a:rPr>
              <a:t>Activity from: CAMH Center for Prevention Science; Western University (2015). Healthy Relationships Plus Program; Session 6 Healthy Relationships. Pg. 87</a:t>
            </a:r>
          </a:p>
          <a:p>
            <a:endParaRPr lang="en-US" dirty="0"/>
          </a:p>
        </p:txBody>
      </p:sp>
      <p:sp>
        <p:nvSpPr>
          <p:cNvPr id="4" name="Slide Number Placeholder 3"/>
          <p:cNvSpPr>
            <a:spLocks noGrp="1"/>
          </p:cNvSpPr>
          <p:nvPr>
            <p:ph type="sldNum" sz="quarter" idx="5"/>
          </p:nvPr>
        </p:nvSpPr>
        <p:spPr/>
        <p:txBody>
          <a:bodyPr/>
          <a:lstStyle/>
          <a:p>
            <a:fld id="{480634CE-EF3B-46F1-8FD9-82F578611079}" type="slidenum">
              <a:rPr lang="en-US" smtClean="0"/>
              <a:t>5</a:t>
            </a:fld>
            <a:endParaRPr lang="en-US"/>
          </a:p>
        </p:txBody>
      </p:sp>
    </p:spTree>
    <p:extLst>
      <p:ext uri="{BB962C8B-B14F-4D97-AF65-F5344CB8AC3E}">
        <p14:creationId xmlns:p14="http://schemas.microsoft.com/office/powerpoint/2010/main" val="20510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take a moment to brainstorm as a group, what does it look like to be in a healthy relationship?</a:t>
            </a:r>
          </a:p>
          <a:p>
            <a:endParaRPr lang="en-US" dirty="0">
              <a:cs typeface="Calibri"/>
            </a:endParaRPr>
          </a:p>
          <a:p>
            <a:r>
              <a:rPr lang="en-US" dirty="0"/>
              <a:t>what does it look like to be in a </a:t>
            </a:r>
            <a:r>
              <a:rPr lang="en-US" dirty="0">
                <a:cs typeface="Calibri"/>
              </a:rPr>
              <a:t>healthy relationship?</a:t>
            </a:r>
          </a:p>
          <a:p>
            <a:r>
              <a:rPr lang="en-US" dirty="0">
                <a:cs typeface="Calibri"/>
              </a:rPr>
              <a:t>Possible Responses: smiling, positive body language, holding hands, friendly appearance, look happy together, look accepting, look proud of each other and supportive.</a:t>
            </a:r>
          </a:p>
          <a:p>
            <a:endParaRPr lang="en-US" dirty="0">
              <a:cs typeface="Calibri"/>
            </a:endParaRPr>
          </a:p>
          <a:p>
            <a:r>
              <a:rPr lang="en-US" dirty="0"/>
              <a:t>What does it look like to be in an unhealthy</a:t>
            </a:r>
            <a:r>
              <a:rPr lang="en-US" dirty="0">
                <a:cs typeface="Calibri"/>
              </a:rPr>
              <a:t> relationship?</a:t>
            </a:r>
          </a:p>
          <a:p>
            <a:r>
              <a:rPr lang="en-US" dirty="0">
                <a:cs typeface="Calibri"/>
              </a:rPr>
              <a:t>Possible responses: mean looks, crying, pushing, grabbing, yelling, physical violence, exclusion, anger, rebelling, often/always under influence of substances in each other's company</a:t>
            </a:r>
          </a:p>
          <a:p>
            <a:endParaRPr lang="en-US" dirty="0">
              <a:cs typeface="Calibri"/>
            </a:endParaRPr>
          </a:p>
          <a:p>
            <a:endParaRPr lang="en-US" dirty="0"/>
          </a:p>
          <a:p>
            <a:r>
              <a:rPr lang="en-US" dirty="0"/>
              <a:t>Activity from: CAMH Center for Prevention Science; Western University (2015). Healthy Relationships Plus Program; Session 6 Healthy Relationships. Pg. 87</a:t>
            </a:r>
          </a:p>
          <a:p>
            <a:endParaRPr lang="en-US" dirty="0"/>
          </a:p>
        </p:txBody>
      </p:sp>
      <p:sp>
        <p:nvSpPr>
          <p:cNvPr id="4" name="Slide Number Placeholder 3"/>
          <p:cNvSpPr>
            <a:spLocks noGrp="1"/>
          </p:cNvSpPr>
          <p:nvPr>
            <p:ph type="sldNum" sz="quarter" idx="5"/>
          </p:nvPr>
        </p:nvSpPr>
        <p:spPr/>
        <p:txBody>
          <a:bodyPr/>
          <a:lstStyle/>
          <a:p>
            <a:fld id="{480634CE-EF3B-46F1-8FD9-82F578611079}" type="slidenum">
              <a:rPr lang="en-US" smtClean="0"/>
              <a:t>6</a:t>
            </a:fld>
            <a:endParaRPr lang="en-US"/>
          </a:p>
        </p:txBody>
      </p:sp>
    </p:spTree>
    <p:extLst>
      <p:ext uri="{BB962C8B-B14F-4D97-AF65-F5344CB8AC3E}">
        <p14:creationId xmlns:p14="http://schemas.microsoft.com/office/powerpoint/2010/main" val="243387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does it sound like to be in a healthy relationship?</a:t>
            </a:r>
          </a:p>
          <a:p>
            <a:r>
              <a:rPr lang="en-US" dirty="0">
                <a:cs typeface="Calibri"/>
              </a:rPr>
              <a:t>Possible responses: laughter, positive encouraging comments, positive tone of voice, respectful language</a:t>
            </a:r>
          </a:p>
          <a:p>
            <a:endParaRPr lang="en-US" dirty="0">
              <a:cs typeface="Calibri"/>
            </a:endParaRPr>
          </a:p>
          <a:p>
            <a:r>
              <a:rPr lang="en-US" dirty="0">
                <a:cs typeface="Calibri"/>
              </a:rPr>
              <a:t>What does it sound like to be in an unhealthy relationship?</a:t>
            </a:r>
          </a:p>
          <a:p>
            <a:r>
              <a:rPr lang="en-US" dirty="0">
                <a:cs typeface="Calibri"/>
              </a:rPr>
              <a:t>Possible responses: yelling, crying, disrespectful language, name calling, threats, inappropriate language, arguing, sounds loud, negative.</a:t>
            </a:r>
          </a:p>
          <a:p>
            <a:endParaRPr lang="en-US" dirty="0">
              <a:cs typeface="Calibri"/>
            </a:endParaRPr>
          </a:p>
          <a:p>
            <a:r>
              <a:rPr lang="en-US" dirty="0"/>
              <a:t>Activity from: CAMH Center for Prevention Science; Western University (2015). Healthy Relationships Plus Program; Session 6 Healthy Relationships. Pg. 87</a:t>
            </a:r>
          </a:p>
          <a:p>
            <a:endParaRPr lang="en-US" dirty="0"/>
          </a:p>
        </p:txBody>
      </p:sp>
      <p:sp>
        <p:nvSpPr>
          <p:cNvPr id="4" name="Slide Number Placeholder 3"/>
          <p:cNvSpPr>
            <a:spLocks noGrp="1"/>
          </p:cNvSpPr>
          <p:nvPr>
            <p:ph type="sldNum" sz="quarter" idx="5"/>
          </p:nvPr>
        </p:nvSpPr>
        <p:spPr/>
        <p:txBody>
          <a:bodyPr/>
          <a:lstStyle/>
          <a:p>
            <a:fld id="{480634CE-EF3B-46F1-8FD9-82F578611079}" type="slidenum">
              <a:rPr lang="en-US" smtClean="0"/>
              <a:t>7</a:t>
            </a:fld>
            <a:endParaRPr lang="en-US"/>
          </a:p>
        </p:txBody>
      </p:sp>
    </p:spTree>
    <p:extLst>
      <p:ext uri="{BB962C8B-B14F-4D97-AF65-F5344CB8AC3E}">
        <p14:creationId xmlns:p14="http://schemas.microsoft.com/office/powerpoint/2010/main" val="87530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does it feel like to be in a healthy relationship?</a:t>
            </a:r>
          </a:p>
          <a:p>
            <a:r>
              <a:rPr lang="en-US" dirty="0">
                <a:cs typeface="Calibri"/>
              </a:rPr>
              <a:t>Possible responses: Safe, trusted, caring, comfortable, independent, thoughtful, can be yourself, secure, happy.</a:t>
            </a:r>
          </a:p>
          <a:p>
            <a:endParaRPr lang="en-US" dirty="0">
              <a:cs typeface="Calibri"/>
            </a:endParaRPr>
          </a:p>
          <a:p>
            <a:r>
              <a:rPr lang="en-US" dirty="0">
                <a:cs typeface="Calibri"/>
              </a:rPr>
              <a:t>What does it feel like to be in an unhealthy relationship?</a:t>
            </a:r>
          </a:p>
          <a:p>
            <a:r>
              <a:rPr lang="en-US" dirty="0">
                <a:cs typeface="Calibri"/>
              </a:rPr>
              <a:t>Possible responses: fear, confusion, pain, sadness, frustration, loneliness, feel trapped.</a:t>
            </a:r>
          </a:p>
          <a:p>
            <a:endParaRPr lang="en-US" dirty="0">
              <a:cs typeface="Calibri"/>
            </a:endParaRPr>
          </a:p>
          <a:p>
            <a:r>
              <a:rPr lang="en-US" dirty="0"/>
              <a:t>Activity from: CAMH Center for Prevention Science; Western University (2015). Healthy Relationships Plus Program; Session 6 Healthy Relationships. Pg. 87</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0634CE-EF3B-46F1-8FD9-82F578611079}" type="slidenum">
              <a:rPr lang="en-US" smtClean="0"/>
              <a:t>8</a:t>
            </a:fld>
            <a:endParaRPr lang="en-US"/>
          </a:p>
        </p:txBody>
      </p:sp>
    </p:spTree>
    <p:extLst>
      <p:ext uri="{BB962C8B-B14F-4D97-AF65-F5344CB8AC3E}">
        <p14:creationId xmlns:p14="http://schemas.microsoft.com/office/powerpoint/2010/main" val="958903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Video Source: https://www.youtube.com/watch?v=-JwlKjRaUaw</a:t>
            </a:r>
            <a:endParaRPr lang="en-US" dirty="0"/>
          </a:p>
          <a:p>
            <a:endParaRPr lang="en-US" dirty="0"/>
          </a:p>
        </p:txBody>
      </p:sp>
      <p:sp>
        <p:nvSpPr>
          <p:cNvPr id="4" name="Slide Number Placeholder 3"/>
          <p:cNvSpPr>
            <a:spLocks noGrp="1"/>
          </p:cNvSpPr>
          <p:nvPr>
            <p:ph type="sldNum" sz="quarter" idx="5"/>
          </p:nvPr>
        </p:nvSpPr>
        <p:spPr/>
        <p:txBody>
          <a:bodyPr/>
          <a:lstStyle/>
          <a:p>
            <a:fld id="{480634CE-EF3B-46F1-8FD9-82F578611079}" type="slidenum">
              <a:rPr lang="en-US" smtClean="0"/>
              <a:t>9</a:t>
            </a:fld>
            <a:endParaRPr lang="en-US"/>
          </a:p>
        </p:txBody>
      </p:sp>
    </p:spTree>
    <p:extLst>
      <p:ext uri="{BB962C8B-B14F-4D97-AF65-F5344CB8AC3E}">
        <p14:creationId xmlns:p14="http://schemas.microsoft.com/office/powerpoint/2010/main" val="78666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dirty="0">
                <a:cs typeface="Calibri"/>
              </a:rPr>
              <a:t>As a toddler/child who is giving or receiving a hug</a:t>
            </a:r>
          </a:p>
          <a:p>
            <a:pPr marL="285750" indent="-285750">
              <a:buFont typeface="Calibri"/>
              <a:buChar char="-"/>
            </a:pPr>
            <a:r>
              <a:rPr lang="en-US" dirty="0">
                <a:cs typeface="Calibri"/>
              </a:rPr>
              <a:t>As a teenager who wants to hold hands/kiss/hug</a:t>
            </a:r>
            <a:endParaRPr lang="en-US" dirty="0">
              <a:ea typeface="Calibri"/>
              <a:cs typeface="Calibri"/>
            </a:endParaRPr>
          </a:p>
          <a:p>
            <a:pPr marL="285750" indent="-285750">
              <a:buFont typeface="Calibri"/>
              <a:buChar char="-"/>
            </a:pPr>
            <a:r>
              <a:rPr lang="en-US" dirty="0">
                <a:cs typeface="Calibri"/>
              </a:rPr>
              <a:t>A parent who wants to come in your room to talk</a:t>
            </a:r>
            <a:endParaRPr lang="en-US" dirty="0">
              <a:ea typeface="Calibri"/>
              <a:cs typeface="Calibri"/>
            </a:endParaRPr>
          </a:p>
          <a:p>
            <a:pPr marL="285750" indent="-285750">
              <a:buFont typeface="Calibri"/>
              <a:buChar char="-"/>
            </a:pPr>
            <a:r>
              <a:rPr lang="en-US" dirty="0">
                <a:cs typeface="Calibri"/>
              </a:rPr>
              <a:t>A partner who wants to have an intimate relationship (touch, kiss, have sex)</a:t>
            </a:r>
            <a:endParaRPr lang="en-US" dirty="0">
              <a:ea typeface="Calibri"/>
              <a:cs typeface="Calibri"/>
            </a:endParaRPr>
          </a:p>
          <a:p>
            <a:pPr marL="285750" indent="-285750">
              <a:buFont typeface="Calibri"/>
              <a:buChar char="-"/>
            </a:pPr>
            <a:r>
              <a:rPr lang="en-US" dirty="0">
                <a:ea typeface="Calibri"/>
                <a:cs typeface="Calibri"/>
              </a:rPr>
              <a:t>Online – taking photos, posting photos, using photos of other people in group chats. </a:t>
            </a:r>
          </a:p>
          <a:p>
            <a:endParaRPr lang="en-US" dirty="0"/>
          </a:p>
        </p:txBody>
      </p:sp>
      <p:sp>
        <p:nvSpPr>
          <p:cNvPr id="4" name="Slide Number Placeholder 3"/>
          <p:cNvSpPr>
            <a:spLocks noGrp="1"/>
          </p:cNvSpPr>
          <p:nvPr>
            <p:ph type="sldNum" sz="quarter" idx="5"/>
          </p:nvPr>
        </p:nvSpPr>
        <p:spPr/>
        <p:txBody>
          <a:bodyPr/>
          <a:lstStyle/>
          <a:p>
            <a:fld id="{480634CE-EF3B-46F1-8FD9-82F578611079}" type="slidenum">
              <a:rPr lang="en-US" smtClean="0"/>
              <a:t>11</a:t>
            </a:fld>
            <a:endParaRPr lang="en-US"/>
          </a:p>
        </p:txBody>
      </p:sp>
    </p:spTree>
    <p:extLst>
      <p:ext uri="{BB962C8B-B14F-4D97-AF65-F5344CB8AC3E}">
        <p14:creationId xmlns:p14="http://schemas.microsoft.com/office/powerpoint/2010/main" val="3615356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03815"/>
            <a:ext cx="9144000" cy="650385"/>
          </a:xfrm>
        </p:spPr>
        <p:txBody>
          <a:bodyPr anchor="b"/>
          <a:lstStyle>
            <a:lvl1pPr algn="ctr">
              <a:defRPr sz="3600"/>
            </a:lvl1pPr>
          </a:lstStyle>
          <a:p>
            <a:r>
              <a:rPr lang="en-US"/>
              <a:t>Click to edit Master title style</a:t>
            </a:r>
            <a:endParaRPr lang="en-CA" dirty="0"/>
          </a:p>
        </p:txBody>
      </p:sp>
      <p:sp>
        <p:nvSpPr>
          <p:cNvPr id="3" name="Subtitle 2"/>
          <p:cNvSpPr>
            <a:spLocks noGrp="1"/>
          </p:cNvSpPr>
          <p:nvPr>
            <p:ph type="subTitle" idx="1"/>
          </p:nvPr>
        </p:nvSpPr>
        <p:spPr>
          <a:xfrm>
            <a:off x="1524000" y="222212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a:extLst>
              <a:ext uri="{FF2B5EF4-FFF2-40B4-BE49-F238E27FC236}">
                <a16:creationId xmlns:a16="http://schemas.microsoft.com/office/drawing/2014/main" id="{5F26DDDC-72B1-F99F-AA8C-0F572855F55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90CDCD25-BF77-40D9-9584-A91E24D177DA}" type="datetimeFigureOut">
              <a:rPr lang="en-CA" smtClean="0"/>
              <a:pPr>
                <a:defRPr/>
              </a:pPr>
              <a:t>2024-09-11</a:t>
            </a:fld>
            <a:endParaRPr lang="en-CA" dirty="0"/>
          </a:p>
        </p:txBody>
      </p:sp>
      <p:sp>
        <p:nvSpPr>
          <p:cNvPr id="5" name="Footer Placeholder 4">
            <a:extLst>
              <a:ext uri="{FF2B5EF4-FFF2-40B4-BE49-F238E27FC236}">
                <a16:creationId xmlns:a16="http://schemas.microsoft.com/office/drawing/2014/main" id="{AB43CD08-5EF5-B182-EAFF-132A4E844394}"/>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endParaRPr lang="en-CA" dirty="0"/>
          </a:p>
        </p:txBody>
      </p:sp>
      <p:sp>
        <p:nvSpPr>
          <p:cNvPr id="6" name="Slide Number Placeholder 5">
            <a:extLst>
              <a:ext uri="{FF2B5EF4-FFF2-40B4-BE49-F238E27FC236}">
                <a16:creationId xmlns:a16="http://schemas.microsoft.com/office/drawing/2014/main" id="{3DB5B19C-D31D-F59A-A0E5-7CB4FB5ED7CC}"/>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64CEE102-DAD9-4C41-9263-B87CE043CD29}" type="slidenum">
              <a:rPr lang="en-CA" smtClean="0"/>
              <a:pPr>
                <a:defRPr/>
              </a:pPr>
              <a:t>‹#›</a:t>
            </a:fld>
            <a:endParaRPr lang="en-CA" dirty="0"/>
          </a:p>
        </p:txBody>
      </p:sp>
      <p:pic>
        <p:nvPicPr>
          <p:cNvPr id="7" name="Picture 6">
            <a:extLst>
              <a:ext uri="{FF2B5EF4-FFF2-40B4-BE49-F238E27FC236}">
                <a16:creationId xmlns:a16="http://schemas.microsoft.com/office/drawing/2014/main" id="{6CC251F9-6E8E-29BB-36A1-372F8EE66E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72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636078-D263-947A-5057-CB50B03EF5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934281"/>
            <a:ext cx="10515600" cy="1325563"/>
          </a:xfrm>
        </p:spPr>
        <p:txBody>
          <a:bodyPr/>
          <a:lstStyle/>
          <a:p>
            <a:r>
              <a:rPr lang="en-US"/>
              <a:t>Click to edit Master title style</a:t>
            </a:r>
            <a:endParaRPr lang="en-CA" dirty="0"/>
          </a:p>
        </p:txBody>
      </p:sp>
      <p:sp>
        <p:nvSpPr>
          <p:cNvPr id="3" name="Content Placeholder 2"/>
          <p:cNvSpPr>
            <a:spLocks noGrp="1"/>
          </p:cNvSpPr>
          <p:nvPr>
            <p:ph idx="1"/>
          </p:nvPr>
        </p:nvSpPr>
        <p:spPr>
          <a:xfrm>
            <a:off x="838200" y="2385250"/>
            <a:ext cx="10515600" cy="4351338"/>
          </a:xfrm>
        </p:spPr>
        <p:txBody>
          <a:bodyPr/>
          <a:lstStyle>
            <a:lvl1pPr algn="l">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3">
            <a:extLst>
              <a:ext uri="{FF2B5EF4-FFF2-40B4-BE49-F238E27FC236}">
                <a16:creationId xmlns:a16="http://schemas.microsoft.com/office/drawing/2014/main" id="{C0807707-EA15-377E-3B22-293D9441AB6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1018606A-3CE6-4E5B-9DBC-EA50EB124C52}" type="datetimeFigureOut">
              <a:rPr lang="en-CA" smtClean="0"/>
              <a:pPr>
                <a:defRPr/>
              </a:pPr>
              <a:t>2024-09-11</a:t>
            </a:fld>
            <a:endParaRPr lang="en-CA" dirty="0"/>
          </a:p>
        </p:txBody>
      </p:sp>
      <p:sp>
        <p:nvSpPr>
          <p:cNvPr id="6" name="Footer Placeholder 4">
            <a:extLst>
              <a:ext uri="{FF2B5EF4-FFF2-40B4-BE49-F238E27FC236}">
                <a16:creationId xmlns:a16="http://schemas.microsoft.com/office/drawing/2014/main" id="{83010E7A-9D77-D490-0EA8-99F3B8F7426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endParaRPr lang="en-CA" dirty="0"/>
          </a:p>
        </p:txBody>
      </p:sp>
      <p:sp>
        <p:nvSpPr>
          <p:cNvPr id="7" name="Slide Number Placeholder 5">
            <a:extLst>
              <a:ext uri="{FF2B5EF4-FFF2-40B4-BE49-F238E27FC236}">
                <a16:creationId xmlns:a16="http://schemas.microsoft.com/office/drawing/2014/main" id="{6A3DB89F-E1A2-FDD2-26BC-40D8C13C2B14}"/>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AE252143-D970-44D9-815A-E021F438BBF2}" type="slidenum">
              <a:rPr lang="en-CA" smtClean="0"/>
              <a:pPr>
                <a:defRPr/>
              </a:pPr>
              <a:t>‹#›</a:t>
            </a:fld>
            <a:endParaRPr lang="en-CA" dirty="0"/>
          </a:p>
        </p:txBody>
      </p:sp>
    </p:spTree>
    <p:extLst>
      <p:ext uri="{BB962C8B-B14F-4D97-AF65-F5344CB8AC3E}">
        <p14:creationId xmlns:p14="http://schemas.microsoft.com/office/powerpoint/2010/main" val="105146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a:extLst>
              <a:ext uri="{FF2B5EF4-FFF2-40B4-BE49-F238E27FC236}">
                <a16:creationId xmlns:a16="http://schemas.microsoft.com/office/drawing/2014/main" id="{400D9754-C5E4-6736-EF51-FB37293766D2}"/>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1284D72C-C958-4586-94BB-13791BFAA443}" type="datetimeFigureOut">
              <a:rPr lang="en-CA" smtClean="0"/>
              <a:pPr>
                <a:defRPr/>
              </a:pPr>
              <a:t>2024-09-11</a:t>
            </a:fld>
            <a:endParaRPr lang="en-CA" dirty="0"/>
          </a:p>
        </p:txBody>
      </p:sp>
      <p:sp>
        <p:nvSpPr>
          <p:cNvPr id="6" name="Footer Placeholder 5">
            <a:extLst>
              <a:ext uri="{FF2B5EF4-FFF2-40B4-BE49-F238E27FC236}">
                <a16:creationId xmlns:a16="http://schemas.microsoft.com/office/drawing/2014/main" id="{D5673060-3983-410E-EC02-03504A4D7ED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endParaRPr lang="en-CA" dirty="0"/>
          </a:p>
        </p:txBody>
      </p:sp>
      <p:sp>
        <p:nvSpPr>
          <p:cNvPr id="7" name="Slide Number Placeholder 6">
            <a:extLst>
              <a:ext uri="{FF2B5EF4-FFF2-40B4-BE49-F238E27FC236}">
                <a16:creationId xmlns:a16="http://schemas.microsoft.com/office/drawing/2014/main" id="{5700F64E-FA28-9E93-6245-633658AA54B0}"/>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C2FFEF62-7CC9-4687-BF48-6E1CBA2351CD}" type="slidenum">
              <a:rPr lang="en-CA" smtClean="0"/>
              <a:pPr>
                <a:defRPr/>
              </a:pPr>
              <a:t>‹#›</a:t>
            </a:fld>
            <a:endParaRPr lang="en-CA" dirty="0"/>
          </a:p>
        </p:txBody>
      </p:sp>
      <p:pic>
        <p:nvPicPr>
          <p:cNvPr id="8" name="Picture 7">
            <a:extLst>
              <a:ext uri="{FF2B5EF4-FFF2-40B4-BE49-F238E27FC236}">
                <a16:creationId xmlns:a16="http://schemas.microsoft.com/office/drawing/2014/main" id="{97FAE18A-B4FC-C0E0-C12A-BDFBF666D3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93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080655"/>
            <a:ext cx="3932237" cy="1600200"/>
          </a:xfrm>
        </p:spPr>
        <p:txBody>
          <a:bodyPr anchor="b"/>
          <a:lstStyle>
            <a:lvl1pPr>
              <a:defRPr sz="3600"/>
            </a:lvl1pPr>
          </a:lstStyle>
          <a:p>
            <a:r>
              <a:rPr lang="en-US"/>
              <a:t>Click to edit Master title style</a:t>
            </a:r>
            <a:endParaRPr lang="en-CA" dirty="0"/>
          </a:p>
        </p:txBody>
      </p:sp>
      <p:sp>
        <p:nvSpPr>
          <p:cNvPr id="3" name="Content Placeholder 2"/>
          <p:cNvSpPr>
            <a:spLocks noGrp="1"/>
          </p:cNvSpPr>
          <p:nvPr>
            <p:ph idx="1"/>
          </p:nvPr>
        </p:nvSpPr>
        <p:spPr>
          <a:xfrm>
            <a:off x="5183188" y="1427999"/>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836611" y="267274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964102D3-4829-7027-79AE-46CB6A1C8E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19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A81739-65F7-1863-A20A-73FE937A6B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933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8C4C4CE-5623-FCA3-A338-EA0082D6679E}"/>
              </a:ext>
            </a:extLst>
          </p:cNvPr>
          <p:cNvSpPr>
            <a:spLocks noGrp="1" noChangeArrowheads="1"/>
          </p:cNvSpPr>
          <p:nvPr>
            <p:ph type="title"/>
          </p:nvPr>
        </p:nvSpPr>
        <p:spPr bwMode="auto">
          <a:xfrm>
            <a:off x="838200" y="1005839"/>
            <a:ext cx="10515600" cy="109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
        <p:nvSpPr>
          <p:cNvPr id="1027" name="Text Placeholder 2">
            <a:extLst>
              <a:ext uri="{FF2B5EF4-FFF2-40B4-BE49-F238E27FC236}">
                <a16:creationId xmlns:a16="http://schemas.microsoft.com/office/drawing/2014/main" id="{05B11017-4315-5026-D4F2-664BBE45D7DA}"/>
              </a:ext>
            </a:extLst>
          </p:cNvPr>
          <p:cNvSpPr>
            <a:spLocks noGrp="1" noChangeArrowheads="1"/>
          </p:cNvSpPr>
          <p:nvPr>
            <p:ph type="body" idx="1"/>
          </p:nvPr>
        </p:nvSpPr>
        <p:spPr bwMode="auto">
          <a:xfrm>
            <a:off x="838200" y="2185988"/>
            <a:ext cx="105156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pic>
        <p:nvPicPr>
          <p:cNvPr id="2" name="Picture 1">
            <a:extLst>
              <a:ext uri="{FF2B5EF4-FFF2-40B4-BE49-F238E27FC236}">
                <a16:creationId xmlns:a16="http://schemas.microsoft.com/office/drawing/2014/main" id="{747B9362-AE68-D9BD-C32C-8E8384C37C9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 id="2147483683" r:id="rId4"/>
    <p:sldLayoutId id="2147483675" r:id="rId5"/>
  </p:sldLayoutIdLst>
  <p:txStyles>
    <p:titleStyle>
      <a:lvl1pPr algn="ctr" rtl="0" eaLnBrk="1" fontAlgn="base" hangingPunct="1">
        <a:lnSpc>
          <a:spcPct val="90000"/>
        </a:lnSpc>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2pPr>
      <a:lvl3pPr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3pPr>
      <a:lvl4pPr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4pPr>
      <a:lvl5pPr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5pPr>
      <a:lvl6pPr marL="457200"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914400"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1371600"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1828800"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9pPr>
    </p:titleStyle>
    <p:bodyStyle>
      <a:lvl1pPr marL="228600" indent="-228600" algn="ctr"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JwlKjRaUaw?feature=oembed"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a:extLst>
              <a:ext uri="{FF2B5EF4-FFF2-40B4-BE49-F238E27FC236}">
                <a16:creationId xmlns:a16="http://schemas.microsoft.com/office/drawing/2014/main" id="{16E7BA85-8FCC-991E-16FA-86CC3963F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1">
            <a:extLst>
              <a:ext uri="{FF2B5EF4-FFF2-40B4-BE49-F238E27FC236}">
                <a16:creationId xmlns:a16="http://schemas.microsoft.com/office/drawing/2014/main" id="{C2584C31-8D76-6E75-0632-44B66220E2EE}"/>
              </a:ext>
            </a:extLst>
          </p:cNvPr>
          <p:cNvSpPr txBox="1">
            <a:spLocks noChangeArrowheads="1"/>
          </p:cNvSpPr>
          <p:nvPr/>
        </p:nvSpPr>
        <p:spPr bwMode="auto">
          <a:xfrm>
            <a:off x="2098675" y="4310063"/>
            <a:ext cx="83693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CA" altLang="en-US" sz="2500" dirty="0">
                <a:solidFill>
                  <a:schemeClr val="bg1"/>
                </a:solidFill>
                <a:latin typeface="Arial" panose="020B0604020202020204" pitchFamily="34" charset="0"/>
                <a:cs typeface="Arial" panose="020B0604020202020204" pitchFamily="34" charset="0"/>
              </a:rPr>
              <a:t>Consent and Healthy Relationships</a:t>
            </a:r>
          </a:p>
          <a:p>
            <a:pPr algn="ctr" eaLnBrk="1" hangingPunct="1"/>
            <a:r>
              <a:rPr lang="en-CA" altLang="en-US" sz="2500" dirty="0">
                <a:solidFill>
                  <a:schemeClr val="bg1"/>
                </a:solidFill>
                <a:latin typeface="Arial" panose="020B0604020202020204" pitchFamily="34" charset="0"/>
                <a:cs typeface="Arial" panose="020B0604020202020204" pitchFamily="34" charset="0"/>
              </a:rPr>
              <a:t>Grade 9-12</a:t>
            </a:r>
          </a:p>
        </p:txBody>
      </p:sp>
      <p:sp>
        <p:nvSpPr>
          <p:cNvPr id="4" name="TextBox 3">
            <a:extLst>
              <a:ext uri="{FF2B5EF4-FFF2-40B4-BE49-F238E27FC236}">
                <a16:creationId xmlns:a16="http://schemas.microsoft.com/office/drawing/2014/main" id="{1A0E954E-6CC7-7EF3-03DE-F9278E13F328}"/>
              </a:ext>
            </a:extLst>
          </p:cNvPr>
          <p:cNvSpPr txBox="1"/>
          <p:nvPr/>
        </p:nvSpPr>
        <p:spPr>
          <a:xfrm>
            <a:off x="8624639" y="5854189"/>
            <a:ext cx="356736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Arial"/>
                <a:cs typeface="Calibri"/>
              </a:rPr>
              <a:t>Created by: School Health Team</a:t>
            </a:r>
          </a:p>
          <a:p>
            <a:r>
              <a:rPr lang="en-US" dirty="0">
                <a:solidFill>
                  <a:schemeClr val="bg1"/>
                </a:solidFill>
                <a:latin typeface="Arial"/>
                <a:cs typeface="Calibri"/>
              </a:rPr>
              <a:t>Created: August 2023</a:t>
            </a:r>
          </a:p>
          <a:p>
            <a:r>
              <a:rPr lang="en-US" dirty="0">
                <a:solidFill>
                  <a:schemeClr val="bg1"/>
                </a:solidFill>
                <a:latin typeface="Arial"/>
                <a:cs typeface="Calibri"/>
              </a:rPr>
              <a:t>Last Reviewed: July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erson and person holding hands&#10;&#10;Description automatically generated">
            <a:extLst>
              <a:ext uri="{FF2B5EF4-FFF2-40B4-BE49-F238E27FC236}">
                <a16:creationId xmlns:a16="http://schemas.microsoft.com/office/drawing/2014/main" id="{8A62FDFD-52C0-9E02-73B0-D95A43F15CB2}"/>
              </a:ext>
            </a:extLst>
          </p:cNvPr>
          <p:cNvPicPr>
            <a:picLocks noGrp="1" noChangeAspect="1"/>
          </p:cNvPicPr>
          <p:nvPr>
            <p:ph idx="1"/>
          </p:nvPr>
        </p:nvPicPr>
        <p:blipFill>
          <a:blip r:embed="rId2"/>
          <a:stretch>
            <a:fillRect/>
          </a:stretch>
        </p:blipFill>
        <p:spPr>
          <a:xfrm>
            <a:off x="542769" y="1517638"/>
            <a:ext cx="2416581" cy="3699121"/>
          </a:xfrm>
        </p:spPr>
      </p:pic>
      <p:pic>
        <p:nvPicPr>
          <p:cNvPr id="5" name="Picture 4" descr="A person and person holding phones&#10;&#10;Description automatically generated">
            <a:extLst>
              <a:ext uri="{FF2B5EF4-FFF2-40B4-BE49-F238E27FC236}">
                <a16:creationId xmlns:a16="http://schemas.microsoft.com/office/drawing/2014/main" id="{91177CAA-7F10-2AF2-4415-7182AA174B80}"/>
              </a:ext>
            </a:extLst>
          </p:cNvPr>
          <p:cNvPicPr>
            <a:picLocks noChangeAspect="1"/>
          </p:cNvPicPr>
          <p:nvPr/>
        </p:nvPicPr>
        <p:blipFill>
          <a:blip r:embed="rId3"/>
          <a:stretch>
            <a:fillRect/>
          </a:stretch>
        </p:blipFill>
        <p:spPr>
          <a:xfrm>
            <a:off x="3381701" y="1506954"/>
            <a:ext cx="2543678" cy="3709805"/>
          </a:xfrm>
          <a:prstGeom prst="rect">
            <a:avLst/>
          </a:prstGeom>
        </p:spPr>
      </p:pic>
      <p:pic>
        <p:nvPicPr>
          <p:cNvPr id="6" name="Picture 5" descr="A poster of two men holding hands&#10;&#10;Description automatically generated">
            <a:extLst>
              <a:ext uri="{FF2B5EF4-FFF2-40B4-BE49-F238E27FC236}">
                <a16:creationId xmlns:a16="http://schemas.microsoft.com/office/drawing/2014/main" id="{0348D46C-B7DB-7D13-23CF-46E2DB68CFC7}"/>
              </a:ext>
            </a:extLst>
          </p:cNvPr>
          <p:cNvPicPr>
            <a:picLocks noChangeAspect="1"/>
          </p:cNvPicPr>
          <p:nvPr/>
        </p:nvPicPr>
        <p:blipFill>
          <a:blip r:embed="rId4"/>
          <a:stretch>
            <a:fillRect/>
          </a:stretch>
        </p:blipFill>
        <p:spPr>
          <a:xfrm>
            <a:off x="6553607" y="1510221"/>
            <a:ext cx="2366602" cy="3692160"/>
          </a:xfrm>
          <a:prstGeom prst="rect">
            <a:avLst/>
          </a:prstGeom>
        </p:spPr>
      </p:pic>
      <p:pic>
        <p:nvPicPr>
          <p:cNvPr id="7" name="Picture 6" descr="A poster of two women dancing&#10;&#10;Description automatically generated">
            <a:extLst>
              <a:ext uri="{FF2B5EF4-FFF2-40B4-BE49-F238E27FC236}">
                <a16:creationId xmlns:a16="http://schemas.microsoft.com/office/drawing/2014/main" id="{59565B32-019B-30C6-95DB-6FD2DD8165B3}"/>
              </a:ext>
            </a:extLst>
          </p:cNvPr>
          <p:cNvPicPr>
            <a:picLocks noChangeAspect="1"/>
          </p:cNvPicPr>
          <p:nvPr/>
        </p:nvPicPr>
        <p:blipFill>
          <a:blip r:embed="rId5"/>
          <a:stretch>
            <a:fillRect/>
          </a:stretch>
        </p:blipFill>
        <p:spPr>
          <a:xfrm>
            <a:off x="9342560" y="1522340"/>
            <a:ext cx="2348580" cy="3692159"/>
          </a:xfrm>
          <a:prstGeom prst="rect">
            <a:avLst/>
          </a:prstGeom>
        </p:spPr>
      </p:pic>
    </p:spTree>
    <p:extLst>
      <p:ext uri="{BB962C8B-B14F-4D97-AF65-F5344CB8AC3E}">
        <p14:creationId xmlns:p14="http://schemas.microsoft.com/office/powerpoint/2010/main" val="59542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47F4-6EDD-F0A0-26E8-970F38959465}"/>
              </a:ext>
            </a:extLst>
          </p:cNvPr>
          <p:cNvSpPr>
            <a:spLocks noGrp="1"/>
          </p:cNvSpPr>
          <p:nvPr>
            <p:ph type="title"/>
          </p:nvPr>
        </p:nvSpPr>
        <p:spPr/>
        <p:txBody>
          <a:bodyPr/>
          <a:lstStyle/>
          <a:p>
            <a:r>
              <a:rPr lang="en-CA" dirty="0"/>
              <a:t>When in life do we use consent?</a:t>
            </a:r>
            <a:endParaRPr lang="en-US" dirty="0"/>
          </a:p>
        </p:txBody>
      </p:sp>
      <p:pic>
        <p:nvPicPr>
          <p:cNvPr id="4" name="Picture 3" descr="A blue x in a red circle&#10;&#10;Description automatically generated">
            <a:extLst>
              <a:ext uri="{FF2B5EF4-FFF2-40B4-BE49-F238E27FC236}">
                <a16:creationId xmlns:a16="http://schemas.microsoft.com/office/drawing/2014/main" id="{DAB101F3-FB97-78B6-CA31-C6F5F5CC263D}"/>
              </a:ext>
            </a:extLst>
          </p:cNvPr>
          <p:cNvPicPr>
            <a:picLocks noChangeAspect="1"/>
          </p:cNvPicPr>
          <p:nvPr/>
        </p:nvPicPr>
        <p:blipFill>
          <a:blip r:embed="rId3"/>
          <a:stretch>
            <a:fillRect/>
          </a:stretch>
        </p:blipFill>
        <p:spPr>
          <a:xfrm>
            <a:off x="7627435" y="2966287"/>
            <a:ext cx="2566431" cy="2498638"/>
          </a:xfrm>
          <a:prstGeom prst="rect">
            <a:avLst/>
          </a:prstGeom>
        </p:spPr>
      </p:pic>
      <p:pic>
        <p:nvPicPr>
          <p:cNvPr id="5" name="Picture 4" descr="A yellow and red question mark&#10;&#10;Description automatically generated">
            <a:extLst>
              <a:ext uri="{FF2B5EF4-FFF2-40B4-BE49-F238E27FC236}">
                <a16:creationId xmlns:a16="http://schemas.microsoft.com/office/drawing/2014/main" id="{526DBBFF-3166-0F42-80DE-23D129CF95B8}"/>
              </a:ext>
            </a:extLst>
          </p:cNvPr>
          <p:cNvPicPr>
            <a:picLocks noChangeAspect="1"/>
          </p:cNvPicPr>
          <p:nvPr/>
        </p:nvPicPr>
        <p:blipFill>
          <a:blip r:embed="rId4"/>
          <a:stretch>
            <a:fillRect/>
          </a:stretch>
        </p:blipFill>
        <p:spPr>
          <a:xfrm>
            <a:off x="5324132" y="3209803"/>
            <a:ext cx="1304925" cy="1895475"/>
          </a:xfrm>
          <a:prstGeom prst="rect">
            <a:avLst/>
          </a:prstGeom>
        </p:spPr>
      </p:pic>
      <p:pic>
        <p:nvPicPr>
          <p:cNvPr id="6" name="Picture 5" descr="A blue circle with a yellow tick&#10;&#10;Description automatically generated">
            <a:extLst>
              <a:ext uri="{FF2B5EF4-FFF2-40B4-BE49-F238E27FC236}">
                <a16:creationId xmlns:a16="http://schemas.microsoft.com/office/drawing/2014/main" id="{5A7C8869-35C5-C318-7058-768A3EF801C6}"/>
              </a:ext>
            </a:extLst>
          </p:cNvPr>
          <p:cNvPicPr>
            <a:picLocks noChangeAspect="1"/>
          </p:cNvPicPr>
          <p:nvPr/>
        </p:nvPicPr>
        <p:blipFill>
          <a:blip r:embed="rId5"/>
          <a:stretch>
            <a:fillRect/>
          </a:stretch>
        </p:blipFill>
        <p:spPr>
          <a:xfrm>
            <a:off x="2070863" y="3209803"/>
            <a:ext cx="2086106" cy="2011606"/>
          </a:xfrm>
          <a:prstGeom prst="rect">
            <a:avLst/>
          </a:prstGeom>
        </p:spPr>
      </p:pic>
    </p:spTree>
    <p:extLst>
      <p:ext uri="{BB962C8B-B14F-4D97-AF65-F5344CB8AC3E}">
        <p14:creationId xmlns:p14="http://schemas.microsoft.com/office/powerpoint/2010/main" val="133948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D461-0BDC-871F-40D6-2561247CEAA9}"/>
              </a:ext>
            </a:extLst>
          </p:cNvPr>
          <p:cNvSpPr>
            <a:spLocks noGrp="1"/>
          </p:cNvSpPr>
          <p:nvPr>
            <p:ph type="title"/>
          </p:nvPr>
        </p:nvSpPr>
        <p:spPr/>
        <p:txBody>
          <a:bodyPr/>
          <a:lstStyle/>
          <a:p>
            <a:r>
              <a:rPr lang="en-CA" dirty="0"/>
              <a:t>Overview</a:t>
            </a:r>
            <a:endParaRPr lang="en-US" dirty="0"/>
          </a:p>
        </p:txBody>
      </p:sp>
      <p:sp>
        <p:nvSpPr>
          <p:cNvPr id="3" name="Content Placeholder 2">
            <a:extLst>
              <a:ext uri="{FF2B5EF4-FFF2-40B4-BE49-F238E27FC236}">
                <a16:creationId xmlns:a16="http://schemas.microsoft.com/office/drawing/2014/main" id="{F0A6AC51-34BD-923E-5020-57F150944B51}"/>
              </a:ext>
            </a:extLst>
          </p:cNvPr>
          <p:cNvSpPr>
            <a:spLocks noGrp="1"/>
          </p:cNvSpPr>
          <p:nvPr>
            <p:ph idx="1"/>
          </p:nvPr>
        </p:nvSpPr>
        <p:spPr>
          <a:xfrm>
            <a:off x="838200" y="2385250"/>
            <a:ext cx="10515600" cy="1881950"/>
          </a:xfrm>
        </p:spPr>
        <p:txBody>
          <a:bodyPr/>
          <a:lstStyle/>
          <a:p>
            <a:pPr marL="285750" indent="-285750">
              <a:buFont typeface="Arial"/>
              <a:buChar char="•"/>
            </a:pPr>
            <a:r>
              <a:rPr lang="en-US" sz="2400" dirty="0">
                <a:cs typeface="Calibri"/>
              </a:rPr>
              <a:t>Activity: The Relationship Game</a:t>
            </a:r>
            <a:endParaRPr lang="en-US" dirty="0"/>
          </a:p>
          <a:p>
            <a:pPr marL="285750" indent="-285750">
              <a:buFont typeface="Arial,Sans-Serif"/>
              <a:buChar char="•"/>
            </a:pPr>
            <a:r>
              <a:rPr lang="en-US" sz="2400" dirty="0">
                <a:cs typeface="Calibri"/>
              </a:rPr>
              <a:t>Relationships</a:t>
            </a:r>
          </a:p>
          <a:p>
            <a:pPr marL="742950" lvl="1" indent="-285750">
              <a:buFont typeface="Courier New,monospace"/>
              <a:buChar char="o"/>
            </a:pPr>
            <a:r>
              <a:rPr lang="en-US" sz="2400" dirty="0">
                <a:cs typeface="Calibri"/>
              </a:rPr>
              <a:t>Look like, Sound Like and Feel Like</a:t>
            </a:r>
          </a:p>
          <a:p>
            <a:pPr marL="285750" indent="-285750">
              <a:buFont typeface="Arial,Sans-Serif"/>
              <a:buChar char="•"/>
            </a:pPr>
            <a:r>
              <a:rPr lang="en-US" sz="2400" dirty="0">
                <a:cs typeface="Calibri"/>
              </a:rPr>
              <a:t>Consent</a:t>
            </a:r>
          </a:p>
          <a:p>
            <a:endParaRPr lang="en-US" dirty="0"/>
          </a:p>
        </p:txBody>
      </p:sp>
      <p:pic>
        <p:nvPicPr>
          <p:cNvPr id="4" name="Picture 3" descr="A yellow tick in a blue circle&#10;&#10;Description automatically generated">
            <a:extLst>
              <a:ext uri="{FF2B5EF4-FFF2-40B4-BE49-F238E27FC236}">
                <a16:creationId xmlns:a16="http://schemas.microsoft.com/office/drawing/2014/main" id="{9B0E03A5-41AE-117B-16DA-FBE1F3C189F4}"/>
              </a:ext>
            </a:extLst>
          </p:cNvPr>
          <p:cNvPicPr>
            <a:picLocks noChangeAspect="1"/>
          </p:cNvPicPr>
          <p:nvPr/>
        </p:nvPicPr>
        <p:blipFill>
          <a:blip r:embed="rId2"/>
          <a:stretch>
            <a:fillRect/>
          </a:stretch>
        </p:blipFill>
        <p:spPr>
          <a:xfrm>
            <a:off x="2639394" y="4682067"/>
            <a:ext cx="1405330" cy="1393743"/>
          </a:xfrm>
          <a:prstGeom prst="rect">
            <a:avLst/>
          </a:prstGeom>
        </p:spPr>
      </p:pic>
      <p:pic>
        <p:nvPicPr>
          <p:cNvPr id="5" name="Picture 4" descr="A blue x in a red circle&#10;&#10;Description automatically generated">
            <a:extLst>
              <a:ext uri="{FF2B5EF4-FFF2-40B4-BE49-F238E27FC236}">
                <a16:creationId xmlns:a16="http://schemas.microsoft.com/office/drawing/2014/main" id="{A3F83422-8BC1-EE05-EF6D-69D5A52FCCD7}"/>
              </a:ext>
            </a:extLst>
          </p:cNvPr>
          <p:cNvPicPr>
            <a:picLocks noChangeAspect="1"/>
          </p:cNvPicPr>
          <p:nvPr/>
        </p:nvPicPr>
        <p:blipFill>
          <a:blip r:embed="rId3"/>
          <a:stretch>
            <a:fillRect/>
          </a:stretch>
        </p:blipFill>
        <p:spPr>
          <a:xfrm>
            <a:off x="7884659" y="4701797"/>
            <a:ext cx="1563442" cy="1393743"/>
          </a:xfrm>
          <a:prstGeom prst="rect">
            <a:avLst/>
          </a:prstGeom>
        </p:spPr>
      </p:pic>
      <p:pic>
        <p:nvPicPr>
          <p:cNvPr id="6" name="Picture 5" descr="A group of people with a red person in the middle&#10;&#10;Description automatically generated">
            <a:extLst>
              <a:ext uri="{FF2B5EF4-FFF2-40B4-BE49-F238E27FC236}">
                <a16:creationId xmlns:a16="http://schemas.microsoft.com/office/drawing/2014/main" id="{6433C65B-8187-83F9-1EF5-9C8F08D2E156}"/>
              </a:ext>
            </a:extLst>
          </p:cNvPr>
          <p:cNvPicPr>
            <a:picLocks noChangeAspect="1"/>
          </p:cNvPicPr>
          <p:nvPr/>
        </p:nvPicPr>
        <p:blipFill>
          <a:blip r:embed="rId4"/>
          <a:stretch>
            <a:fillRect/>
          </a:stretch>
        </p:blipFill>
        <p:spPr>
          <a:xfrm>
            <a:off x="5252357" y="4392606"/>
            <a:ext cx="1687286" cy="1687286"/>
          </a:xfrm>
          <a:prstGeom prst="rect">
            <a:avLst/>
          </a:prstGeom>
        </p:spPr>
      </p:pic>
    </p:spTree>
    <p:extLst>
      <p:ext uri="{BB962C8B-B14F-4D97-AF65-F5344CB8AC3E}">
        <p14:creationId xmlns:p14="http://schemas.microsoft.com/office/powerpoint/2010/main" val="379564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94B3-CEE2-C082-820B-A4C04B120F20}"/>
              </a:ext>
            </a:extLst>
          </p:cNvPr>
          <p:cNvSpPr>
            <a:spLocks noGrp="1"/>
          </p:cNvSpPr>
          <p:nvPr>
            <p:ph type="title"/>
          </p:nvPr>
        </p:nvSpPr>
        <p:spPr/>
        <p:txBody>
          <a:bodyPr/>
          <a:lstStyle/>
          <a:p>
            <a:r>
              <a:rPr lang="en-CA" dirty="0"/>
              <a:t>The Relationship Game</a:t>
            </a:r>
            <a:endParaRPr lang="en-US" dirty="0"/>
          </a:p>
        </p:txBody>
      </p:sp>
      <p:pic>
        <p:nvPicPr>
          <p:cNvPr id="4" name="Picture 3" descr="A group of people standing together&#10;&#10;Description automatically generated">
            <a:extLst>
              <a:ext uri="{FF2B5EF4-FFF2-40B4-BE49-F238E27FC236}">
                <a16:creationId xmlns:a16="http://schemas.microsoft.com/office/drawing/2014/main" id="{C8EAD580-36C8-ADD6-63A5-CBF6D6FC5DC6}"/>
              </a:ext>
            </a:extLst>
          </p:cNvPr>
          <p:cNvPicPr>
            <a:picLocks noChangeAspect="1"/>
          </p:cNvPicPr>
          <p:nvPr/>
        </p:nvPicPr>
        <p:blipFill>
          <a:blip r:embed="rId3"/>
          <a:stretch>
            <a:fillRect/>
          </a:stretch>
        </p:blipFill>
        <p:spPr>
          <a:xfrm>
            <a:off x="2665402" y="2259844"/>
            <a:ext cx="6861195" cy="3710241"/>
          </a:xfrm>
          <a:prstGeom prst="rect">
            <a:avLst/>
          </a:prstGeom>
        </p:spPr>
      </p:pic>
    </p:spTree>
    <p:extLst>
      <p:ext uri="{BB962C8B-B14F-4D97-AF65-F5344CB8AC3E}">
        <p14:creationId xmlns:p14="http://schemas.microsoft.com/office/powerpoint/2010/main" val="204117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0369-5A59-2FF8-ED54-6B515F22B6EC}"/>
              </a:ext>
            </a:extLst>
          </p:cNvPr>
          <p:cNvSpPr>
            <a:spLocks noGrp="1"/>
          </p:cNvSpPr>
          <p:nvPr>
            <p:ph type="title"/>
          </p:nvPr>
        </p:nvSpPr>
        <p:spPr/>
        <p:txBody>
          <a:bodyPr/>
          <a:lstStyle/>
          <a:p>
            <a:r>
              <a:rPr lang="en-CA" dirty="0"/>
              <a:t>What are Relationships?</a:t>
            </a:r>
            <a:endParaRPr lang="en-US" dirty="0"/>
          </a:p>
        </p:txBody>
      </p:sp>
      <p:grpSp>
        <p:nvGrpSpPr>
          <p:cNvPr id="6" name="Group 5">
            <a:extLst>
              <a:ext uri="{FF2B5EF4-FFF2-40B4-BE49-F238E27FC236}">
                <a16:creationId xmlns:a16="http://schemas.microsoft.com/office/drawing/2014/main" id="{0C720D5B-80ED-B980-90F9-F426906175A7}"/>
              </a:ext>
            </a:extLst>
          </p:cNvPr>
          <p:cNvGrpSpPr/>
          <p:nvPr/>
        </p:nvGrpSpPr>
        <p:grpSpPr>
          <a:xfrm>
            <a:off x="2387491" y="2179001"/>
            <a:ext cx="3465834" cy="2079500"/>
            <a:chOff x="304223" y="1951"/>
            <a:chExt cx="3465834" cy="2079500"/>
          </a:xfrm>
        </p:grpSpPr>
        <p:sp>
          <p:nvSpPr>
            <p:cNvPr id="7" name="Rectangle 6">
              <a:extLst>
                <a:ext uri="{FF2B5EF4-FFF2-40B4-BE49-F238E27FC236}">
                  <a16:creationId xmlns:a16="http://schemas.microsoft.com/office/drawing/2014/main" id="{9BC11B0F-40F5-8B49-8F2A-8390812CE3C5}"/>
                </a:ext>
              </a:extLst>
            </p:cNvPr>
            <p:cNvSpPr/>
            <p:nvPr/>
          </p:nvSpPr>
          <p:spPr>
            <a:xfrm>
              <a:off x="304223" y="1951"/>
              <a:ext cx="3465834" cy="2079500"/>
            </a:xfrm>
            <a:prstGeom prst="rect">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a:lstStyle/>
            <a:p>
              <a:endParaRPr lang="en-US"/>
            </a:p>
          </p:txBody>
        </p:sp>
        <p:sp>
          <p:nvSpPr>
            <p:cNvPr id="8" name="TextBox 7">
              <a:extLst>
                <a:ext uri="{FF2B5EF4-FFF2-40B4-BE49-F238E27FC236}">
                  <a16:creationId xmlns:a16="http://schemas.microsoft.com/office/drawing/2014/main" id="{3BB30B17-DBFA-CD61-2835-A9FD0AF1291A}"/>
                </a:ext>
              </a:extLst>
            </p:cNvPr>
            <p:cNvSpPr txBox="1"/>
            <p:nvPr/>
          </p:nvSpPr>
          <p:spPr>
            <a:xfrm>
              <a:off x="304223" y="1951"/>
              <a:ext cx="3465834" cy="2079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 relationship is a close connection between two people. ​</a:t>
              </a:r>
            </a:p>
          </p:txBody>
        </p:sp>
      </p:grpSp>
      <p:grpSp>
        <p:nvGrpSpPr>
          <p:cNvPr id="9" name="Group 8">
            <a:extLst>
              <a:ext uri="{FF2B5EF4-FFF2-40B4-BE49-F238E27FC236}">
                <a16:creationId xmlns:a16="http://schemas.microsoft.com/office/drawing/2014/main" id="{16394377-2081-867E-D3C6-8E2A4437E450}"/>
              </a:ext>
            </a:extLst>
          </p:cNvPr>
          <p:cNvGrpSpPr/>
          <p:nvPr/>
        </p:nvGrpSpPr>
        <p:grpSpPr>
          <a:xfrm>
            <a:off x="6338675" y="2179001"/>
            <a:ext cx="3465834" cy="2079500"/>
            <a:chOff x="4116641" y="1951"/>
            <a:chExt cx="3465834" cy="2079500"/>
          </a:xfrm>
        </p:grpSpPr>
        <p:sp>
          <p:nvSpPr>
            <p:cNvPr id="10" name="Rectangle 9">
              <a:extLst>
                <a:ext uri="{FF2B5EF4-FFF2-40B4-BE49-F238E27FC236}">
                  <a16:creationId xmlns:a16="http://schemas.microsoft.com/office/drawing/2014/main" id="{60DBA8F4-F637-A324-523F-726537CC20DB}"/>
                </a:ext>
              </a:extLst>
            </p:cNvPr>
            <p:cNvSpPr/>
            <p:nvPr/>
          </p:nvSpPr>
          <p:spPr>
            <a:xfrm>
              <a:off x="4116641" y="1951"/>
              <a:ext cx="3465834" cy="2079500"/>
            </a:xfrm>
            <a:prstGeom prst="rect">
              <a:avLst/>
            </a:prstGeom>
          </p:spPr>
          <p:style>
            <a:lnRef idx="3">
              <a:schemeClr val="lt1">
                <a:hueOff val="0"/>
                <a:satOff val="0"/>
                <a:lumOff val="0"/>
                <a:alphaOff val="0"/>
              </a:schemeClr>
            </a:lnRef>
            <a:fillRef idx="1">
              <a:schemeClr val="accent5">
                <a:hueOff val="-3379271"/>
                <a:satOff val="-8710"/>
                <a:lumOff val="-5883"/>
                <a:alphaOff val="0"/>
              </a:schemeClr>
            </a:fillRef>
            <a:effectRef idx="1">
              <a:schemeClr val="accent5">
                <a:hueOff val="-3379271"/>
                <a:satOff val="-8710"/>
                <a:lumOff val="-5883"/>
                <a:alphaOff val="0"/>
              </a:schemeClr>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F7D7DED8-14AE-7335-9835-B4D71FBE5025}"/>
                </a:ext>
              </a:extLst>
            </p:cNvPr>
            <p:cNvSpPr txBox="1"/>
            <p:nvPr/>
          </p:nvSpPr>
          <p:spPr>
            <a:xfrm>
              <a:off x="4116641" y="1951"/>
              <a:ext cx="3465834" cy="2079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There are many kinds of relationships. Family, friends, romantic etc.</a:t>
              </a:r>
              <a:r>
                <a:rPr lang="en-US" sz="2300" kern="1200" dirty="0">
                  <a:latin typeface="Calibri Light" panose="020F0302020204030204"/>
                </a:rPr>
                <a:t>​​</a:t>
              </a:r>
              <a:endParaRPr lang="en-US" sz="2300" kern="1200" dirty="0"/>
            </a:p>
          </p:txBody>
        </p:sp>
      </p:grpSp>
      <p:sp>
        <p:nvSpPr>
          <p:cNvPr id="15" name="Freeform: Shape 14">
            <a:extLst>
              <a:ext uri="{FF2B5EF4-FFF2-40B4-BE49-F238E27FC236}">
                <a16:creationId xmlns:a16="http://schemas.microsoft.com/office/drawing/2014/main" id="{5CEFA873-26A3-C451-DADF-F06088F0D81D}"/>
              </a:ext>
            </a:extLst>
          </p:cNvPr>
          <p:cNvSpPr/>
          <p:nvPr/>
        </p:nvSpPr>
        <p:spPr>
          <a:xfrm>
            <a:off x="4363083" y="4481567"/>
            <a:ext cx="3465834" cy="2079500"/>
          </a:xfrm>
          <a:custGeom>
            <a:avLst/>
            <a:gdLst>
              <a:gd name="connsiteX0" fmla="*/ 0 w 3465834"/>
              <a:gd name="connsiteY0" fmla="*/ 0 h 2079500"/>
              <a:gd name="connsiteX1" fmla="*/ 3465834 w 3465834"/>
              <a:gd name="connsiteY1" fmla="*/ 0 h 2079500"/>
              <a:gd name="connsiteX2" fmla="*/ 3465834 w 3465834"/>
              <a:gd name="connsiteY2" fmla="*/ 2079500 h 2079500"/>
              <a:gd name="connsiteX3" fmla="*/ 0 w 3465834"/>
              <a:gd name="connsiteY3" fmla="*/ 2079500 h 2079500"/>
              <a:gd name="connsiteX4" fmla="*/ 0 w 3465834"/>
              <a:gd name="connsiteY4" fmla="*/ 0 h 2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834" h="2079500">
                <a:moveTo>
                  <a:pt x="0" y="0"/>
                </a:moveTo>
                <a:lnTo>
                  <a:pt x="3465834" y="0"/>
                </a:lnTo>
                <a:lnTo>
                  <a:pt x="3465834" y="2079500"/>
                </a:lnTo>
                <a:lnTo>
                  <a:pt x="0" y="2079500"/>
                </a:lnTo>
                <a:lnTo>
                  <a:pt x="0" y="0"/>
                </a:lnTo>
                <a:close/>
              </a:path>
            </a:pathLst>
          </a:custGeom>
        </p:spPr>
        <p:style>
          <a:lnRef idx="3">
            <a:schemeClr val="lt1">
              <a:hueOff val="0"/>
              <a:satOff val="0"/>
              <a:lumOff val="0"/>
              <a:alphaOff val="0"/>
            </a:schemeClr>
          </a:lnRef>
          <a:fillRef idx="1">
            <a:schemeClr val="accent5">
              <a:hueOff val="-6758543"/>
              <a:satOff val="-17419"/>
              <a:lumOff val="-11765"/>
              <a:alphaOff val="0"/>
            </a:schemeClr>
          </a:fillRef>
          <a:effectRef idx="1">
            <a:schemeClr val="accent5">
              <a:hueOff val="-6758543"/>
              <a:satOff val="-17419"/>
              <a:lumOff val="-11765"/>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Building trust, having respect and understanding each other's boundaries will help support a healthy relationship.​</a:t>
            </a:r>
          </a:p>
        </p:txBody>
      </p:sp>
    </p:spTree>
    <p:extLst>
      <p:ext uri="{BB962C8B-B14F-4D97-AF65-F5344CB8AC3E}">
        <p14:creationId xmlns:p14="http://schemas.microsoft.com/office/powerpoint/2010/main" val="399861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C287-6E2E-787C-6F3E-F43D6765C4E7}"/>
              </a:ext>
            </a:extLst>
          </p:cNvPr>
          <p:cNvSpPr>
            <a:spLocks noGrp="1"/>
          </p:cNvSpPr>
          <p:nvPr>
            <p:ph type="title"/>
          </p:nvPr>
        </p:nvSpPr>
        <p:spPr/>
        <p:txBody>
          <a:bodyPr/>
          <a:lstStyle/>
          <a:p>
            <a:r>
              <a:rPr lang="en-CA" dirty="0"/>
              <a:t>Healthy vs. Unhealthy</a:t>
            </a:r>
            <a:endParaRPr lang="en-US" dirty="0"/>
          </a:p>
        </p:txBody>
      </p:sp>
      <p:pic>
        <p:nvPicPr>
          <p:cNvPr id="4" name="Picture 3" descr="A pair of blue eyes&#10;&#10;Description automatically generated">
            <a:extLst>
              <a:ext uri="{FF2B5EF4-FFF2-40B4-BE49-F238E27FC236}">
                <a16:creationId xmlns:a16="http://schemas.microsoft.com/office/drawing/2014/main" id="{6886ADB7-8A02-5D22-9918-59D5CC18A4BA}"/>
              </a:ext>
            </a:extLst>
          </p:cNvPr>
          <p:cNvPicPr>
            <a:picLocks noChangeAspect="1"/>
          </p:cNvPicPr>
          <p:nvPr/>
        </p:nvPicPr>
        <p:blipFill>
          <a:blip r:embed="rId3"/>
          <a:stretch>
            <a:fillRect/>
          </a:stretch>
        </p:blipFill>
        <p:spPr>
          <a:xfrm>
            <a:off x="1575837" y="2918255"/>
            <a:ext cx="2529349" cy="1967271"/>
          </a:xfrm>
          <a:prstGeom prst="rect">
            <a:avLst/>
          </a:prstGeom>
        </p:spPr>
      </p:pic>
      <p:pic>
        <p:nvPicPr>
          <p:cNvPr id="5" name="Picture 4" descr="A red ear with waves&#10;&#10;Description automatically generated">
            <a:extLst>
              <a:ext uri="{FF2B5EF4-FFF2-40B4-BE49-F238E27FC236}">
                <a16:creationId xmlns:a16="http://schemas.microsoft.com/office/drawing/2014/main" id="{030FB2E5-635A-7369-4A35-D69A32D78B2F}"/>
              </a:ext>
            </a:extLst>
          </p:cNvPr>
          <p:cNvPicPr>
            <a:picLocks noChangeAspect="1"/>
          </p:cNvPicPr>
          <p:nvPr/>
        </p:nvPicPr>
        <p:blipFill>
          <a:blip r:embed="rId4"/>
          <a:stretch>
            <a:fillRect/>
          </a:stretch>
        </p:blipFill>
        <p:spPr>
          <a:xfrm>
            <a:off x="4901671" y="2718130"/>
            <a:ext cx="2388658" cy="2367519"/>
          </a:xfrm>
          <a:prstGeom prst="rect">
            <a:avLst/>
          </a:prstGeom>
        </p:spPr>
      </p:pic>
      <p:pic>
        <p:nvPicPr>
          <p:cNvPr id="6" name="Picture 5" descr="A person with different faces&#10;&#10;Description automatically generated">
            <a:extLst>
              <a:ext uri="{FF2B5EF4-FFF2-40B4-BE49-F238E27FC236}">
                <a16:creationId xmlns:a16="http://schemas.microsoft.com/office/drawing/2014/main" id="{73083CA3-B7B6-180B-A802-E60D6ED85059}"/>
              </a:ext>
            </a:extLst>
          </p:cNvPr>
          <p:cNvPicPr>
            <a:picLocks noChangeAspect="1"/>
          </p:cNvPicPr>
          <p:nvPr/>
        </p:nvPicPr>
        <p:blipFill>
          <a:blip r:embed="rId5"/>
          <a:stretch>
            <a:fillRect/>
          </a:stretch>
        </p:blipFill>
        <p:spPr>
          <a:xfrm>
            <a:off x="7897342" y="2738448"/>
            <a:ext cx="2388657" cy="2326881"/>
          </a:xfrm>
          <a:prstGeom prst="rect">
            <a:avLst/>
          </a:prstGeom>
        </p:spPr>
      </p:pic>
    </p:spTree>
    <p:extLst>
      <p:ext uri="{BB962C8B-B14F-4D97-AF65-F5344CB8AC3E}">
        <p14:creationId xmlns:p14="http://schemas.microsoft.com/office/powerpoint/2010/main" val="305896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A3D3-3333-9E2B-D6A6-83A1F6227071}"/>
              </a:ext>
            </a:extLst>
          </p:cNvPr>
          <p:cNvSpPr>
            <a:spLocks noGrp="1"/>
          </p:cNvSpPr>
          <p:nvPr>
            <p:ph type="title"/>
          </p:nvPr>
        </p:nvSpPr>
        <p:spPr/>
        <p:txBody>
          <a:bodyPr/>
          <a:lstStyle/>
          <a:p>
            <a:r>
              <a:rPr lang="en-CA" dirty="0"/>
              <a:t>Look Like</a:t>
            </a:r>
            <a:endParaRPr lang="en-US" dirty="0"/>
          </a:p>
        </p:txBody>
      </p:sp>
      <p:sp>
        <p:nvSpPr>
          <p:cNvPr id="4" name="Content Placeholder 2">
            <a:extLst>
              <a:ext uri="{FF2B5EF4-FFF2-40B4-BE49-F238E27FC236}">
                <a16:creationId xmlns:a16="http://schemas.microsoft.com/office/drawing/2014/main" id="{1D6FF5A8-F3B5-BF0B-5F70-85B0AE19541D}"/>
              </a:ext>
            </a:extLst>
          </p:cNvPr>
          <p:cNvSpPr>
            <a:spLocks noGrp="1"/>
          </p:cNvSpPr>
          <p:nvPr>
            <p:ph idx="1"/>
          </p:nvPr>
        </p:nvSpPr>
        <p:spPr>
          <a:xfrm>
            <a:off x="6443133" y="2763045"/>
            <a:ext cx="4978399" cy="2299228"/>
          </a:xfrm>
        </p:spPr>
        <p:txBody>
          <a:bodyPr vert="horz" lIns="91440" tIns="45720" rIns="91440" bIns="45720" rtlCol="0" anchor="t">
            <a:normAutofit/>
          </a:bodyPr>
          <a:lstStyle/>
          <a:p>
            <a:pPr algn="l"/>
            <a:r>
              <a:rPr lang="en-US" dirty="0">
                <a:latin typeface="Arial"/>
                <a:cs typeface="Arial"/>
              </a:rPr>
              <a:t>What does it look like to be in a </a:t>
            </a:r>
            <a:r>
              <a:rPr lang="en-US" b="1" dirty="0">
                <a:latin typeface="Arial"/>
                <a:cs typeface="Arial"/>
              </a:rPr>
              <a:t>healthy relationship</a:t>
            </a:r>
            <a:r>
              <a:rPr lang="en-US" dirty="0">
                <a:latin typeface="Arial"/>
                <a:cs typeface="Arial"/>
              </a:rPr>
              <a:t>?</a:t>
            </a:r>
            <a:endParaRPr lang="en-US" dirty="0"/>
          </a:p>
          <a:p>
            <a:pPr marL="0" indent="0" algn="l">
              <a:buNone/>
            </a:pPr>
            <a:endParaRPr lang="en-US" dirty="0">
              <a:latin typeface="Arial"/>
              <a:cs typeface="Arial"/>
            </a:endParaRPr>
          </a:p>
          <a:p>
            <a:pPr algn="l"/>
            <a:r>
              <a:rPr lang="en-US" dirty="0">
                <a:latin typeface="Arial"/>
                <a:cs typeface="Arial"/>
              </a:rPr>
              <a:t>What does it look like to be in an </a:t>
            </a:r>
            <a:r>
              <a:rPr lang="en-US" b="1" dirty="0">
                <a:latin typeface="Arial"/>
                <a:cs typeface="Arial"/>
              </a:rPr>
              <a:t>unhealthy relationship</a:t>
            </a:r>
            <a:r>
              <a:rPr lang="en-US" dirty="0">
                <a:latin typeface="Arial"/>
                <a:cs typeface="Arial"/>
              </a:rPr>
              <a:t>?</a:t>
            </a:r>
            <a:endParaRPr lang="en-US" dirty="0"/>
          </a:p>
        </p:txBody>
      </p:sp>
      <p:pic>
        <p:nvPicPr>
          <p:cNvPr id="5" name="Picture 4" descr="A pair of blue eyes&#10;&#10;Description automatically generated">
            <a:extLst>
              <a:ext uri="{FF2B5EF4-FFF2-40B4-BE49-F238E27FC236}">
                <a16:creationId xmlns:a16="http://schemas.microsoft.com/office/drawing/2014/main" id="{BC0E131C-314D-DC45-C0A9-64F44286CB97}"/>
              </a:ext>
            </a:extLst>
          </p:cNvPr>
          <p:cNvPicPr>
            <a:picLocks noChangeAspect="1"/>
          </p:cNvPicPr>
          <p:nvPr/>
        </p:nvPicPr>
        <p:blipFill>
          <a:blip r:embed="rId3"/>
          <a:stretch>
            <a:fillRect/>
          </a:stretch>
        </p:blipFill>
        <p:spPr>
          <a:xfrm>
            <a:off x="1543050" y="2401359"/>
            <a:ext cx="3886200" cy="3022600"/>
          </a:xfrm>
          <a:prstGeom prst="rect">
            <a:avLst/>
          </a:prstGeom>
          <a:noFill/>
        </p:spPr>
      </p:pic>
    </p:spTree>
    <p:extLst>
      <p:ext uri="{BB962C8B-B14F-4D97-AF65-F5344CB8AC3E}">
        <p14:creationId xmlns:p14="http://schemas.microsoft.com/office/powerpoint/2010/main" val="2229132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06F8-46B5-555F-0713-671CAB6702D5}"/>
              </a:ext>
            </a:extLst>
          </p:cNvPr>
          <p:cNvSpPr>
            <a:spLocks noGrp="1"/>
          </p:cNvSpPr>
          <p:nvPr>
            <p:ph type="title"/>
          </p:nvPr>
        </p:nvSpPr>
        <p:spPr/>
        <p:txBody>
          <a:bodyPr/>
          <a:lstStyle/>
          <a:p>
            <a:r>
              <a:rPr lang="en-CA" dirty="0"/>
              <a:t>Sound Like</a:t>
            </a:r>
            <a:endParaRPr lang="en-US" dirty="0"/>
          </a:p>
        </p:txBody>
      </p:sp>
      <p:sp>
        <p:nvSpPr>
          <p:cNvPr id="3" name="Content Placeholder 2">
            <a:extLst>
              <a:ext uri="{FF2B5EF4-FFF2-40B4-BE49-F238E27FC236}">
                <a16:creationId xmlns:a16="http://schemas.microsoft.com/office/drawing/2014/main" id="{6DC830B7-FEDB-9E4D-5085-36D5A54F00B4}"/>
              </a:ext>
            </a:extLst>
          </p:cNvPr>
          <p:cNvSpPr>
            <a:spLocks noGrp="1"/>
          </p:cNvSpPr>
          <p:nvPr>
            <p:ph idx="1"/>
          </p:nvPr>
        </p:nvSpPr>
        <p:spPr>
          <a:xfrm>
            <a:off x="838200" y="2681583"/>
            <a:ext cx="5858933" cy="2474617"/>
          </a:xfrm>
        </p:spPr>
        <p:txBody>
          <a:bodyPr/>
          <a:lstStyle/>
          <a:p>
            <a:pPr algn="l"/>
            <a:r>
              <a:rPr lang="en-US" dirty="0">
                <a:latin typeface="Arial"/>
                <a:cs typeface="Arial"/>
              </a:rPr>
              <a:t>What does it sound like to be in a </a:t>
            </a:r>
            <a:r>
              <a:rPr lang="en-US" b="1" dirty="0">
                <a:latin typeface="Arial"/>
                <a:cs typeface="Arial"/>
              </a:rPr>
              <a:t>healthy relationship</a:t>
            </a:r>
            <a:r>
              <a:rPr lang="en-US" dirty="0">
                <a:latin typeface="Arial"/>
                <a:cs typeface="Arial"/>
              </a:rPr>
              <a:t>?</a:t>
            </a:r>
          </a:p>
          <a:p>
            <a:pPr algn="l"/>
            <a:endParaRPr lang="en-US" dirty="0"/>
          </a:p>
          <a:p>
            <a:pPr algn="l"/>
            <a:r>
              <a:rPr lang="en-US" dirty="0">
                <a:latin typeface="Arial"/>
                <a:cs typeface="Arial"/>
              </a:rPr>
              <a:t>What does it sound like to be in an </a:t>
            </a:r>
            <a:r>
              <a:rPr lang="en-US" b="1" dirty="0">
                <a:latin typeface="Arial"/>
                <a:cs typeface="Arial"/>
              </a:rPr>
              <a:t>unhealthy relationship</a:t>
            </a:r>
            <a:r>
              <a:rPr lang="en-US" dirty="0">
                <a:latin typeface="Arial"/>
                <a:cs typeface="Arial"/>
              </a:rPr>
              <a:t>?</a:t>
            </a:r>
          </a:p>
          <a:p>
            <a:endParaRPr lang="en-US" dirty="0"/>
          </a:p>
        </p:txBody>
      </p:sp>
      <p:pic>
        <p:nvPicPr>
          <p:cNvPr id="4" name="Picture 3" descr="A red ear with waves&#10;&#10;Description automatically generated">
            <a:extLst>
              <a:ext uri="{FF2B5EF4-FFF2-40B4-BE49-F238E27FC236}">
                <a16:creationId xmlns:a16="http://schemas.microsoft.com/office/drawing/2014/main" id="{4AEA269D-568D-6EF3-52E8-7A2C0FDFC00A}"/>
              </a:ext>
            </a:extLst>
          </p:cNvPr>
          <p:cNvPicPr>
            <a:picLocks noChangeAspect="1"/>
          </p:cNvPicPr>
          <p:nvPr/>
        </p:nvPicPr>
        <p:blipFill>
          <a:blip r:embed="rId3"/>
          <a:stretch>
            <a:fillRect/>
          </a:stretch>
        </p:blipFill>
        <p:spPr>
          <a:xfrm>
            <a:off x="7069667" y="1931457"/>
            <a:ext cx="3886200" cy="3851808"/>
          </a:xfrm>
          <a:prstGeom prst="rect">
            <a:avLst/>
          </a:prstGeom>
          <a:noFill/>
        </p:spPr>
      </p:pic>
    </p:spTree>
    <p:extLst>
      <p:ext uri="{BB962C8B-B14F-4D97-AF65-F5344CB8AC3E}">
        <p14:creationId xmlns:p14="http://schemas.microsoft.com/office/powerpoint/2010/main" val="42120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1256-9ED1-D628-8066-6985C155F307}"/>
              </a:ext>
            </a:extLst>
          </p:cNvPr>
          <p:cNvSpPr>
            <a:spLocks noGrp="1"/>
          </p:cNvSpPr>
          <p:nvPr>
            <p:ph type="title"/>
          </p:nvPr>
        </p:nvSpPr>
        <p:spPr/>
        <p:txBody>
          <a:bodyPr/>
          <a:lstStyle/>
          <a:p>
            <a:r>
              <a:rPr lang="en-CA" dirty="0"/>
              <a:t>Feel Like</a:t>
            </a:r>
            <a:endParaRPr lang="en-US" dirty="0"/>
          </a:p>
        </p:txBody>
      </p:sp>
      <p:sp>
        <p:nvSpPr>
          <p:cNvPr id="3" name="Content Placeholder 2">
            <a:extLst>
              <a:ext uri="{FF2B5EF4-FFF2-40B4-BE49-F238E27FC236}">
                <a16:creationId xmlns:a16="http://schemas.microsoft.com/office/drawing/2014/main" id="{EAD00EA6-734D-D497-0EA8-3276867C577A}"/>
              </a:ext>
            </a:extLst>
          </p:cNvPr>
          <p:cNvSpPr>
            <a:spLocks noGrp="1"/>
          </p:cNvSpPr>
          <p:nvPr>
            <p:ph idx="1"/>
          </p:nvPr>
        </p:nvSpPr>
        <p:spPr>
          <a:xfrm>
            <a:off x="6587067" y="2859383"/>
            <a:ext cx="4766733" cy="2415350"/>
          </a:xfrm>
        </p:spPr>
        <p:txBody>
          <a:bodyPr/>
          <a:lstStyle/>
          <a:p>
            <a:pPr algn="l"/>
            <a:r>
              <a:rPr lang="en-US" dirty="0">
                <a:latin typeface="Arial"/>
                <a:cs typeface="Arial"/>
              </a:rPr>
              <a:t>What does a </a:t>
            </a:r>
            <a:r>
              <a:rPr lang="en-US" b="1" dirty="0">
                <a:latin typeface="Arial"/>
                <a:cs typeface="Arial"/>
              </a:rPr>
              <a:t>healthy relationship</a:t>
            </a:r>
            <a:r>
              <a:rPr lang="en-US" dirty="0">
                <a:latin typeface="Arial"/>
                <a:cs typeface="Arial"/>
              </a:rPr>
              <a:t> feel like?</a:t>
            </a:r>
            <a:endParaRPr lang="en-US" dirty="0"/>
          </a:p>
          <a:p>
            <a:pPr marL="0" indent="0" algn="l">
              <a:buNone/>
            </a:pPr>
            <a:endParaRPr lang="en-US" dirty="0">
              <a:latin typeface="Arial"/>
              <a:cs typeface="Arial"/>
            </a:endParaRPr>
          </a:p>
          <a:p>
            <a:pPr algn="l"/>
            <a:r>
              <a:rPr lang="en-US" dirty="0">
                <a:latin typeface="Arial"/>
                <a:cs typeface="Arial"/>
              </a:rPr>
              <a:t>What does an </a:t>
            </a:r>
            <a:r>
              <a:rPr lang="en-US" b="1" dirty="0">
                <a:latin typeface="Arial"/>
                <a:cs typeface="Arial"/>
              </a:rPr>
              <a:t>unhealthy relationship</a:t>
            </a:r>
            <a:r>
              <a:rPr lang="en-US" dirty="0">
                <a:latin typeface="Arial"/>
                <a:cs typeface="Arial"/>
              </a:rPr>
              <a:t> feel like?</a:t>
            </a:r>
            <a:endParaRPr lang="en-US" dirty="0"/>
          </a:p>
          <a:p>
            <a:endParaRPr lang="en-US" dirty="0"/>
          </a:p>
        </p:txBody>
      </p:sp>
      <p:pic>
        <p:nvPicPr>
          <p:cNvPr id="4" name="Picture 3" descr="A person with different faces&#10;&#10;Description automatically generated">
            <a:extLst>
              <a:ext uri="{FF2B5EF4-FFF2-40B4-BE49-F238E27FC236}">
                <a16:creationId xmlns:a16="http://schemas.microsoft.com/office/drawing/2014/main" id="{6F187762-876A-9DDD-4C69-0C16D5A2FF47}"/>
              </a:ext>
            </a:extLst>
          </p:cNvPr>
          <p:cNvPicPr>
            <a:picLocks noChangeAspect="1"/>
          </p:cNvPicPr>
          <p:nvPr/>
        </p:nvPicPr>
        <p:blipFill>
          <a:blip r:embed="rId3"/>
          <a:stretch>
            <a:fillRect/>
          </a:stretch>
        </p:blipFill>
        <p:spPr>
          <a:xfrm>
            <a:off x="1718734" y="2138025"/>
            <a:ext cx="3886200" cy="3785694"/>
          </a:xfrm>
          <a:prstGeom prst="rect">
            <a:avLst/>
          </a:prstGeom>
          <a:noFill/>
        </p:spPr>
      </p:pic>
    </p:spTree>
    <p:extLst>
      <p:ext uri="{BB962C8B-B14F-4D97-AF65-F5344CB8AC3E}">
        <p14:creationId xmlns:p14="http://schemas.microsoft.com/office/powerpoint/2010/main" val="269528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EE68-3CEA-9724-22E2-87DEE6916CD3}"/>
              </a:ext>
            </a:extLst>
          </p:cNvPr>
          <p:cNvSpPr>
            <a:spLocks noGrp="1"/>
          </p:cNvSpPr>
          <p:nvPr>
            <p:ph type="title"/>
          </p:nvPr>
        </p:nvSpPr>
        <p:spPr/>
        <p:txBody>
          <a:bodyPr/>
          <a:lstStyle/>
          <a:p>
            <a:r>
              <a:rPr lang="en-CA" dirty="0"/>
              <a:t>Consent</a:t>
            </a:r>
            <a:endParaRPr lang="en-US" dirty="0"/>
          </a:p>
        </p:txBody>
      </p:sp>
      <p:pic>
        <p:nvPicPr>
          <p:cNvPr id="4" name="Online Media 3" title="Cycling Through Consent">
            <a:hlinkClick r:id="" action="ppaction://media"/>
            <a:extLst>
              <a:ext uri="{FF2B5EF4-FFF2-40B4-BE49-F238E27FC236}">
                <a16:creationId xmlns:a16="http://schemas.microsoft.com/office/drawing/2014/main" id="{53E463D8-87DF-6604-77F3-63AE7B584E53}"/>
              </a:ext>
            </a:extLst>
          </p:cNvPr>
          <p:cNvPicPr>
            <a:picLocks noGrp="1" noRot="1" noChangeAspect="1"/>
          </p:cNvPicPr>
          <p:nvPr>
            <p:ph idx="1"/>
            <a:videoFile r:link="rId1"/>
          </p:nvPr>
        </p:nvPicPr>
        <p:blipFill>
          <a:blip r:embed="rId4"/>
          <a:stretch>
            <a:fillRect/>
          </a:stretch>
        </p:blipFill>
        <p:spPr>
          <a:xfrm>
            <a:off x="3035829" y="2386013"/>
            <a:ext cx="6120342" cy="3458226"/>
          </a:xfrm>
          <a:prstGeom prst="rect">
            <a:avLst/>
          </a:prstGeom>
        </p:spPr>
      </p:pic>
    </p:spTree>
    <p:extLst>
      <p:ext uri="{BB962C8B-B14F-4D97-AF65-F5344CB8AC3E}">
        <p14:creationId xmlns:p14="http://schemas.microsoft.com/office/powerpoint/2010/main" val="395191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07BBAF11-9FB9-4D48-90A6-C4DECC58B8ED}" vid="{7DDDB70D-2E4D-4FB3-806A-63843D4F15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970EF6889E1542940F523285A40321" ma:contentTypeVersion="19" ma:contentTypeDescription="Create a new document." ma:contentTypeScope="" ma:versionID="e54bd9483665ce903f808bc99525a3bc">
  <xsd:schema xmlns:xsd="http://www.w3.org/2001/XMLSchema" xmlns:xs="http://www.w3.org/2001/XMLSchema" xmlns:p="http://schemas.microsoft.com/office/2006/metadata/properties" xmlns:ns2="88b26220-c0c3-4b70-bd45-470f1aa6fb54" xmlns:ns3="8c35f27a-7766-42e4-af79-3c5503d623c9" targetNamespace="http://schemas.microsoft.com/office/2006/metadata/properties" ma:root="true" ma:fieldsID="0fc538ef21f27008a363fcc890d5acad" ns2:_="" ns3:_="">
    <xsd:import namespace="88b26220-c0c3-4b70-bd45-470f1aa6fb54"/>
    <xsd:import namespace="8c35f27a-7766-42e4-af79-3c5503d623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Details"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26220-c0c3-4b70-bd45-470f1aa6f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etails" ma:index="18" nillable="true" ma:displayName="Details" ma:format="Dropdown" ma:internalName="Details">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8ccabe3-0932-4d16-bb3d-57018f634a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35f27a-7766-42e4-af79-3c5503d623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5bacca76-5b74-4581-b56d-a9bb706afbaf}" ma:internalName="TaxCatchAll" ma:showField="CatchAllData" ma:web="8c35f27a-7766-42e4-af79-3c5503d623c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c35f27a-7766-42e4-af79-3c5503d623c9" xsi:nil="true"/>
    <lcf76f155ced4ddcb4097134ff3c332f xmlns="88b26220-c0c3-4b70-bd45-470f1aa6fb54">
      <Terms xmlns="http://schemas.microsoft.com/office/infopath/2007/PartnerControls"/>
    </lcf76f155ced4ddcb4097134ff3c332f>
    <Details xmlns="88b26220-c0c3-4b70-bd45-470f1aa6fb5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6D6981-D8AE-4335-9FE1-5E9DF49011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b26220-c0c3-4b70-bd45-470f1aa6fb54"/>
    <ds:schemaRef ds:uri="8c35f27a-7766-42e4-af79-3c5503d623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892A94-C01D-43F6-82ED-F52ACC648411}">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8c35f27a-7766-42e4-af79-3c5503d623c9"/>
    <ds:schemaRef ds:uri="http://schemas.microsoft.com/office/infopath/2007/PartnerControls"/>
    <ds:schemaRef ds:uri="88b26220-c0c3-4b70-bd45-470f1aa6fb54"/>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7F9C2921-AC81-498F-A164-ECED8F0D1C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244</TotalTime>
  <Words>843</Words>
  <Application>Microsoft Office PowerPoint</Application>
  <PresentationFormat>Widescreen</PresentationFormat>
  <Paragraphs>85</Paragraphs>
  <Slides>11</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Arial,Sans-Serif</vt:lpstr>
      <vt:lpstr>Calibri</vt:lpstr>
      <vt:lpstr>Calibri Light</vt:lpstr>
      <vt:lpstr>Courier New,monospace</vt:lpstr>
      <vt:lpstr>Neue Haas Grotesk Text</vt:lpstr>
      <vt:lpstr>Custom Design</vt:lpstr>
      <vt:lpstr>PowerPoint Presentation</vt:lpstr>
      <vt:lpstr>Overview</vt:lpstr>
      <vt:lpstr>The Relationship Game</vt:lpstr>
      <vt:lpstr>What are Relationships?</vt:lpstr>
      <vt:lpstr>Healthy vs. Unhealthy</vt:lpstr>
      <vt:lpstr>Look Like</vt:lpstr>
      <vt:lpstr>Sound Like</vt:lpstr>
      <vt:lpstr>Feel Like</vt:lpstr>
      <vt:lpstr>Consent</vt:lpstr>
      <vt:lpstr>PowerPoint Presentation</vt:lpstr>
      <vt:lpstr>When in life do we use consent?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Eckert</dc:creator>
  <cp:lastModifiedBy>Joy Knott</cp:lastModifiedBy>
  <cp:revision>13</cp:revision>
  <dcterms:created xsi:type="dcterms:W3CDTF">2024-07-17T12:31:40Z</dcterms:created>
  <dcterms:modified xsi:type="dcterms:W3CDTF">2024-09-11T20:07:16Z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0x01010050970EF6889E1542940F523285A40321</vt:lpwstr>
  </property>
  <property fmtid="{D5CDD505-2E9C-101B-9397-08002B2CF9AE}" pid="3" name="MediaServiceImageTags">
    <vt:lpwstr/>
  </property>
  <property fmtid="{D5CDD505-2E9C-101B-9397-08002B2CF9AE}" pid="4" name="lcf76f155ced4ddcb4097134ff3c332f">
    <vt:lpwstr/>
  </property>
  <property fmtid="{D5CDD505-2E9C-101B-9397-08002B2CF9AE}" pid="5" name="TaxCatchAll">
    <vt:lpwstr/>
  </property>
</Properties>
</file>