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8" r:id="rId3"/>
    <p:sldId id="299" r:id="rId4"/>
    <p:sldId id="300" r:id="rId5"/>
    <p:sldId id="301" r:id="rId6"/>
    <p:sldId id="302" r:id="rId7"/>
    <p:sldId id="296" r:id="rId8"/>
    <p:sldId id="303" r:id="rId9"/>
    <p:sldId id="263" r:id="rId10"/>
    <p:sldId id="264" r:id="rId11"/>
    <p:sldId id="265" r:id="rId12"/>
    <p:sldId id="288" r:id="rId13"/>
    <p:sldId id="266" r:id="rId14"/>
    <p:sldId id="295" r:id="rId15"/>
    <p:sldId id="294" r:id="rId16"/>
    <p:sldId id="269" r:id="rId17"/>
    <p:sldId id="297" r:id="rId18"/>
    <p:sldId id="270" r:id="rId19"/>
    <p:sldId id="275" r:id="rId20"/>
    <p:sldId id="281" r:id="rId21"/>
    <p:sldId id="283" r:id="rId22"/>
    <p:sldId id="284" r:id="rId23"/>
    <p:sldId id="285" r:id="rId24"/>
    <p:sldId id="290" r:id="rId25"/>
    <p:sldId id="287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B5C"/>
    <a:srgbClr val="006600"/>
    <a:srgbClr val="006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22" d="100"/>
          <a:sy n="122" d="100"/>
        </p:scale>
        <p:origin x="120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9DC8FC3-F4B8-471E-94E8-18A2FDA035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CAD5B7-AE3F-444C-A67C-9DED2BC87B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910C1CF-7BA0-4867-AAFB-4FFF648CE6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A5DF3CE-D2C0-439F-98D3-8F306CB311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F455C58-82E0-4C64-89AE-198AFCA440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16A6F-A5F5-4294-9885-72C5429B94A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8C079-71A4-46EF-AB1E-6C105B6B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0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64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EF1E8-FD7D-42C2-B0F4-45C7E51F6DA3}" type="slidenum">
              <a:rPr lang="en-US"/>
              <a:pPr/>
              <a:t>11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https://pixabay.com/static/uploads/photo/2016/03/05/22/21/appetite-1239259_960_720.jpg</a:t>
            </a:r>
          </a:p>
          <a:p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https://pixabay.com/static/uploads/photo/2016/07/27/04/33/fried-1544557_960_720.jpg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34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4F0F4-DD0F-4BE3-B8FC-5A16E93BAE1B}" type="slidenum">
              <a:rPr lang="en-US"/>
              <a:pPr/>
              <a:t>13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https://pixabay.com/static/uploads/photo/2014/09/30/15/25/pepper-467270_960_720.jpg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Questions for Students:</a:t>
            </a:r>
            <a:r>
              <a:rPr lang="en-CA" baseline="0" dirty="0"/>
              <a:t> </a:t>
            </a:r>
            <a:r>
              <a:rPr lang="en-CA" b="1" dirty="0"/>
              <a:t>What foods</a:t>
            </a:r>
            <a:r>
              <a:rPr lang="en-CA" b="1" baseline="0" dirty="0"/>
              <a:t> are the most colourful on your plate or in your lunch bag?</a:t>
            </a:r>
          </a:p>
          <a:p>
            <a:r>
              <a:rPr lang="en-CA" b="1" baseline="0" dirty="0"/>
              <a:t>Can you name different vegetables and fruits that match the colour of the rainbow?</a:t>
            </a:r>
            <a:endParaRPr lang="en-CA" b="1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https://pixabay.com/static/uploads/photo/2014/05/18/00/27/cloud-346706_960_720.png</a:t>
            </a:r>
          </a:p>
          <a:p>
            <a:r>
              <a:rPr lang="en-CA" dirty="0"/>
              <a:t>https://pixabay.com/static/uploads/photo/2016/05/16/17/59/strawberries-1396330_960_720.jpg</a:t>
            </a:r>
          </a:p>
          <a:p>
            <a:r>
              <a:rPr lang="en-CA" dirty="0"/>
              <a:t>https://pixabay.com/static/uploads/photo/2012/02/19/18/07/orange-15047_960_720.jpg</a:t>
            </a:r>
          </a:p>
          <a:p>
            <a:r>
              <a:rPr lang="en-CA" dirty="0"/>
              <a:t>https://pixabay.com/static/uploads/photo/2016/01/03/17/59/bananas-1119790_960_720.jpg</a:t>
            </a:r>
          </a:p>
          <a:p>
            <a:r>
              <a:rPr lang="en-CA" dirty="0"/>
              <a:t>https://pixabay.com/static/uploads/photo/2016/07/27/13/31/pepper-1545314_960_720.jpg</a:t>
            </a:r>
          </a:p>
          <a:p>
            <a:r>
              <a:rPr lang="en-CA" dirty="0"/>
              <a:t>https://pixabay.com/static/uploads/photo/2016/03/09/09/19/blueberries-1245724_960_720.jpg</a:t>
            </a:r>
          </a:p>
          <a:p>
            <a:r>
              <a:rPr lang="en-CA" dirty="0"/>
              <a:t>https://pixabay.com/static/uploads/photo/2016/06/01/08/39/berries-1428568_960_720.jpg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673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:</a:t>
            </a:r>
            <a:r>
              <a:rPr lang="en-CA" baseline="0" dirty="0"/>
              <a:t> </a:t>
            </a:r>
            <a:r>
              <a:rPr lang="en-CA" b="1" dirty="0"/>
              <a:t>What</a:t>
            </a:r>
            <a:r>
              <a:rPr lang="en-CA" b="1" baseline="0" dirty="0"/>
              <a:t> are your </a:t>
            </a:r>
            <a:r>
              <a:rPr lang="en-CA" b="1" baseline="0" dirty="0" err="1"/>
              <a:t>FAVourite</a:t>
            </a:r>
            <a:r>
              <a:rPr lang="en-CA" b="1" baseline="0" dirty="0"/>
              <a:t> ways to eat Fruits And Vegetables?</a:t>
            </a:r>
          </a:p>
          <a:p>
            <a:r>
              <a:rPr lang="en-CA" b="1" baseline="0" dirty="0"/>
              <a:t>Do you have favourites ways to add them to your lunch?</a:t>
            </a:r>
          </a:p>
          <a:p>
            <a:pPr marL="0" indent="0">
              <a:buNone/>
            </a:pPr>
            <a:endParaRPr lang="en-CA" baseline="0" dirty="0"/>
          </a:p>
          <a:p>
            <a:pPr marL="0" indent="0">
              <a:buNone/>
            </a:pPr>
            <a:r>
              <a:rPr lang="en-CA" baseline="0" dirty="0"/>
              <a:t>Here are some examples: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Veggies and dip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Fruit bowls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Flavourful appetizers and salads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Fresh veggies on pizza or sandwiches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In season fruit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Cut up fruit possibly with yogurt dip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https://pixabay.com/static/uploads/photo/2016/02/04/16/15/vegetable-plate-1179401_960_720.jpg</a:t>
            </a:r>
          </a:p>
          <a:p>
            <a:r>
              <a:rPr lang="en-CA" dirty="0"/>
              <a:t>https://pixabay.com/static/uploads/photo/2015/09/28/15/49/fruit-962279_960_720.jpg</a:t>
            </a:r>
          </a:p>
          <a:p>
            <a:r>
              <a:rPr lang="en-CA" dirty="0"/>
              <a:t>https://pixabay.com/static/uploads/photo/2015/06/10/19/56/apples-805124_960_720.jpg</a:t>
            </a:r>
          </a:p>
          <a:p>
            <a:r>
              <a:rPr lang="en-CA" dirty="0"/>
              <a:t>https://pixabay.com/static/uploads/photo/2015/02/28/17/28/tomato-mozzarella-653838_960_720.jpg</a:t>
            </a:r>
          </a:p>
          <a:p>
            <a:r>
              <a:rPr lang="en-CA" dirty="0"/>
              <a:t>https://pixabay.com/static/uploads/photo/2014/05/18/11/25/pizza-346985_960_720.jpg</a:t>
            </a:r>
          </a:p>
          <a:p>
            <a:r>
              <a:rPr lang="en-CA" dirty="0"/>
              <a:t>https://pixabay.com/static/uploads/photo/2016/08/11/18/36/fruit-1586490_960_720.jpg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98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1E90E-C683-4A07-B14A-A3C1770994F5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illustrate the point about healthy drink choices the sugary drink kit can be used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Flavoured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milks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flavoured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fortified plant-based beverages - these contain some vitamin and minerals, however, are higher in added sugar and therefore are categorized as a sometimes food.</a:t>
            </a:r>
          </a:p>
          <a:p>
            <a:endParaRPr lang="en-CA" baseline="0" dirty="0"/>
          </a:p>
          <a:p>
            <a:r>
              <a:rPr lang="en-CA" dirty="0"/>
              <a:t>https://pixabay.com/static/uploads/photo/2015/03/05/08/40/water-bottle-660024_960_720.jpg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E90E-C683-4A07-B14A-A3C1770994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100% fruit juice should also be a “sometimes” food</a:t>
            </a:r>
          </a:p>
          <a:p>
            <a:r>
              <a:rPr lang="en-CA" baseline="0" dirty="0"/>
              <a:t>https://pixabay.com/en/juice-fruit-apple-box-beverage-31728/</a:t>
            </a:r>
          </a:p>
        </p:txBody>
      </p:sp>
    </p:spTree>
    <p:extLst>
      <p:ext uri="{BB962C8B-B14F-4D97-AF65-F5344CB8AC3E}">
        <p14:creationId xmlns:p14="http://schemas.microsoft.com/office/powerpoint/2010/main" val="1824829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9099-9DB3-4142-B35B-37B22F74686A}" type="slidenum">
              <a:rPr lang="en-US"/>
              <a:pPr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https://pixabay.com/static/uploads/photo/2014/05/10/21/25/drink-341489_960_720.jpg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24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0FE9F-BA8E-418E-889C-A4858FE5F0BA}" type="slidenum">
              <a:rPr lang="en-US"/>
              <a:pPr/>
              <a:t>20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Question:</a:t>
            </a:r>
            <a:r>
              <a:rPr lang="en-CA" b="1" baseline="0" dirty="0"/>
              <a:t> </a:t>
            </a:r>
            <a:r>
              <a:rPr lang="en-CA" b="1" dirty="0"/>
              <a:t>What can you do to get involved in menu planning and making lunch?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Menu Planning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Choose</a:t>
            </a:r>
            <a:r>
              <a:rPr lang="en-CA" baseline="0" dirty="0"/>
              <a:t> everyday foods you like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Include  vegetables and fruit</a:t>
            </a: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Make</a:t>
            </a:r>
            <a:r>
              <a:rPr lang="en-CA" baseline="0" dirty="0"/>
              <a:t> the grocery list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based on the menu planning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Grocery</a:t>
            </a:r>
            <a:r>
              <a:rPr lang="en-CA" baseline="0" dirty="0"/>
              <a:t> shop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Go along to help pick out the foods from the list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Cost: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Consider using beans or legumes a few times a week instead of meat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Prepare or bake your own soups or muffins  (Health Canada: http://www.hc-sc.gc.ca/fn-an/food-guide-aliment/using-utiliser/shopping-epicerie-eng.php)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Question:</a:t>
            </a:r>
            <a:r>
              <a:rPr lang="en-CA" b="1" baseline="0" dirty="0"/>
              <a:t> </a:t>
            </a:r>
            <a:r>
              <a:rPr lang="en-CA" b="1" dirty="0"/>
              <a:t>What are some traditional</a:t>
            </a:r>
            <a:r>
              <a:rPr lang="en-CA" b="1" baseline="0" dirty="0"/>
              <a:t> food you eat?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https://pixabay.com/static/uploads/photo/2016/03/05/19/02/appetite-1238251_960_720.jpg</a:t>
            </a:r>
          </a:p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6EAD0-9370-4453-8B42-ECCA917D8BE4}" type="slidenum">
              <a:rPr lang="en-US"/>
              <a:pPr/>
              <a:t>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https://pixabay.com/static/uploads/photo/2016/03/05/19/02/berry-1238249_960_720.jpg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6B999-DDD3-4AAE-B6ED-9E76E9DAE4AE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How could you make over this menu?</a:t>
            </a:r>
          </a:p>
          <a:p>
            <a:r>
              <a:rPr lang="en-CA" dirty="0"/>
              <a:t>Take 2 minutes</a:t>
            </a:r>
            <a:r>
              <a:rPr lang="en-CA" baseline="0" dirty="0"/>
              <a:t> and plan out your menu makeover </a:t>
            </a:r>
          </a:p>
          <a:p>
            <a:endParaRPr lang="en-CA" dirty="0"/>
          </a:p>
          <a:p>
            <a:r>
              <a:rPr lang="en-CA" dirty="0"/>
              <a:t>https://pixabay.com/static/uploads/photo/2016/03/05/21/43/appetite-1239060_960_720.jpg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CA14E-74F1-494E-A992-C05F789523B5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Question</a:t>
            </a:r>
            <a:r>
              <a:rPr lang="en-CA" baseline="0" dirty="0"/>
              <a:t> for students</a:t>
            </a:r>
            <a:r>
              <a:rPr lang="en-CA" dirty="0"/>
              <a:t>: </a:t>
            </a:r>
            <a:r>
              <a:rPr lang="en-CA" b="1" dirty="0"/>
              <a:t>How would you makeover this </a:t>
            </a:r>
            <a:r>
              <a:rPr lang="en-CA" b="1" dirty="0" err="1"/>
              <a:t>lunchbag</a:t>
            </a:r>
            <a:r>
              <a:rPr lang="en-CA" b="1" dirty="0"/>
              <a:t>?</a:t>
            </a:r>
          </a:p>
          <a:p>
            <a:endParaRPr lang="en-CA" dirty="0"/>
          </a:p>
          <a:p>
            <a:r>
              <a:rPr lang="en-CA" dirty="0"/>
              <a:t>Here</a:t>
            </a:r>
            <a:r>
              <a:rPr lang="en-CA" baseline="0" dirty="0"/>
              <a:t> is how we made it over:</a:t>
            </a:r>
            <a:endParaRPr lang="en-CA" dirty="0"/>
          </a:p>
          <a:p>
            <a:r>
              <a:rPr lang="en-CA" dirty="0"/>
              <a:t>Make your own bento box</a:t>
            </a:r>
            <a:r>
              <a:rPr lang="en-CA" baseline="0" dirty="0"/>
              <a:t> – mix and match favs</a:t>
            </a:r>
          </a:p>
          <a:p>
            <a:r>
              <a:rPr lang="en-CA" baseline="0" dirty="0"/>
              <a:t>Whole grain crackers, cheese cubes, homemade baked chicken fingers with dip</a:t>
            </a:r>
          </a:p>
          <a:p>
            <a:r>
              <a:rPr lang="en-CA" baseline="0" dirty="0"/>
              <a:t>Fresh fruit with yogurt-based dip</a:t>
            </a:r>
          </a:p>
          <a:p>
            <a:r>
              <a:rPr lang="en-CA" baseline="0" dirty="0"/>
              <a:t>Homemade cookie</a:t>
            </a:r>
          </a:p>
          <a:p>
            <a:r>
              <a:rPr lang="en-CA" baseline="0" dirty="0"/>
              <a:t>Water</a:t>
            </a:r>
          </a:p>
          <a:p>
            <a:endParaRPr lang="en-CA" baseline="0" dirty="0"/>
          </a:p>
          <a:p>
            <a:r>
              <a:rPr lang="en-CA" dirty="0"/>
              <a:t>https://pixabay.com/static/uploads/photo/2016/08/11/16/32/mason-jar-1586107_960_720.jpg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72886-B31E-496E-BD97-85F6F1BB8763}" type="slidenum">
              <a:rPr lang="en-US"/>
              <a:pPr/>
              <a:t>23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How would you makeover</a:t>
            </a:r>
            <a:r>
              <a:rPr lang="en-CA" b="1" baseline="0" dirty="0"/>
              <a:t> this lunch?</a:t>
            </a:r>
            <a:endParaRPr lang="en-CA" b="1" dirty="0"/>
          </a:p>
          <a:p>
            <a:endParaRPr lang="en-CA" dirty="0"/>
          </a:p>
          <a:p>
            <a:r>
              <a:rPr lang="en-CA" dirty="0"/>
              <a:t>Leftover roast meat</a:t>
            </a:r>
            <a:r>
              <a:rPr lang="en-CA" baseline="0" dirty="0"/>
              <a:t> on w</a:t>
            </a:r>
            <a:r>
              <a:rPr lang="en-CA" dirty="0"/>
              <a:t>hole</a:t>
            </a:r>
            <a:r>
              <a:rPr lang="en-CA" baseline="0" dirty="0"/>
              <a:t> grain bun with lettuce and tomato</a:t>
            </a:r>
          </a:p>
          <a:p>
            <a:r>
              <a:rPr lang="en-CA" baseline="0" dirty="0"/>
              <a:t>Carrots with Hummus dip</a:t>
            </a:r>
          </a:p>
          <a:p>
            <a:r>
              <a:rPr lang="en-US" baseline="0" dirty="0"/>
              <a:t>Trail Mix (Consider whether this should be nut-free)</a:t>
            </a:r>
            <a:endParaRPr lang="en-CA" baseline="0" dirty="0"/>
          </a:p>
          <a:p>
            <a:r>
              <a:rPr lang="en-CA" baseline="0" dirty="0"/>
              <a:t>Milk or water</a:t>
            </a:r>
          </a:p>
          <a:p>
            <a:r>
              <a:rPr lang="en-CA" baseline="0" dirty="0"/>
              <a:t>Fruit</a:t>
            </a:r>
          </a:p>
          <a:p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https://pixabay.com/static/uploads/photo/2015/12/08/16/10/federal-carrots-1083235_960_720.png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https://pixabay.com/static/uploads/photo/2016/06/26/17/19/heart-1480779_960_720.png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868" indent="-27994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797" indent="-2239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716" indent="-2239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5635" indent="-2239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C58FAB-1E04-49F3-A4A8-04F466F7289B}" type="slidenum">
              <a:rPr lang="en-CA" sz="1200">
                <a:latin typeface="Arial" charset="0"/>
              </a:rPr>
              <a:pPr eaLnBrk="1" hangingPunct="1"/>
              <a:t>24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https://pixabay.com/static/uploads/photo/2012/02/25/19/02/apple-16890_960_720.jpg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7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9F1C4-4A13-4082-9AD8-635A4E7278CA}" type="slidenum">
              <a:rPr lang="en-US"/>
              <a:pPr/>
              <a:t>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4336"/>
            <a:ext cx="5031887" cy="4113553"/>
          </a:xfrm>
        </p:spPr>
        <p:txBody>
          <a:bodyPr lIns="91423" tIns="45712" rIns="91423" bIns="45712"/>
          <a:lstStyle/>
          <a:p>
            <a:r>
              <a:rPr lang="en-CA" dirty="0"/>
              <a:t>Can you name the three</a:t>
            </a:r>
            <a:r>
              <a:rPr lang="en-CA" baseline="0" dirty="0"/>
              <a:t> food</a:t>
            </a:r>
            <a:r>
              <a:rPr lang="en-CA" dirty="0"/>
              <a:t> categories?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Question</a:t>
            </a:r>
            <a:r>
              <a:rPr lang="en-CA" baseline="0" dirty="0"/>
              <a:t> to ask students</a:t>
            </a:r>
            <a:r>
              <a:rPr lang="en-CA" dirty="0"/>
              <a:t>:</a:t>
            </a:r>
          </a:p>
          <a:p>
            <a:pPr marL="0" indent="0">
              <a:buNone/>
            </a:pPr>
            <a:r>
              <a:rPr lang="en-CA" b="1" dirty="0"/>
              <a:t>Which Food Group represents the portion</a:t>
            </a:r>
            <a:r>
              <a:rPr lang="en-CA" b="1" baseline="0" dirty="0"/>
              <a:t> of the plate? Why?</a:t>
            </a:r>
          </a:p>
          <a:p>
            <a:pPr marL="0" indent="0">
              <a:buNone/>
            </a:pPr>
            <a:r>
              <a:rPr lang="en-CA" baseline="0" dirty="0"/>
              <a:t>    - Vegetables and Fruit. </a:t>
            </a:r>
          </a:p>
          <a:p>
            <a:pPr marL="0" indent="0">
              <a:buNone/>
            </a:pPr>
            <a:r>
              <a:rPr lang="en-CA" baseline="0" dirty="0"/>
              <a:t>-We need the most servings from this group to fuel our bodies. Generally children and adults don’t eat adequate amounts of vegetables and fruit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21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Prompt:</a:t>
            </a:r>
          </a:p>
          <a:p>
            <a:pPr marL="0" indent="0">
              <a:buNone/>
            </a:pPr>
            <a:r>
              <a:rPr lang="en-CA" b="1" dirty="0"/>
              <a:t>Name</a:t>
            </a:r>
            <a:r>
              <a:rPr lang="en-CA" b="1" baseline="0" dirty="0"/>
              <a:t> an everyday food and the food category to which it belongs (have a few students provide examples)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68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For examples: refer to the food guide </a:t>
            </a:r>
          </a:p>
          <a:p>
            <a:r>
              <a:rPr lang="en-CA" dirty="0"/>
              <a:t>Ice cream, butter, cream cheese – are not part of the protein</a:t>
            </a:r>
            <a:r>
              <a:rPr lang="en-CA" baseline="0" dirty="0"/>
              <a:t> foods</a:t>
            </a:r>
            <a:r>
              <a:rPr lang="en-CA" dirty="0"/>
              <a:t> grouping</a:t>
            </a:r>
            <a:r>
              <a:rPr lang="en-CA" baseline="0" dirty="0"/>
              <a:t> </a:t>
            </a:r>
            <a:r>
              <a:rPr lang="en-CA" dirty="0"/>
              <a:t>as they do not contain enough calcium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58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98C-763C-4AB2-B002-142FFF3B1A4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8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2FDDA-EA09-4CFE-9D4B-A4CA57A697CB}" type="slidenum">
              <a:rPr lang="en-US"/>
              <a:pPr/>
              <a:t>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https://pixabay.com/static/uploads/photo/2015/08/17/21/43/salad-892995_960_720.jpg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A74F8-4640-46EB-BE0E-05D96A1F6BAA}" type="slidenum">
              <a:rPr lang="en-US"/>
              <a:pPr/>
              <a:t>10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7193-C128-460B-8E87-1FE460B1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3B1D6-D970-4FFF-8F7D-6ED4A018F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4A5B-4AFE-4304-B21F-40EFFE59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AFC90-1715-43A8-9CFF-F18D6F69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12BE4-E0B5-4B42-A804-32876E4F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093F-31AD-41BC-9221-F3897EE61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77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D7C5-ED91-4440-971E-C2220627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1B842-7337-4069-81CE-F8E2C6676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10CC2-B198-4203-BDFD-47AC9615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546FE-0DDC-4F15-8B09-4D5EFC68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4E85-BB64-48C6-9BA1-D6D2753B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44F92-CB68-4D9A-93A1-928F8C28D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38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5E873-B418-4444-B510-32C9DF2A4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38900" y="9144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EE656-7275-4EFD-A824-74C8E1091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6C3A-B30D-4D36-A2FD-80BEE3A1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9F179-D9E2-400D-BF90-3648638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20F2-0A3E-468D-8B0F-1BBD6270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7918-8420-4B30-925B-7155894EC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1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6FF2-5467-4429-B4BD-132CB88D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66D7D-22C1-4FD8-A6E4-2AB51F3932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65627DAA-5F59-4D73-94C7-08238E8E80F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572000" y="2133600"/>
            <a:ext cx="3810000" cy="39624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6DC2-4CE1-477E-BFCB-F601F687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0A51-4280-45EC-A750-60A670A7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F3789-4645-49EE-BB84-BCBAD441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93FA92-5EBE-4705-81EE-FB19DE1A1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F304-723E-4467-AD69-30B13939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5A14-D132-45A5-96D4-D0A00DE585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B432DFF-E219-4A91-9A11-4D6B4F5DC769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572000" y="2133600"/>
            <a:ext cx="3810000" cy="3962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6ADE1-7DDD-4AA5-BF93-8400230E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BA6B1-C5AB-4FC4-978C-4F80EA6A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B9FBC-9EFE-4B99-8E86-681D0386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0F5735-BEC9-4AC0-AF66-C34711A82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4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88A7-686F-4476-9B26-10E7B37F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CB764BB-842A-4DE6-A931-A27CAA00E852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09600" y="2133600"/>
            <a:ext cx="7772400" cy="3962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496E-0B2F-4E8B-9764-87B07890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D50EC-B476-4290-A5DE-AA31EE47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379D3-93E1-465B-89F5-BC7CD7B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7A277F-34C7-4D5B-BE56-DE69CD9F6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7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71C8-7ABA-4420-AC1B-D4A5B87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1F5AF29-F4B9-4F85-B02A-C2FE5CB0646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09600" y="2133600"/>
            <a:ext cx="3810000" cy="39624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65D79-CCBF-4CC1-972E-3742EBBE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5C1D-D0FF-4066-B149-F808D8FE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212FA-7AAD-4E03-8503-ADAE2D39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2AC4A-BC1F-4EE6-BB8E-096D8143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16D954-9D90-4933-AFD6-15C2DA8BB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3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C23E-4717-4AE0-A618-7108B809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8C13-D091-45B4-805E-8BBB00FF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C832-C49C-451D-A07D-54336872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CC64-F660-4852-B304-F8914E18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32A9-78C1-401D-A1C8-964A9036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7097-35BD-4A2B-B66B-0B05696C0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95FA-0E1E-414B-969A-3CCC30A7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7CF7C-8F99-481E-A6CE-6572D686F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C02F-2FCF-422B-ABD1-02E77255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DC59-D8C9-4B78-9094-35AB37AB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8365-07DA-43F2-9478-E735D4EE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6F9E-E57C-40EE-BCA9-FE3CCFF19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B331-C40A-4C7D-B7B1-92908737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E2D5-1AB3-432D-8161-28764D4D9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E4E12-924F-487A-AA76-83B858AD3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5815B-C943-47B1-BDCC-9AF34BA8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0C047-80C0-4C5E-8ADB-615A9CAA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F7612-3E9E-48AC-94C6-E50A3739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273D7-7954-47CE-A064-A71D627E1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8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8E42-D791-45D1-898A-CB1D7DE2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A310-99C5-4223-9E6B-AC450ADE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1014-B841-4357-891E-87A566B34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05EE8-7988-4E96-9889-3928A64B8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51C46-355E-4DB5-9CF9-1FC27A550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6DEF2-C141-47E3-AB71-F00C27AF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450D9-60F6-4357-B725-CEAF1FC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2E9D8-2A97-4FD6-95B6-1ABC2786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8850-EA07-4801-9292-03C8BFCCE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3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C166-B339-46A0-AC5C-611847B1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88386-2313-44C1-BBCF-2BAB38B1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134A4-91D8-4B57-8E62-F3F944FC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7BC8E-156C-4360-8F6F-A580939F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DD35-451F-4B8D-A4D6-84E045C86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3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9E7E8-7864-4290-874A-9BB7EF88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2489D-55AD-4463-9BE5-1D9DF245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57B98-0D12-43AC-992F-C34445F1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6193-27BC-4DEE-9819-AD938D769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8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07B6-FF48-42F9-8330-2EE3A8C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9FFEE-7014-476A-9A13-F9ED4ACD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90CD8-59FC-420D-871B-1B5A8618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6FEF2-99C7-4162-978A-08A1E5BA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F0A0-83CF-4822-BABB-8E0924D9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8C4EF-7AC2-496E-B543-5168BF71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0CBD-DD73-4829-B736-670652F62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7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8A32-A813-437C-B057-E849BF7F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F5F29-1A6F-4F60-802E-F1AAD5ED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86B62-69D1-4FF0-B933-079EE8A98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8CB18-798B-4969-8F3B-80A5361B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7B4DF-9E27-42B0-B277-83C15338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10B3-853C-4F34-A401-73B75FB6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7F77-5EDC-445B-B2C6-76609E94B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5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70E2A9-2A29-46C3-80C0-BFD418007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F66FFE-388D-4338-88D1-2858237AF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4B5F2B-892F-4165-88F7-2C28B0F12D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E2AF2B-8AB5-4D1A-AAD2-AE32377D56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1A47C9-C6DE-4569-AF2B-3D0F2CD2E6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C08552-C24E-4561-9B40-156CE82AE86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9" name="Picture 15" descr="\\Fileserver1\shares\print\-= CLIENT LOGOS =-\MLHU\MLHUlogo_horz[K].eps">
            <a:extLst>
              <a:ext uri="{FF2B5EF4-FFF2-40B4-BE49-F238E27FC236}">
                <a16:creationId xmlns:a16="http://schemas.microsoft.com/office/drawing/2014/main" id="{62F7BB17-AECD-4632-AECC-1A2472B0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957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Fileserver1\shares\print\-= CLIENT LOGOS =-\MLHU\choosehealth_alternate.eps">
            <a:extLst>
              <a:ext uri="{FF2B5EF4-FFF2-40B4-BE49-F238E27FC236}">
                <a16:creationId xmlns:a16="http://schemas.microsoft.com/office/drawing/2014/main" id="{DD2C9CED-089E-45DA-8FFB-B0B832BD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7526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unit.com/healthy-schools-teaching-resources#healthy-eating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food-guide.canada.ca/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healthylivinginfo.ca/" TargetMode="External"/><Relationship Id="rId5" Type="http://schemas.openxmlformats.org/officeDocument/2006/relationships/hyperlink" Target="http://www.dietitians.ca/eatwell" TargetMode="External"/><Relationship Id="rId4" Type="http://schemas.openxmlformats.org/officeDocument/2006/relationships/hyperlink" Target="http://www.unlockfood.ca/" TargetMode="Externa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-guide.canada.ca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>
            <a:extLst>
              <a:ext uri="{FF2B5EF4-FFF2-40B4-BE49-F238E27FC236}">
                <a16:creationId xmlns:a16="http://schemas.microsoft.com/office/drawing/2014/main" id="{29ED93D5-3D3F-433D-BD6C-26E2C6A6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9" name="Picture 27" descr="\\Fileserver1\shares\print\mlhu\1529 - communication pieces\slideshow_cover_140.tif">
            <a:extLst>
              <a:ext uri="{FF2B5EF4-FFF2-40B4-BE49-F238E27FC236}">
                <a16:creationId xmlns:a16="http://schemas.microsoft.com/office/drawing/2014/main" id="{FA451929-61DE-4F33-A18D-67099276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57188"/>
            <a:ext cx="9601200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\\Fileserver1\shares\print\mlhu\1529 - communication pieces\MLHUslide1[wapple]\whitelogo.png">
            <a:extLst>
              <a:ext uri="{FF2B5EF4-FFF2-40B4-BE49-F238E27FC236}">
                <a16:creationId xmlns:a16="http://schemas.microsoft.com/office/drawing/2014/main" id="{8050568E-1271-4FFF-8AE5-FF814730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11763"/>
            <a:ext cx="3886200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442912"/>
            <a:ext cx="7200900" cy="10810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Healthy School Lunches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52400" y="1524000"/>
            <a:ext cx="83899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What to Include:</a:t>
            </a:r>
          </a:p>
          <a:p>
            <a:pPr marL="1143000" lvl="2" indent="-228600">
              <a:spcBef>
                <a:spcPct val="20000"/>
              </a:spcBef>
              <a:buClr>
                <a:srgbClr val="3A6B5C"/>
              </a:buClr>
              <a:buFontTx/>
              <a:buChar char="•"/>
            </a:pPr>
            <a:r>
              <a:rPr lang="en-US" sz="2400" dirty="0">
                <a:latin typeface="Arial" charset="0"/>
              </a:rPr>
              <a:t>Fill half the lunch pail with vegetables and fruits</a:t>
            </a:r>
          </a:p>
          <a:p>
            <a:pPr marL="1143000" lvl="2" indent="-228600">
              <a:spcBef>
                <a:spcPct val="20000"/>
              </a:spcBef>
              <a:buClr>
                <a:srgbClr val="3A6B5C"/>
              </a:buClr>
              <a:buFontTx/>
              <a:buChar char="•"/>
            </a:pPr>
            <a:r>
              <a:rPr lang="en-CA" sz="2400" dirty="0">
                <a:latin typeface="Arial" charset="0"/>
              </a:rPr>
              <a:t>Complete the meal with whole grains (e.g., rolls, bread, quinoa etc.) and protein (cheese, plain yogurt foods, salmon, legumes etc.)</a:t>
            </a:r>
            <a:endParaRPr lang="en-US" sz="2400" dirty="0"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</a:t>
            </a:r>
          </a:p>
        </p:txBody>
      </p:sp>
      <p:pic>
        <p:nvPicPr>
          <p:cNvPr id="2050" name="Picture 2" descr="\\mlhu.healthunit.com\mlhudata\SHARED\HL\CY\Child and Youth Program Team\CM160 PromotionalAndEducationalMaterials\Bigstock Purchased Images\bigstock-Schoolkid-Eating-Lunch-116716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8" y="3842008"/>
            <a:ext cx="3810000" cy="25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124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1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/>
      <p:bldP spid="2314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Appetite, Bake, Baked, Bakery, Bread, Breakfast, Br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06149"/>
            <a:ext cx="6172199" cy="43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65175"/>
            <a:ext cx="8893175" cy="792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A6B5C"/>
                </a:solidFill>
                <a:latin typeface="Arial Black" pitchFamily="34" charset="0"/>
              </a:rPr>
              <a:t>Start with a Whole Grain Food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79388" y="1412875"/>
            <a:ext cx="8389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n-CA" sz="2000">
              <a:latin typeface="Arial" charset="0"/>
            </a:endParaRP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755576" y="1772816"/>
            <a:ext cx="756084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400" dirty="0">
                <a:latin typeface="Arial" charset="0"/>
              </a:rPr>
              <a:t>A </a:t>
            </a:r>
            <a:r>
              <a:rPr lang="en-CA" sz="2400" b="1" dirty="0">
                <a:latin typeface="Arial" charset="0"/>
              </a:rPr>
              <a:t>Whole</a:t>
            </a:r>
            <a:r>
              <a:rPr lang="en-CA" sz="2400" dirty="0">
                <a:latin typeface="Arial" charset="0"/>
              </a:rPr>
              <a:t> </a:t>
            </a:r>
            <a:r>
              <a:rPr lang="en-CA" sz="2400" b="1" dirty="0">
                <a:latin typeface="Arial" charset="0"/>
              </a:rPr>
              <a:t>Grain Food: </a:t>
            </a:r>
            <a:r>
              <a:rPr lang="en-CA" sz="2400" dirty="0">
                <a:latin typeface="Arial" charset="0"/>
              </a:rPr>
              <a:t>Whole grain bread, crackers, buns or pita bread</a:t>
            </a:r>
          </a:p>
          <a:p>
            <a:pPr marL="457200" indent="-457200">
              <a:buClr>
                <a:srgbClr val="66CCFF"/>
              </a:buClr>
              <a:buFontTx/>
              <a:buAutoNum type="arabicPeriod"/>
            </a:pPr>
            <a:endParaRPr lang="en-CA" dirty="0">
              <a:latin typeface="Arial" charset="0"/>
            </a:endParaRPr>
          </a:p>
          <a:p>
            <a:pPr marL="457200" indent="-457200">
              <a:buClr>
                <a:srgbClr val="66CCFF"/>
              </a:buClr>
              <a:buFontTx/>
              <a:buAutoNum type="arabicPeriod"/>
            </a:pPr>
            <a:endParaRPr lang="en-CA" dirty="0">
              <a:latin typeface="Arial" charset="0"/>
            </a:endParaRPr>
          </a:p>
          <a:p>
            <a:pPr marL="457200" indent="-457200">
              <a:buClr>
                <a:srgbClr val="66CCFF"/>
              </a:buClr>
              <a:buFontTx/>
              <a:buAutoNum type="arabicPeriod"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278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34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38" y="762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Add Protein Food</a:t>
            </a:r>
            <a:endParaRPr lang="en-CA" sz="3600" dirty="0">
              <a:solidFill>
                <a:srgbClr val="00634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95" y="1752600"/>
            <a:ext cx="79208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600" b="1" dirty="0">
                <a:latin typeface="Arial" charset="0"/>
              </a:rPr>
              <a:t>For Example:  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Black beans or chickpeas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Bean dip e.g., hummus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Lean meat (chicken, turkey)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Hard boiled egg 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Salmon or tuna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White milk or unsweetened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     fortified soy beverage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Yogurt</a:t>
            </a:r>
          </a:p>
          <a:p>
            <a:pPr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latin typeface="Arial" charset="0"/>
              </a:rPr>
              <a:t>Cheese</a:t>
            </a:r>
          </a:p>
          <a:p>
            <a:endParaRPr lang="en-CA" dirty="0"/>
          </a:p>
        </p:txBody>
      </p:sp>
      <p:pic>
        <p:nvPicPr>
          <p:cNvPr id="16386" name="Picture 2" descr="Fried, Chicken, Food, Dinner, Meal, Restaurant, L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778696" cy="37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550" y="1232693"/>
            <a:ext cx="8893175" cy="7921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Don’t Forget to Add Your “FAV”!</a:t>
            </a:r>
            <a:b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(Fruits and Vegetables)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79388" y="1412875"/>
            <a:ext cx="8389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n-CA" sz="2000">
              <a:latin typeface="Arial" charset="0"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48550" y="1964353"/>
            <a:ext cx="44815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dirty="0">
                <a:latin typeface="Arial" charset="0"/>
              </a:rPr>
              <a:t>For example: </a:t>
            </a:r>
          </a:p>
          <a:p>
            <a:endParaRPr lang="en-CA" sz="1200" dirty="0">
              <a:latin typeface="Arial" charset="0"/>
            </a:endParaRPr>
          </a:p>
          <a:p>
            <a:pPr marL="742950" lvl="1" indent="-285750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Arial" charset="0"/>
              </a:rPr>
              <a:t>Add vegetables to your sandwich (e.g. pepper strips, romaine lettuce)</a:t>
            </a:r>
          </a:p>
          <a:p>
            <a:pPr marL="742950" lvl="1" indent="-285750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Arial" charset="0"/>
              </a:rPr>
              <a:t>Have them on the side or in a salad (e.g., carrot sticks,  broccoli or cauliflower pieces) </a:t>
            </a:r>
          </a:p>
          <a:p>
            <a:pPr marL="742950" lvl="1" indent="-285750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Arial" charset="0"/>
              </a:rPr>
              <a:t>Pack your favourite fruit (seasonal, or canned or frozen without sugar are good!   </a:t>
            </a:r>
          </a:p>
          <a:p>
            <a:pPr marL="457200" indent="-457200"/>
            <a:endParaRPr lang="en-CA" b="1" dirty="0">
              <a:latin typeface="Arial" charset="0"/>
            </a:endParaRPr>
          </a:p>
        </p:txBody>
      </p:sp>
      <p:pic>
        <p:nvPicPr>
          <p:cNvPr id="15362" name="Picture 2" descr="Fruit, Vegetable, Apple">
            <a:extLst>
              <a:ext uri="{FF2B5EF4-FFF2-40B4-BE49-F238E27FC236}">
                <a16:creationId xmlns:a16="http://schemas.microsoft.com/office/drawing/2014/main" id="{CB847DE0-6BA2-4039-BB92-5F0C8D32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54" y="25146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247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5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, Clouds, Sky, Blue, White, N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/>
          <a:stretch/>
        </p:blipFill>
        <p:spPr bwMode="auto">
          <a:xfrm>
            <a:off x="0" y="1089248"/>
            <a:ext cx="91602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6345"/>
                </a:solidFill>
                <a:latin typeface="Arial Black" pitchFamily="34" charset="0"/>
              </a:rPr>
              <a:t>Colour</a:t>
            </a:r>
            <a:r>
              <a:rPr lang="en-US" b="1" dirty="0">
                <a:solidFill>
                  <a:srgbClr val="006345"/>
                </a:solidFill>
                <a:latin typeface="Arial Black" pitchFamily="34" charset="0"/>
              </a:rPr>
              <a:t> Your Plate</a:t>
            </a:r>
            <a:endParaRPr lang="en-CA" dirty="0"/>
          </a:p>
        </p:txBody>
      </p:sp>
      <p:pic>
        <p:nvPicPr>
          <p:cNvPr id="15366" name="Picture 6" descr="Orange, Fruit, Vitamins, Fruits, Citrus Frui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4487"/>
            <a:ext cx="2178017" cy="16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trawberries, Fruit, Red, Sweet, Fruits, Mark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4"/>
          <a:stretch/>
        </p:blipFill>
        <p:spPr bwMode="auto">
          <a:xfrm>
            <a:off x="0" y="5232152"/>
            <a:ext cx="1394148" cy="16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ananas, Fruit, Yellow, Healthy, Fresh Fruit, Tropic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32152"/>
            <a:ext cx="2438772" cy="16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Pepper, Green, Vegetab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40" y="5232151"/>
            <a:ext cx="2167798" cy="1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Blueberries, Blueberry, Fruit, Food, Fresh, Organ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11" y="5232152"/>
            <a:ext cx="2167797" cy="16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Berries, Cherry, Berry, Sweet, Fresh, Delicious, Juic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3"/>
          <a:stretch/>
        </p:blipFill>
        <p:spPr bwMode="auto">
          <a:xfrm>
            <a:off x="7668344" y="5218055"/>
            <a:ext cx="1491861" cy="16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9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pples, Basket Full, Set, Crop, Food, Fruit, Aut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05" y="404664"/>
            <a:ext cx="37444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izza, Pizza Service, Italian, Eat, Pizza T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151"/>
            <a:ext cx="4067944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mato Mozzarella, Cocktailtomaten, Mozarella, Sn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69937"/>
            <a:ext cx="4104456" cy="26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Fruit, A Bowl, Entertainment, Catering, Healthy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5086103" cy="33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08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Some </a:t>
            </a:r>
            <a:r>
              <a:rPr lang="en-US" sz="3600" b="1" dirty="0" err="1">
                <a:solidFill>
                  <a:srgbClr val="006345"/>
                </a:solidFill>
                <a:latin typeface="Arial Black" pitchFamily="34" charset="0"/>
              </a:rPr>
              <a:t>FAVourites</a:t>
            </a:r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!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6" y="-27385"/>
            <a:ext cx="4084090" cy="27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ruit, Salad, Plate, Dessert, Meals, Banana, Fisheri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6"/>
          <a:stretch/>
        </p:blipFill>
        <p:spPr bwMode="auto">
          <a:xfrm>
            <a:off x="6826671" y="0"/>
            <a:ext cx="3523001" cy="3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38 0.64305 L -0.58038 0.31851 C -0.58038 0.17222 -0.45017 -0.00741 -0.34514 -0.00741 L -0.10989 -0.00741 " pathEditMode="relative" rAng="16200000" ptsTypes="AAAA">
                                      <p:cBhvr>
                                        <p:cTn id="8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-0.00764 L -0.00503 -0.0076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ater Bottle, Bottle, Alu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1287979"/>
            <a:ext cx="2708188" cy="450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04813"/>
            <a:ext cx="6553200" cy="10080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Include a Healthy Drink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79388" y="1412875"/>
            <a:ext cx="8389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n-CA" sz="2000">
              <a:latin typeface="Arial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685800" y="1529213"/>
            <a:ext cx="588556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rgbClr val="3A6B5C"/>
                </a:solidFill>
                <a:latin typeface="Arial" charset="0"/>
              </a:rPr>
              <a:t>Drinks that make your lunch even healthier:</a:t>
            </a:r>
          </a:p>
          <a:p>
            <a:pPr algn="ctr"/>
            <a:endParaRPr lang="en-CA" sz="2400" b="1" dirty="0">
              <a:solidFill>
                <a:srgbClr val="3A6B5C"/>
              </a:solidFill>
              <a:latin typeface="Arial" charset="0"/>
            </a:endParaRPr>
          </a:p>
          <a:p>
            <a:pPr marL="342900" indent="-342900">
              <a:buClr>
                <a:srgbClr val="3A6B5C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charset="0"/>
              </a:rPr>
              <a:t> Water</a:t>
            </a:r>
          </a:p>
          <a:p>
            <a:pPr marL="171450" indent="-171450">
              <a:buClr>
                <a:srgbClr val="3A6B5C"/>
              </a:buClr>
              <a:buFont typeface="Arial" panose="020B0604020202020204" pitchFamily="34" charset="0"/>
              <a:buChar char="•"/>
            </a:pPr>
            <a:endParaRPr lang="en-CA" sz="1200" dirty="0">
              <a:latin typeface="Arial" charset="0"/>
            </a:endParaRPr>
          </a:p>
          <a:p>
            <a:pPr marL="342900" indent="-342900">
              <a:buClr>
                <a:srgbClr val="3A6B5C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charset="0"/>
              </a:rPr>
              <a:t> White Milk</a:t>
            </a:r>
          </a:p>
          <a:p>
            <a:pPr marL="1257300" lvl="2" indent="-342900">
              <a:buClr>
                <a:srgbClr val="3A6B5C"/>
              </a:buClr>
              <a:buFont typeface="Courier New" panose="02070309020205020404" pitchFamily="49" charset="0"/>
              <a:buChar char="o"/>
            </a:pPr>
            <a:r>
              <a:rPr lang="en-CA" sz="2400" dirty="0">
                <a:latin typeface="Arial" charset="0"/>
              </a:rPr>
              <a:t>Including milk with your lunch helps you to meet your daily calcium needs </a:t>
            </a:r>
            <a:endParaRPr lang="en-CA" dirty="0">
              <a:latin typeface="Arial" charset="0"/>
            </a:endParaRPr>
          </a:p>
          <a:p>
            <a:pPr marL="1085850" lvl="2" indent="-171450">
              <a:buClr>
                <a:srgbClr val="3A6B5C"/>
              </a:buClr>
              <a:buFont typeface="Arial" panose="020B0604020202020204" pitchFamily="34" charset="0"/>
              <a:buChar char="•"/>
            </a:pPr>
            <a:endParaRPr lang="en-CA" sz="1200" i="1" dirty="0">
              <a:latin typeface="Arial" charset="0"/>
            </a:endParaRPr>
          </a:p>
          <a:p>
            <a:pPr marL="342900" indent="-342900">
              <a:buClr>
                <a:srgbClr val="3A6B5C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charset="0"/>
              </a:rPr>
              <a:t>Unsweetened Fortified Plant-Based Beverage  (e.g., soy, almond, pea beverage etc.)</a:t>
            </a:r>
          </a:p>
        </p:txBody>
      </p:sp>
    </p:spTree>
    <p:extLst>
      <p:ext uri="{BB962C8B-B14F-4D97-AF65-F5344CB8AC3E}">
        <p14:creationId xmlns:p14="http://schemas.microsoft.com/office/powerpoint/2010/main" val="2697780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9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412435"/>
            <a:ext cx="6984776" cy="10080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What About 100% Fruit Juice?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79388" y="1412875"/>
            <a:ext cx="8389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506412" y="1420497"/>
            <a:ext cx="581229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100% juice is more nutritious than sweetened fruit drinks and soft drinks, </a:t>
            </a:r>
            <a:r>
              <a:rPr lang="en-US" sz="2400" b="1" dirty="0">
                <a:solidFill>
                  <a:srgbClr val="006345"/>
                </a:solidFill>
                <a:latin typeface="Arial" charset="0"/>
              </a:rPr>
              <a:t>but</a:t>
            </a: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it can be </a:t>
            </a:r>
            <a:r>
              <a:rPr lang="en-US" sz="2400" u="sng" dirty="0">
                <a:solidFill>
                  <a:prstClr val="black"/>
                </a:solidFill>
                <a:latin typeface="Arial" charset="0"/>
              </a:rPr>
              <a:t>just as high in sugar as pop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and is very low in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</a:rPr>
              <a:t>fibre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It is better to </a:t>
            </a:r>
            <a:r>
              <a:rPr lang="en-US" sz="2400" b="1" dirty="0">
                <a:solidFill>
                  <a:srgbClr val="3A6B5C"/>
                </a:solidFill>
                <a:latin typeface="Arial" charset="0"/>
              </a:rPr>
              <a:t>eat whole fruit or vegetables vs. drinking juice </a:t>
            </a:r>
          </a:p>
          <a:p>
            <a:pPr marL="342900" lvl="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Eating whole fruit and vegetables  allows you to get the added benefit of the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</a:rPr>
              <a:t>fibre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 in the vegetables and fruit</a:t>
            </a:r>
          </a:p>
          <a:p>
            <a:pPr marL="342900" lvl="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Juice, Fruit, Apple, Box, Beverage, Soft Drinks, St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4" y="1398303"/>
            <a:ext cx="2751609" cy="40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693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9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ink, Soda, Glass, Thirst, Beverage, Refreshment, C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6"/>
          <a:stretch/>
        </p:blipFill>
        <p:spPr bwMode="auto">
          <a:xfrm>
            <a:off x="5796136" y="1700808"/>
            <a:ext cx="3347864" cy="39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620688"/>
            <a:ext cx="6553200" cy="863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Drinks to Avoid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79388" y="1412875"/>
            <a:ext cx="8389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n-CA" sz="2000">
              <a:latin typeface="Arial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323528" y="1637008"/>
            <a:ext cx="5315272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charset="0"/>
              </a:rPr>
              <a:t>Drinks that provide mostly sugar and very little in the way of nutrition include:</a:t>
            </a:r>
          </a:p>
          <a:p>
            <a:pPr marL="1257300" lvl="2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charset="0"/>
              </a:rPr>
              <a:t>Pop</a:t>
            </a:r>
          </a:p>
          <a:p>
            <a:pPr marL="1257300" lvl="2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charset="0"/>
              </a:rPr>
              <a:t>100% juice, fruit-flavoured beverages, punches and drinks</a:t>
            </a:r>
          </a:p>
          <a:p>
            <a:pPr marL="1257300" lvl="2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charset="0"/>
              </a:rPr>
              <a:t>Iced tea </a:t>
            </a:r>
          </a:p>
          <a:p>
            <a:pPr marL="1257300" lvl="2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charset="0"/>
              </a:rPr>
              <a:t>Sports drinks</a:t>
            </a:r>
          </a:p>
          <a:p>
            <a:pPr marL="800100" lvl="1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endParaRPr lang="en-CA" sz="2000" dirty="0">
              <a:latin typeface="Arial" charset="0"/>
            </a:endParaRPr>
          </a:p>
          <a:p>
            <a:pPr marL="742950" lvl="1" indent="-285750">
              <a:buClr>
                <a:srgbClr val="006345"/>
              </a:buClr>
              <a:buFont typeface="Arial" panose="020B0604020202020204" pitchFamily="34" charset="0"/>
              <a:buChar char="•"/>
            </a:pPr>
            <a:endParaRPr lang="en-CA" sz="1400" dirty="0">
              <a:latin typeface="Arial" charset="0"/>
            </a:endParaRPr>
          </a:p>
          <a:p>
            <a:pPr algn="ctr"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    </a:t>
            </a:r>
            <a:r>
              <a:rPr lang="en-CA" sz="2400" b="1" dirty="0">
                <a:solidFill>
                  <a:srgbClr val="3A6B5C"/>
                </a:solidFill>
                <a:latin typeface="Arial" charset="0"/>
              </a:rPr>
              <a:t>Drinks like the ones listed can be filling and leave </a:t>
            </a:r>
          </a:p>
          <a:p>
            <a:pPr lvl="1" algn="ctr">
              <a:buClr>
                <a:srgbClr val="006345"/>
              </a:buClr>
            </a:pPr>
            <a:r>
              <a:rPr lang="en-CA" sz="2400" b="1" dirty="0">
                <a:solidFill>
                  <a:srgbClr val="3A6B5C"/>
                </a:solidFill>
                <a:latin typeface="Arial" charset="0"/>
              </a:rPr>
              <a:t> little room for healthy foods</a:t>
            </a:r>
          </a:p>
          <a:p>
            <a:pPr marL="342900" indent="-342900">
              <a:buClr>
                <a:srgbClr val="006345"/>
              </a:buClr>
              <a:buFont typeface="Arial" panose="020B0604020202020204" pitchFamily="34" charset="0"/>
              <a:buChar char="•"/>
            </a:pPr>
            <a:endParaRPr lang="en-CA" b="1" dirty="0">
              <a:latin typeface="Arial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CA" b="1" dirty="0">
              <a:latin typeface="Arial" charset="0"/>
            </a:endParaRPr>
          </a:p>
          <a:p>
            <a:pPr>
              <a:buFontTx/>
              <a:buChar char="•"/>
            </a:pPr>
            <a:endParaRPr lang="en-CA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00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1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lhu.healthunit.com\mlhudata\SHARED\HL\CY\Child and Youth Program Team\CM160 PromotionalAndEducationalMaterials\Bigstock Purchased Images\bigstock-A-Packed-Lunch-353221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20266"/>
          <a:stretch/>
        </p:blipFill>
        <p:spPr bwMode="auto">
          <a:xfrm>
            <a:off x="5580112" y="1993404"/>
            <a:ext cx="3528392" cy="32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55548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rgbClr val="006345"/>
                </a:solidFill>
                <a:latin typeface="Arial Black" pitchFamily="34" charset="0"/>
              </a:rPr>
              <a:t>Food Safety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5112568" cy="4824536"/>
          </a:xfrm>
        </p:spPr>
        <p:txBody>
          <a:bodyPr>
            <a:normAutofit lnSpcReduction="10000"/>
          </a:bodyPr>
          <a:lstStyle/>
          <a:p>
            <a:pPr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Pack lunches in an insulated lunch bag</a:t>
            </a:r>
          </a:p>
          <a:p>
            <a:pPr>
              <a:buClr>
                <a:srgbClr val="006345"/>
              </a:buClr>
            </a:pPr>
            <a:endParaRPr lang="en-CA" sz="1400" dirty="0">
              <a:latin typeface="Arial" charset="0"/>
            </a:endParaRPr>
          </a:p>
          <a:p>
            <a:pPr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Use ice packs to keep cold foods cold</a:t>
            </a:r>
          </a:p>
          <a:p>
            <a:pPr>
              <a:buClr>
                <a:srgbClr val="006345"/>
              </a:buClr>
            </a:pPr>
            <a:endParaRPr lang="en-CA" sz="1400" dirty="0">
              <a:latin typeface="Arial" charset="0"/>
            </a:endParaRPr>
          </a:p>
          <a:p>
            <a:pPr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Use a thermos to keep hot foods hot</a:t>
            </a:r>
          </a:p>
          <a:p>
            <a:pPr>
              <a:buClr>
                <a:srgbClr val="006345"/>
              </a:buClr>
            </a:pPr>
            <a:endParaRPr lang="en-CA" sz="1400" dirty="0">
              <a:latin typeface="Arial" charset="0"/>
            </a:endParaRPr>
          </a:p>
          <a:p>
            <a:pPr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Take containers and your water bottle home everyday to be washed</a:t>
            </a:r>
          </a:p>
          <a:p>
            <a:pPr>
              <a:buClr>
                <a:srgbClr val="006345"/>
              </a:buClr>
            </a:pPr>
            <a:endParaRPr lang="en-CA" sz="1400" dirty="0">
              <a:latin typeface="Arial" charset="0"/>
            </a:endParaRPr>
          </a:p>
          <a:p>
            <a:pPr>
              <a:buClr>
                <a:srgbClr val="006345"/>
              </a:buClr>
            </a:pPr>
            <a:r>
              <a:rPr lang="en-CA" sz="2400" dirty="0">
                <a:latin typeface="Arial" charset="0"/>
              </a:rPr>
              <a:t>Wash out your lunch pail regularly</a:t>
            </a:r>
          </a:p>
          <a:p>
            <a:endParaRPr lang="en-CA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5005-B0EB-4ECD-851B-6F11F6D17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3A6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Lunches</a:t>
            </a:r>
            <a:endParaRPr lang="en-US" b="1" dirty="0">
              <a:solidFill>
                <a:srgbClr val="3A6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697ADB-AF68-4BFE-A000-662B50E12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410200"/>
            <a:ext cx="4191000" cy="990600"/>
          </a:xfrm>
        </p:spPr>
        <p:txBody>
          <a:bodyPr/>
          <a:lstStyle/>
          <a:p>
            <a:pPr algn="l"/>
            <a:r>
              <a:rPr lang="en-CA" dirty="0"/>
              <a:t>Creation date: 2014</a:t>
            </a:r>
          </a:p>
          <a:p>
            <a:pPr algn="l"/>
            <a:r>
              <a:rPr lang="en-CA" dirty="0"/>
              <a:t>Revision date: May 29,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petite, Broccoli, Brocoli Broccolli, Calori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r="8595"/>
          <a:stretch/>
        </p:blipFill>
        <p:spPr bwMode="auto">
          <a:xfrm rot="20186233">
            <a:off x="6789421" y="3262107"/>
            <a:ext cx="2316734" cy="20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10" y="1066800"/>
            <a:ext cx="9144000" cy="93662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6345"/>
                </a:solidFill>
                <a:latin typeface="Arial Black" pitchFamily="34" charset="0"/>
              </a:rPr>
            </a:br>
            <a:r>
              <a:rPr lang="en-US" sz="4000" dirty="0">
                <a:solidFill>
                  <a:srgbClr val="006345"/>
                </a:solidFill>
                <a:latin typeface="Arial Black" pitchFamily="34" charset="0"/>
              </a:rPr>
              <a:t>Make Healthy Lunches Happen</a:t>
            </a:r>
            <a:br>
              <a:rPr lang="en-US" sz="4000" b="1" dirty="0">
                <a:solidFill>
                  <a:srgbClr val="006345"/>
                </a:solidFill>
                <a:latin typeface="Arial Black" pitchFamily="34" charset="0"/>
              </a:rPr>
            </a:br>
            <a:endParaRPr lang="en-US" sz="4000" b="1" dirty="0">
              <a:latin typeface="Arial Unicode MS" pitchFamily="34" charset="-128"/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-381000" y="1447800"/>
            <a:ext cx="8153401" cy="51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2" algn="ctr">
              <a:spcBef>
                <a:spcPct val="20000"/>
              </a:spcBef>
            </a:pPr>
            <a:r>
              <a:rPr lang="en-US" sz="2400" b="1" dirty="0">
                <a:solidFill>
                  <a:srgbClr val="006345"/>
                </a:solidFill>
                <a:latin typeface="Arial" charset="0"/>
              </a:rPr>
              <a:t>Get involved in planning and making your lunch: </a:t>
            </a:r>
          </a:p>
          <a:p>
            <a:pPr marL="1257300" lvl="2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Plan lunch menus with your parents</a:t>
            </a:r>
          </a:p>
          <a:p>
            <a:pPr marL="1257300" lvl="2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Make a list of healthy food choices you enjoy eating at lunch</a:t>
            </a:r>
          </a:p>
          <a:p>
            <a:pPr marL="1257300" lvl="2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Help make the grocery list based on your ideas</a:t>
            </a:r>
          </a:p>
          <a:p>
            <a:pPr marL="1257300" lvl="2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Help with grocery shopping</a:t>
            </a:r>
          </a:p>
          <a:p>
            <a:pPr marL="1257300" lvl="2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Pack enough food to satisfy your appetite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 charset="0"/>
            </a:endParaRPr>
          </a:p>
          <a:p>
            <a:pPr lvl="2">
              <a:spcBef>
                <a:spcPct val="20000"/>
              </a:spcBef>
            </a:pPr>
            <a:r>
              <a:rPr lang="en-US" sz="2400" b="1" dirty="0">
                <a:solidFill>
                  <a:srgbClr val="3A6B5C"/>
                </a:solidFill>
                <a:latin typeface="Arial" charset="0"/>
              </a:rPr>
              <a:t>When planning also consider:</a:t>
            </a:r>
          </a:p>
          <a:p>
            <a:pPr marL="1257300" lvl="2" indent="-342900">
              <a:spcBef>
                <a:spcPct val="20000"/>
              </a:spcBef>
              <a:buClr>
                <a:srgbClr val="3A6B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Cost of the food, the environment (waste), and of course … making healthy choices</a:t>
            </a:r>
          </a:p>
          <a:p>
            <a:pPr marL="1257300" lvl="2" indent="-342900">
              <a:spcBef>
                <a:spcPct val="20000"/>
              </a:spcBef>
              <a:buClr>
                <a:srgbClr val="3A6B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Your favorite traditional food </a:t>
            </a:r>
          </a:p>
          <a:p>
            <a:pPr marL="1143000" lvl="2" indent="-228600">
              <a:spcBef>
                <a:spcPct val="20000"/>
              </a:spcBef>
              <a:buClr>
                <a:srgbClr val="66CCFF"/>
              </a:buClr>
              <a:buFont typeface="Wingdings" pitchFamily="2" charset="2"/>
              <a:buChar char="ü"/>
            </a:pP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29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2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2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  <p:bldP spid="25293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793736"/>
            <a:ext cx="8208962" cy="648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345"/>
                </a:solidFill>
                <a:latin typeface="Arial Black" pitchFamily="34" charset="0"/>
              </a:rPr>
              <a:t>Menu Makeover</a:t>
            </a:r>
            <a:endParaRPr lang="en-US" sz="4000" b="1" dirty="0">
              <a:latin typeface="Arial Unicode MS" pitchFamily="34" charset="-128"/>
            </a:endParaRP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684213" y="1628775"/>
            <a:ext cx="6335712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Fruit punch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Plain bagel with cream cheese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Apple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Cereal bar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Chips </a:t>
            </a:r>
          </a:p>
          <a:p>
            <a:pPr lvl="2"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endParaRPr lang="en-US" b="1" dirty="0">
              <a:latin typeface="Arial" charset="0"/>
            </a:endParaRPr>
          </a:p>
        </p:txBody>
      </p:sp>
      <p:pic>
        <p:nvPicPr>
          <p:cNvPr id="9218" name="Picture 2" descr="Appetite, Apple, Calories, Catering, Cherry, Close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7"/>
          <a:stretch/>
        </p:blipFill>
        <p:spPr bwMode="auto">
          <a:xfrm>
            <a:off x="5486400" y="3041416"/>
            <a:ext cx="3429758" cy="23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656484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Water or white milk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Whole grain bagel with cheddar and tomato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Homemade whole grain muffin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Carrot sticks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971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7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8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8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8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98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  <p:bldP spid="25702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11" y="623338"/>
            <a:ext cx="8208962" cy="863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345"/>
                </a:solidFill>
                <a:latin typeface="Arial Black" pitchFamily="34" charset="0"/>
              </a:rPr>
              <a:t>Menu Makeover</a:t>
            </a:r>
            <a:endParaRPr lang="en-US" sz="4000" b="1" dirty="0">
              <a:latin typeface="Arial Unicode MS" pitchFamily="34" charset="-128"/>
            </a:endParaRP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755576" y="1628775"/>
            <a:ext cx="7488832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Store bought prepackaged lunch: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Kielbasa, crackers, processed cheese, chocolate bar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Pop</a:t>
            </a:r>
          </a:p>
          <a:p>
            <a:pPr lvl="1"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b="1" dirty="0">
                <a:latin typeface="Arial" charset="0"/>
              </a:rPr>
              <a:t>   </a:t>
            </a:r>
          </a:p>
          <a:p>
            <a:pPr lvl="2"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08" y="1628775"/>
            <a:ext cx="77408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Make your own bento box: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Whole grain crackers, cheese cubes, homemade baked chicken fingers with dip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Fresh fruit with yogurt-based dip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Homemade cookie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3395322" y="11978850"/>
            <a:ext cx="45719" cy="8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32" name="Picture 8" descr="Lunch Box, Picnic, Sandw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2758"/>
            <a:ext cx="2475360" cy="1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203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9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8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8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8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9118" y="1505383"/>
            <a:ext cx="8208962" cy="504825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br>
              <a:rPr lang="en-US" sz="3600" dirty="0">
                <a:solidFill>
                  <a:srgbClr val="006345"/>
                </a:solidFill>
                <a:latin typeface="Arial Black" pitchFamily="34" charset="0"/>
              </a:rPr>
            </a:br>
            <a:r>
              <a:rPr lang="en-US" sz="4000" dirty="0">
                <a:solidFill>
                  <a:srgbClr val="006345"/>
                </a:solidFill>
                <a:latin typeface="Arial Black" pitchFamily="34" charset="0"/>
              </a:rPr>
              <a:t>Menu Makeover</a:t>
            </a:r>
            <a:br>
              <a:rPr lang="en-US" sz="4400" b="1" dirty="0">
                <a:solidFill>
                  <a:srgbClr val="006345"/>
                </a:solidFill>
                <a:latin typeface="Arial Black" pitchFamily="34" charset="0"/>
              </a:rPr>
            </a:br>
            <a:endParaRPr lang="en-US" sz="4000" b="1" dirty="0">
              <a:latin typeface="Arial Unicode MS" pitchFamily="34" charset="-128"/>
            </a:endParaRP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043608" y="1619724"/>
            <a:ext cx="63357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Bologna sandwich on white bread</a:t>
            </a:r>
          </a:p>
          <a:p>
            <a:pPr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Carrot sticks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Prepackaged cookie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Iced tea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6CCFF"/>
              </a:buClr>
              <a:buFont typeface="Wingdings" pitchFamily="2" charset="2"/>
              <a:buNone/>
            </a:pPr>
            <a:r>
              <a:rPr lang="en-US" sz="2400" dirty="0" err="1">
                <a:latin typeface="Arial" charset="0"/>
              </a:rPr>
              <a:t>Cheezies</a:t>
            </a:r>
            <a:endParaRPr lang="en-US" sz="2400" dirty="0">
              <a:latin typeface="Arial" charset="0"/>
            </a:endParaRPr>
          </a:p>
        </p:txBody>
      </p:sp>
      <p:pic>
        <p:nvPicPr>
          <p:cNvPr id="10242" name="Picture 2" descr="Federal Carrots, Vegetables, Carrots, Food, C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1052">
            <a:off x="3969809" y="2432571"/>
            <a:ext cx="5086251" cy="29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6287" y="1631181"/>
            <a:ext cx="5976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Leftover roast meat on a whole grain bun with lettuce and tomato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		with hummus dip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Trail Mix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Water or white milk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Your favourite fruit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28974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1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8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8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8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98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037493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6345"/>
                </a:solidFill>
                <a:latin typeface="Arial Black" pitchFamily="34" charset="0"/>
              </a:rPr>
              <a:t>Resources</a:t>
            </a:r>
            <a:endParaRPr lang="en-US" sz="4000" dirty="0"/>
          </a:p>
        </p:txBody>
      </p:sp>
      <p:sp>
        <p:nvSpPr>
          <p:cNvPr id="35843" name="Content Placeholder 2"/>
          <p:cNvSpPr>
            <a:spLocks noGrp="1"/>
          </p:cNvSpPr>
          <p:nvPr>
            <p:ph type="body" idx="1"/>
          </p:nvPr>
        </p:nvSpPr>
        <p:spPr>
          <a:xfrm>
            <a:off x="327400" y="1295400"/>
            <a:ext cx="8229600" cy="56886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B050"/>
              </a:buClr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Unlock Food</a:t>
            </a:r>
          </a:p>
          <a:p>
            <a:pPr marL="914400" lvl="2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www.unlockfood.ca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 eaLnBrk="1" hangingPunct="1">
              <a:lnSpc>
                <a:spcPct val="90000"/>
              </a:lnSpc>
              <a:buClr>
                <a:srgbClr val="00B050"/>
              </a:buClr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B050"/>
              </a:buClr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Dietitians of Canada</a:t>
            </a:r>
          </a:p>
          <a:p>
            <a:pPr marL="914400" lvl="2" indent="0" eaLnBrk="1" hangingPunct="1">
              <a:lnSpc>
                <a:spcPct val="90000"/>
              </a:lnSpc>
              <a:buClr>
                <a:srgbClr val="00B050"/>
              </a:buClr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www.dietitians.ca/eatwell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Clr>
                <a:srgbClr val="00B050"/>
              </a:buClr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B050"/>
              </a:buClr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Healthy Living </a:t>
            </a:r>
          </a:p>
          <a:p>
            <a:pPr marL="914400" lvl="2" indent="0" eaLnBrk="1" hangingPunct="1">
              <a:lnSpc>
                <a:spcPct val="90000"/>
              </a:lnSpc>
              <a:buClr>
                <a:srgbClr val="00B050"/>
              </a:buClr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www.healthylivinginfo.ca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hangingPunct="1">
              <a:lnSpc>
                <a:spcPct val="90000"/>
              </a:lnSpc>
              <a:buClr>
                <a:srgbClr val="00B050"/>
              </a:buClr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8925" lvl="1" indent="-288925" eaLnBrk="1" hangingPunct="1">
              <a:lnSpc>
                <a:spcPct val="9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Canada’s Food Guide</a:t>
            </a:r>
          </a:p>
          <a:p>
            <a:pPr marL="400050" lvl="2" indent="0">
              <a:lnSpc>
                <a:spcPct val="90000"/>
              </a:lnSpc>
              <a:buClr>
                <a:srgbClr val="00B050"/>
              </a:buClr>
              <a:buNone/>
              <a:tabLst>
                <a:tab pos="346075" algn="l"/>
              </a:tabLs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https://food-guide.canada.ca/en/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2" indent="-231775">
              <a:lnSpc>
                <a:spcPct val="90000"/>
              </a:lnSpc>
              <a:buClr>
                <a:srgbClr val="00B050"/>
              </a:buClr>
              <a:tabLst>
                <a:tab pos="346075" algn="l"/>
              </a:tabLst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2" indent="-231775">
              <a:lnSpc>
                <a:spcPct val="90000"/>
              </a:lnSpc>
              <a:buClr>
                <a:srgbClr val="00B050"/>
              </a:buClr>
              <a:tabLst>
                <a:tab pos="346075" algn="l"/>
              </a:tabLs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iddlesex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London Health Unit- Curriculum Teaching and Learning Resources and Toolkits </a:t>
            </a:r>
            <a:r>
              <a:rPr lang="en-US" sz="2000" dirty="0">
                <a:hlinkClick r:id="rId8"/>
              </a:rPr>
              <a:t>https://www.healthunit.com/healthy-schools-teaching-resources#healthy-eating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2" indent="0">
              <a:lnSpc>
                <a:spcPct val="90000"/>
              </a:lnSpc>
              <a:buClr>
                <a:srgbClr val="00B050"/>
              </a:buClr>
              <a:buNone/>
              <a:tabLst>
                <a:tab pos="346075" algn="l"/>
              </a:tabLst>
            </a:pP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763">
            <a:off x="5391088" y="1253364"/>
            <a:ext cx="3194660" cy="35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32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2" b="2670"/>
          <a:stretch/>
        </p:blipFill>
        <p:spPr bwMode="auto">
          <a:xfrm>
            <a:off x="1828800" y="2212810"/>
            <a:ext cx="4724400" cy="373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CA" dirty="0">
                <a:solidFill>
                  <a:srgbClr val="006345"/>
                </a:solidFill>
                <a:latin typeface="Arial Black" pitchFamily="34" charset="0"/>
              </a:rPr>
              <a:t>What did you learn?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19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erry, Black, Blackberry, Blueberry, Breakfast, Cher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" t="5385" r="1044" b="13353"/>
          <a:stretch/>
        </p:blipFill>
        <p:spPr bwMode="auto">
          <a:xfrm>
            <a:off x="-76200" y="805880"/>
            <a:ext cx="9220200" cy="51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42841"/>
            <a:ext cx="8964488" cy="93662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6345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3A6B5C"/>
                </a:solidFill>
                <a:latin typeface="Arial Black" pitchFamily="34" charset="0"/>
              </a:rPr>
              <a:t>Healthy Eating Helps Children:</a:t>
            </a:r>
            <a:br>
              <a:rPr lang="en-US" sz="3600" b="1" dirty="0">
                <a:solidFill>
                  <a:srgbClr val="3A6B5C"/>
                </a:solidFill>
                <a:latin typeface="Arial Black" pitchFamily="34" charset="0"/>
              </a:rPr>
            </a:br>
            <a:endParaRPr lang="en-US" sz="3600" b="1" dirty="0">
              <a:solidFill>
                <a:srgbClr val="3A6B5C"/>
              </a:solidFill>
              <a:latin typeface="Arial Unicode MS" pitchFamily="34" charset="-128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533400" y="1980569"/>
            <a:ext cx="7700963" cy="142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Be healthy</a:t>
            </a:r>
          </a:p>
          <a:p>
            <a:pPr marL="1257300" lvl="2" indent="-34290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Think and learn at school</a:t>
            </a:r>
          </a:p>
          <a:p>
            <a:pPr marL="1257300" lvl="2" indent="-34290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Have energy to grow and play</a:t>
            </a:r>
          </a:p>
        </p:txBody>
      </p:sp>
    </p:spTree>
    <p:extLst>
      <p:ext uri="{BB962C8B-B14F-4D97-AF65-F5344CB8AC3E}">
        <p14:creationId xmlns:p14="http://schemas.microsoft.com/office/powerpoint/2010/main" val="22053668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29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  <p:bldP spid="2129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345"/>
                </a:solidFill>
                <a:latin typeface="Arial Black" pitchFamily="34" charset="0"/>
              </a:rPr>
              <a:t>Canada’s Food Guide</a:t>
            </a:r>
            <a:endParaRPr lang="en-US" sz="4100" b="1" dirty="0">
              <a:latin typeface="Arial Unicode MS" pitchFamily="34" charset="-128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4824536" cy="4176464"/>
          </a:xfrm>
          <a:ln/>
        </p:spPr>
        <p:txBody>
          <a:bodyPr>
            <a:normAutofit fontScale="92500" lnSpcReduction="10000"/>
          </a:bodyPr>
          <a:lstStyle/>
          <a:p>
            <a:pPr>
              <a:buClr>
                <a:srgbClr val="00B050"/>
              </a:buClr>
            </a:pPr>
            <a:r>
              <a:rPr lang="en-US" sz="2800" dirty="0">
                <a:latin typeface="Arial" charset="0"/>
              </a:rPr>
              <a:t>Canada’s Food Guide (CFG)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helps us to plan and choose food and drinks for healthy meals and snacks</a:t>
            </a:r>
          </a:p>
          <a:p>
            <a:pPr>
              <a:buClr>
                <a:srgbClr val="00B050"/>
              </a:buClr>
            </a:pPr>
            <a:endParaRPr lang="en-US" sz="2800" dirty="0">
              <a:latin typeface="Arial" charset="0"/>
            </a:endParaRPr>
          </a:p>
          <a:p>
            <a:pPr>
              <a:buClr>
                <a:srgbClr val="00B050"/>
              </a:buClr>
            </a:pPr>
            <a:r>
              <a:rPr lang="en-US" sz="2800" dirty="0">
                <a:latin typeface="Arial" charset="0"/>
              </a:rPr>
              <a:t>CFG emphasizes choosing vegetables and fruit, whole grains and protein foods, and making water your drink of choice. </a:t>
            </a:r>
          </a:p>
        </p:txBody>
      </p:sp>
      <p:pic>
        <p:nvPicPr>
          <p:cNvPr id="1032" name="Picture 8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838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731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20688"/>
            <a:ext cx="5791200" cy="8382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6345"/>
                </a:solidFill>
                <a:latin typeface="Arial Black" pitchFamily="34" charset="0"/>
              </a:rPr>
              <a:t>Nutritious Foods</a:t>
            </a:r>
            <a:endParaRPr lang="en-US" sz="4000" b="1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6792"/>
            <a:ext cx="5060999" cy="41764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rgbClr val="00B05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B050"/>
                </a:solidFill>
                <a:latin typeface="Arial" charset="0"/>
              </a:rPr>
              <a:t>Vegetables and Fruits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C000"/>
                </a:solidFill>
                <a:latin typeface="Arial" charset="0"/>
              </a:rPr>
              <a:t>Whole Grain Foods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CA" sz="2800" dirty="0">
                <a:solidFill>
                  <a:schemeClr val="accent2"/>
                </a:solidFill>
                <a:latin typeface="Arial" charset="0"/>
              </a:rPr>
              <a:t>Protein Foods</a:t>
            </a:r>
            <a:endParaRPr lang="en-US" sz="2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</a:pPr>
            <a:r>
              <a:rPr lang="en-US" sz="2800" dirty="0">
                <a:latin typeface="Arial" charset="0"/>
              </a:rPr>
              <a:t>Eating a variety of healthy foods helps to ensure your body is getting the important nutrients it needs to be healthy, grow, and to have energy to think and learn.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19113" y="5033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pic>
        <p:nvPicPr>
          <p:cNvPr id="2050" name="Picture 2" descr="https://food-guide.canada.ca/static/assets/visual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812744"/>
            <a:ext cx="3960440" cy="36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104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887" y="758215"/>
            <a:ext cx="8229600" cy="84198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Everyday vs. Sometimes Foods</a:t>
            </a:r>
            <a:r>
              <a:rPr lang="en-US" sz="3600" dirty="0">
                <a:solidFill>
                  <a:srgbClr val="006345"/>
                </a:solidFill>
                <a:latin typeface="Arial Black" pitchFamily="34" charset="0"/>
              </a:rPr>
              <a:t>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6762" y="161109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66CCFF"/>
              </a:buClr>
              <a:buNone/>
            </a:pPr>
            <a:r>
              <a:rPr lang="en-US" b="1" dirty="0">
                <a:solidFill>
                  <a:srgbClr val="006345"/>
                </a:solidFill>
                <a:latin typeface="Arial" charset="0"/>
              </a:rPr>
              <a:t>Everyday foods are: </a:t>
            </a:r>
          </a:p>
          <a:p>
            <a:pPr marL="0" indent="0">
              <a:buNone/>
            </a:pPr>
            <a:endParaRPr lang="en-US" sz="1200" dirty="0">
              <a:latin typeface="Arial" charset="0"/>
            </a:endParaRPr>
          </a:p>
          <a:p>
            <a:pPr>
              <a:buClr>
                <a:srgbClr val="3A6B5C"/>
              </a:buClr>
              <a:buFontTx/>
              <a:buChar char="•"/>
            </a:pPr>
            <a:r>
              <a:rPr lang="en-US" sz="2400" dirty="0">
                <a:latin typeface="Arial" charset="0"/>
              </a:rPr>
              <a:t>Foods that we eat </a:t>
            </a:r>
            <a:r>
              <a:rPr lang="en-US" sz="2400" b="1" dirty="0">
                <a:solidFill>
                  <a:srgbClr val="3A6B5C"/>
                </a:solidFill>
                <a:latin typeface="Arial" charset="0"/>
              </a:rPr>
              <a:t>everyday</a:t>
            </a:r>
            <a:r>
              <a:rPr lang="en-US" sz="2400" dirty="0">
                <a:latin typeface="Arial" charset="0"/>
              </a:rPr>
              <a:t> from CFG</a:t>
            </a:r>
          </a:p>
          <a:p>
            <a:pPr>
              <a:buClr>
                <a:srgbClr val="3A6B5C"/>
              </a:buClr>
              <a:buFontTx/>
              <a:buChar char="•"/>
            </a:pPr>
            <a:r>
              <a:rPr lang="en-US" sz="2400" dirty="0">
                <a:latin typeface="Arial" charset="0"/>
              </a:rPr>
              <a:t>Packed with nutrients</a:t>
            </a:r>
          </a:p>
          <a:p>
            <a:pPr>
              <a:buClr>
                <a:srgbClr val="3A6B5C"/>
              </a:buClr>
              <a:buFontTx/>
              <a:buChar char="•"/>
            </a:pPr>
            <a:r>
              <a:rPr lang="en-US" sz="2400" dirty="0">
                <a:latin typeface="Arial" charset="0"/>
              </a:rPr>
              <a:t>The foods to eat daily and pack in lunches </a:t>
            </a:r>
            <a:r>
              <a:rPr lang="en-US" sz="2400" b="1" dirty="0">
                <a:solidFill>
                  <a:srgbClr val="006345"/>
                </a:solidFill>
                <a:latin typeface="Arial" charset="0"/>
              </a:rPr>
              <a:t>everyday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53886" y="1611091"/>
            <a:ext cx="418531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>
                <a:solidFill>
                  <a:srgbClr val="006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foods are: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n-US" sz="2400" dirty="0">
                <a:latin typeface="Arial" charset="0"/>
              </a:rPr>
              <a:t>Foods that don’t provide many nutrients</a:t>
            </a:r>
            <a:endParaRPr lang="en-US" sz="2400" b="1" dirty="0">
              <a:solidFill>
                <a:srgbClr val="FF6600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n-US" sz="2400" dirty="0">
                <a:latin typeface="Arial" charset="0"/>
              </a:rPr>
              <a:t>Can often be higher in fat, sugar and/or salt</a:t>
            </a:r>
          </a:p>
          <a:p>
            <a:pPr lvl="0">
              <a:lnSpc>
                <a:spcPct val="90000"/>
              </a:lnSpc>
              <a:buClr>
                <a:srgbClr val="006600"/>
              </a:buClr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Foods and drinks to choose less often</a:t>
            </a:r>
          </a:p>
          <a:p>
            <a:pPr lvl="0">
              <a:lnSpc>
                <a:spcPct val="90000"/>
              </a:lnSpc>
              <a:buClr>
                <a:srgbClr val="006600"/>
              </a:buClr>
            </a:pPr>
            <a:r>
              <a:rPr lang="en-CA" sz="2400" dirty="0">
                <a:solidFill>
                  <a:prstClr val="black"/>
                </a:solidFill>
                <a:latin typeface="Arial" charset="0"/>
              </a:rPr>
              <a:t>These are foods that we can enjoy some of the time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3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1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6345"/>
                </a:solidFill>
                <a:latin typeface="Arial Black" pitchFamily="34" charset="0"/>
              </a:rPr>
              <a:t>Examples of </a:t>
            </a:r>
            <a:r>
              <a:rPr lang="en-US" sz="4000" b="1" dirty="0">
                <a:solidFill>
                  <a:srgbClr val="3A6B5C"/>
                </a:solidFill>
                <a:latin typeface="Arial Black" pitchFamily="34" charset="0"/>
              </a:rPr>
              <a:t>“Everyday” </a:t>
            </a:r>
            <a:r>
              <a:rPr lang="en-US" sz="4000" b="1" dirty="0">
                <a:solidFill>
                  <a:srgbClr val="006345"/>
                </a:solidFill>
                <a:latin typeface="Arial Black" pitchFamily="34" charset="0"/>
              </a:rPr>
              <a:t>Foods</a:t>
            </a:r>
            <a:endParaRPr lang="en-US" b="1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Vegetables: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Broccoli, peas, carrots, etc.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Fruits: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Melon, strawberries, bananas etc.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Whole Grain Foods: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Whole grain bread, cereals, pasta etc.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Protein Foods: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Beans and legumes, tofu, eggs,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chicken, beef, white unsweetened milk, yogurt, cheese, unsweetened fortified soy beverage, etc. </a:t>
            </a:r>
          </a:p>
          <a:p>
            <a:pPr algn="ctr">
              <a:lnSpc>
                <a:spcPct val="90000"/>
              </a:lnSpc>
              <a:buClr>
                <a:srgbClr val="006345"/>
              </a:buClr>
            </a:pP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Clr>
                <a:srgbClr val="006345"/>
              </a:buClr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For a more comprehensive list of foods for each grouping visit: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https://food-guide.canada.ca/en/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3789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79673"/>
            <a:ext cx="8458200" cy="10064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6345"/>
                </a:solidFill>
                <a:latin typeface="Arial Black" pitchFamily="34" charset="0"/>
              </a:rPr>
              <a:t>Examples of </a:t>
            </a:r>
            <a:r>
              <a:rPr lang="en-US" sz="4000" b="1" dirty="0">
                <a:solidFill>
                  <a:srgbClr val="C00000"/>
                </a:solidFill>
                <a:latin typeface="Arial Black" pitchFamily="34" charset="0"/>
              </a:rPr>
              <a:t>“Sometimes” </a:t>
            </a:r>
            <a:r>
              <a:rPr lang="en-US" sz="4000" b="1" dirty="0">
                <a:solidFill>
                  <a:srgbClr val="006345"/>
                </a:solidFill>
                <a:latin typeface="Arial Black" pitchFamily="34" charset="0"/>
              </a:rPr>
              <a:t>Foods</a:t>
            </a:r>
            <a:endParaRPr lang="en-US" b="1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charset="0"/>
                <a:cs typeface="Times New Roman" pitchFamily="18" charset="0"/>
              </a:rPr>
              <a:t>	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Cakes and pastries/pies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Chocolate, candies, fruit roll 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Cookies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Ice cream and frozen desserts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Doughnuts and muffins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French fries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Juice and fruit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flavoured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drinks</a:t>
            </a:r>
          </a:p>
          <a:p>
            <a:pPr>
              <a:lnSpc>
                <a:spcPct val="90000"/>
              </a:lnSpc>
              <a:buClr>
                <a:srgbClr val="00634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Pop	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002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7200900" cy="865188"/>
          </a:xfrm>
        </p:spPr>
        <p:txBody>
          <a:bodyPr/>
          <a:lstStyle/>
          <a:p>
            <a:r>
              <a:rPr lang="en-US" sz="3600" b="1" dirty="0">
                <a:solidFill>
                  <a:srgbClr val="006345"/>
                </a:solidFill>
                <a:latin typeface="Arial Black" pitchFamily="34" charset="0"/>
              </a:rPr>
              <a:t>Lunch Time Matters!</a:t>
            </a:r>
            <a:endParaRPr lang="en-US" sz="3600" b="1" dirty="0">
              <a:latin typeface="Arial Unicode MS" pitchFamily="34" charset="-128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76777" y="1700632"/>
            <a:ext cx="5328518" cy="38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006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 a healthy lunch for school will help students: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20000"/>
              </a:spcBef>
              <a:buClr>
                <a:srgbClr val="00B050"/>
              </a:buClr>
              <a:buFontTx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Get the energy and nutrients needed to take on the second half of the day.</a:t>
            </a:r>
          </a:p>
          <a:p>
            <a:pPr marL="228600" indent="-228600">
              <a:spcBef>
                <a:spcPct val="20000"/>
              </a:spcBef>
              <a:buClr>
                <a:srgbClr val="00B050"/>
              </a:buClr>
              <a:buFontTx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Energy and nutrients to think, learn, be active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play!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63575" y="3810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pic>
        <p:nvPicPr>
          <p:cNvPr id="10242" name="Picture 2" descr="Salad, Sandwiches, Lunch, B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95" y="1679755"/>
            <a:ext cx="2827399" cy="42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967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9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Zurich BT"/>
        <a:ea typeface=""/>
        <a:cs typeface=""/>
      </a:majorFont>
      <a:minorFont>
        <a:latin typeface="Zurich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MLHUslide</Template>
  <TotalTime>99</TotalTime>
  <Words>1863</Words>
  <Application>Microsoft Office PowerPoint</Application>
  <PresentationFormat>On-screen Show (4:3)</PresentationFormat>
  <Paragraphs>295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Unicode MS</vt:lpstr>
      <vt:lpstr>Calibri</vt:lpstr>
      <vt:lpstr>Courier New</vt:lpstr>
      <vt:lpstr>Times New Roman</vt:lpstr>
      <vt:lpstr>Wingdings</vt:lpstr>
      <vt:lpstr>Zurich BT</vt:lpstr>
      <vt:lpstr>Office Theme</vt:lpstr>
      <vt:lpstr>PowerPoint Presentation</vt:lpstr>
      <vt:lpstr>Healthy Lunches</vt:lpstr>
      <vt:lpstr> Healthy Eating Helps Children: </vt:lpstr>
      <vt:lpstr>Canada’s Food Guide</vt:lpstr>
      <vt:lpstr>Nutritious Foods</vt:lpstr>
      <vt:lpstr>Everyday vs. Sometimes Foods </vt:lpstr>
      <vt:lpstr>Examples of “Everyday” Foods</vt:lpstr>
      <vt:lpstr>Examples of “Sometimes” Foods</vt:lpstr>
      <vt:lpstr>Lunch Time Matters!</vt:lpstr>
      <vt:lpstr>Healthy School Lunches</vt:lpstr>
      <vt:lpstr>Start with a Whole Grain Food</vt:lpstr>
      <vt:lpstr>Add Protein Food</vt:lpstr>
      <vt:lpstr>Don’t Forget to Add Your “FAV”! (Fruits and Vegetables)</vt:lpstr>
      <vt:lpstr>Colour Your Plate</vt:lpstr>
      <vt:lpstr>Some FAVourites!</vt:lpstr>
      <vt:lpstr>Include a Healthy Drink</vt:lpstr>
      <vt:lpstr>What About 100% Fruit Juice?</vt:lpstr>
      <vt:lpstr>Drinks to Avoid</vt:lpstr>
      <vt:lpstr>Food Safety</vt:lpstr>
      <vt:lpstr> Make Healthy Lunches Happen </vt:lpstr>
      <vt:lpstr>Menu Makeover</vt:lpstr>
      <vt:lpstr>Menu Makeover</vt:lpstr>
      <vt:lpstr>        Menu Makeover </vt:lpstr>
      <vt:lpstr>Resources</vt:lpstr>
      <vt:lpstr>What did you learn?</vt:lpstr>
    </vt:vector>
  </TitlesOfParts>
  <Company>Sharp Fusion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Dafoe</dc:creator>
  <cp:lastModifiedBy>Christine Callaghan</cp:lastModifiedBy>
  <cp:revision>15</cp:revision>
  <cp:lastPrinted>2003-05-06T15:11:26Z</cp:lastPrinted>
  <dcterms:created xsi:type="dcterms:W3CDTF">2019-05-29T15:00:13Z</dcterms:created>
  <dcterms:modified xsi:type="dcterms:W3CDTF">2019-07-02T15:04:20Z</dcterms:modified>
</cp:coreProperties>
</file>