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6"/>
  </p:notesMasterIdLst>
  <p:sldIdLst>
    <p:sldId id="256" r:id="rId5"/>
    <p:sldId id="312" r:id="rId6"/>
    <p:sldId id="313" r:id="rId7"/>
    <p:sldId id="317" r:id="rId8"/>
    <p:sldId id="262" r:id="rId9"/>
    <p:sldId id="278" r:id="rId10"/>
    <p:sldId id="314" r:id="rId11"/>
    <p:sldId id="285" r:id="rId12"/>
    <p:sldId id="289" r:id="rId13"/>
    <p:sldId id="290" r:id="rId14"/>
    <p:sldId id="291" r:id="rId15"/>
    <p:sldId id="292" r:id="rId16"/>
    <p:sldId id="264" r:id="rId17"/>
    <p:sldId id="263" r:id="rId18"/>
    <p:sldId id="293" r:id="rId19"/>
    <p:sldId id="296" r:id="rId20"/>
    <p:sldId id="297" r:id="rId21"/>
    <p:sldId id="298" r:id="rId22"/>
    <p:sldId id="300" r:id="rId23"/>
    <p:sldId id="299" r:id="rId24"/>
    <p:sldId id="316" r:id="rId25"/>
    <p:sldId id="301" r:id="rId26"/>
    <p:sldId id="302" r:id="rId27"/>
    <p:sldId id="303" r:id="rId28"/>
    <p:sldId id="304" r:id="rId29"/>
    <p:sldId id="305" r:id="rId30"/>
    <p:sldId id="315" r:id="rId31"/>
    <p:sldId id="308" r:id="rId32"/>
    <p:sldId id="307" r:id="rId33"/>
    <p:sldId id="311" r:id="rId34"/>
    <p:sldId id="3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Eckert" initials="JE" lastIdx="3" clrIdx="0">
    <p:extLst>
      <p:ext uri="{19B8F6BF-5375-455C-9EA6-DF929625EA0E}">
        <p15:presenceInfo xmlns:p15="http://schemas.microsoft.com/office/powerpoint/2012/main" userId="S::Jacqueline.Eckert@mlhu.on.ca::1f843b4d-32c0-467e-a6e0-8181a83124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1EB"/>
    <a:srgbClr val="006345"/>
    <a:srgbClr val="9999FF"/>
    <a:srgbClr val="D7CE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CE0B5-C330-FA73-A4FC-12BDE409A752}" v="4" dt="2024-07-31T12:47:51.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F1C8C-AAC6-4DE5-BA97-7AAE717F41F6}"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3DC4A-19F6-42CA-A5EF-5A7430E77B3B}" type="slidenum">
              <a:rPr lang="en-US" smtClean="0"/>
              <a:t>‹#›</a:t>
            </a:fld>
            <a:endParaRPr lang="en-US"/>
          </a:p>
        </p:txBody>
      </p:sp>
    </p:spTree>
    <p:extLst>
      <p:ext uri="{BB962C8B-B14F-4D97-AF65-F5344CB8AC3E}">
        <p14:creationId xmlns:p14="http://schemas.microsoft.com/office/powerpoint/2010/main" val="803611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photos/fgqLiOKNjU8" TargetMode="External"/><Relationship Id="rId4" Type="http://schemas.openxmlformats.org/officeDocument/2006/relationships/hyperlink" Target="https://sexualhealthontario.ca/en/reproductive-health#birth-contro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nsplash.com/photos/lR1eWq2nl-Y" TargetMode="External"/><Relationship Id="rId4" Type="http://schemas.openxmlformats.org/officeDocument/2006/relationships/hyperlink" Target="https://sexualhealthontario.ca/en/reproductive-health#birth-contro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photos/utxGYPso0ZM" TargetMode="External"/><Relationship Id="rId4" Type="http://schemas.openxmlformats.org/officeDocument/2006/relationships/hyperlink" Target="https://sexualhealthontario.ca/en/reproductive-health#birth-contro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xandu.ca/contraception/non-hormonal-contraception/#tc9"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unsplash.com/photos/rI0Uc7BPExo" TargetMode="External"/><Relationship Id="rId5" Type="http://schemas.openxmlformats.org/officeDocument/2006/relationships/hyperlink" Target="https://sexualhealthontario.ca/en/reproductive-health#birth-control" TargetMode="External"/><Relationship Id="rId4" Type="http://schemas.openxmlformats.org/officeDocument/2006/relationships/hyperlink" Target="https://www.sexandu.ca/contraception/hormonal-contraception/#tc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pload.wikimedia.org/wikipedia/commons/1/1d/Syringe2.jpg" TargetMode="External"/><Relationship Id="rId4" Type="http://schemas.openxmlformats.org/officeDocument/2006/relationships/hyperlink" Target="https://sexualhealthontario.ca/en/reproductive-health#birth-contro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exandu.ca/contraception/hormonal-contraception/#tc6"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explanon.com/effectivenes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photos/F2bTuiboie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eachingsexualhealth.ca/teachers/resource/using-a-condom-video/"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nsplash.com/photos/Wb-rLP27Gvo"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photos/13TFAniXyKI"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exandu.ca/contraception/non-hormonal-contraception/#tc9"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unsplash.com/photos/rI0Uc7BPExo" TargetMode="External"/><Relationship Id="rId4" Type="http://schemas.openxmlformats.org/officeDocument/2006/relationships/hyperlink" Target="https://sexualhealthontario.ca/en/reproductive-health#birth-contro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healthunit.com/birth-contro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healthunit.com/pap-smears" TargetMode="External"/><Relationship Id="rId4" Type="http://schemas.openxmlformats.org/officeDocument/2006/relationships/hyperlink" Target="https://www.healthunit.com/emergency-contracep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vXrQ_FhZm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r>
              <a:rPr lang="en-US" sz="1200" b="0" i="0" u="none" strike="noStrike" kern="1200" baseline="0">
                <a:solidFill>
                  <a:schemeClr val="tx1"/>
                </a:solidFill>
                <a:latin typeface="+mn-lt"/>
                <a:ea typeface="+mn-ea"/>
                <a:cs typeface="+mn-cs"/>
              </a:rPr>
              <a:t>To provide an inclusive environment for all students, regardless of their gender identity, we use the names of body parts and hormones to discuss physical differences rather than the use of gender. </a:t>
            </a:r>
            <a:endParaRPr lang="en-US"/>
          </a:p>
          <a:p>
            <a:endParaRPr lang="en-US"/>
          </a:p>
        </p:txBody>
      </p:sp>
      <p:sp>
        <p:nvSpPr>
          <p:cNvPr id="4" name="Slide Number Placeholder 3"/>
          <p:cNvSpPr>
            <a:spLocks noGrp="1"/>
          </p:cNvSpPr>
          <p:nvPr>
            <p:ph type="sldNum" sz="quarter" idx="5"/>
          </p:nvPr>
        </p:nvSpPr>
        <p:spPr/>
        <p:txBody>
          <a:bodyPr/>
          <a:lstStyle/>
          <a:p>
            <a:fld id="{6DF3DC4A-19F6-42CA-A5EF-5A7430E77B3B}" type="slidenum">
              <a:rPr lang="en-US" smtClean="0"/>
              <a:t>1</a:t>
            </a:fld>
            <a:endParaRPr lang="en-US"/>
          </a:p>
        </p:txBody>
      </p:sp>
    </p:spTree>
    <p:extLst>
      <p:ext uri="{BB962C8B-B14F-4D97-AF65-F5344CB8AC3E}">
        <p14:creationId xmlns:p14="http://schemas.microsoft.com/office/powerpoint/2010/main" val="338915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Estrogen and progesterone are the hormones produced in the ovaries.  </a:t>
            </a:r>
            <a:endParaRPr lang="en-US"/>
          </a:p>
          <a:p>
            <a:endParaRPr lang="en-CA">
              <a:ea typeface="Calibri"/>
              <a:cs typeface="Calibri"/>
            </a:endParaRPr>
          </a:p>
          <a:p>
            <a:r>
              <a:rPr lang="en-CA">
                <a:ea typeface="Calibri"/>
                <a:cs typeface="Calibri"/>
              </a:rPr>
              <a:t>* Please note the effectiveness rates on the following slides are based on "typical" use. *</a:t>
            </a:r>
          </a:p>
        </p:txBody>
      </p:sp>
      <p:sp>
        <p:nvSpPr>
          <p:cNvPr id="4" name="Slide Number Placeholder 3"/>
          <p:cNvSpPr>
            <a:spLocks noGrp="1"/>
          </p:cNvSpPr>
          <p:nvPr>
            <p:ph type="sldNum" sz="quarter" idx="5"/>
          </p:nvPr>
        </p:nvSpPr>
        <p:spPr/>
        <p:txBody>
          <a:bodyPr/>
          <a:lstStyle/>
          <a:p>
            <a:fld id="{FFA4F6F7-D354-4F7A-83CD-BBE40742BBC2}" type="slidenum">
              <a:rPr lang="en-US" smtClean="0"/>
              <a:t>15</a:t>
            </a:fld>
            <a:endParaRPr lang="en-US"/>
          </a:p>
        </p:txBody>
      </p:sp>
    </p:spTree>
    <p:extLst>
      <p:ext uri="{BB962C8B-B14F-4D97-AF65-F5344CB8AC3E}">
        <p14:creationId xmlns:p14="http://schemas.microsoft.com/office/powerpoint/2010/main" val="15164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There are combination pills that contain estrogen and progestin and progestin-only pills.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To be fully effective at preventing pregnancy, the pill needs to be taken at the same time every day for a full cycle (28 days),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pill does not protect against sexually transmitted and blood-borne infections, using a condom as well as being on the pill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combination pill may decrease acne,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pill is reversible, when someone stops taking it, they can get pregnant.</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r>
              <a:rPr lang="en-US" altLang="en-US">
                <a:latin typeface="Arial"/>
                <a:cs typeface="Arial"/>
              </a:rPr>
              <a:t>References: </a:t>
            </a:r>
            <a:endParaRPr lang="en-US" altLang="en-US">
              <a:latin typeface="Arial" panose="020B0604020202020204" pitchFamily="34" charset="0"/>
              <a:cs typeface="Arial" panose="020B0604020202020204" pitchFamily="34" charset="0"/>
            </a:endParaRPr>
          </a:p>
          <a:p>
            <a:r>
              <a:rPr lang="en-US" altLang="en-US">
                <a:latin typeface="Arial"/>
                <a:cs typeface="Arial"/>
                <a:hlinkClick r:id="rId3"/>
              </a:rPr>
              <a:t>https://www.sexandu.ca/contraception/hormonal-contraception/#tc1</a:t>
            </a:r>
            <a:r>
              <a:rPr lang="en-US" altLang="en-US">
                <a:latin typeface="Arial"/>
                <a:cs typeface="Arial"/>
              </a:rPr>
              <a:t>     </a:t>
            </a:r>
            <a:endParaRPr lang="en-US" altLang="en-US">
              <a:latin typeface="Arial" panose="020B0604020202020204" pitchFamily="34" charset="0"/>
              <a:cs typeface="Arial" panose="020B0604020202020204" pitchFamily="34" charset="0"/>
            </a:endParaRPr>
          </a:p>
          <a:p>
            <a:r>
              <a:rPr lang="en-US">
                <a:hlinkClick r:id="rId4"/>
              </a:rPr>
              <a:t>https://sexualhealthontario.ca/en/reproductive-health#birth-control</a:t>
            </a:r>
            <a:endParaRPr lang="en-US"/>
          </a:p>
          <a:p>
            <a:endParaRPr lang="en-US"/>
          </a:p>
          <a:p>
            <a:r>
              <a:rPr lang="en-US" altLang="en-US">
                <a:latin typeface="Arial"/>
                <a:cs typeface="Arial"/>
              </a:rPr>
              <a:t>Image Source: </a:t>
            </a:r>
            <a:r>
              <a:rPr lang="en-US" altLang="en-US">
                <a:latin typeface="Times New Roman"/>
                <a:cs typeface="Times New Roman"/>
                <a:hlinkClick r:id="rId5"/>
              </a:rPr>
              <a:t>https://unsplash.com/photos/fgqLiOKNjU8</a:t>
            </a:r>
            <a:r>
              <a:rPr lang="en-US" altLang="en-US">
                <a:latin typeface="Times New Roman"/>
                <a:cs typeface="Times New Roman"/>
              </a:rPr>
              <a:t> </a:t>
            </a:r>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16</a:t>
            </a:fld>
            <a:endParaRPr lang="en-US"/>
          </a:p>
        </p:txBody>
      </p:sp>
    </p:spTree>
    <p:extLst>
      <p:ext uri="{BB962C8B-B14F-4D97-AF65-F5344CB8AC3E}">
        <p14:creationId xmlns:p14="http://schemas.microsoft.com/office/powerpoint/2010/main" val="424816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The patch contains estrogen and progestin and is absorbed through the skin.</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It is adhesive and can be placed on the buttocks, upper outer arms, lower abdomen, or upper torso excluding the breast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A new patch is applied once a week and the old patch is removed.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To be fully effective at preventing pregnancy, patches need to be worn for a full cycle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patch does not protect against sexually transmitted and blood-borne infections, using a condom as well as using the patch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may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is reversible, when someone stops using it, they can get pregnant.</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r>
              <a:rPr lang="en-US"/>
              <a:t>References: </a:t>
            </a:r>
          </a:p>
          <a:p>
            <a:r>
              <a:rPr lang="en-US">
                <a:hlinkClick r:id="rId3"/>
              </a:rPr>
              <a:t>https://www.sexandu.ca/contraception/hormonal-contraception/#tc1</a:t>
            </a:r>
            <a:r>
              <a:rPr lang="en-US"/>
              <a:t>     </a:t>
            </a:r>
          </a:p>
          <a:p>
            <a:r>
              <a:rPr lang="en-US">
                <a:hlinkClick r:id="rId4"/>
              </a:rPr>
              <a:t>https://sexualhealthontario.ca/en/reproductive-health#birth-control</a:t>
            </a:r>
            <a:endParaRPr lang="en-US"/>
          </a:p>
          <a:p>
            <a:endParaRPr lang="en-US"/>
          </a:p>
          <a:p>
            <a:endParaRPr lang="en-US" altLang="en-US">
              <a:latin typeface="Arial" panose="020B0604020202020204" pitchFamily="34" charset="0"/>
              <a:cs typeface="Arial" panose="020B0604020202020204" pitchFamily="34" charset="0"/>
            </a:endParaRPr>
          </a:p>
          <a:p>
            <a:pPr eaLnBrk="1" hangingPunct="1"/>
            <a:r>
              <a:rPr lang="en-US" altLang="en-US">
                <a:latin typeface="Times New Roman"/>
                <a:cs typeface="Times New Roman"/>
              </a:rPr>
              <a:t>Image Source: </a:t>
            </a:r>
            <a:r>
              <a:rPr lang="en-US" altLang="en-US">
                <a:latin typeface="Times New Roman"/>
                <a:cs typeface="Times New Roman"/>
                <a:hlinkClick r:id="rId5"/>
              </a:rPr>
              <a:t>https://unsplash.com/photos/lR1eWq2nl-Y</a:t>
            </a:r>
            <a:endParaRPr lang="en-US" altLang="en-US">
              <a:latin typeface="Times New Roman"/>
              <a:cs typeface="Times New Roman"/>
            </a:endParaRP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17</a:t>
            </a:fld>
            <a:endParaRPr lang="en-US"/>
          </a:p>
        </p:txBody>
      </p:sp>
    </p:spTree>
    <p:extLst>
      <p:ext uri="{BB962C8B-B14F-4D97-AF65-F5344CB8AC3E}">
        <p14:creationId xmlns:p14="http://schemas.microsoft.com/office/powerpoint/2010/main" val="242998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The vaginal ring contains estrogen and progestin and is absorbed through the vagina.</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It is inserted and removed by the user into the vagina once a month, the walls of the vagina hold it in place and usually cannot be felt.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To be fully effective at preventing pregnancy, the vaginal ring needs to be used for a full cycle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r>
              <a:rPr lang="en-US" altLang="en-US">
                <a:latin typeface="Arial"/>
                <a:cs typeface="Arial"/>
              </a:rPr>
              <a:t>The vaginal ring does not protect against sexually transmitted and blood-borne infections, using a condom in addition to the ring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vaginal ring may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vaginal ring is reversible, when someone stops using it, they can get pregnant.</a:t>
            </a:r>
          </a:p>
          <a:p>
            <a:pPr eaLnBrk="1" hangingPunct="1"/>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r>
              <a:rPr lang="en-US"/>
              <a:t>References: </a:t>
            </a:r>
          </a:p>
          <a:p>
            <a:r>
              <a:rPr lang="en-US">
                <a:hlinkClick r:id="rId3"/>
              </a:rPr>
              <a:t>https://www.sexandu.ca/contraception/hormonal-contraception/#tc1</a:t>
            </a:r>
            <a:r>
              <a:rPr lang="en-US"/>
              <a:t>     </a:t>
            </a:r>
          </a:p>
          <a:p>
            <a:r>
              <a:rPr lang="en-US">
                <a:hlinkClick r:id="rId4"/>
              </a:rPr>
              <a:t>https://sexualhealthontario.ca/en/reproductive-health#birth-control</a:t>
            </a:r>
            <a:endParaRPr lang="en-US"/>
          </a:p>
          <a:p>
            <a:endParaRPr lang="en-US"/>
          </a:p>
          <a:p>
            <a:endParaRPr lang="en-US" altLang="en-US">
              <a:latin typeface="Arial" panose="020B0604020202020204" pitchFamily="34" charset="0"/>
              <a:cs typeface="Arial" panose="020B0604020202020204" pitchFamily="34" charset="0"/>
            </a:endParaRPr>
          </a:p>
          <a:p>
            <a:r>
              <a:rPr lang="en-US" altLang="en-US">
                <a:latin typeface="Arial"/>
                <a:cs typeface="Arial"/>
              </a:rPr>
              <a:t>Image Source:  </a:t>
            </a:r>
            <a:r>
              <a:rPr lang="en-US" altLang="en-US">
                <a:latin typeface="Times New Roman"/>
                <a:cs typeface="Times New Roman"/>
                <a:hlinkClick r:id="rId5"/>
              </a:rPr>
              <a:t>https://unsplash.com/photos/utxGYPso0ZM</a:t>
            </a:r>
            <a:endParaRPr lang="en-US" altLang="en-US">
              <a:latin typeface="Times New Roman"/>
              <a:cs typeface="Times New Roman"/>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18</a:t>
            </a:fld>
            <a:endParaRPr lang="en-US"/>
          </a:p>
        </p:txBody>
      </p:sp>
    </p:spTree>
    <p:extLst>
      <p:ext uri="{BB962C8B-B14F-4D97-AF65-F5344CB8AC3E}">
        <p14:creationId xmlns:p14="http://schemas.microsoft.com/office/powerpoint/2010/main" val="60535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2800">
                <a:latin typeface="Arial"/>
                <a:cs typeface="Arial"/>
              </a:rPr>
              <a:t>All IUSs require a prescription and need to be inserted by a healthcare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panose="020B0604020202020204" pitchFamily="34" charset="0"/>
              <a:cs typeface="Arial" panose="020B0604020202020204" pitchFamily="34" charset="0"/>
            </a:endParaRPr>
          </a:p>
          <a:p>
            <a:r>
              <a:rPr lang="en-US" altLang="en-US" sz="2800">
                <a:latin typeface="Arial"/>
                <a:cs typeface="Arial"/>
              </a:rPr>
              <a:t>IUSs can remain in place for 5 years. </a:t>
            </a:r>
            <a:endParaRPr lang="en-CA" altLang="en-US" sz="280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panose="020B0604020202020204" pitchFamily="34" charset="0"/>
              <a:cs typeface="Arial" panose="020B0604020202020204" pitchFamily="34" charset="0"/>
            </a:endParaRPr>
          </a:p>
          <a:p>
            <a:pPr>
              <a:defRPr/>
            </a:pPr>
            <a:r>
              <a:rPr lang="en-US" altLang="en-US" sz="2800">
                <a:latin typeface="Arial"/>
                <a:cs typeface="Arial"/>
              </a:rPr>
              <a:t>IUSs do not protect against sexually transmitted and blood-borne infections, using a condom as well as having an IUS will provide additional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panose="020B0604020202020204" pitchFamily="34" charset="0"/>
              <a:cs typeface="Arial" panose="020B0604020202020204" pitchFamily="34" charset="0"/>
            </a:endParaRPr>
          </a:p>
          <a:p>
            <a:pPr eaLnBrk="1" hangingPunct="1"/>
            <a:endParaRPr lang="en-US" altLang="en-US" sz="2800">
              <a:latin typeface="Arial" panose="020B0604020202020204" pitchFamily="34" charset="0"/>
              <a:cs typeface="Arial" panose="020B0604020202020204" pitchFamily="34" charset="0"/>
            </a:endParaRPr>
          </a:p>
          <a:p>
            <a:pPr eaLnBrk="1" hangingPunct="1"/>
            <a:r>
              <a:rPr lang="en-US" altLang="en-US" sz="2800">
                <a:latin typeface="Arial"/>
                <a:cs typeface="Arial"/>
              </a:rPr>
              <a:t>There are 2 types of Intrauterine Contraception (IUC):</a:t>
            </a:r>
          </a:p>
          <a:p>
            <a:pPr eaLnBrk="1" hangingPunct="1"/>
            <a:endParaRPr lang="en-US" altLang="en-US" sz="2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a:latin typeface="Arial"/>
                <a:cs typeface="Arial"/>
              </a:rPr>
              <a:t>-the levonorgestrel-releasing intrauterine system (contains a progestin hormone), also known as LNG-IUS</a:t>
            </a:r>
          </a:p>
          <a:p>
            <a:pPr>
              <a:defRPr/>
            </a:pPr>
            <a:r>
              <a:rPr lang="en-US" altLang="en-US" sz="2800">
                <a:latin typeface="Arial"/>
                <a:cs typeface="Arial"/>
              </a:rPr>
              <a:t>	-decreases or eliminates periods </a:t>
            </a:r>
            <a:endParaRPr lang="en-US" altLang="en-US" sz="2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a:latin typeface="Arial"/>
                <a:cs typeface="Arial"/>
              </a:rPr>
              <a:t>	</a:t>
            </a:r>
          </a:p>
          <a:p>
            <a:pPr>
              <a:defRPr/>
            </a:pPr>
            <a:r>
              <a:rPr lang="en-US" altLang="en-US" sz="2800">
                <a:latin typeface="Arial"/>
                <a:cs typeface="Arial"/>
              </a:rPr>
              <a:t>-the copper intrauterine device (no hormone), also known as CU-IUD – More on this in the next section (Non-hormonal methods)</a:t>
            </a:r>
            <a:endParaRPr lang="en-US" altLang="en-US" sz="2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panose="020B0604020202020204" pitchFamily="34" charset="0"/>
              <a:cs typeface="Arial" panose="020B0604020202020204" pitchFamily="34" charset="0"/>
            </a:endParaRPr>
          </a:p>
          <a:p>
            <a:endParaRPr lang="en-US" altLang="en-US">
              <a:latin typeface="Times New Roman" panose="02020603050405020304" pitchFamily="18" charset="0"/>
            </a:endParaRPr>
          </a:p>
          <a:p>
            <a:r>
              <a:rPr lang="en-US" altLang="en-US">
                <a:latin typeface="Times New Roman"/>
                <a:cs typeface="Times New Roman"/>
              </a:rPr>
              <a:t>Reference: https://www.sexandu.ca/contraception/hormonal-contraception/#tc4 and </a:t>
            </a:r>
            <a:r>
              <a:rPr lang="en-US" altLang="en-US">
                <a:latin typeface="Times New Roman"/>
                <a:cs typeface="Times New Roman"/>
                <a:hlinkClick r:id="rId3"/>
              </a:rPr>
              <a:t>https://www.sexandu.ca/contraception/non-hormonal-contraception/#tc9</a:t>
            </a:r>
            <a:endParaRPr lang="en-US" altLang="en-US">
              <a:latin typeface="Times New Roman" panose="02020603050405020304" pitchFamily="18" charset="0"/>
              <a:cs typeface="Times New Roman"/>
              <a:hlinkClick r:id="rId3"/>
            </a:endParaRPr>
          </a:p>
          <a:p>
            <a:r>
              <a:rPr lang="en-US"/>
              <a:t>References: </a:t>
            </a:r>
          </a:p>
          <a:p>
            <a:r>
              <a:rPr lang="en-US">
                <a:hlinkClick r:id="rId4"/>
              </a:rPr>
              <a:t>https://www.sexandu.ca/contraception/hormonal-contraception/#tc1</a:t>
            </a:r>
            <a:r>
              <a:rPr lang="en-US"/>
              <a:t>     </a:t>
            </a:r>
          </a:p>
          <a:p>
            <a:r>
              <a:rPr lang="en-US">
                <a:hlinkClick r:id="rId5"/>
              </a:rPr>
              <a:t>https://sexualhealthontario.ca/en/reproductive-health#birth-control</a:t>
            </a:r>
            <a:endParaRPr lang="en-US"/>
          </a:p>
          <a:p>
            <a:endParaRPr lang="en-US"/>
          </a:p>
          <a:p>
            <a:endParaRPr lang="en-US" altLang="en-US">
              <a:latin typeface="Times New Roman"/>
              <a:cs typeface="Times New Roman"/>
            </a:endParaRPr>
          </a:p>
          <a:p>
            <a:pPr eaLnBrk="1" hangingPunct="1"/>
            <a:r>
              <a:rPr lang="en-US" altLang="en-US">
                <a:latin typeface="Arial"/>
                <a:cs typeface="Arial"/>
              </a:rPr>
              <a:t>Image Sources: </a:t>
            </a:r>
            <a:r>
              <a:rPr lang="en-US" altLang="en-US">
                <a:latin typeface="Times New Roman"/>
                <a:cs typeface="Times New Roman"/>
                <a:hlinkClick r:id="rId6"/>
              </a:rPr>
              <a:t>https://unsplash.com/photos/rI0Uc7BPExo</a:t>
            </a:r>
            <a:endParaRPr lang="en-US" altLang="en-US">
              <a:latin typeface="Times New Roman"/>
              <a:cs typeface="Times New Roman"/>
            </a:endParaRPr>
          </a:p>
          <a:p>
            <a:pPr eaLnBrk="1" hangingPunct="1"/>
            <a:r>
              <a:rPr lang="en-US" altLang="en-US">
                <a:latin typeface="Arial" panose="020B0604020202020204" pitchFamily="34" charset="0"/>
                <a:cs typeface="Arial" panose="020B0604020202020204" pitchFamily="34" charset="0"/>
              </a:rPr>
              <a:t>	reproductive-health-supplies-coalition-cHrcHdg2H9E-unsplash.jpg</a:t>
            </a: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19</a:t>
            </a:fld>
            <a:endParaRPr lang="en-US"/>
          </a:p>
        </p:txBody>
      </p:sp>
    </p:spTree>
    <p:extLst>
      <p:ext uri="{BB962C8B-B14F-4D97-AF65-F5344CB8AC3E}">
        <p14:creationId xmlns:p14="http://schemas.microsoft.com/office/powerpoint/2010/main" val="12902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Also known as the birth control shot</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shot (Depo Provera) contains progestin and is injected into the muscle by a healthcare provider</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The shot is given once every 12-13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shot does not protect against sexually transmitted and blood-borne infections, using a condom as well as being on Depo Provera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shot decreases or eliminates periods and may be suitable for individuals who cannot take estrogen.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shot is reversible, when someone stops using it, they can get pregnant.</a:t>
            </a:r>
          </a:p>
          <a:p>
            <a:pPr eaLnBrk="1" hangingPunct="1"/>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r>
              <a:rPr lang="en-US"/>
              <a:t>References: </a:t>
            </a:r>
          </a:p>
          <a:p>
            <a:r>
              <a:rPr lang="en-US">
                <a:hlinkClick r:id="rId3"/>
              </a:rPr>
              <a:t>https://www.sexandu.ca/contraception/hormonal-contraception/#tc1</a:t>
            </a:r>
            <a:r>
              <a:rPr lang="en-US"/>
              <a:t>     </a:t>
            </a:r>
          </a:p>
          <a:p>
            <a:r>
              <a:rPr lang="en-US">
                <a:hlinkClick r:id="rId4"/>
              </a:rPr>
              <a:t>https://sexualhealthontario.ca/en/reproductive-health#birth-control</a:t>
            </a:r>
            <a:endParaRPr lang="en-US"/>
          </a:p>
          <a:p>
            <a:endParaRPr lang="en-US"/>
          </a:p>
          <a:p>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Image Source: </a:t>
            </a:r>
            <a:r>
              <a:rPr lang="en-US" altLang="en-US">
                <a:latin typeface="Times New Roman"/>
                <a:cs typeface="Times New Roman"/>
                <a:hlinkClick r:id="rId5"/>
              </a:rPr>
              <a:t>https://upload.wikimedia.org/wikipedia/commons/1/1d/Syringe2.jpg</a:t>
            </a:r>
            <a:endParaRPr lang="en-US" altLang="en-US">
              <a:latin typeface="Times New Roman"/>
              <a:cs typeface="Times New Roman"/>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20</a:t>
            </a:fld>
            <a:endParaRPr lang="en-US"/>
          </a:p>
        </p:txBody>
      </p:sp>
    </p:spTree>
    <p:extLst>
      <p:ext uri="{BB962C8B-B14F-4D97-AF65-F5344CB8AC3E}">
        <p14:creationId xmlns:p14="http://schemas.microsoft.com/office/powerpoint/2010/main" val="1212799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contraceptive implant is a contraceptive method that was approved for use in Canada in May 2020. It has been used in many other countries, including the United States, for many years. It is a 4 cm long and 2 mm wide flexible rod that sits just below the skin and continuously releases a </a:t>
            </a:r>
            <a:r>
              <a:rPr lang="en-US" b="1"/>
              <a:t>progestin hormone</a:t>
            </a:r>
            <a:r>
              <a:rPr lang="en-US"/>
              <a:t> into the bloodstream. It is inserted in the office by a health care provider using local anesthetic to numb the skin and provides reversible and highly effective birth control for up to three years by preventing ovulation.</a:t>
            </a:r>
          </a:p>
          <a:p>
            <a:endParaRPr lang="en-US">
              <a:cs typeface="Calibri"/>
            </a:endParaRPr>
          </a:p>
          <a:p>
            <a:r>
              <a:rPr lang="en-US">
                <a:cs typeface="Calibri"/>
              </a:rPr>
              <a:t>Over 99% effective, which means less than 1 women out of 1000 will get pregnant while using the implant. </a:t>
            </a:r>
          </a:p>
          <a:p>
            <a:endParaRPr lang="en-US">
              <a:cs typeface="Calibri"/>
            </a:endParaRPr>
          </a:p>
          <a:p>
            <a:r>
              <a:rPr lang="en-US">
                <a:cs typeface="Calibri"/>
              </a:rPr>
              <a:t>Source: </a:t>
            </a:r>
            <a:r>
              <a:rPr lang="en-US">
                <a:hlinkClick r:id="rId3"/>
              </a:rPr>
              <a:t>https://www.sexandu.ca/contraception/hormonal-contraception/#tc6</a:t>
            </a:r>
            <a:r>
              <a:rPr lang="en-US"/>
              <a:t> </a:t>
            </a:r>
          </a:p>
          <a:p>
            <a:endParaRPr lang="en-US"/>
          </a:p>
          <a:p>
            <a:r>
              <a:rPr lang="en-US">
                <a:hlinkClick r:id="rId4"/>
              </a:rPr>
              <a:t>https://www.nexplanon.com/effectiveness/</a:t>
            </a:r>
            <a:endParaRPr lang="en-US">
              <a:cs typeface="Calibri"/>
            </a:endParaRPr>
          </a:p>
          <a:p>
            <a:endParaRPr lang="en-US">
              <a:cs typeface="Calibri"/>
            </a:endParaRPr>
          </a:p>
          <a:p>
            <a:r>
              <a:rPr lang="en-US">
                <a:cs typeface="Calibri"/>
              </a:rPr>
              <a:t>Image: Canva</a:t>
            </a:r>
          </a:p>
        </p:txBody>
      </p:sp>
      <p:sp>
        <p:nvSpPr>
          <p:cNvPr id="4" name="Slide Number Placeholder 3"/>
          <p:cNvSpPr>
            <a:spLocks noGrp="1"/>
          </p:cNvSpPr>
          <p:nvPr>
            <p:ph type="sldNum" sz="quarter" idx="5"/>
          </p:nvPr>
        </p:nvSpPr>
        <p:spPr/>
        <p:txBody>
          <a:bodyPr/>
          <a:lstStyle/>
          <a:p>
            <a:fld id="{FFA4F6F7-D354-4F7A-83CD-BBE40742BBC2}" type="slidenum">
              <a:rPr lang="en-US" smtClean="0"/>
              <a:t>21</a:t>
            </a:fld>
            <a:endParaRPr lang="en-US"/>
          </a:p>
        </p:txBody>
      </p:sp>
    </p:spTree>
    <p:extLst>
      <p:ext uri="{BB962C8B-B14F-4D97-AF65-F5344CB8AC3E}">
        <p14:creationId xmlns:p14="http://schemas.microsoft.com/office/powerpoint/2010/main" val="33320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1">
                <a:latin typeface="Arial" panose="020B0604020202020204" pitchFamily="34" charset="0"/>
                <a:cs typeface="Arial" panose="020B0604020202020204" pitchFamily="34" charset="0"/>
              </a:rPr>
              <a:t>Reason:</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The body is getting used to birth control</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Fluctuating hormone levels when birth control is started</a:t>
            </a:r>
          </a:p>
          <a:p>
            <a:pPr eaLnBrk="1" hangingPunct="1">
              <a:buFontTx/>
              <a:buChar char="-"/>
            </a:pPr>
            <a:endParaRPr lang="en-CA" altLang="en-US">
              <a:latin typeface="Arial" panose="020B0604020202020204" pitchFamily="34" charset="0"/>
              <a:cs typeface="Arial" panose="020B0604020202020204" pitchFamily="34" charset="0"/>
            </a:endParaRPr>
          </a:p>
          <a:p>
            <a:pPr eaLnBrk="1" hangingPunct="1"/>
            <a:r>
              <a:rPr lang="en-CA" altLang="en-US" b="1">
                <a:latin typeface="Arial" panose="020B0604020202020204" pitchFamily="34" charset="0"/>
                <a:cs typeface="Arial" panose="020B0604020202020204" pitchFamily="34" charset="0"/>
              </a:rPr>
              <a:t>When will it stop?</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Most symptoms are normal and will decrease or stop in the first 2-3 months.</a:t>
            </a:r>
          </a:p>
          <a:p>
            <a:pPr eaLnBrk="1" hangingPunct="1"/>
            <a:endParaRPr lang="en-CA" altLang="en-US" b="1">
              <a:latin typeface="Arial" panose="020B0604020202020204" pitchFamily="34" charset="0"/>
              <a:cs typeface="Arial" panose="020B0604020202020204" pitchFamily="34" charset="0"/>
            </a:endParaRPr>
          </a:p>
          <a:p>
            <a:pPr eaLnBrk="1" hangingPunct="1"/>
            <a:r>
              <a:rPr lang="en-CA" altLang="en-US" b="1">
                <a:latin typeface="Arial" panose="020B0604020202020204" pitchFamily="34" charset="0"/>
                <a:cs typeface="Arial" panose="020B0604020202020204" pitchFamily="34" charset="0"/>
              </a:rPr>
              <a:t>If they bother you or don’t get better:</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Talk to your healthcare provider </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There might be a method that’s better suited for you.</a:t>
            </a:r>
            <a:endParaRPr lang="en-US" altLang="en-US" sz="24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22</a:t>
            </a:fld>
            <a:endParaRPr lang="en-US"/>
          </a:p>
        </p:txBody>
      </p:sp>
    </p:spTree>
    <p:extLst>
      <p:ext uri="{BB962C8B-B14F-4D97-AF65-F5344CB8AC3E}">
        <p14:creationId xmlns:p14="http://schemas.microsoft.com/office/powerpoint/2010/main" val="2053580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2800">
                <a:latin typeface="Arial"/>
                <a:cs typeface="Arial"/>
              </a:rPr>
              <a:t>Also known as the “morning after pill”</a:t>
            </a:r>
          </a:p>
          <a:p>
            <a:pPr>
              <a:defRPr/>
            </a:pPr>
            <a:endParaRPr lang="en-CA" sz="2800">
              <a:latin typeface="Arial" panose="020B0604020202020204" pitchFamily="34" charset="0"/>
              <a:cs typeface="Arial" panose="020B0604020202020204" pitchFamily="34" charset="0"/>
            </a:endParaRPr>
          </a:p>
          <a:p>
            <a:pPr>
              <a:defRPr/>
            </a:pPr>
            <a:r>
              <a:rPr lang="en-CA" sz="2800">
                <a:latin typeface="Arial"/>
                <a:cs typeface="Arial"/>
              </a:rPr>
              <a:t>A pill or pills taken after intercourse where other pregnancy prevention methods were not in place or have failed.</a:t>
            </a:r>
          </a:p>
          <a:p>
            <a:pPr>
              <a:defRPr/>
            </a:pPr>
            <a:r>
              <a:rPr lang="en-CA" sz="2800">
                <a:latin typeface="Arial"/>
                <a:cs typeface="Arial"/>
              </a:rPr>
              <a:t>e.g. condom breakage, a missed pill, patch or injection</a:t>
            </a:r>
          </a:p>
          <a:p>
            <a:pPr>
              <a:defRPr/>
            </a:pPr>
            <a:endParaRPr lang="en-CA" sz="2800">
              <a:latin typeface="Arial" panose="020B0604020202020204" pitchFamily="34" charset="0"/>
              <a:cs typeface="Arial" panose="020B0604020202020204" pitchFamily="34" charset="0"/>
            </a:endParaRPr>
          </a:p>
          <a:p>
            <a:pPr>
              <a:defRPr/>
            </a:pPr>
            <a:r>
              <a:rPr lang="en-CA" sz="2800">
                <a:latin typeface="Arial"/>
                <a:cs typeface="Arial"/>
              </a:rPr>
              <a:t>Emergency contraception is </a:t>
            </a:r>
            <a:endParaRPr lang="en-CA" sz="2800">
              <a:latin typeface="Arial" panose="020B0604020202020204" pitchFamily="34" charset="0"/>
              <a:cs typeface="Arial" panose="020B0604020202020204" pitchFamily="34" charset="0"/>
            </a:endParaRPr>
          </a:p>
          <a:p>
            <a:pPr marL="800100" lvl="1" indent="-342900">
              <a:lnSpc>
                <a:spcPct val="150000"/>
              </a:lnSpc>
              <a:spcBef>
                <a:spcPts val="1200"/>
              </a:spcBef>
              <a:defRPr/>
            </a:pPr>
            <a:r>
              <a:rPr lang="en-US" sz="2200"/>
              <a:t>95% effective if taken within 24 hours of intercourse</a:t>
            </a:r>
            <a:endParaRPr lang="en-US" sz="2200">
              <a:cs typeface="Calibri"/>
            </a:endParaRPr>
          </a:p>
          <a:p>
            <a:pPr marL="800100" lvl="1" indent="-342900">
              <a:lnSpc>
                <a:spcPct val="150000"/>
              </a:lnSpc>
              <a:defRPr/>
            </a:pPr>
            <a:r>
              <a:rPr lang="en-US" sz="2200"/>
              <a:t>85% effective if taken 25-48 hours after intercourse</a:t>
            </a:r>
            <a:endParaRPr lang="en-US" sz="2200">
              <a:cs typeface="Calibri"/>
            </a:endParaRPr>
          </a:p>
          <a:p>
            <a:pPr marL="800100" lvl="1" indent="-342900">
              <a:lnSpc>
                <a:spcPct val="150000"/>
              </a:lnSpc>
              <a:defRPr/>
            </a:pPr>
            <a:r>
              <a:rPr lang="en-US" sz="2200"/>
              <a:t>58% effective if taken 49-72 hours after intercourse</a:t>
            </a:r>
            <a:endParaRPr lang="en-US" sz="2200">
              <a:cs typeface="Calibri" panose="020F0502020204030204"/>
            </a:endParaRPr>
          </a:p>
          <a:p>
            <a:pPr>
              <a:defRPr/>
            </a:pPr>
            <a:endParaRPr lang="en-CA" sz="2800">
              <a:latin typeface="Arial" panose="020B0604020202020204" pitchFamily="34" charset="0"/>
              <a:cs typeface="Arial" panose="020B0604020202020204" pitchFamily="34" charset="0"/>
            </a:endParaRPr>
          </a:p>
          <a:p>
            <a:pPr>
              <a:defRPr/>
            </a:pPr>
            <a:r>
              <a:rPr lang="en-CA" sz="2800">
                <a:latin typeface="Arial"/>
                <a:cs typeface="Arial"/>
              </a:rPr>
              <a:t>Some brands of morning after pill are available at a pharmacy without a prescription.  It is important to read the packaging or speak to the pharmacist to ensure it is taken correctly and appropriately.</a:t>
            </a:r>
          </a:p>
          <a:p>
            <a:pPr>
              <a:defRPr/>
            </a:pPr>
            <a:endParaRPr lang="en-CA" sz="2800">
              <a:latin typeface="Arial" panose="020B0604020202020204" pitchFamily="34" charset="0"/>
              <a:cs typeface="Arial" panose="020B0604020202020204" pitchFamily="34" charset="0"/>
            </a:endParaRPr>
          </a:p>
          <a:p>
            <a:pPr>
              <a:defRPr/>
            </a:pPr>
            <a:r>
              <a:rPr lang="en-CA" sz="2800">
                <a:latin typeface="Arial"/>
                <a:cs typeface="Arial"/>
              </a:rPr>
              <a:t>Some brands of morning after pill are available with a prescription from a healthcare provider.</a:t>
            </a:r>
          </a:p>
          <a:p>
            <a:pPr>
              <a:defRPr/>
            </a:pPr>
            <a:endParaRPr lang="en-CA" sz="2800">
              <a:latin typeface="Arial" panose="020B0604020202020204" pitchFamily="34" charset="0"/>
              <a:cs typeface="Arial" panose="020B0604020202020204" pitchFamily="34" charset="0"/>
            </a:endParaRPr>
          </a:p>
          <a:p>
            <a:pPr>
              <a:defRPr/>
            </a:pPr>
            <a:endParaRPr lang="en-CA" sz="2800">
              <a:latin typeface="Arial" panose="020B0604020202020204" pitchFamily="34" charset="0"/>
              <a:cs typeface="Arial" panose="020B0604020202020204" pitchFamily="34" charset="0"/>
            </a:endParaRPr>
          </a:p>
          <a:p>
            <a:pPr>
              <a:buFont typeface="Arial" pitchFamily="34" charset="0"/>
              <a:buNone/>
              <a:defRPr/>
            </a:pPr>
            <a:r>
              <a:rPr lang="en-CA" sz="2800">
                <a:latin typeface="Arial"/>
                <a:cs typeface="Arial"/>
              </a:rPr>
              <a:t>Insertion of a copper IUD by a healthcare provider up to seven days after unprotected sex can also be used an emergency contraception</a:t>
            </a:r>
          </a:p>
          <a:p>
            <a:pPr>
              <a:buFont typeface="Arial" pitchFamily="34" charset="0"/>
              <a:buNone/>
              <a:defRPr/>
            </a:pPr>
            <a:endParaRPr lang="en-CA" sz="2800">
              <a:latin typeface="Arial" panose="020B0604020202020204" pitchFamily="34" charset="0"/>
              <a:cs typeface="Arial" panose="020B0604020202020204" pitchFamily="34" charset="0"/>
            </a:endParaRPr>
          </a:p>
          <a:p>
            <a:pPr>
              <a:buFont typeface="Arial" pitchFamily="34" charset="0"/>
              <a:buNone/>
              <a:defRPr/>
            </a:pPr>
            <a:endParaRPr lang="en-CA" sz="2800">
              <a:latin typeface="Arial" panose="020B0604020202020204" pitchFamily="34" charset="0"/>
              <a:cs typeface="Arial" panose="020B0604020202020204" pitchFamily="34" charset="0"/>
            </a:endParaRPr>
          </a:p>
          <a:p>
            <a:pPr>
              <a:buFont typeface="Arial" pitchFamily="34" charset="0"/>
              <a:buNone/>
              <a:defRPr/>
            </a:pPr>
            <a:r>
              <a:rPr lang="en-CA" sz="2800">
                <a:latin typeface="Arial"/>
                <a:cs typeface="Arial"/>
              </a:rPr>
              <a:t>Reference: https://www.sexandu.ca/contraception/emergency-contraception/</a:t>
            </a:r>
          </a:p>
          <a:p>
            <a:pPr>
              <a:buFont typeface="Arial" pitchFamily="34" charset="0"/>
              <a:buNone/>
              <a:defRPr/>
            </a:pPr>
            <a:r>
              <a:rPr lang="en-CA" sz="2800">
                <a:latin typeface="Arial"/>
                <a:cs typeface="Arial"/>
              </a:rPr>
              <a:t>Image Source: </a:t>
            </a:r>
            <a:r>
              <a:rPr lang="en-US" sz="2800">
                <a:hlinkClick r:id="rId3"/>
              </a:rPr>
              <a:t>https://unsplash.com/photos/F2bTuiboieg</a:t>
            </a:r>
            <a:endParaRPr lang="en-CA" sz="28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23</a:t>
            </a:fld>
            <a:endParaRPr lang="en-US"/>
          </a:p>
        </p:txBody>
      </p:sp>
    </p:spTree>
    <p:extLst>
      <p:ext uri="{BB962C8B-B14F-4D97-AF65-F5344CB8AC3E}">
        <p14:creationId xmlns:p14="http://schemas.microsoft.com/office/powerpoint/2010/main" val="394138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24</a:t>
            </a:fld>
            <a:endParaRPr lang="en-US"/>
          </a:p>
        </p:txBody>
      </p:sp>
    </p:spTree>
    <p:extLst>
      <p:ext uri="{BB962C8B-B14F-4D97-AF65-F5344CB8AC3E}">
        <p14:creationId xmlns:p14="http://schemas.microsoft.com/office/powerpoint/2010/main" val="113537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https://www.youtube.com/watch?v=-JwlKjRaUaw</a:t>
            </a:r>
            <a:endParaRPr lang="en-US"/>
          </a:p>
          <a:p>
            <a:endParaRPr lang="en-CA"/>
          </a:p>
          <a:p>
            <a:endParaRPr lang="en-CA"/>
          </a:p>
          <a:p>
            <a:endParaRPr lang="en-CA"/>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5</a:t>
            </a:fld>
            <a:endParaRPr lang="en-US"/>
          </a:p>
        </p:txBody>
      </p:sp>
    </p:spTree>
    <p:extLst>
      <p:ext uri="{BB962C8B-B14F-4D97-AF65-F5344CB8AC3E}">
        <p14:creationId xmlns:p14="http://schemas.microsoft.com/office/powerpoint/2010/main" val="1633002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Condom Demonstration: (may choose to demonstrate with a real condom while showing the slides)</a:t>
            </a:r>
          </a:p>
          <a:p>
            <a:pPr eaLnBrk="1" hangingPunct="1"/>
            <a:r>
              <a:rPr lang="en-US" altLang="en-US">
                <a:latin typeface="Times New Roman" panose="02020603050405020304" pitchFamily="18" charset="0"/>
                <a:hlinkClick r:id="rId3"/>
              </a:rPr>
              <a:t>https://teachingsexualhealth.ca/teachers/resource/using-a-condom-video/</a:t>
            </a:r>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are widely available at low or no cost and no prescription is required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catch sperm during ejaculation, preventing it from fertilizing an egg.</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Made of thin latex or polyurethane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reduce the risk of spreading sexually transmitted and blood-borne infections and can be used in addition to other birth control methods for greatest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need to be put on an erect penis before any skin to skin contact and removed and thrown away after ejaculation.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new condom is needed with every act of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have an expiry date and need to be stored correctly to reduce the risk of breaking. </a:t>
            </a:r>
          </a:p>
          <a:p>
            <a:pPr eaLnBrk="1" hangingPunct="1"/>
            <a:endParaRPr lang="en-US" altLang="en-US">
              <a:latin typeface="Arial" panose="020B0604020202020204" pitchFamily="34" charset="0"/>
              <a:cs typeface="Arial" panose="020B0604020202020204" pitchFamily="34" charset="0"/>
            </a:endParaRPr>
          </a:p>
          <a:p>
            <a:pPr eaLnBrk="1" hangingPunct="1"/>
            <a:endParaRPr lang="en-CA" altLang="en-US">
              <a:latin typeface="Times New Roman" panose="02020603050405020304" pitchFamily="18" charset="0"/>
            </a:endParaRPr>
          </a:p>
          <a:p>
            <a:pPr eaLnBrk="1" hangingPunct="1"/>
            <a:r>
              <a:rPr lang="en-CA" altLang="en-US">
                <a:latin typeface="Times New Roman" panose="02020603050405020304" pitchFamily="18" charset="0"/>
              </a:rPr>
              <a:t>Reference: https://www.sexandu.ca/contraception/non-hormonal-contraception/</a:t>
            </a:r>
          </a:p>
          <a:p>
            <a:pPr eaLnBrk="1" hangingPunct="1"/>
            <a:r>
              <a:rPr lang="en-CA" altLang="en-US">
                <a:latin typeface="Times New Roman" panose="02020603050405020304" pitchFamily="18" charset="0"/>
              </a:rPr>
              <a:t>Image Source: </a:t>
            </a:r>
            <a:r>
              <a:rPr lang="en-US" altLang="en-US">
                <a:latin typeface="Times New Roman" panose="02020603050405020304" pitchFamily="18" charset="0"/>
                <a:hlinkClick r:id="rId4"/>
              </a:rPr>
              <a:t>h ttps://unsplash.com/photos/Wb-rLP27Gvo</a:t>
            </a:r>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25</a:t>
            </a:fld>
            <a:endParaRPr lang="en-US"/>
          </a:p>
        </p:txBody>
      </p:sp>
    </p:spTree>
    <p:extLst>
      <p:ext uri="{BB962C8B-B14F-4D97-AF65-F5344CB8AC3E}">
        <p14:creationId xmlns:p14="http://schemas.microsoft.com/office/powerpoint/2010/main" val="4151699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a:cs typeface="Arial"/>
              </a:rPr>
              <a:t>Provides a physical barrier to prevent sperm from entering cervical canal. Sperm is trapped in the condom which is thrown away after use. </a:t>
            </a: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Made of polyurethane, may be suitable for folks with an allergy to latex</a:t>
            </a:r>
            <a:endParaRPr lang="en-US" alt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Smaller flexible ring is inserted in the vagina and the larger ring sits outside of the vagina</a:t>
            </a:r>
            <a:endParaRPr lang="en-US" alt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Reduces the risk of spreading sexually transmitted and blood-borne infections and can be used in addition to other birth control methods for greatest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A new condom is needed with every act of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Available without a prescription at some pharmacies</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r>
              <a:rPr lang="en-US" altLang="en-US">
                <a:latin typeface="Arial"/>
                <a:cs typeface="Arial"/>
              </a:rPr>
              <a:t>Note: Also referred to as ‘female’ condom </a:t>
            </a: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Reference: https://www.sexandu.ca/contraception/non-hormonal-contraception/#tc2</a:t>
            </a:r>
          </a:p>
          <a:p>
            <a:pPr eaLnBrk="1" hangingPunct="1"/>
            <a:r>
              <a:rPr lang="en-US" altLang="en-US">
                <a:latin typeface="Arial"/>
                <a:cs typeface="Arial"/>
              </a:rPr>
              <a:t>Image Source: </a:t>
            </a:r>
            <a:r>
              <a:rPr lang="en-US" altLang="en-US">
                <a:latin typeface="Times New Roman"/>
                <a:cs typeface="Times New Roman"/>
                <a:hlinkClick r:id="rId3"/>
              </a:rPr>
              <a:t>https://unsplash.com/photos/13TFAniXyKI</a:t>
            </a:r>
            <a:endParaRPr lang="en-US" altLang="en-US">
              <a:latin typeface="Times New Roman"/>
              <a:cs typeface="Times New Roman"/>
            </a:endParaRP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26</a:t>
            </a:fld>
            <a:endParaRPr lang="en-US"/>
          </a:p>
        </p:txBody>
      </p:sp>
    </p:spTree>
    <p:extLst>
      <p:ext uri="{BB962C8B-B14F-4D97-AF65-F5344CB8AC3E}">
        <p14:creationId xmlns:p14="http://schemas.microsoft.com/office/powerpoint/2010/main" val="3835907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a:latin typeface="Arial"/>
              <a:cs typeface="Arial"/>
            </a:endParaRPr>
          </a:p>
          <a:p>
            <a:pPr>
              <a:defRPr/>
            </a:pPr>
            <a:r>
              <a:rPr lang="en-US" altLang="en-US" sz="2800">
                <a:latin typeface="Arial"/>
                <a:cs typeface="Arial"/>
              </a:rPr>
              <a:t>-the copper intrauterine device (no hormone), also known as CU-IUD</a:t>
            </a:r>
            <a:endParaRPr lang="en-US" altLang="en-US" sz="2800">
              <a:latin typeface="Arial" panose="020B0604020202020204" pitchFamily="34" charset="0"/>
              <a:cs typeface="Arial" panose="020B0604020202020204" pitchFamily="34" charset="0"/>
            </a:endParaRPr>
          </a:p>
          <a:p>
            <a:pPr>
              <a:defRPr/>
            </a:pPr>
            <a:r>
              <a:rPr lang="en-US" altLang="en-US" sz="2800">
                <a:latin typeface="Arial"/>
                <a:cs typeface="Arial"/>
              </a:rPr>
              <a:t>-Can be inserted up to 2 weeks following unprotected intercourse as an effective form of Emergency contraceptive.</a:t>
            </a:r>
            <a:endParaRPr lang="en-US" altLang="en-US" sz="2800">
              <a:latin typeface="Arial" panose="020B0604020202020204" pitchFamily="34" charset="0"/>
              <a:cs typeface="Arial" panose="020B0604020202020204" pitchFamily="34" charset="0"/>
            </a:endParaRPr>
          </a:p>
          <a:p>
            <a:endParaRPr lang="en-US" altLang="en-US" sz="2800">
              <a:latin typeface="Arial" panose="020B0604020202020204" pitchFamily="34" charset="0"/>
              <a:cs typeface="Arial" panose="020B0604020202020204" pitchFamily="34" charset="0"/>
            </a:endParaRPr>
          </a:p>
          <a:p>
            <a:endParaRPr lang="en-US" altLang="en-US">
              <a:latin typeface="Times New Roman" panose="02020603050405020304" pitchFamily="18" charset="0"/>
            </a:endParaRPr>
          </a:p>
          <a:p>
            <a:r>
              <a:rPr lang="en-US" altLang="en-US">
                <a:latin typeface="Times New Roman"/>
                <a:cs typeface="Times New Roman"/>
              </a:rPr>
              <a:t>Reference: https://www.sexandu.ca/contraception/hormonal-contraception/#tc4 and </a:t>
            </a:r>
            <a:r>
              <a:rPr lang="en-US" altLang="en-US">
                <a:latin typeface="Times New Roman"/>
                <a:cs typeface="Times New Roman"/>
                <a:hlinkClick r:id="rId3"/>
              </a:rPr>
              <a:t>https://www.sexandu.ca/contraception/non-hormonal-contraception/#tc9</a:t>
            </a:r>
            <a:endParaRPr lang="en-US" altLang="en-US">
              <a:latin typeface="Times New Roman" panose="02020603050405020304" pitchFamily="18" charset="0"/>
              <a:cs typeface="Times New Roman"/>
              <a:hlinkClick r:id="rId3"/>
            </a:endParaRPr>
          </a:p>
          <a:p>
            <a:r>
              <a:rPr lang="en-US"/>
              <a:t>     </a:t>
            </a:r>
          </a:p>
          <a:p>
            <a:r>
              <a:rPr lang="en-US">
                <a:hlinkClick r:id="rId4"/>
              </a:rPr>
              <a:t>https://sexualhealthontario.ca/en/reproductive-health#birth-control</a:t>
            </a:r>
            <a:endParaRPr lang="en-US"/>
          </a:p>
          <a:p>
            <a:endParaRPr lang="en-US"/>
          </a:p>
          <a:p>
            <a:endParaRPr lang="en-US" altLang="en-US">
              <a:latin typeface="Times New Roman"/>
              <a:cs typeface="Times New Roman"/>
            </a:endParaRPr>
          </a:p>
          <a:p>
            <a:pPr eaLnBrk="1" hangingPunct="1"/>
            <a:r>
              <a:rPr lang="en-US" altLang="en-US">
                <a:latin typeface="Arial"/>
                <a:cs typeface="Arial"/>
              </a:rPr>
              <a:t>Image Sources: </a:t>
            </a:r>
            <a:r>
              <a:rPr lang="en-US" altLang="en-US">
                <a:latin typeface="Times New Roman"/>
                <a:cs typeface="Times New Roman"/>
                <a:hlinkClick r:id="rId5"/>
              </a:rPr>
              <a:t>https://unsplash.com/photos/rI0Uc7BPExo</a:t>
            </a:r>
            <a:endParaRPr lang="en-US" altLang="en-US">
              <a:latin typeface="Times New Roman"/>
              <a:cs typeface="Times New Roman"/>
            </a:endParaRPr>
          </a:p>
          <a:p>
            <a:pPr eaLnBrk="1" hangingPunct="1"/>
            <a:r>
              <a:rPr lang="en-US" altLang="en-US">
                <a:latin typeface="Arial"/>
                <a:cs typeface="Arial"/>
              </a:rPr>
              <a:t>	reproductive-health-supplies-coalition-cHrcHdg2H9E-unsplash.jpg</a:t>
            </a:r>
          </a:p>
          <a:p>
            <a:pPr eaLnBrk="1" hangingPunct="1"/>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27</a:t>
            </a:fld>
            <a:endParaRPr lang="en-US"/>
          </a:p>
        </p:txBody>
      </p:sp>
    </p:spTree>
    <p:extLst>
      <p:ext uri="{BB962C8B-B14F-4D97-AF65-F5344CB8AC3E}">
        <p14:creationId xmlns:p14="http://schemas.microsoft.com/office/powerpoint/2010/main" val="4205239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i="1">
                <a:latin typeface="Arial"/>
                <a:cs typeface="Arial"/>
              </a:rPr>
              <a:t>Sterilization – Person with a Vulva= Tubal Ligation </a:t>
            </a:r>
            <a:endParaRPr lang="en-CA">
              <a:latin typeface="Arial" panose="020B0604020202020204" pitchFamily="34" charset="0"/>
              <a:cs typeface="Arial" panose="020B0604020202020204" pitchFamily="34" charset="0"/>
            </a:endParaRPr>
          </a:p>
          <a:p>
            <a:pPr marL="171450" indent="-171450">
              <a:buFont typeface="Arial" pitchFamily="34" charset="0"/>
              <a:buChar char="•"/>
              <a:defRPr/>
            </a:pPr>
            <a:r>
              <a:rPr lang="en-CA">
                <a:latin typeface="Arial"/>
                <a:cs typeface="Arial"/>
              </a:rPr>
              <a:t>Permanent; only for people who are absolutely sure their family is complete or they do not want to have any children themselves </a:t>
            </a:r>
            <a:endParaRPr lang="en-CA">
              <a:latin typeface="Arial" panose="020B0604020202020204" pitchFamily="34" charset="0"/>
              <a:cs typeface="Arial" panose="020B0604020202020204" pitchFamily="34" charset="0"/>
            </a:endParaRPr>
          </a:p>
          <a:p>
            <a:pPr marL="171450" indent="-171450">
              <a:buFont typeface="Arial" pitchFamily="34" charset="0"/>
              <a:buChar char="•"/>
              <a:defRPr/>
            </a:pPr>
            <a:r>
              <a:rPr lang="en-CA">
                <a:latin typeface="Arial"/>
                <a:cs typeface="Arial"/>
              </a:rPr>
              <a:t>Abdominal surgery</a:t>
            </a:r>
          </a:p>
          <a:p>
            <a:pPr marL="171450" indent="-171450">
              <a:buFont typeface="Arial" pitchFamily="34" charset="0"/>
              <a:buChar char="•"/>
              <a:defRPr/>
            </a:pPr>
            <a:endParaRPr lang="en-CA">
              <a:latin typeface="Arial" panose="020B0604020202020204" pitchFamily="34" charset="0"/>
              <a:cs typeface="Arial" panose="020B0604020202020204" pitchFamily="34" charset="0"/>
            </a:endParaRPr>
          </a:p>
          <a:p>
            <a:pPr>
              <a:lnSpc>
                <a:spcPct val="90000"/>
              </a:lnSpc>
              <a:defRPr/>
            </a:pPr>
            <a:r>
              <a:rPr lang="en-US" altLang="en-US" i="1">
                <a:latin typeface="Arial"/>
                <a:cs typeface="Arial"/>
              </a:rPr>
              <a:t>Sterilization – Person with a Penis = Vasectomy </a:t>
            </a:r>
            <a:endParaRPr lang="en-US" altLang="en-US" i="1">
              <a:latin typeface="Arial" panose="020B0604020202020204" pitchFamily="34" charset="0"/>
              <a:cs typeface="Arial" panose="020B0604020202020204" pitchFamily="34" charset="0"/>
            </a:endParaRPr>
          </a:p>
          <a:p>
            <a:pPr eaLnBrk="1" hangingPunct="1">
              <a:lnSpc>
                <a:spcPct val="90000"/>
              </a:lnSpc>
              <a:defRPr/>
            </a:pPr>
            <a:r>
              <a:rPr lang="en-US" altLang="en-US" b="1">
                <a:latin typeface="Arial"/>
                <a:cs typeface="Arial"/>
              </a:rPr>
              <a:t>How </a:t>
            </a:r>
            <a:r>
              <a:rPr lang="en-US" altLang="en-US">
                <a:latin typeface="Arial"/>
                <a:cs typeface="Arial"/>
              </a:rPr>
              <a:t>does it work?</a:t>
            </a:r>
          </a:p>
          <a:p>
            <a:pPr eaLnBrk="1" hangingPunct="1">
              <a:lnSpc>
                <a:spcPct val="90000"/>
              </a:lnSpc>
              <a:defRPr/>
            </a:pPr>
            <a:r>
              <a:rPr lang="en-US" altLang="en-US">
                <a:latin typeface="Arial"/>
                <a:cs typeface="Arial"/>
              </a:rPr>
              <a:t>• The vas deferens are closed so that no sperm is released to fertilize the egg</a:t>
            </a:r>
          </a:p>
          <a:p>
            <a:pPr>
              <a:lnSpc>
                <a:spcPct val="90000"/>
              </a:lnSpc>
              <a:defRPr/>
            </a:pPr>
            <a:r>
              <a:rPr lang="en-US" altLang="en-US">
                <a:latin typeface="Arial"/>
                <a:cs typeface="Arial"/>
              </a:rPr>
              <a:t>• Common techniques include: </a:t>
            </a:r>
            <a:endParaRPr lang="en-US" altLang="en-US">
              <a:latin typeface="Arial" panose="020B0604020202020204" pitchFamily="34" charset="0"/>
              <a:cs typeface="Arial" panose="020B0604020202020204" pitchFamily="34" charset="0"/>
            </a:endParaRPr>
          </a:p>
          <a:p>
            <a:pPr eaLnBrk="1" hangingPunct="1">
              <a:lnSpc>
                <a:spcPct val="90000"/>
              </a:lnSpc>
              <a:defRPr/>
            </a:pPr>
            <a:r>
              <a:rPr lang="en-US" altLang="en-US">
                <a:latin typeface="Arial"/>
                <a:cs typeface="Arial"/>
              </a:rPr>
              <a:t>	• Conventional vasectomy – one or two incision are made in the scrotum to reach the vas deferens</a:t>
            </a:r>
          </a:p>
          <a:p>
            <a:pPr>
              <a:lnSpc>
                <a:spcPct val="90000"/>
              </a:lnSpc>
              <a:defRPr/>
            </a:pPr>
            <a:r>
              <a:rPr lang="en-US" altLang="en-US">
                <a:latin typeface="Arial"/>
                <a:cs typeface="Arial"/>
              </a:rPr>
              <a:t>	• No-scalpel vasectomy – a puncture opening  is made in the scrotum</a:t>
            </a:r>
          </a:p>
          <a:p>
            <a:pPr eaLnBrk="1" hangingPunct="1">
              <a:lnSpc>
                <a:spcPct val="90000"/>
              </a:lnSpc>
              <a:defRPr/>
            </a:pPr>
            <a:r>
              <a:rPr lang="en-US" altLang="en-US">
                <a:latin typeface="Arial"/>
                <a:cs typeface="Arial"/>
              </a:rPr>
              <a:t>• Vas deferens are closed by: 	</a:t>
            </a:r>
          </a:p>
          <a:p>
            <a:pPr>
              <a:lnSpc>
                <a:spcPct val="90000"/>
              </a:lnSpc>
              <a:defRPr/>
            </a:pPr>
            <a:r>
              <a:rPr lang="en-US" altLang="en-US">
                <a:latin typeface="Arial"/>
                <a:cs typeface="Arial"/>
              </a:rPr>
              <a:t>     • Electric current (cauterization)</a:t>
            </a:r>
          </a:p>
          <a:p>
            <a:pPr>
              <a:lnSpc>
                <a:spcPct val="90000"/>
              </a:lnSpc>
              <a:defRPr/>
            </a:pPr>
            <a:r>
              <a:rPr lang="en-US" altLang="en-US">
                <a:latin typeface="Arial"/>
                <a:cs typeface="Arial"/>
              </a:rPr>
              <a:t>     • A mechanical method, such as a clip</a:t>
            </a:r>
          </a:p>
          <a:p>
            <a:pPr>
              <a:lnSpc>
                <a:spcPct val="90000"/>
              </a:lnSpc>
              <a:defRPr/>
            </a:pPr>
            <a:r>
              <a:rPr lang="en-US" altLang="en-US">
                <a:latin typeface="Arial"/>
                <a:cs typeface="Arial"/>
              </a:rPr>
              <a:t>     • Removal of a small segment of each tube</a:t>
            </a:r>
          </a:p>
          <a:p>
            <a:pPr>
              <a:lnSpc>
                <a:spcPct val="90000"/>
              </a:lnSpc>
              <a:defRPr/>
            </a:pPr>
            <a:r>
              <a:rPr lang="en-US" altLang="en-US">
                <a:latin typeface="Arial"/>
                <a:cs typeface="Arial"/>
              </a:rPr>
              <a:t>• Another form of contraception is required until a semen analysis shows no sperm </a:t>
            </a:r>
            <a:endParaRPr lang="en-US" altLang="en-US">
              <a:latin typeface="Arial" panose="020B0604020202020204" pitchFamily="34" charset="0"/>
              <a:cs typeface="Arial" panose="020B0604020202020204" pitchFamily="34" charset="0"/>
            </a:endParaRPr>
          </a:p>
          <a:p>
            <a:pPr>
              <a:defRPr/>
            </a:pPr>
            <a:endParaRPr lang="en-CA" altLang="en-US">
              <a:latin typeface="Arial" panose="020B0604020202020204" pitchFamily="34" charset="0"/>
              <a:cs typeface="Arial" panose="020B0604020202020204" pitchFamily="34" charset="0"/>
            </a:endParaRPr>
          </a:p>
          <a:p>
            <a:pPr eaLnBrk="1" hangingPunct="1">
              <a:defRPr/>
            </a:pPr>
            <a:r>
              <a:rPr lang="en-US" altLang="en-US">
                <a:latin typeface="Arial"/>
                <a:cs typeface="Arial"/>
              </a:rPr>
              <a:t>What are the</a:t>
            </a:r>
            <a:r>
              <a:rPr lang="en-US" altLang="en-US" b="1">
                <a:latin typeface="Arial"/>
                <a:cs typeface="Arial"/>
              </a:rPr>
              <a:t> advantages?</a:t>
            </a:r>
          </a:p>
          <a:p>
            <a:pPr eaLnBrk="1" hangingPunct="1">
              <a:defRPr/>
            </a:pP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a:cs typeface="Arial"/>
              </a:rPr>
              <a:t>1. No contraceptive routine required; nothing to remember</a:t>
            </a:r>
          </a:p>
          <a:p>
            <a:pPr eaLnBrk="1" hangingPunct="1">
              <a:defRPr/>
            </a:pPr>
            <a:r>
              <a:rPr lang="en-US" altLang="en-US">
                <a:latin typeface="Arial"/>
                <a:cs typeface="Arial"/>
              </a:rPr>
              <a:t>2. Private</a:t>
            </a:r>
          </a:p>
          <a:p>
            <a:pPr eaLnBrk="1" hangingPunct="1">
              <a:defRPr/>
            </a:pPr>
            <a:r>
              <a:rPr lang="en-US" altLang="en-US">
                <a:latin typeface="Arial"/>
                <a:cs typeface="Arial"/>
              </a:rPr>
              <a:t>3. Does not interfere with intercourse</a:t>
            </a:r>
          </a:p>
          <a:p>
            <a:pPr eaLnBrk="1" hangingPunct="1">
              <a:defRPr/>
            </a:pPr>
            <a:r>
              <a:rPr lang="en-US" altLang="en-US">
                <a:latin typeface="Arial"/>
                <a:cs typeface="Arial"/>
              </a:rPr>
              <a:t>4. No significant long-term side effects</a:t>
            </a:r>
          </a:p>
          <a:p>
            <a:pPr eaLnBrk="1" hangingPunct="1">
              <a:defRPr/>
            </a:pPr>
            <a:r>
              <a:rPr lang="en-US" altLang="en-US">
                <a:latin typeface="Arial"/>
                <a:cs typeface="Arial"/>
              </a:rPr>
              <a:t>5. Simple procedure</a:t>
            </a:r>
          </a:p>
          <a:p>
            <a:pPr>
              <a:defRPr/>
            </a:pPr>
            <a:r>
              <a:rPr lang="en-US" altLang="en-US">
                <a:latin typeface="Arial"/>
                <a:cs typeface="Arial"/>
              </a:rPr>
              <a:t>6. Less invasive and more cost-effective than tubal ligation </a:t>
            </a:r>
            <a:endParaRPr lang="en-US" altLang="en-US">
              <a:latin typeface="Arial" panose="020B0604020202020204" pitchFamily="34" charset="0"/>
              <a:cs typeface="Arial" panose="020B0604020202020204" pitchFamily="34" charset="0"/>
            </a:endParaRPr>
          </a:p>
          <a:p>
            <a:pPr eaLnBrk="1" hangingPunct="1">
              <a:defRPr/>
            </a:pPr>
            <a:endParaRPr lang="en-CA" altLang="en-US">
              <a:latin typeface="Arial" panose="020B0604020202020204" pitchFamily="34" charset="0"/>
              <a:cs typeface="Arial" panose="020B0604020202020204" pitchFamily="34" charset="0"/>
            </a:endParaRPr>
          </a:p>
          <a:p>
            <a:pPr eaLnBrk="1" hangingPunct="1">
              <a:defRPr/>
            </a:pPr>
            <a:r>
              <a:rPr lang="en-US" altLang="en-US">
                <a:latin typeface="Arial"/>
                <a:cs typeface="Arial"/>
              </a:rPr>
              <a:t>What are the</a:t>
            </a:r>
            <a:r>
              <a:rPr lang="en-US" altLang="en-US" b="1">
                <a:latin typeface="Arial"/>
                <a:cs typeface="Arial"/>
              </a:rPr>
              <a:t> disadvantages?</a:t>
            </a:r>
          </a:p>
          <a:p>
            <a:pPr eaLnBrk="1" hangingPunct="1">
              <a:defRPr/>
            </a:pP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a:cs typeface="Arial"/>
              </a:rPr>
              <a:t>1. Difficult to have reversed</a:t>
            </a:r>
          </a:p>
          <a:p>
            <a:pPr>
              <a:defRPr/>
            </a:pPr>
            <a:r>
              <a:rPr lang="en-US" altLang="en-US">
                <a:latin typeface="Arial"/>
                <a:cs typeface="Arial"/>
              </a:rPr>
              <a:t>2. Possible post-sterilization regret </a:t>
            </a: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a:cs typeface="Arial"/>
              </a:rPr>
              <a:t>3. Possible short-term surgery-related complications: pain and swelling; vasovagal reaction; infection at the incision site</a:t>
            </a:r>
          </a:p>
          <a:p>
            <a:pPr eaLnBrk="1" hangingPunct="1">
              <a:defRPr/>
            </a:pPr>
            <a:r>
              <a:rPr lang="en-US" altLang="en-US">
                <a:latin typeface="Arial"/>
                <a:cs typeface="Arial"/>
              </a:rPr>
              <a:t>4. Does not protect against STIs</a:t>
            </a:r>
          </a:p>
          <a:p>
            <a:pPr eaLnBrk="1" hangingPunct="1">
              <a:defRPr/>
            </a:pPr>
            <a:r>
              <a:rPr lang="en-US" altLang="en-US">
                <a:latin typeface="Arial"/>
                <a:cs typeface="Arial"/>
              </a:rPr>
              <a:t>5. Not effective immediately. Must do a follow-up sperm analysis that shows no sperm are present in the semen</a:t>
            </a:r>
          </a:p>
          <a:p>
            <a:pPr eaLnBrk="1" hangingPunct="1">
              <a:defRPr/>
            </a:pP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a:cs typeface="Arial"/>
              </a:rPr>
              <a:t>Typical effectiveness is 98%</a:t>
            </a:r>
          </a:p>
          <a:p>
            <a:pPr>
              <a:defRPr/>
            </a:pPr>
            <a:endParaRPr lang="en-CA" altLang="en-US">
              <a:latin typeface="Arial" panose="020B0604020202020204" pitchFamily="34" charset="0"/>
              <a:cs typeface="Arial" panose="020B0604020202020204" pitchFamily="34" charset="0"/>
            </a:endParaRPr>
          </a:p>
          <a:p>
            <a:pPr marL="0" indent="0">
              <a:buFont typeface="Arial" pitchFamily="34" charset="0"/>
              <a:buNone/>
              <a:defRPr/>
            </a:pPr>
            <a:r>
              <a:rPr lang="en-CA">
                <a:latin typeface="Arial"/>
                <a:cs typeface="Arial"/>
              </a:rPr>
              <a:t>Image source: purchased Adobe stock</a:t>
            </a:r>
          </a:p>
        </p:txBody>
      </p:sp>
      <p:sp>
        <p:nvSpPr>
          <p:cNvPr id="4" name="Slide Number Placeholder 3"/>
          <p:cNvSpPr>
            <a:spLocks noGrp="1"/>
          </p:cNvSpPr>
          <p:nvPr>
            <p:ph type="sldNum" sz="quarter" idx="5"/>
          </p:nvPr>
        </p:nvSpPr>
        <p:spPr/>
        <p:txBody>
          <a:bodyPr/>
          <a:lstStyle/>
          <a:p>
            <a:fld id="{FFA4F6F7-D354-4F7A-83CD-BBE40742BBC2}" type="slidenum">
              <a:rPr lang="en-US" smtClean="0"/>
              <a:t>28</a:t>
            </a:fld>
            <a:endParaRPr lang="en-US"/>
          </a:p>
        </p:txBody>
      </p:sp>
    </p:spTree>
    <p:extLst>
      <p:ext uri="{BB962C8B-B14F-4D97-AF65-F5344CB8AC3E}">
        <p14:creationId xmlns:p14="http://schemas.microsoft.com/office/powerpoint/2010/main" val="331444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Partner:  Having a discussion about contraception before being sexually active allows individuals to consider their personal values and options before being in the moment.  Many contraceptive options require an appointment with a healthcare provider and time to become effective.</a:t>
            </a:r>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29</a:t>
            </a:fld>
            <a:endParaRPr lang="en-US"/>
          </a:p>
        </p:txBody>
      </p:sp>
    </p:spTree>
    <p:extLst>
      <p:ext uri="{BB962C8B-B14F-4D97-AF65-F5344CB8AC3E}">
        <p14:creationId xmlns:p14="http://schemas.microsoft.com/office/powerpoint/2010/main" val="2977979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30</a:t>
            </a:fld>
            <a:endParaRPr lang="en-US"/>
          </a:p>
        </p:txBody>
      </p:sp>
    </p:spTree>
    <p:extLst>
      <p:ext uri="{BB962C8B-B14F-4D97-AF65-F5344CB8AC3E}">
        <p14:creationId xmlns:p14="http://schemas.microsoft.com/office/powerpoint/2010/main" val="351272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0" i="0" kern="1200">
                <a:solidFill>
                  <a:schemeClr val="tx1"/>
                </a:solidFill>
                <a:effectLst/>
                <a:latin typeface="+mn-lt"/>
                <a:ea typeface="+mn-ea"/>
                <a:cs typeface="+mn-cs"/>
              </a:rPr>
              <a:t>At the Birth Control Clinic in London, we offer </a:t>
            </a:r>
            <a:r>
              <a:rPr lang="en-US" sz="1200" b="0" i="0" u="sng" kern="1200">
                <a:solidFill>
                  <a:schemeClr val="tx1"/>
                </a:solidFill>
                <a:effectLst/>
                <a:latin typeface="+mn-lt"/>
                <a:ea typeface="+mn-ea"/>
                <a:cs typeface="+mn-cs"/>
                <a:hlinkClick r:id="rId3"/>
              </a:rPr>
              <a:t>birth control</a:t>
            </a:r>
            <a:r>
              <a:rPr lang="en-US" sz="1200" b="0" i="0" kern="1200">
                <a:solidFill>
                  <a:schemeClr val="tx1"/>
                </a:solidFill>
                <a:effectLst/>
                <a:latin typeface="+mn-lt"/>
                <a:ea typeface="+mn-ea"/>
                <a:cs typeface="+mn-cs"/>
              </a:rPr>
              <a:t>, pregnancy testing and birth control counselling, </a:t>
            </a:r>
            <a:r>
              <a:rPr lang="en-US" sz="1200" b="0" i="0" u="sng" kern="1200">
                <a:solidFill>
                  <a:schemeClr val="tx1"/>
                </a:solidFill>
                <a:effectLst/>
                <a:latin typeface="+mn-lt"/>
                <a:ea typeface="+mn-ea"/>
                <a:cs typeface="+mn-cs"/>
                <a:hlinkClick r:id="rId4"/>
              </a:rPr>
              <a:t>emergency contraception</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5"/>
              </a:rPr>
              <a:t>Pap tests</a:t>
            </a:r>
            <a:r>
              <a:rPr lang="en-US" sz="1200" b="0" i="0" kern="1200">
                <a:solidFill>
                  <a:schemeClr val="tx1"/>
                </a:solidFill>
                <a:effectLst/>
                <a:latin typeface="+mn-lt"/>
                <a:ea typeface="+mn-ea"/>
                <a:cs typeface="+mn-cs"/>
              </a:rPr>
              <a:t> to individuals under 50 years of age. Clients are counselled about birth control options, most of which can be purchased at the clinic at an affordable price. Appointments are required and you must bring a valid health card to each visit.</a:t>
            </a:r>
          </a:p>
          <a:p>
            <a:pPr eaLnBrk="1" hangingPunct="1"/>
            <a:endParaRPr lang="en-US" alt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Birth Control Counselling</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Low cost birth control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Low cost emergency contraception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Pregnancy testing (*based on assessment)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Cervical Cancer Screening</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STI/infection checks/Pelvic Pain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IUD consultation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IUD insertion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Free condoms</a:t>
            </a:r>
          </a:p>
          <a:p>
            <a:pPr eaLnBrk="1" hangingPunct="1"/>
            <a:endParaRPr lang="en-US" altLang="en-US">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31</a:t>
            </a:fld>
            <a:endParaRPr lang="en-US"/>
          </a:p>
        </p:txBody>
      </p:sp>
    </p:spTree>
    <p:extLst>
      <p:ext uri="{BB962C8B-B14F-4D97-AF65-F5344CB8AC3E}">
        <p14:creationId xmlns:p14="http://schemas.microsoft.com/office/powerpoint/2010/main" val="152956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panose="020B0604020202020204" pitchFamily="34" charset="0"/>
                <a:cs typeface="Arial" panose="020B0604020202020204" pitchFamily="34" charset="0"/>
              </a:rPr>
              <a:t>Penis</a:t>
            </a:r>
            <a:r>
              <a:rPr lang="en-US" altLang="en-US">
                <a:latin typeface="Arial" panose="020B0604020202020204" pitchFamily="34" charset="0"/>
                <a:cs typeface="Arial" panose="020B0604020202020204" pitchFamily="34" charset="0"/>
              </a:rPr>
              <a:t> – It is a spongy, muscular organ that becomes enlarged and erect when sexually aroused.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Scrotum</a:t>
            </a:r>
            <a:r>
              <a:rPr lang="en-US" altLang="en-US">
                <a:latin typeface="Arial" panose="020B0604020202020204" pitchFamily="34" charset="0"/>
                <a:cs typeface="Arial" panose="020B0604020202020204" pitchFamily="34" charset="0"/>
              </a:rPr>
              <a:t> – The sac of skin which holds the pair of testes.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Testicles (testes) </a:t>
            </a:r>
            <a:r>
              <a:rPr lang="en-US" altLang="en-US">
                <a:latin typeface="Arial" panose="020B0604020202020204" pitchFamily="34" charset="0"/>
                <a:cs typeface="Arial" panose="020B0604020202020204" pitchFamily="34" charset="0"/>
              </a:rPr>
              <a:t> – The male sex glands which produce sperm and testosterone (a male hormone).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Epididymis</a:t>
            </a:r>
            <a:r>
              <a:rPr lang="en-US" altLang="en-US">
                <a:latin typeface="Arial" panose="020B0604020202020204" pitchFamily="34" charset="0"/>
                <a:cs typeface="Arial" panose="020B0604020202020204" pitchFamily="34" charset="0"/>
              </a:rPr>
              <a:t> – A tube on the surface of each testicle which stores and transports sperm to the vas deferens.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Vas deferens</a:t>
            </a:r>
            <a:r>
              <a:rPr lang="en-US" altLang="en-US" b="0">
                <a:latin typeface="Arial" panose="020B0604020202020204" pitchFamily="34" charset="0"/>
                <a:cs typeface="Arial" panose="020B0604020202020204" pitchFamily="34" charset="0"/>
              </a:rPr>
              <a:t>- A tube that transports sperm from the testicle to the seminal vesicle</a:t>
            </a:r>
            <a:endParaRPr lang="en-US" alt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Seminal vesicles </a:t>
            </a:r>
            <a:r>
              <a:rPr lang="en-US" altLang="en-US">
                <a:latin typeface="Arial" panose="020B0604020202020204" pitchFamily="34" charset="0"/>
                <a:cs typeface="Arial" panose="020B0604020202020204" pitchFamily="34" charset="0"/>
              </a:rPr>
              <a:t>– Pair of glands which add a nourishing fluid to the sperm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Prostate gland </a:t>
            </a:r>
            <a:r>
              <a:rPr lang="en-US" altLang="en-US">
                <a:latin typeface="Arial" panose="020B0604020202020204" pitchFamily="34" charset="0"/>
                <a:cs typeface="Arial" panose="020B0604020202020204" pitchFamily="34" charset="0"/>
              </a:rPr>
              <a:t>– Gland which adds a milky fluid to the semen.  Once sperm is combined with the fluid from the seminal vesicles and prostate gland it is called </a:t>
            </a:r>
            <a:r>
              <a:rPr lang="en-US" altLang="en-US" b="1">
                <a:latin typeface="Arial" panose="020B0604020202020204" pitchFamily="34" charset="0"/>
                <a:cs typeface="Arial" panose="020B0604020202020204" pitchFamily="34" charset="0"/>
              </a:rPr>
              <a:t>semen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Bladder</a:t>
            </a:r>
            <a:r>
              <a:rPr lang="en-US" altLang="en-US">
                <a:latin typeface="Arial" panose="020B0604020202020204" pitchFamily="34" charset="0"/>
                <a:cs typeface="Arial" panose="020B0604020202020204" pitchFamily="34" charset="0"/>
              </a:rPr>
              <a:t> – A bag-shaped organ which holds the urine until it is discharged.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Urethra </a:t>
            </a:r>
            <a:r>
              <a:rPr lang="en-US" altLang="en-US">
                <a:latin typeface="Arial" panose="020B0604020202020204" pitchFamily="34" charset="0"/>
                <a:cs typeface="Arial" panose="020B0604020202020204" pitchFamily="34" charset="0"/>
              </a:rPr>
              <a:t>– The tube that goes through the penis, through which urine and semen leave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Adobe Stock-purchased</a:t>
            </a: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8</a:t>
            </a:fld>
            <a:endParaRPr lang="en-US"/>
          </a:p>
        </p:txBody>
      </p:sp>
    </p:spTree>
    <p:extLst>
      <p:ext uri="{BB962C8B-B14F-4D97-AF65-F5344CB8AC3E}">
        <p14:creationId xmlns:p14="http://schemas.microsoft.com/office/powerpoint/2010/main" val="334405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panose="020B0604020202020204" pitchFamily="34" charset="0"/>
                <a:cs typeface="Arial" panose="020B0604020202020204" pitchFamily="34" charset="0"/>
              </a:rPr>
              <a:t>Vulva</a:t>
            </a:r>
            <a:r>
              <a:rPr lang="en-US" altLang="en-US" b="0">
                <a:latin typeface="Arial" panose="020B0604020202020204" pitchFamily="34" charset="0"/>
                <a:cs typeface="Arial" panose="020B0604020202020204" pitchFamily="34" charset="0"/>
              </a:rPr>
              <a:t> – The name for the external genitalia</a:t>
            </a:r>
            <a:endParaRPr lang="en-US" altLang="en-US" b="1">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Ovary</a:t>
            </a:r>
            <a:r>
              <a:rPr lang="en-US" altLang="en-US">
                <a:latin typeface="Arial" panose="020B0604020202020204" pitchFamily="34" charset="0"/>
                <a:cs typeface="Arial" panose="020B0604020202020204" pitchFamily="34" charset="0"/>
              </a:rPr>
              <a:t> – Releases egg cells and produces hormones (estrogen and progesterone) on a monthly cycle.</a:t>
            </a:r>
          </a:p>
          <a:p>
            <a:pPr eaLnBrk="1" hangingPunct="1"/>
            <a:r>
              <a:rPr lang="en-US" altLang="en-US" b="1">
                <a:latin typeface="Arial" panose="020B0604020202020204" pitchFamily="34" charset="0"/>
                <a:cs typeface="Arial" panose="020B0604020202020204" pitchFamily="34" charset="0"/>
              </a:rPr>
              <a:t>Fallopian Tubes </a:t>
            </a:r>
            <a:r>
              <a:rPr lang="en-US" altLang="en-US">
                <a:latin typeface="Arial" panose="020B0604020202020204" pitchFamily="34" charset="0"/>
                <a:cs typeface="Arial" panose="020B0604020202020204" pitchFamily="34" charset="0"/>
              </a:rPr>
              <a:t>– Tubes leading from the ovary to the top of the uterus, with finger-like projections that surround an ovary.</a:t>
            </a:r>
          </a:p>
          <a:p>
            <a:pPr eaLnBrk="1" hangingPunct="1"/>
            <a:r>
              <a:rPr lang="en-US" altLang="en-US" b="1">
                <a:latin typeface="Arial" panose="020B0604020202020204" pitchFamily="34" charset="0"/>
                <a:cs typeface="Arial" panose="020B0604020202020204" pitchFamily="34" charset="0"/>
              </a:rPr>
              <a:t>Uterus</a:t>
            </a:r>
            <a:r>
              <a:rPr lang="en-US" altLang="en-US">
                <a:latin typeface="Arial" panose="020B0604020202020204" pitchFamily="34" charset="0"/>
                <a:cs typeface="Arial" panose="020B0604020202020204" pitchFamily="34" charset="0"/>
              </a:rPr>
              <a:t> – Pear-shaped organ which nourishes and holds a developing fetus. It prepares for a pregnancy each month by forming a blood and tissue lining.</a:t>
            </a:r>
          </a:p>
          <a:p>
            <a:pPr eaLnBrk="1" hangingPunct="1"/>
            <a:r>
              <a:rPr lang="en-US" altLang="en-US" b="1">
                <a:latin typeface="Arial" panose="020B0604020202020204" pitchFamily="34" charset="0"/>
                <a:cs typeface="Arial" panose="020B0604020202020204" pitchFamily="34" charset="0"/>
              </a:rPr>
              <a:t>Cervix</a:t>
            </a:r>
            <a:r>
              <a:rPr lang="en-US" altLang="en-US">
                <a:latin typeface="Arial" panose="020B0604020202020204" pitchFamily="34" charset="0"/>
                <a:cs typeface="Arial" panose="020B0604020202020204" pitchFamily="34" charset="0"/>
              </a:rPr>
              <a:t> – The narrow inner end of the vagina, which leads to the uterus.</a:t>
            </a:r>
          </a:p>
          <a:p>
            <a:pPr eaLnBrk="1" hangingPunct="1"/>
            <a:r>
              <a:rPr lang="en-US" altLang="en-US" b="1">
                <a:latin typeface="Arial" panose="020B0604020202020204" pitchFamily="34" charset="0"/>
                <a:cs typeface="Arial" panose="020B0604020202020204" pitchFamily="34" charset="0"/>
              </a:rPr>
              <a:t>Vagina</a:t>
            </a:r>
            <a:r>
              <a:rPr lang="en-US" altLang="en-US">
                <a:latin typeface="Arial" panose="020B0604020202020204" pitchFamily="34" charset="0"/>
                <a:cs typeface="Arial" panose="020B0604020202020204" pitchFamily="34" charset="0"/>
              </a:rPr>
              <a:t> – A muscular tube which expands to fit the penis during intercourse or a baby during birth.</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Adobe Stock-purchased</a:t>
            </a: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9</a:t>
            </a:fld>
            <a:endParaRPr lang="en-US"/>
          </a:p>
        </p:txBody>
      </p:sp>
    </p:spTree>
    <p:extLst>
      <p:ext uri="{BB962C8B-B14F-4D97-AF65-F5344CB8AC3E}">
        <p14:creationId xmlns:p14="http://schemas.microsoft.com/office/powerpoint/2010/main" val="141553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Labia</a:t>
            </a:r>
            <a:r>
              <a:rPr lang="en-US" altLang="en-US">
                <a:latin typeface="Arial" panose="020B0604020202020204" pitchFamily="34" charset="0"/>
                <a:cs typeface="Arial" panose="020B0604020202020204" pitchFamily="34" charset="0"/>
              </a:rPr>
              <a:t> – Folds of skin (inner and outer) which protect the internal reproduction organs.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Urethral Opening</a:t>
            </a:r>
            <a:r>
              <a:rPr lang="en-US" altLang="en-US">
                <a:latin typeface="Arial" panose="020B0604020202020204" pitchFamily="34" charset="0"/>
                <a:cs typeface="Arial" panose="020B0604020202020204" pitchFamily="34" charset="0"/>
              </a:rPr>
              <a:t> – Opening of the urethra, the tube that connects to the bladder and releases urine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Clitoris</a:t>
            </a:r>
            <a:r>
              <a:rPr lang="en-US" altLang="en-US">
                <a:latin typeface="Arial" panose="020B0604020202020204" pitchFamily="34" charset="0"/>
                <a:cs typeface="Arial" panose="020B0604020202020204" pitchFamily="34" charset="0"/>
              </a:rPr>
              <a:t> – a highly sensitive organ above the urinary opening which may provide pleasure when stimulated.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Anus </a:t>
            </a:r>
            <a:r>
              <a:rPr lang="en-US" altLang="en-US" b="0">
                <a:latin typeface="Arial" panose="020B0604020202020204" pitchFamily="34" charset="0"/>
                <a:cs typeface="Arial" panose="020B0604020202020204" pitchFamily="34" charset="0"/>
              </a:rPr>
              <a:t>– Opening of the rectum, where feces is released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a:latin typeface="Arial" panose="020B0604020202020204" pitchFamily="34" charset="0"/>
                <a:cs typeface="Arial" panose="020B0604020202020204" pitchFamily="34" charset="0"/>
              </a:rPr>
              <a:t>Image Source: Adobe Stock-purchased</a:t>
            </a: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10</a:t>
            </a:fld>
            <a:endParaRPr lang="en-US"/>
          </a:p>
        </p:txBody>
      </p:sp>
    </p:spTree>
    <p:extLst>
      <p:ext uri="{BB962C8B-B14F-4D97-AF65-F5344CB8AC3E}">
        <p14:creationId xmlns:p14="http://schemas.microsoft.com/office/powerpoint/2010/main" val="303687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a:latin typeface="Comic Sans MS" panose="030F0702030302020204" pitchFamily="66" charset="0"/>
                <a:hlinkClick r:id="rId3"/>
              </a:rPr>
              <a:t>https://www.youtube.com/watch?v=vXrQ_FhZmos</a:t>
            </a:r>
            <a:endParaRPr lang="en-CA" altLang="en-US" sz="1200">
              <a:latin typeface="Comic Sans MS" panose="030F0702030302020204" pitchFamily="66" charset="0"/>
            </a:endParaRPr>
          </a:p>
          <a:p>
            <a:r>
              <a:rPr lang="en-US" sz="1200" kern="1200">
                <a:solidFill>
                  <a:schemeClr val="tx1"/>
                </a:solidFill>
                <a:effectLst/>
                <a:latin typeface="+mn-lt"/>
                <a:ea typeface="+mn-ea"/>
                <a:cs typeface="+mn-cs"/>
              </a:rPr>
              <a:t>*Note to teachers: This video includes the use of gendered language (woman, girl, her) in the explanation of menstruation.  In this presentation we </a:t>
            </a:r>
            <a:r>
              <a:rPr lang="en-US" sz="1200" kern="1200" err="1">
                <a:solidFill>
                  <a:schemeClr val="tx1"/>
                </a:solidFill>
                <a:effectLst/>
                <a:latin typeface="+mn-lt"/>
                <a:ea typeface="+mn-ea"/>
                <a:cs typeface="+mn-cs"/>
              </a:rPr>
              <a:t>endeavour</a:t>
            </a:r>
            <a:r>
              <a:rPr lang="en-CA" sz="1200" kern="1200">
                <a:solidFill>
                  <a:schemeClr val="tx1"/>
                </a:solidFill>
                <a:effectLst/>
                <a:latin typeface="+mn-lt"/>
                <a:ea typeface="+mn-ea"/>
                <a:cs typeface="+mn-cs"/>
              </a:rPr>
              <a:t> to be more inclusive in our education, recognizing that not all youth identify with a specific gender.</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11</a:t>
            </a:fld>
            <a:endParaRPr lang="en-US"/>
          </a:p>
        </p:txBody>
      </p:sp>
    </p:spTree>
    <p:extLst>
      <p:ext uri="{BB962C8B-B14F-4D97-AF65-F5344CB8AC3E}">
        <p14:creationId xmlns:p14="http://schemas.microsoft.com/office/powerpoint/2010/main" val="4038916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DF3DC4A-19F6-42CA-A5EF-5A7430E77B3B}" type="slidenum">
              <a:rPr lang="en-US" smtClean="0"/>
              <a:t>12</a:t>
            </a:fld>
            <a:endParaRPr lang="en-US"/>
          </a:p>
        </p:txBody>
      </p:sp>
    </p:spTree>
    <p:extLst>
      <p:ext uri="{BB962C8B-B14F-4D97-AF65-F5344CB8AC3E}">
        <p14:creationId xmlns:p14="http://schemas.microsoft.com/office/powerpoint/2010/main" val="122303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Abstinence is the only 100% effective method against STIs and pregnancy if there is no vaginal, anal, oral sex or skin to skin contact.</a:t>
            </a:r>
          </a:p>
          <a:p>
            <a:endParaRPr lang="en-US"/>
          </a:p>
          <a:p>
            <a:r>
              <a:rPr lang="en-US"/>
              <a:t>Ask the class what other ways two people can be intimate if they are practicing abstinence. (e.g. hugging, holding hands, kissing)</a:t>
            </a:r>
          </a:p>
          <a:p>
            <a:endParaRPr lang="en-US"/>
          </a:p>
          <a:p>
            <a:r>
              <a:rPr lang="en-US"/>
              <a:t>“No one should feel pressured to engage in sexual activity” </a:t>
            </a:r>
            <a:r>
              <a:rPr lang="en-CA" sz="1200" kern="1200">
                <a:solidFill>
                  <a:schemeClr val="tx1"/>
                </a:solidFill>
                <a:effectLst/>
                <a:latin typeface="+mn-lt"/>
                <a:ea typeface="+mn-ea"/>
                <a:cs typeface="+mn-cs"/>
              </a:rPr>
              <a:t>(Ontario Curriculum, Grades 1-8; Health and Physical Education 2019)</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What should students consider when setting personal limits on physical intimacy? e.g. family and personal values, religious beliefs, risks and how to reduce risks</a:t>
            </a:r>
          </a:p>
          <a:p>
            <a:endParaRPr lang="en-CA" sz="1200" kern="1200">
              <a:solidFill>
                <a:schemeClr val="tx1"/>
              </a:solidFill>
              <a:effectLst/>
              <a:latin typeface="+mn-lt"/>
              <a:ea typeface="+mn-ea"/>
              <a:cs typeface="+mn-cs"/>
            </a:endParaRPr>
          </a:p>
          <a:p>
            <a:endParaRPr lang="en-CA"/>
          </a:p>
          <a:p>
            <a:r>
              <a:rPr lang="en-CA"/>
              <a:t>Image source: canva.com</a:t>
            </a:r>
            <a:endParaRPr lang="en-US"/>
          </a:p>
        </p:txBody>
      </p:sp>
      <p:sp>
        <p:nvSpPr>
          <p:cNvPr id="4" name="Slide Number Placeholder 3"/>
          <p:cNvSpPr>
            <a:spLocks noGrp="1"/>
          </p:cNvSpPr>
          <p:nvPr>
            <p:ph type="sldNum" sz="quarter" idx="5"/>
          </p:nvPr>
        </p:nvSpPr>
        <p:spPr/>
        <p:txBody>
          <a:bodyPr/>
          <a:lstStyle/>
          <a:p>
            <a:fld id="{6DF3DC4A-19F6-42CA-A5EF-5A7430E77B3B}" type="slidenum">
              <a:rPr lang="en-US" smtClean="0"/>
              <a:t>13</a:t>
            </a:fld>
            <a:endParaRPr lang="en-US"/>
          </a:p>
        </p:txBody>
      </p:sp>
    </p:spTree>
    <p:extLst>
      <p:ext uri="{BB962C8B-B14F-4D97-AF65-F5344CB8AC3E}">
        <p14:creationId xmlns:p14="http://schemas.microsoft.com/office/powerpoint/2010/main" val="273401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ltLang="en-US">
                <a:latin typeface="Arial" panose="020B0604020202020204" pitchFamily="34" charset="0"/>
                <a:cs typeface="Arial" panose="020B0604020202020204" pitchFamily="34" charset="0"/>
              </a:rPr>
              <a:t>Ensure that the students note that:</a:t>
            </a:r>
          </a:p>
          <a:p>
            <a:pPr>
              <a:defRPr/>
            </a:pPr>
            <a:r>
              <a:rPr lang="en-CA" altLang="en-US">
                <a:latin typeface="Arial" panose="020B0604020202020204" pitchFamily="34" charset="0"/>
                <a:cs typeface="Arial" panose="020B0604020202020204" pitchFamily="34" charset="0"/>
              </a:rPr>
              <a:t>. there is confusion, even among adults, about whether having sex includes only intercourse</a:t>
            </a:r>
          </a:p>
          <a:p>
            <a:pPr>
              <a:defRPr/>
            </a:pPr>
            <a:r>
              <a:rPr lang="en-CA" altLang="en-US">
                <a:latin typeface="Arial" panose="020B0604020202020204" pitchFamily="34" charset="0"/>
                <a:cs typeface="Arial" panose="020B0604020202020204" pitchFamily="34" charset="0"/>
              </a:rPr>
              <a:t>. Canadian young people are experimenting with different levels of sexual activity</a:t>
            </a:r>
          </a:p>
          <a:p>
            <a:pPr>
              <a:defRPr/>
            </a:pPr>
            <a:r>
              <a:rPr lang="en-CA" altLang="en-US">
                <a:latin typeface="Arial" panose="020B0604020202020204" pitchFamily="34" charset="0"/>
                <a:cs typeface="Arial" panose="020B0604020202020204" pitchFamily="34" charset="0"/>
              </a:rPr>
              <a:t>. oral sex is not free of STI and other risks</a:t>
            </a:r>
          </a:p>
          <a:p>
            <a:pPr>
              <a:defRPr/>
            </a:pPr>
            <a:r>
              <a:rPr lang="en-CA" altLang="en-US">
                <a:latin typeface="Arial" panose="020B0604020202020204" pitchFamily="34" charset="0"/>
                <a:cs typeface="Arial" panose="020B0604020202020204" pitchFamily="34" charset="0"/>
              </a:rPr>
              <a:t>. abstaining at lower levels of sexual activity (outercourse) can eliminate risk of pregnancy and STI</a:t>
            </a:r>
          </a:p>
          <a:p>
            <a:pPr>
              <a:defRPr/>
            </a:pPr>
            <a:endParaRPr lang="en-CA" altLang="en-US">
              <a:latin typeface="Arial" panose="020B0604020202020204" pitchFamily="34" charset="0"/>
              <a:cs typeface="Arial" panose="020B0604020202020204" pitchFamily="34" charset="0"/>
            </a:endParaRPr>
          </a:p>
          <a:p>
            <a:pPr>
              <a:defRPr/>
            </a:pPr>
            <a:r>
              <a:rPr lang="en-CA">
                <a:solidFill>
                  <a:schemeClr val="tx1">
                    <a:lumMod val="50000"/>
                    <a:lumOff val="50000"/>
                  </a:schemeClr>
                </a:solidFill>
                <a:latin typeface="Arial" panose="020B0604020202020204" pitchFamily="34" charset="0"/>
                <a:cs typeface="Arial" panose="020B0604020202020204" pitchFamily="34" charset="0"/>
              </a:rPr>
              <a:t>Abstaining is not necessarily forever, and it is not only for virgins. </a:t>
            </a:r>
            <a:endParaRPr lang="en-US" alt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14</a:t>
            </a:fld>
            <a:endParaRPr lang="en-US"/>
          </a:p>
        </p:txBody>
      </p:sp>
    </p:spTree>
    <p:extLst>
      <p:ext uri="{BB962C8B-B14F-4D97-AF65-F5344CB8AC3E}">
        <p14:creationId xmlns:p14="http://schemas.microsoft.com/office/powerpoint/2010/main" val="1129625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3"/>
            <a:ext cx="10515600"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7" y="29846"/>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7"/>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2"/>
            <a:ext cx="2743200" cy="365125"/>
          </a:xfrm>
          <a:prstGeom prst="rect">
            <a:avLst/>
          </a:prstGeom>
        </p:spPr>
        <p:txBody>
          <a:bodyPr/>
          <a:lstStyle/>
          <a:p>
            <a:fld id="{54D89BE0-415C-47B8-8B72-ED7869851540}" type="datetimeFigureOut">
              <a:rPr lang="en-CA" smtClean="0"/>
              <a:t>2024-09-11</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2"/>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2"/>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2024-09-11</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64" r:id="rId2"/>
    <p:sldLayoutId id="2147483665" r:id="rId3"/>
    <p:sldLayoutId id="2147483666" r:id="rId4"/>
    <p:sldLayoutId id="2147483667" r:id="rId5"/>
    <p:sldLayoutId id="2147483653" r:id="rId6"/>
    <p:sldLayoutId id="2147483654" r:id="rId7"/>
    <p:sldLayoutId id="2147483655" r:id="rId8"/>
    <p:sldLayoutId id="2147483656" r:id="rId9"/>
    <p:sldLayoutId id="2147483657" r:id="rId10"/>
    <p:sldLayoutId id="2147483658" r:id="rId11"/>
    <p:sldLayoutId id="2147483668" r:id="rId12"/>
    <p:sldLayoutId id="2147483669" r:id="rId13"/>
    <p:sldLayoutId id="2147483670" r:id="rId14"/>
    <p:sldLayoutId id="2147483671" r:id="rId15"/>
    <p:sldLayoutId id="2147483659" r:id="rId16"/>
    <p:sldLayoutId id="2147483660" r:id="rId17"/>
    <p:sldLayoutId id="2147483661" r:id="rId18"/>
    <p:sldLayoutId id="2147483662" r:id="rId19"/>
    <p:sldLayoutId id="2147483663" r:id="rId20"/>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https://www.youtube.com/embed/vXrQ_FhZmos" TargetMode="External"/><Relationship Id="rId5" Type="http://schemas.openxmlformats.org/officeDocument/2006/relationships/hyperlink" Target="https://www.youtube.com/watch?v=vXrQ_FhZmos"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teachingsexualhealth.ca/teachers/resource/using-a-condom-vide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healthunit.com/birth-control-methods"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www.itsaplan.ca/" TargetMode="External"/><Relationship Id="rId4" Type="http://schemas.openxmlformats.org/officeDocument/2006/relationships/hyperlink" Target="http://www.sexandu.ca/contraception"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ideo" Target="https://www.youtube.com/embed/pZwvrxVavnQ?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https://www.youtube.com/embed/-JwlKjRaUaw?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nvSpPr>
        <p:spPr>
          <a:xfrm>
            <a:off x="2098766" y="4310747"/>
            <a:ext cx="8368937" cy="861774"/>
          </a:xfrm>
          <a:prstGeom prst="rect">
            <a:avLst/>
          </a:prstGeom>
          <a:noFill/>
        </p:spPr>
        <p:txBody>
          <a:bodyPr wrap="square" lIns="91440" tIns="45720" rIns="91440" bIns="45720" rtlCol="0" anchor="t">
            <a:spAutoFit/>
          </a:bodyPr>
          <a:lstStyle/>
          <a:p>
            <a:pPr algn="ctr"/>
            <a:r>
              <a:rPr lang="en-CA" sz="2500">
                <a:solidFill>
                  <a:schemeClr val="bg1"/>
                </a:solidFill>
                <a:latin typeface="Arial"/>
                <a:cs typeface="Arial"/>
              </a:rPr>
              <a:t>Birth Control Methods (Contraception)</a:t>
            </a:r>
          </a:p>
          <a:p>
            <a:pPr algn="ctr"/>
            <a:r>
              <a:rPr lang="en-CA" sz="2500">
                <a:solidFill>
                  <a:schemeClr val="bg1"/>
                </a:solidFill>
                <a:latin typeface="Arial"/>
                <a:cs typeface="Arial"/>
              </a:rPr>
              <a:t>Recommended for: Grade 9-12</a:t>
            </a:r>
            <a:endParaRPr lang="en-CA" sz="250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242EFC4-1E99-440C-A697-E490E1BF57F2}"/>
              </a:ext>
            </a:extLst>
          </p:cNvPr>
          <p:cNvSpPr txBox="1">
            <a:spLocks noChangeArrowheads="1"/>
          </p:cNvSpPr>
          <p:nvPr/>
        </p:nvSpPr>
        <p:spPr bwMode="auto">
          <a:xfrm>
            <a:off x="8278846" y="5596193"/>
            <a:ext cx="4356100" cy="1138773"/>
          </a:xfrm>
          <a:prstGeom prst="rect">
            <a:avLst/>
          </a:prstGeom>
          <a:noFill/>
          <a:ln>
            <a:noFill/>
          </a:ln>
          <a:effectLst/>
        </p:spPr>
        <p:txBody>
          <a:bodyPr lIns="91440" tIns="45720" rIns="91440" bIns="45720" anchor="t">
            <a:spAutoFit/>
          </a:bodyPr>
          <a:lstStyle>
            <a:lvl1pPr>
              <a:spcBef>
                <a:spcPct val="20000"/>
              </a:spcBef>
              <a:buChar char="•"/>
              <a:defRPr sz="3200">
                <a:solidFill>
                  <a:schemeClr val="tx1"/>
                </a:solidFill>
                <a:latin typeface="Zurich BT"/>
              </a:defRPr>
            </a:lvl1pPr>
            <a:lvl2pPr marL="742950" indent="-285750">
              <a:spcBef>
                <a:spcPct val="20000"/>
              </a:spcBef>
              <a:buChar char="–"/>
              <a:defRPr sz="2800">
                <a:solidFill>
                  <a:schemeClr val="tx1"/>
                </a:solidFill>
                <a:latin typeface="Zurich BT"/>
              </a:defRPr>
            </a:lvl2pPr>
            <a:lvl3pPr marL="1143000" indent="-228600">
              <a:spcBef>
                <a:spcPct val="20000"/>
              </a:spcBef>
              <a:buChar char="•"/>
              <a:defRPr sz="2400">
                <a:solidFill>
                  <a:schemeClr val="tx1"/>
                </a:solidFill>
                <a:latin typeface="Zurich BT"/>
              </a:defRPr>
            </a:lvl3pPr>
            <a:lvl4pPr marL="1600200" indent="-228600">
              <a:spcBef>
                <a:spcPct val="20000"/>
              </a:spcBef>
              <a:buChar char="–"/>
              <a:defRPr sz="2000">
                <a:solidFill>
                  <a:schemeClr val="tx1"/>
                </a:solidFill>
                <a:latin typeface="Zurich BT"/>
              </a:defRPr>
            </a:lvl4pPr>
            <a:lvl5pPr marL="2057400" indent="-228600">
              <a:spcBef>
                <a:spcPct val="20000"/>
              </a:spcBef>
              <a:buChar char="»"/>
              <a:defRPr sz="2000">
                <a:solidFill>
                  <a:schemeClr val="tx1"/>
                </a:solidFill>
                <a:latin typeface="Zurich BT"/>
              </a:defRPr>
            </a:lvl5pPr>
            <a:lvl6pPr marL="2514600" indent="-228600" eaLnBrk="0" fontAlgn="base" hangingPunct="0">
              <a:spcBef>
                <a:spcPct val="20000"/>
              </a:spcBef>
              <a:spcAft>
                <a:spcPct val="0"/>
              </a:spcAft>
              <a:buChar char="»"/>
              <a:defRPr sz="2000">
                <a:solidFill>
                  <a:schemeClr val="tx1"/>
                </a:solidFill>
                <a:latin typeface="Zurich BT"/>
              </a:defRPr>
            </a:lvl6pPr>
            <a:lvl7pPr marL="2971800" indent="-228600" eaLnBrk="0" fontAlgn="base" hangingPunct="0">
              <a:spcBef>
                <a:spcPct val="20000"/>
              </a:spcBef>
              <a:spcAft>
                <a:spcPct val="0"/>
              </a:spcAft>
              <a:buChar char="»"/>
              <a:defRPr sz="2000">
                <a:solidFill>
                  <a:schemeClr val="tx1"/>
                </a:solidFill>
                <a:latin typeface="Zurich BT"/>
              </a:defRPr>
            </a:lvl7pPr>
            <a:lvl8pPr marL="3429000" indent="-228600" eaLnBrk="0" fontAlgn="base" hangingPunct="0">
              <a:spcBef>
                <a:spcPct val="20000"/>
              </a:spcBef>
              <a:spcAft>
                <a:spcPct val="0"/>
              </a:spcAft>
              <a:buChar char="»"/>
              <a:defRPr sz="2000">
                <a:solidFill>
                  <a:schemeClr val="tx1"/>
                </a:solidFill>
                <a:latin typeface="Zurich BT"/>
              </a:defRPr>
            </a:lvl8pPr>
            <a:lvl9pPr marL="3886200" indent="-228600" eaLnBrk="0" fontAlgn="base" hangingPunct="0">
              <a:spcBef>
                <a:spcPct val="20000"/>
              </a:spcBef>
              <a:spcAft>
                <a:spcPct val="0"/>
              </a:spcAft>
              <a:buChar char="»"/>
              <a:defRPr sz="2000">
                <a:solidFill>
                  <a:schemeClr val="tx1"/>
                </a:solidFill>
                <a:latin typeface="Zurich BT"/>
              </a:defRPr>
            </a:lvl9pPr>
          </a:lstStyle>
          <a:p>
            <a:pPr>
              <a:buNone/>
            </a:pPr>
            <a:r>
              <a:rPr lang="en-CA" altLang="en-US" sz="2000" dirty="0">
                <a:solidFill>
                  <a:schemeClr val="bg1"/>
                </a:solidFill>
                <a:latin typeface="Arial"/>
                <a:cs typeface="Arial"/>
              </a:rPr>
              <a:t>Created by: School Health Team</a:t>
            </a:r>
          </a:p>
          <a:p>
            <a:pPr>
              <a:buNone/>
            </a:pPr>
            <a:r>
              <a:rPr lang="en-CA" altLang="en-US" sz="2000" dirty="0">
                <a:solidFill>
                  <a:schemeClr val="bg1"/>
                </a:solidFill>
                <a:latin typeface="Arial"/>
                <a:cs typeface="Arial"/>
              </a:rPr>
              <a:t>Created: June 2022</a:t>
            </a:r>
          </a:p>
          <a:p>
            <a:pPr>
              <a:buNone/>
            </a:pPr>
            <a:r>
              <a:rPr lang="en-CA" altLang="en-US" sz="2000">
                <a:solidFill>
                  <a:schemeClr val="bg1"/>
                </a:solidFill>
                <a:latin typeface="Arial"/>
                <a:cs typeface="Arial"/>
              </a:rPr>
              <a:t>Last Reviewed: July 2024</a:t>
            </a:r>
            <a:endParaRPr lang="en-CA" alt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92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AD0F-DC22-42DD-8BB0-44C472CE827D}"/>
              </a:ext>
            </a:extLst>
          </p:cNvPr>
          <p:cNvSpPr>
            <a:spLocks noGrp="1"/>
          </p:cNvSpPr>
          <p:nvPr>
            <p:ph type="title"/>
          </p:nvPr>
        </p:nvSpPr>
        <p:spPr/>
        <p:txBody>
          <a:bodyPr/>
          <a:lstStyle/>
          <a:p>
            <a:r>
              <a:rPr lang="en-CA" altLang="en-US">
                <a:solidFill>
                  <a:srgbClr val="006345"/>
                </a:solidFill>
              </a:rPr>
              <a:t>Person with a vulva</a:t>
            </a:r>
            <a:endParaRPr lang="en-US"/>
          </a:p>
        </p:txBody>
      </p:sp>
      <p:pic>
        <p:nvPicPr>
          <p:cNvPr id="4" name="Picture 3">
            <a:extLst>
              <a:ext uri="{FF2B5EF4-FFF2-40B4-BE49-F238E27FC236}">
                <a16:creationId xmlns:a16="http://schemas.microsoft.com/office/drawing/2014/main" id="{09F3ACC1-9FB3-447B-BCA9-E917B9994D6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815560" y="2093256"/>
            <a:ext cx="4560879" cy="4493032"/>
          </a:xfrm>
          <a:prstGeom prst="rect">
            <a:avLst/>
          </a:prstGeom>
        </p:spPr>
      </p:pic>
      <p:sp>
        <p:nvSpPr>
          <p:cNvPr id="5" name="TextBox 4">
            <a:extLst>
              <a:ext uri="{FF2B5EF4-FFF2-40B4-BE49-F238E27FC236}">
                <a16:creationId xmlns:a16="http://schemas.microsoft.com/office/drawing/2014/main" id="{E921154F-0361-4A8D-BDB8-3484AF1FACCB}"/>
              </a:ext>
            </a:extLst>
          </p:cNvPr>
          <p:cNvSpPr txBox="1"/>
          <p:nvPr/>
        </p:nvSpPr>
        <p:spPr>
          <a:xfrm>
            <a:off x="3690819" y="3548197"/>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Labia</a:t>
            </a:r>
            <a:endParaRPr lang="en-US">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47A84E3-BCB2-4BD4-B683-EB30F7066BC8}"/>
              </a:ext>
            </a:extLst>
          </p:cNvPr>
          <p:cNvCxnSpPr/>
          <p:nvPr/>
        </p:nvCxnSpPr>
        <p:spPr>
          <a:xfrm>
            <a:off x="4662925" y="3923045"/>
            <a:ext cx="1080120" cy="705272"/>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100CDC7-369B-4193-A7B1-8342A9627797}"/>
              </a:ext>
            </a:extLst>
          </p:cNvPr>
          <p:cNvCxnSpPr>
            <a:cxnSpLocks/>
          </p:cNvCxnSpPr>
          <p:nvPr/>
        </p:nvCxnSpPr>
        <p:spPr>
          <a:xfrm>
            <a:off x="4690463" y="3913154"/>
            <a:ext cx="1792737" cy="642226"/>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3EB5283-1CFA-4E8E-91A0-38B9E960378B}"/>
              </a:ext>
            </a:extLst>
          </p:cNvPr>
          <p:cNvSpPr txBox="1"/>
          <p:nvPr/>
        </p:nvSpPr>
        <p:spPr>
          <a:xfrm>
            <a:off x="6753672" y="3555466"/>
            <a:ext cx="2946921"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Urethral Opening</a:t>
            </a:r>
            <a:endParaRPr lang="en-US">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FEC84594-2A2C-4436-869E-02A4F70BA971}"/>
              </a:ext>
            </a:extLst>
          </p:cNvPr>
          <p:cNvCxnSpPr/>
          <p:nvPr/>
        </p:nvCxnSpPr>
        <p:spPr>
          <a:xfrm flipH="1">
            <a:off x="6096000" y="3786298"/>
            <a:ext cx="868289" cy="581038"/>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C7AF2E1-DBA1-4778-9086-DEDE95FAC98E}"/>
              </a:ext>
            </a:extLst>
          </p:cNvPr>
          <p:cNvSpPr txBox="1"/>
          <p:nvPr/>
        </p:nvSpPr>
        <p:spPr>
          <a:xfrm>
            <a:off x="6631142" y="4851088"/>
            <a:ext cx="2808312"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Vaginal Opening</a:t>
            </a:r>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9DC46873-4848-4CE7-B871-0686CA7454D3}"/>
              </a:ext>
            </a:extLst>
          </p:cNvPr>
          <p:cNvCxnSpPr/>
          <p:nvPr/>
        </p:nvCxnSpPr>
        <p:spPr>
          <a:xfrm flipH="1" flipV="1">
            <a:off x="6122894" y="5000618"/>
            <a:ext cx="657670" cy="81302"/>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93357BB-0AEB-42A9-AE14-57A9453DC54F}"/>
              </a:ext>
            </a:extLst>
          </p:cNvPr>
          <p:cNvSpPr txBox="1"/>
          <p:nvPr/>
        </p:nvSpPr>
        <p:spPr>
          <a:xfrm>
            <a:off x="6262137" y="5296326"/>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Anus</a:t>
            </a:r>
            <a:endParaRPr lang="en-US">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EC643B63-8BE6-4410-8316-CCE3E39A5BF2}"/>
              </a:ext>
            </a:extLst>
          </p:cNvPr>
          <p:cNvCxnSpPr>
            <a:cxnSpLocks/>
          </p:cNvCxnSpPr>
          <p:nvPr/>
        </p:nvCxnSpPr>
        <p:spPr>
          <a:xfrm flipH="1">
            <a:off x="6113929" y="5689813"/>
            <a:ext cx="657670" cy="65856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427BAB4-60C7-402A-8C24-A46EDF90D90A}"/>
              </a:ext>
            </a:extLst>
          </p:cNvPr>
          <p:cNvSpPr txBox="1"/>
          <p:nvPr>
            <p:custDataLst>
              <p:tags r:id="rId1"/>
            </p:custDataLst>
          </p:nvPr>
        </p:nvSpPr>
        <p:spPr>
          <a:xfrm>
            <a:off x="6719123" y="2813680"/>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Clitoris</a:t>
            </a:r>
            <a:endParaRPr lang="en-US">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078B0C6C-9162-4F46-B352-BBD21343A88B}"/>
              </a:ext>
            </a:extLst>
          </p:cNvPr>
          <p:cNvCxnSpPr>
            <a:cxnSpLocks/>
          </p:cNvCxnSpPr>
          <p:nvPr>
            <p:custDataLst>
              <p:tags r:id="rId2"/>
            </p:custDataLst>
          </p:nvPr>
        </p:nvCxnSpPr>
        <p:spPr>
          <a:xfrm flipH="1">
            <a:off x="6137654" y="3123409"/>
            <a:ext cx="897358" cy="69009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87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86B1-DAB7-4D72-978C-8FBE6891F96F}"/>
              </a:ext>
            </a:extLst>
          </p:cNvPr>
          <p:cNvSpPr>
            <a:spLocks noGrp="1"/>
          </p:cNvSpPr>
          <p:nvPr>
            <p:ph type="title"/>
          </p:nvPr>
        </p:nvSpPr>
        <p:spPr/>
        <p:txBody>
          <a:bodyPr/>
          <a:lstStyle/>
          <a:p>
            <a:r>
              <a:rPr lang="en-CA" altLang="en-US">
                <a:solidFill>
                  <a:srgbClr val="006345"/>
                </a:solidFill>
              </a:rPr>
              <a:t>The Menstrual Cycle</a:t>
            </a:r>
            <a:endParaRPr lang="en-US"/>
          </a:p>
        </p:txBody>
      </p:sp>
      <p:pic>
        <p:nvPicPr>
          <p:cNvPr id="4" name="Online Media 3" title="The Menstrual Cycle">
            <a:hlinkClick r:id="" action="ppaction://media"/>
            <a:extLst>
              <a:ext uri="{FF2B5EF4-FFF2-40B4-BE49-F238E27FC236}">
                <a16:creationId xmlns:a16="http://schemas.microsoft.com/office/drawing/2014/main" id="{CEF2D794-3634-4924-A2A8-2A806563432B}"/>
              </a:ext>
            </a:extLst>
          </p:cNvPr>
          <p:cNvPicPr>
            <a:picLocks noGrp="1" noRot="1" noChangeAspect="1"/>
          </p:cNvPicPr>
          <p:nvPr>
            <p:ph idx="1"/>
            <a:videoFile r:link="rId1"/>
          </p:nvPr>
        </p:nvPicPr>
        <p:blipFill>
          <a:blip r:embed="rId4"/>
          <a:stretch>
            <a:fillRect/>
          </a:stretch>
        </p:blipFill>
        <p:spPr>
          <a:xfrm>
            <a:off x="2272275" y="1880016"/>
            <a:ext cx="7647447" cy="4301689"/>
          </a:xfrm>
          <a:prstGeom prst="rect">
            <a:avLst/>
          </a:prstGeom>
        </p:spPr>
      </p:pic>
      <p:sp>
        <p:nvSpPr>
          <p:cNvPr id="5" name="TextBox 4">
            <a:extLst>
              <a:ext uri="{FF2B5EF4-FFF2-40B4-BE49-F238E27FC236}">
                <a16:creationId xmlns:a16="http://schemas.microsoft.com/office/drawing/2014/main" id="{625AA207-6CEE-4A71-9005-A46629138D28}"/>
              </a:ext>
            </a:extLst>
          </p:cNvPr>
          <p:cNvSpPr txBox="1"/>
          <p:nvPr/>
        </p:nvSpPr>
        <p:spPr>
          <a:xfrm>
            <a:off x="3198800" y="6211669"/>
            <a:ext cx="5794396" cy="523220"/>
          </a:xfrm>
          <a:prstGeom prst="rect">
            <a:avLst/>
          </a:prstGeom>
          <a:noFill/>
        </p:spPr>
        <p:txBody>
          <a:bodyPr wrap="square" rtlCol="0">
            <a:spAutoFit/>
          </a:bodyPr>
          <a:lstStyle/>
          <a:p>
            <a:pPr algn="ctr"/>
            <a:r>
              <a:rPr lang="en-CA" altLang="en-US" sz="140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https://www.youtube.com/watch?v=vXrQ_FhZmos</a:t>
            </a:r>
            <a:endParaRPr lang="en-CA" altLang="en-US" sz="1400">
              <a:solidFill>
                <a:schemeClr val="accent1"/>
              </a:solidFill>
              <a:latin typeface="Arial" panose="020B0604020202020204" pitchFamily="34" charset="0"/>
              <a:cs typeface="Arial" panose="020B0604020202020204" pitchFamily="34" charset="0"/>
            </a:endParaRPr>
          </a:p>
          <a:p>
            <a:pPr algn="ctr"/>
            <a:endParaRPr lang="en-US"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465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9691-FFC4-4C68-AFD6-98D1E147D244}"/>
              </a:ext>
            </a:extLst>
          </p:cNvPr>
          <p:cNvSpPr>
            <a:spLocks noGrp="1"/>
          </p:cNvSpPr>
          <p:nvPr>
            <p:ph type="title"/>
          </p:nvPr>
        </p:nvSpPr>
        <p:spPr/>
        <p:txBody>
          <a:bodyPr/>
          <a:lstStyle/>
          <a:p>
            <a:r>
              <a:rPr lang="en-CA" altLang="en-US">
                <a:solidFill>
                  <a:srgbClr val="006345"/>
                </a:solidFill>
              </a:rPr>
              <a:t>Contraception</a:t>
            </a:r>
            <a:endParaRPr lang="en-US"/>
          </a:p>
        </p:txBody>
      </p:sp>
      <p:sp>
        <p:nvSpPr>
          <p:cNvPr id="3" name="Content Placeholder 2">
            <a:extLst>
              <a:ext uri="{FF2B5EF4-FFF2-40B4-BE49-F238E27FC236}">
                <a16:creationId xmlns:a16="http://schemas.microsoft.com/office/drawing/2014/main" id="{235CE053-035F-4F7E-A0A1-0BB1FA6209A0}"/>
              </a:ext>
            </a:extLst>
          </p:cNvPr>
          <p:cNvSpPr>
            <a:spLocks noGrp="1"/>
          </p:cNvSpPr>
          <p:nvPr>
            <p:ph idx="1"/>
          </p:nvPr>
        </p:nvSpPr>
        <p:spPr/>
        <p:txBody>
          <a:bodyPr vert="horz" lIns="91440" tIns="45720" rIns="91440" bIns="45720" rtlCol="0" anchor="t">
            <a:normAutofit/>
          </a:bodyPr>
          <a:lstStyle/>
          <a:p>
            <a:pPr marL="0" indent="0">
              <a:buNone/>
            </a:pPr>
            <a:r>
              <a:rPr lang="en-CA" i="1"/>
              <a:t>Preventing pregnancy, also known as birth control</a:t>
            </a:r>
          </a:p>
          <a:p>
            <a:pPr marL="0" indent="0">
              <a:buNone/>
            </a:pPr>
            <a:endParaRPr lang="en-CA" i="1"/>
          </a:p>
          <a:p>
            <a:pPr marL="0" indent="0">
              <a:buNone/>
            </a:pPr>
            <a:r>
              <a:rPr lang="en-CA"/>
              <a:t>Abstinence</a:t>
            </a:r>
          </a:p>
          <a:p>
            <a:pPr marL="0" indent="0">
              <a:buNone/>
            </a:pPr>
            <a:r>
              <a:rPr lang="en-CA"/>
              <a:t>Hormonal Methods</a:t>
            </a:r>
          </a:p>
          <a:p>
            <a:pPr marL="0" indent="0">
              <a:buNone/>
            </a:pPr>
            <a:r>
              <a:rPr lang="en-CA"/>
              <a:t>Non-Hormonal (Barrier) Methods</a:t>
            </a:r>
          </a:p>
          <a:p>
            <a:pPr marL="0" indent="0">
              <a:buNone/>
            </a:pPr>
            <a:r>
              <a:rPr lang="en-CA">
                <a:latin typeface="Arial"/>
                <a:cs typeface="Arial"/>
              </a:rPr>
              <a:t>Surgical Methods</a:t>
            </a:r>
            <a:endParaRPr lang="en-CA"/>
          </a:p>
        </p:txBody>
      </p:sp>
      <p:pic>
        <p:nvPicPr>
          <p:cNvPr id="10" name="Picture 2">
            <a:extLst>
              <a:ext uri="{FF2B5EF4-FFF2-40B4-BE49-F238E27FC236}">
                <a16:creationId xmlns:a16="http://schemas.microsoft.com/office/drawing/2014/main" id="{8F2352FE-EC5F-423D-886A-C1014372B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2437"/>
            <a:ext cx="186399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603698B3-7911-42AB-A6DE-96072F42ABD9}"/>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b="19114"/>
          <a:stretch/>
        </p:blipFill>
        <p:spPr bwMode="auto">
          <a:xfrm>
            <a:off x="1861498" y="5532436"/>
            <a:ext cx="2181494" cy="13255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3EC5231A-A509-4665-B233-DAA2578418F8}"/>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b="19115"/>
          <a:stretch/>
        </p:blipFill>
        <p:spPr bwMode="auto">
          <a:xfrm>
            <a:off x="4043824" y="5532437"/>
            <a:ext cx="218482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458188AE-A138-4044-9DDC-01638BC784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34" r="20849" b="19115"/>
          <a:stretch/>
        </p:blipFill>
        <p:spPr bwMode="auto">
          <a:xfrm>
            <a:off x="8563251" y="5532437"/>
            <a:ext cx="15357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B75CCD5D-B878-4E0A-9114-28C68909E40F}"/>
              </a:ext>
            </a:extLst>
          </p:cNvPr>
          <p:cNvPicPr>
            <a:picLocks noChangeAspect="1" noChangeArrowheads="1"/>
          </p:cNvPicPr>
          <p:nvPr/>
        </p:nvPicPr>
        <p:blipFill rotWithShape="1">
          <a:blip r:embed="rId7">
            <a:alphaModFix amt="70000"/>
            <a:extLst>
              <a:ext uri="{28A0092B-C50C-407E-A947-70E740481C1C}">
                <a14:useLocalDpi xmlns:a14="http://schemas.microsoft.com/office/drawing/2010/main" val="0"/>
              </a:ext>
            </a:extLst>
          </a:blip>
          <a:srcRect l="1464" t="1" r="10057" b="19114"/>
          <a:stretch/>
        </p:blipFill>
        <p:spPr bwMode="auto">
          <a:xfrm>
            <a:off x="10098974" y="5532437"/>
            <a:ext cx="209302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6BD4606-478C-45E1-AEAC-58B431EEF08E}"/>
              </a:ext>
            </a:extLst>
          </p:cNvPr>
          <p:cNvPicPr>
            <a:picLocks noChangeAspect="1"/>
          </p:cNvPicPr>
          <p:nvPr/>
        </p:nvPicPr>
        <p:blipFill rotWithShape="1">
          <a:blip r:embed="rId8">
            <a:alphaModFix amt="70000"/>
            <a:extLst>
              <a:ext uri="{28A0092B-C50C-407E-A947-70E740481C1C}">
                <a14:useLocalDpi xmlns:a14="http://schemas.microsoft.com/office/drawing/2010/main" val="0"/>
              </a:ext>
            </a:extLst>
          </a:blip>
          <a:srcRect b="19115"/>
          <a:stretch/>
        </p:blipFill>
        <p:spPr>
          <a:xfrm>
            <a:off x="6226983" y="5532436"/>
            <a:ext cx="2336268" cy="1325564"/>
          </a:xfrm>
          <a:prstGeom prst="rect">
            <a:avLst/>
          </a:prstGeom>
        </p:spPr>
      </p:pic>
    </p:spTree>
    <p:extLst>
      <p:ext uri="{BB962C8B-B14F-4D97-AF65-F5344CB8AC3E}">
        <p14:creationId xmlns:p14="http://schemas.microsoft.com/office/powerpoint/2010/main" val="353368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95560-6D0E-4ADC-9FB0-6C0D72A6C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609600"/>
            <a:ext cx="5638800" cy="5638800"/>
          </a:xfrm>
          <a:prstGeom prst="roundRect">
            <a:avLst/>
          </a:prstGeom>
        </p:spPr>
      </p:pic>
    </p:spTree>
    <p:extLst>
      <p:ext uri="{BB962C8B-B14F-4D97-AF65-F5344CB8AC3E}">
        <p14:creationId xmlns:p14="http://schemas.microsoft.com/office/powerpoint/2010/main" val="40672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lstStyle/>
          <a:p>
            <a:pPr marL="457200" indent="-457200" algn="l">
              <a:defRPr/>
            </a:pPr>
            <a:r>
              <a:rPr lang="en-CA"/>
              <a:t>Abstinence means to not do something</a:t>
            </a:r>
            <a:br>
              <a:rPr lang="en-CA"/>
            </a:br>
            <a:endParaRPr lang="en-CA" sz="2000"/>
          </a:p>
          <a:p>
            <a:pPr marL="457200" indent="-457200" algn="l">
              <a:defRPr/>
            </a:pPr>
            <a:r>
              <a:rPr lang="en-CA"/>
              <a:t>Sexual abstinence means to abstain from different levels of sexual activity</a:t>
            </a:r>
            <a:br>
              <a:rPr lang="en-CA"/>
            </a:br>
            <a:endParaRPr lang="en-CA" sz="2000"/>
          </a:p>
          <a:p>
            <a:pPr marL="457200" indent="-457200" algn="l">
              <a:defRPr/>
            </a:pPr>
            <a:r>
              <a:rPr lang="en-CA"/>
              <a:t>Possible choices for sexual abstinence could be: </a:t>
            </a:r>
          </a:p>
          <a:p>
            <a:pPr marL="914400" lvl="1" indent="-457200">
              <a:buFont typeface="Courier New" panose="02070309020205020404" pitchFamily="49" charset="0"/>
              <a:buChar char="o"/>
              <a:defRPr/>
            </a:pPr>
            <a:r>
              <a:rPr lang="en-CA">
                <a:latin typeface="Arial" panose="020B0604020202020204" pitchFamily="34" charset="0"/>
                <a:cs typeface="Arial" panose="020B0604020202020204" pitchFamily="34" charset="0"/>
              </a:rPr>
              <a:t>Avoiding vaginal and anal intercourse </a:t>
            </a:r>
          </a:p>
          <a:p>
            <a:pPr marL="914400" lvl="1" indent="-457200">
              <a:buFont typeface="Courier New" panose="02070309020205020404" pitchFamily="49" charset="0"/>
              <a:buChar char="o"/>
              <a:defRPr/>
            </a:pPr>
            <a:r>
              <a:rPr lang="en-CA">
                <a:latin typeface="Arial" panose="020B0604020202020204" pitchFamily="34" charset="0"/>
                <a:cs typeface="Arial" panose="020B0604020202020204" pitchFamily="34" charset="0"/>
              </a:rPr>
              <a:t>Avoiding oral-genital contact</a:t>
            </a:r>
          </a:p>
          <a:p>
            <a:pPr marL="914400" lvl="1" indent="-457200">
              <a:buFont typeface="Courier New" panose="02070309020205020404" pitchFamily="49" charset="0"/>
              <a:buChar char="o"/>
              <a:defRPr/>
            </a:pPr>
            <a:r>
              <a:rPr lang="en-CA">
                <a:latin typeface="Arial" panose="020B0604020202020204" pitchFamily="34" charset="0"/>
                <a:cs typeface="Arial" panose="020B0604020202020204" pitchFamily="34" charset="0"/>
              </a:rPr>
              <a:t>Avoiding genital contact  </a:t>
            </a:r>
            <a:endParaRPr lang="en-CA">
              <a:solidFill>
                <a:schemeClr val="tx1">
                  <a:lumMod val="50000"/>
                  <a:lumOff val="50000"/>
                </a:schemeClr>
              </a:solidFill>
              <a:latin typeface="Arial" panose="020B0604020202020204" pitchFamily="34" charset="0"/>
              <a:cs typeface="Arial" panose="020B0604020202020204" pitchFamily="34" charset="0"/>
            </a:endParaRPr>
          </a:p>
          <a:p>
            <a:pPr marL="0" indent="0">
              <a:lnSpc>
                <a:spcPct val="100000"/>
              </a:lnSpc>
              <a:buNone/>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What is Abstinence?</a:t>
            </a:r>
            <a:endParaRPr lang="en-US" altLang="en-US">
              <a:solidFill>
                <a:srgbClr val="006345"/>
              </a:solidFill>
            </a:endParaRPr>
          </a:p>
        </p:txBody>
      </p:sp>
    </p:spTree>
    <p:extLst>
      <p:ext uri="{BB962C8B-B14F-4D97-AF65-F5344CB8AC3E}">
        <p14:creationId xmlns:p14="http://schemas.microsoft.com/office/powerpoint/2010/main" val="35964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708803" y="2385250"/>
            <a:ext cx="11037719" cy="4351338"/>
          </a:xfrm>
        </p:spPr>
        <p:txBody>
          <a:bodyPr vert="horz" lIns="91440" tIns="45720" rIns="91440" bIns="45720" rtlCol="0" anchor="t">
            <a:normAutofit/>
          </a:bodyPr>
          <a:lstStyle/>
          <a:p>
            <a:pPr marL="457200" indent="-457200" algn="l">
              <a:spcAft>
                <a:spcPts val="1800"/>
              </a:spcAft>
              <a:defRPr/>
            </a:pPr>
            <a:r>
              <a:rPr lang="en-CA" altLang="en-US"/>
              <a:t>Contain estrogen, or estrogen and progesterone</a:t>
            </a:r>
          </a:p>
          <a:p>
            <a:pPr marL="457200" indent="-457200" algn="l">
              <a:spcBef>
                <a:spcPts val="600"/>
              </a:spcBef>
              <a:defRPr/>
            </a:pPr>
            <a:r>
              <a:rPr lang="en-CA" altLang="en-US"/>
              <a:t>Can prevent pregnancy by:</a:t>
            </a:r>
            <a:endParaRPr lang="en-US" altLang="en-US"/>
          </a:p>
          <a:p>
            <a:pPr marL="914400" lvl="1" indent="-457200">
              <a:lnSpc>
                <a:spcPct val="150000"/>
              </a:lnSpc>
              <a:defRPr/>
            </a:pPr>
            <a:r>
              <a:rPr lang="en-US" altLang="en-US">
                <a:latin typeface="Arial" panose="020B0604020202020204" pitchFamily="34" charset="0"/>
                <a:cs typeface="Arial" panose="020B0604020202020204" pitchFamily="34" charset="0"/>
              </a:rPr>
              <a:t>Stopping the release of a mature egg</a:t>
            </a:r>
            <a:endParaRPr lang="en-US" altLang="en-US"/>
          </a:p>
          <a:p>
            <a:pPr marL="914400" lvl="1" indent="-457200">
              <a:lnSpc>
                <a:spcPct val="150000"/>
              </a:lnSpc>
              <a:defRPr/>
            </a:pPr>
            <a:r>
              <a:rPr lang="en-US" altLang="en-US">
                <a:latin typeface="Arial" panose="020B0604020202020204" pitchFamily="34" charset="0"/>
                <a:cs typeface="Arial" panose="020B0604020202020204" pitchFamily="34" charset="0"/>
              </a:rPr>
              <a:t>Thickening cervical mucous</a:t>
            </a:r>
            <a:endParaRPr lang="en-US" altLang="en-US"/>
          </a:p>
          <a:p>
            <a:pPr marL="914400" lvl="1" indent="-457200">
              <a:lnSpc>
                <a:spcPct val="150000"/>
              </a:lnSpc>
              <a:spcBef>
                <a:spcPts val="600"/>
              </a:spcBef>
              <a:spcAft>
                <a:spcPts val="1200"/>
              </a:spcAft>
              <a:defRPr/>
            </a:pPr>
            <a:r>
              <a:rPr lang="en-US" altLang="en-US">
                <a:latin typeface="Arial" panose="020B0604020202020204" pitchFamily="34" charset="0"/>
                <a:cs typeface="Arial" panose="020B0604020202020204" pitchFamily="34" charset="0"/>
              </a:rPr>
              <a:t>Changing the lining of the uterus</a:t>
            </a:r>
          </a:p>
          <a:p>
            <a:pPr marL="457200" indent="-457200" algn="l">
              <a:lnSpc>
                <a:spcPct val="100000"/>
              </a:lnSpc>
              <a:spcBef>
                <a:spcPts val="1200"/>
              </a:spcBef>
              <a:defRPr/>
            </a:pPr>
            <a:r>
              <a:rPr lang="en-US" altLang="en-US" b="1">
                <a:latin typeface="Arial"/>
                <a:cs typeface="Arial"/>
              </a:rPr>
              <a:t>DO NOT </a:t>
            </a:r>
            <a:r>
              <a:rPr lang="en-US" altLang="en-US">
                <a:latin typeface="Arial"/>
                <a:cs typeface="Arial"/>
              </a:rPr>
              <a:t>protect against Sexually Transmitted Infections (STIs)</a:t>
            </a:r>
          </a:p>
          <a:p>
            <a:pPr marL="914400" lvl="1" indent="-457200">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latin typeface="Arial"/>
                <a:cs typeface="Arial"/>
              </a:rPr>
              <a:t>Hormonal Methods of Birth Control</a:t>
            </a:r>
            <a:endParaRPr lang="en-US" altLang="en-US">
              <a:solidFill>
                <a:srgbClr val="006345"/>
              </a:solidFill>
            </a:endParaRPr>
          </a:p>
        </p:txBody>
      </p:sp>
      <p:pic>
        <p:nvPicPr>
          <p:cNvPr id="5" name="Picture 4">
            <a:extLst>
              <a:ext uri="{FF2B5EF4-FFF2-40B4-BE49-F238E27FC236}">
                <a16:creationId xmlns:a16="http://schemas.microsoft.com/office/drawing/2014/main" id="{E8325DD1-3B54-4C23-A6FD-407784007616}"/>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rcRect l="23714" t="37498" r="26396" b="27549"/>
          <a:stretch/>
        </p:blipFill>
        <p:spPr>
          <a:xfrm>
            <a:off x="8478420" y="2854569"/>
            <a:ext cx="3268102" cy="2766647"/>
          </a:xfrm>
          <a:prstGeom prst="roundRect">
            <a:avLst/>
          </a:prstGeom>
        </p:spPr>
      </p:pic>
    </p:spTree>
    <p:extLst>
      <p:ext uri="{BB962C8B-B14F-4D97-AF65-F5344CB8AC3E}">
        <p14:creationId xmlns:p14="http://schemas.microsoft.com/office/powerpoint/2010/main" val="20120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CA" altLang="en-US"/>
              <a:t>Must be taken consistently every day</a:t>
            </a:r>
          </a:p>
          <a:p>
            <a:pPr marL="457200" indent="-457200" algn="l">
              <a:defRPr/>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The Pill</a:t>
            </a:r>
            <a:endParaRPr lang="en-US" altLang="en-US">
              <a:solidFill>
                <a:srgbClr val="006345"/>
              </a:solidFill>
            </a:endParaRPr>
          </a:p>
        </p:txBody>
      </p:sp>
      <p:pic>
        <p:nvPicPr>
          <p:cNvPr id="6" name="Picture 2">
            <a:extLst>
              <a:ext uri="{FF2B5EF4-FFF2-40B4-BE49-F238E27FC236}">
                <a16:creationId xmlns:a16="http://schemas.microsoft.com/office/drawing/2014/main" id="{A7B5BB0B-169F-4204-98D3-5C505B54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337" y="3102312"/>
            <a:ext cx="4759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lIns="91440" tIns="45720" rIns="91440" bIns="45720" rtlCol="0" anchor="t">
            <a:spAutoFit/>
          </a:bodyPr>
          <a:lstStyle/>
          <a:p>
            <a:pPr algn="ctr"/>
            <a:r>
              <a:rPr lang="en-CA" sz="4800">
                <a:solidFill>
                  <a:schemeClr val="bg1"/>
                </a:solidFill>
                <a:latin typeface="Gill Sans Nova Cond XBd"/>
              </a:rPr>
              <a:t>91%</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spTree>
    <p:extLst>
      <p:ext uri="{BB962C8B-B14F-4D97-AF65-F5344CB8AC3E}">
        <p14:creationId xmlns:p14="http://schemas.microsoft.com/office/powerpoint/2010/main" val="3937425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040194"/>
            <a:ext cx="10515600" cy="937468"/>
          </a:xfrm>
        </p:spPr>
        <p:txBody>
          <a:bodyPr vert="horz" lIns="91440" tIns="45720" rIns="91440" bIns="45720" rtlCol="0" anchor="t">
            <a:normAutofit lnSpcReduction="10000"/>
          </a:bodyPr>
          <a:lstStyle/>
          <a:p>
            <a:pPr marL="0" indent="0">
              <a:buNone/>
              <a:defRPr/>
            </a:pPr>
            <a:r>
              <a:rPr lang="en-CA" altLang="en-US">
                <a:latin typeface="Arial"/>
                <a:cs typeface="Arial"/>
              </a:rPr>
              <a:t>Releases hormones through the skin. </a:t>
            </a:r>
            <a:endParaRPr lang="en-CA" altLang="en-US"/>
          </a:p>
          <a:p>
            <a:pPr marL="0" indent="0">
              <a:buNone/>
              <a:defRPr/>
            </a:pPr>
            <a:r>
              <a:rPr lang="en-CA" altLang="en-US">
                <a:latin typeface="Arial"/>
                <a:cs typeface="Arial"/>
              </a:rPr>
              <a:t>Patch is replaced weekly, 3 times each month. </a:t>
            </a:r>
            <a:endParaRPr lang="en-CA" altLang="en-US"/>
          </a:p>
          <a:p>
            <a:pPr marL="457200" indent="-457200" algn="l">
              <a:defRPr/>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Transdermal Patch</a:t>
            </a:r>
            <a:endParaRPr lang="en-US" altLang="en-US">
              <a:solidFill>
                <a:srgbClr val="006345"/>
              </a:solidFill>
            </a:endParaRPr>
          </a:p>
        </p:txBody>
      </p:sp>
      <p:pic>
        <p:nvPicPr>
          <p:cNvPr id="7" name="Picture 2">
            <a:extLst>
              <a:ext uri="{FF2B5EF4-FFF2-40B4-BE49-F238E27FC236}">
                <a16:creationId xmlns:a16="http://schemas.microsoft.com/office/drawing/2014/main" id="{7C7B6F8D-1BC3-43DE-82E7-84250C8FC966}"/>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843337" y="3102312"/>
            <a:ext cx="4505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292990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US" altLang="en-US"/>
              <a:t>Flexible ring inserted into the vagina once a month</a:t>
            </a:r>
            <a:endParaRPr lang="en-CA" altLang="en-US"/>
          </a:p>
          <a:p>
            <a:pPr marL="457200" indent="-457200" algn="l">
              <a:defRPr/>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Vaginal Ring</a:t>
            </a:r>
            <a:br>
              <a:rPr lang="en-CA" altLang="en-US">
                <a:solidFill>
                  <a:srgbClr val="006345"/>
                </a:solidFill>
              </a:rPr>
            </a:br>
            <a:r>
              <a:rPr lang="en-CA" altLang="en-US" sz="2800">
                <a:solidFill>
                  <a:srgbClr val="006345"/>
                </a:solidFill>
              </a:rPr>
              <a:t>Brand name: </a:t>
            </a:r>
            <a:r>
              <a:rPr lang="en-CA" altLang="en-US" sz="2800" err="1">
                <a:solidFill>
                  <a:srgbClr val="006345"/>
                </a:solidFill>
              </a:rPr>
              <a:t>Nuva</a:t>
            </a:r>
            <a:r>
              <a:rPr lang="en-CA" altLang="en-US" sz="2800">
                <a:solidFill>
                  <a:srgbClr val="006345"/>
                </a:solidFill>
              </a:rPr>
              <a:t> Ring</a:t>
            </a:r>
            <a:endParaRPr lang="en-US" altLang="en-US">
              <a:solidFill>
                <a:srgbClr val="006345"/>
              </a:solidFill>
            </a:endParaRPr>
          </a:p>
        </p:txBody>
      </p:sp>
      <p:pic>
        <p:nvPicPr>
          <p:cNvPr id="9" name="Picture 2">
            <a:extLst>
              <a:ext uri="{FF2B5EF4-FFF2-40B4-BE49-F238E27FC236}">
                <a16:creationId xmlns:a16="http://schemas.microsoft.com/office/drawing/2014/main" id="{782D6C87-160F-4E55-8240-5A8EB3543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370"/>
          <a:stretch>
            <a:fillRect/>
          </a:stretch>
        </p:blipFill>
        <p:spPr bwMode="auto">
          <a:xfrm>
            <a:off x="3816350" y="3103105"/>
            <a:ext cx="4559300"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88823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3C3A712-EDDC-49DD-A908-63C0EF8DE3B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flipH="1">
            <a:off x="7984522" y="2523318"/>
            <a:ext cx="3253586" cy="287476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p:txBody>
          <a:bodyPr>
            <a:normAutofit fontScale="90000"/>
          </a:bodyPr>
          <a:lstStyle/>
          <a:p>
            <a:r>
              <a:rPr lang="en-CA" altLang="en-US" sz="4000">
                <a:solidFill>
                  <a:srgbClr val="006345"/>
                </a:solidFill>
                <a:latin typeface="Arial"/>
                <a:cs typeface="Arial"/>
              </a:rPr>
              <a:t>Intrauterine System – IUS</a:t>
            </a:r>
            <a:br>
              <a:rPr lang="en-CA" altLang="en-US" sz="4000">
                <a:latin typeface="Arial"/>
                <a:cs typeface="Arial"/>
              </a:rPr>
            </a:br>
            <a:r>
              <a:rPr lang="en-CA" altLang="en-US" sz="2800">
                <a:solidFill>
                  <a:srgbClr val="006345"/>
                </a:solidFill>
                <a:latin typeface="Arial"/>
                <a:cs typeface="Arial"/>
              </a:rPr>
              <a:t>Brand name: Kyleena and Mirena</a:t>
            </a:r>
            <a:br>
              <a:rPr lang="en-CA" altLang="en-US"/>
            </a:br>
            <a:endParaRPr lang="en-CA" altLang="en-US" sz="2400">
              <a:solidFill>
                <a:srgbClr val="006345"/>
              </a:solidFill>
            </a:endParaRPr>
          </a:p>
        </p:txBody>
      </p:sp>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227100"/>
            <a:ext cx="5411638" cy="4509488"/>
          </a:xfrm>
        </p:spPr>
        <p:txBody>
          <a:bodyPr vert="horz" lIns="91440" tIns="45720" rIns="91440" bIns="45720" rtlCol="0" anchor="t">
            <a:normAutofit fontScale="92500" lnSpcReduction="20000"/>
          </a:bodyPr>
          <a:lstStyle/>
          <a:p>
            <a:pPr algn="l">
              <a:spcBef>
                <a:spcPct val="0"/>
              </a:spcBef>
            </a:pPr>
            <a:r>
              <a:rPr lang="en-US" altLang="en-US" sz="3300">
                <a:latin typeface="Arial"/>
                <a:cs typeface="Arial"/>
              </a:rPr>
              <a:t>T-shaped device inserted in the uterus by a healthcare professional.</a:t>
            </a:r>
            <a:endParaRPr lang="en-CA" altLang="en-US" sz="3300"/>
          </a:p>
          <a:p>
            <a:pPr algn="l">
              <a:spcBef>
                <a:spcPct val="0"/>
              </a:spcBef>
            </a:pPr>
            <a:endParaRPr lang="en-US" altLang="en-US" sz="3300">
              <a:latin typeface="Arial"/>
              <a:cs typeface="Arial"/>
            </a:endParaRPr>
          </a:p>
          <a:p>
            <a:pPr algn="l">
              <a:spcBef>
                <a:spcPct val="0"/>
              </a:spcBef>
            </a:pPr>
            <a:r>
              <a:rPr lang="en-US" altLang="en-US" sz="3300">
                <a:latin typeface="Arial"/>
                <a:cs typeface="Arial"/>
              </a:rPr>
              <a:t>The IUS is a hormonal birth control method. </a:t>
            </a:r>
            <a:endParaRPr lang="en-US" altLang="en-US" sz="3300"/>
          </a:p>
          <a:p>
            <a:pPr algn="l">
              <a:spcBef>
                <a:spcPct val="0"/>
              </a:spcBef>
              <a:defRPr/>
            </a:pPr>
            <a:endParaRPr lang="en-US" altLang="en-US" sz="3300">
              <a:latin typeface="Arial"/>
              <a:cs typeface="Arial"/>
            </a:endParaRPr>
          </a:p>
          <a:p>
            <a:pPr algn="l">
              <a:spcBef>
                <a:spcPct val="0"/>
              </a:spcBef>
              <a:defRPr/>
            </a:pPr>
            <a:r>
              <a:rPr lang="en-US" altLang="en-US" sz="3300">
                <a:latin typeface="Arial"/>
                <a:cs typeface="Arial"/>
              </a:rPr>
              <a:t>Decreases or eliminates your period. </a:t>
            </a:r>
            <a:endParaRPr lang="en-US" altLang="en-US" sz="3300"/>
          </a:p>
          <a:p>
            <a:pPr algn="l">
              <a:spcBef>
                <a:spcPct val="0"/>
              </a:spcBef>
              <a:defRPr/>
            </a:pPr>
            <a:endParaRPr lang="en-US" altLang="en-US" sz="3300">
              <a:latin typeface="Arial"/>
              <a:cs typeface="Arial"/>
            </a:endParaRPr>
          </a:p>
          <a:p>
            <a:pPr algn="l">
              <a:spcBef>
                <a:spcPct val="0"/>
              </a:spcBef>
              <a:defRPr/>
            </a:pPr>
            <a:r>
              <a:rPr lang="en-US" altLang="en-US" sz="3300">
                <a:latin typeface="Arial"/>
                <a:cs typeface="Arial"/>
              </a:rPr>
              <a:t>Can remain in place for 5 years. </a:t>
            </a:r>
          </a:p>
          <a:p>
            <a:pPr>
              <a:spcBef>
                <a:spcPct val="0"/>
              </a:spcBef>
              <a:buNone/>
              <a:defRPr/>
            </a:pPr>
            <a:endParaRPr lang="en-US" altLang="en-US" sz="3300"/>
          </a:p>
          <a:p>
            <a:pPr marL="457200" indent="-457200">
              <a:defRPr/>
            </a:pPr>
            <a:endParaRPr lang="en-CA" altLang="en-US"/>
          </a:p>
          <a:p>
            <a:pPr marL="457200" lvl="1" indent="0">
              <a:buNone/>
              <a:defRPr/>
            </a:pPr>
            <a:endParaRPr lang="en-CA">
              <a:cs typeface="Calibri" panose="020F0502020204030204"/>
            </a:endParaRPr>
          </a:p>
        </p:txBody>
      </p:sp>
      <p:sp>
        <p:nvSpPr>
          <p:cNvPr id="5" name="TextBox 4">
            <a:extLst>
              <a:ext uri="{FF2B5EF4-FFF2-40B4-BE49-F238E27FC236}">
                <a16:creationId xmlns:a16="http://schemas.microsoft.com/office/drawing/2014/main" id="{09FF4DFB-CB29-4453-A5AD-45C41A4F16EF}"/>
              </a:ext>
            </a:extLst>
          </p:cNvPr>
          <p:cNvSpPr txBox="1"/>
          <p:nvPr/>
        </p:nvSpPr>
        <p:spPr>
          <a:xfrm>
            <a:off x="6793272" y="3695681"/>
            <a:ext cx="1758461" cy="1259919"/>
          </a:xfrm>
          <a:prstGeom prst="roundRect">
            <a:avLst/>
          </a:prstGeom>
          <a:solidFill>
            <a:srgbClr val="9999FF"/>
          </a:solidFill>
        </p:spPr>
        <p:txBody>
          <a:bodyPr wrap="square" lIns="91440" tIns="45720" rIns="91440" bIns="45720" rtlCol="0" anchor="t">
            <a:spAutoFit/>
          </a:bodyPr>
          <a:lstStyle/>
          <a:p>
            <a:pPr algn="ctr"/>
            <a:r>
              <a:rPr lang="en-CA" sz="4800">
                <a:solidFill>
                  <a:schemeClr val="bg1"/>
                </a:solidFill>
                <a:latin typeface="Gill Sans Nova Cond XBd"/>
              </a:rPr>
              <a:t>99%</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spTree>
    <p:extLst>
      <p:ext uri="{BB962C8B-B14F-4D97-AF65-F5344CB8AC3E}">
        <p14:creationId xmlns:p14="http://schemas.microsoft.com/office/powerpoint/2010/main" val="137546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49E5-5404-F036-CA57-7795F2360AF5}"/>
              </a:ext>
            </a:extLst>
          </p:cNvPr>
          <p:cNvSpPr>
            <a:spLocks noGrp="1"/>
          </p:cNvSpPr>
          <p:nvPr>
            <p:ph type="title"/>
          </p:nvPr>
        </p:nvSpPr>
        <p:spPr/>
        <p:txBody>
          <a:bodyPr/>
          <a:lstStyle/>
          <a:p>
            <a:r>
              <a:rPr lang="en-US">
                <a:solidFill>
                  <a:srgbClr val="006345"/>
                </a:solidFill>
                <a:latin typeface="Arial"/>
                <a:cs typeface="Arial"/>
              </a:rPr>
              <a:t>Class Overview </a:t>
            </a:r>
            <a:endParaRPr lang="en-US">
              <a:solidFill>
                <a:srgbClr val="006345"/>
              </a:solidFill>
            </a:endParaRPr>
          </a:p>
        </p:txBody>
      </p:sp>
      <p:sp>
        <p:nvSpPr>
          <p:cNvPr id="3" name="Content Placeholder 2">
            <a:extLst>
              <a:ext uri="{FF2B5EF4-FFF2-40B4-BE49-F238E27FC236}">
                <a16:creationId xmlns:a16="http://schemas.microsoft.com/office/drawing/2014/main" id="{62765390-CB25-4A49-647A-C9285D04A4A1}"/>
              </a:ext>
            </a:extLst>
          </p:cNvPr>
          <p:cNvSpPr>
            <a:spLocks noGrp="1"/>
          </p:cNvSpPr>
          <p:nvPr>
            <p:ph idx="1"/>
          </p:nvPr>
        </p:nvSpPr>
        <p:spPr/>
        <p:txBody>
          <a:bodyPr vert="horz" lIns="91440" tIns="45720" rIns="91440" bIns="45720" rtlCol="0" anchor="t">
            <a:normAutofit/>
          </a:bodyPr>
          <a:lstStyle/>
          <a:p>
            <a:pPr algn="l"/>
            <a:r>
              <a:rPr lang="en-US">
                <a:latin typeface="Arial"/>
                <a:cs typeface="Arial"/>
              </a:rPr>
              <a:t>Consent </a:t>
            </a:r>
          </a:p>
          <a:p>
            <a:pPr algn="l"/>
            <a:r>
              <a:rPr lang="en-US">
                <a:latin typeface="Arial"/>
                <a:cs typeface="Arial"/>
              </a:rPr>
              <a:t>Review of anatomy and the menstrual cycle </a:t>
            </a:r>
          </a:p>
          <a:p>
            <a:pPr algn="l"/>
            <a:r>
              <a:rPr lang="en-US">
                <a:latin typeface="Arial"/>
                <a:cs typeface="Arial"/>
              </a:rPr>
              <a:t>Birth control methods (Contraception)</a:t>
            </a:r>
          </a:p>
          <a:p>
            <a:pPr lvl="1"/>
            <a:r>
              <a:rPr lang="en-US">
                <a:latin typeface="Arial"/>
                <a:cs typeface="Arial"/>
              </a:rPr>
              <a:t>Abstinence </a:t>
            </a:r>
          </a:p>
          <a:p>
            <a:pPr lvl="1"/>
            <a:r>
              <a:rPr lang="en-US">
                <a:latin typeface="Arial"/>
                <a:cs typeface="Arial"/>
              </a:rPr>
              <a:t>Hormonal Methods</a:t>
            </a:r>
          </a:p>
          <a:p>
            <a:pPr lvl="1"/>
            <a:r>
              <a:rPr lang="en-US">
                <a:latin typeface="Arial"/>
                <a:cs typeface="Arial"/>
              </a:rPr>
              <a:t>Non-hormonal Methods </a:t>
            </a:r>
          </a:p>
          <a:p>
            <a:pPr lvl="1"/>
            <a:r>
              <a:rPr lang="en-US">
                <a:latin typeface="Arial"/>
                <a:cs typeface="Arial"/>
              </a:rPr>
              <a:t>Surgical Methods </a:t>
            </a:r>
          </a:p>
        </p:txBody>
      </p:sp>
    </p:spTree>
    <p:extLst>
      <p:ext uri="{BB962C8B-B14F-4D97-AF65-F5344CB8AC3E}">
        <p14:creationId xmlns:p14="http://schemas.microsoft.com/office/powerpoint/2010/main" val="2768458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US" altLang="en-US"/>
              <a:t>Injection of progestin administered every 12-13 weeks</a:t>
            </a:r>
          </a:p>
          <a:p>
            <a:pPr marL="0" indent="0">
              <a:buNone/>
              <a:defRPr/>
            </a:pPr>
            <a:endParaRPr lang="en-CA" altLang="en-US"/>
          </a:p>
          <a:p>
            <a:pPr marL="457200" indent="-457200" algn="l">
              <a:defRPr/>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Injectable Contraceptive</a:t>
            </a:r>
            <a:br>
              <a:rPr lang="en-CA" altLang="en-US">
                <a:solidFill>
                  <a:srgbClr val="006345"/>
                </a:solidFill>
              </a:rPr>
            </a:br>
            <a:r>
              <a:rPr lang="en-CA" altLang="en-US" sz="2800">
                <a:solidFill>
                  <a:srgbClr val="006345"/>
                </a:solidFill>
              </a:rPr>
              <a:t>Brand name: Depo Provera</a:t>
            </a:r>
            <a:endParaRPr lang="en-US" altLang="en-US">
              <a:solidFill>
                <a:srgbClr val="006345"/>
              </a:solidFill>
            </a:endParaRPr>
          </a:p>
        </p:txBody>
      </p:sp>
      <p:pic>
        <p:nvPicPr>
          <p:cNvPr id="6" name="Picture 2">
            <a:extLst>
              <a:ext uri="{FF2B5EF4-FFF2-40B4-BE49-F238E27FC236}">
                <a16:creationId xmlns:a16="http://schemas.microsoft.com/office/drawing/2014/main" id="{B35EB641-49CC-4A6D-B4DA-612BA3C8CE65}"/>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840956" y="3103105"/>
            <a:ext cx="4510088"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94%</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143547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1066864"/>
          </a:xfrm>
        </p:spPr>
        <p:txBody>
          <a:bodyPr vert="horz" lIns="91440" tIns="45720" rIns="91440" bIns="45720" rtlCol="0" anchor="t">
            <a:normAutofit/>
          </a:bodyPr>
          <a:lstStyle/>
          <a:p>
            <a:pPr marL="0" indent="0">
              <a:buNone/>
              <a:defRPr/>
            </a:pPr>
            <a:r>
              <a:rPr lang="en-US" altLang="en-US">
                <a:latin typeface="Arial"/>
                <a:cs typeface="Arial"/>
              </a:rPr>
              <a:t>Flexible Rod that sits just below the skin of your inner arm. </a:t>
            </a:r>
            <a:endParaRPr lang="en-US"/>
          </a:p>
          <a:p>
            <a:pPr marL="0" indent="0">
              <a:buNone/>
              <a:defRPr/>
            </a:pPr>
            <a:r>
              <a:rPr lang="en-US" altLang="en-US">
                <a:latin typeface="Arial"/>
                <a:cs typeface="Arial"/>
              </a:rPr>
              <a:t>Lasts up to three years</a:t>
            </a:r>
            <a:endParaRPr lang="en-US"/>
          </a:p>
          <a:p>
            <a:pPr marL="0" indent="0">
              <a:buNone/>
              <a:defRPr/>
            </a:pPr>
            <a:endParaRPr lang="en-CA" altLang="en-US"/>
          </a:p>
          <a:p>
            <a:pPr marL="457200" indent="-457200" algn="l">
              <a:defRPr/>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latin typeface="Arial"/>
                <a:cs typeface="Arial"/>
              </a:rPr>
              <a:t>Contraceptive Implant</a:t>
            </a:r>
            <a:br>
              <a:rPr lang="en-CA" altLang="en-US"/>
            </a:br>
            <a:r>
              <a:rPr lang="en-CA" altLang="en-US" sz="2800">
                <a:solidFill>
                  <a:srgbClr val="006345"/>
                </a:solidFill>
                <a:latin typeface="Arial"/>
                <a:cs typeface="Arial"/>
              </a:rPr>
              <a:t>Brand name: Nexplanon</a:t>
            </a:r>
            <a:endParaRPr lang="en-US" altLang="en-US">
              <a:solidFill>
                <a:srgbClr val="006345"/>
              </a:solidFill>
              <a:latin typeface="Arial"/>
              <a:cs typeface="Arial"/>
            </a:endParaRPr>
          </a:p>
        </p:txBody>
      </p:sp>
      <p:sp>
        <p:nvSpPr>
          <p:cNvPr id="9" name="Rectangle: Rounded Corners 8">
            <a:extLst>
              <a:ext uri="{FF2B5EF4-FFF2-40B4-BE49-F238E27FC236}">
                <a16:creationId xmlns:a16="http://schemas.microsoft.com/office/drawing/2014/main" id="{A61E288F-E8CC-2094-9FA1-BB1E70A6F612}"/>
              </a:ext>
            </a:extLst>
          </p:cNvPr>
          <p:cNvSpPr/>
          <p:nvPr/>
        </p:nvSpPr>
        <p:spPr>
          <a:xfrm>
            <a:off x="3655214" y="3643436"/>
            <a:ext cx="5060830" cy="309113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amp;#39;s arm with a needle&#10;&#10;Description automatically generated">
            <a:extLst>
              <a:ext uri="{FF2B5EF4-FFF2-40B4-BE49-F238E27FC236}">
                <a16:creationId xmlns:a16="http://schemas.microsoft.com/office/drawing/2014/main" id="{2AE8868D-4B9E-B652-2C6B-B515E173AC23}"/>
              </a:ext>
            </a:extLst>
          </p:cNvPr>
          <p:cNvPicPr>
            <a:picLocks noChangeAspect="1"/>
          </p:cNvPicPr>
          <p:nvPr/>
        </p:nvPicPr>
        <p:blipFill>
          <a:blip r:embed="rId3"/>
          <a:stretch>
            <a:fillRect/>
          </a:stretch>
        </p:blipFill>
        <p:spPr>
          <a:xfrm>
            <a:off x="5170099" y="3851171"/>
            <a:ext cx="2211239" cy="2692486"/>
          </a:xfrm>
          <a:prstGeom prst="rect">
            <a:avLst/>
          </a:prstGeom>
        </p:spPr>
      </p:pic>
      <p:sp>
        <p:nvSpPr>
          <p:cNvPr id="5" name="TextBox 4">
            <a:extLst>
              <a:ext uri="{FF2B5EF4-FFF2-40B4-BE49-F238E27FC236}">
                <a16:creationId xmlns:a16="http://schemas.microsoft.com/office/drawing/2014/main" id="{09FF4DFB-CB29-4453-A5AD-45C41A4F16EF}"/>
              </a:ext>
            </a:extLst>
          </p:cNvPr>
          <p:cNvSpPr txBox="1"/>
          <p:nvPr/>
        </p:nvSpPr>
        <p:spPr>
          <a:xfrm>
            <a:off x="2637693" y="4823342"/>
            <a:ext cx="2031630" cy="1600438"/>
          </a:xfrm>
          <a:prstGeom prst="roundRect">
            <a:avLst/>
          </a:prstGeom>
          <a:solidFill>
            <a:srgbClr val="9999FF"/>
          </a:solidFill>
        </p:spPr>
        <p:txBody>
          <a:bodyPr wrap="square" lIns="91440" tIns="45720" rIns="91440" bIns="45720" rtlCol="0" anchor="t">
            <a:spAutoFit/>
          </a:bodyPr>
          <a:lstStyle/>
          <a:p>
            <a:pPr algn="ctr"/>
            <a:r>
              <a:rPr lang="en-CA" sz="2000">
                <a:solidFill>
                  <a:schemeClr val="bg1"/>
                </a:solidFill>
                <a:latin typeface="Calibri"/>
                <a:ea typeface="+mn-lt"/>
                <a:cs typeface="+mn-lt"/>
              </a:rPr>
              <a:t>Over</a:t>
            </a:r>
            <a:endParaRPr lang="en-US">
              <a:solidFill>
                <a:schemeClr val="bg1"/>
              </a:solidFill>
              <a:latin typeface="Gill Sans Nova Light"/>
              <a:ea typeface="+mn-lt"/>
              <a:cs typeface="+mn-lt"/>
            </a:endParaRPr>
          </a:p>
          <a:p>
            <a:pPr algn="ctr"/>
            <a:r>
              <a:rPr lang="en-CA" sz="4800">
                <a:solidFill>
                  <a:schemeClr val="bg1"/>
                </a:solidFill>
                <a:latin typeface="Gill Sans Nova Cond XBd"/>
                <a:ea typeface="+mn-lt"/>
                <a:cs typeface="+mn-lt"/>
              </a:rPr>
              <a:t>99</a:t>
            </a:r>
            <a:r>
              <a:rPr lang="en-CA" sz="4800">
                <a:solidFill>
                  <a:schemeClr val="bg1"/>
                </a:solidFill>
                <a:latin typeface="Gill Sans Nova Cond XBd"/>
              </a:rPr>
              <a:t>%</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spTree>
    <p:extLst>
      <p:ext uri="{BB962C8B-B14F-4D97-AF65-F5344CB8AC3E}">
        <p14:creationId xmlns:p14="http://schemas.microsoft.com/office/powerpoint/2010/main" val="394659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normAutofit/>
          </a:bodyPr>
          <a:lstStyle/>
          <a:p>
            <a:pPr marL="0" indent="0" algn="l">
              <a:buNone/>
              <a:defRPr/>
            </a:pPr>
            <a:r>
              <a:rPr lang="en-CA" altLang="en-US"/>
              <a:t>During the first few months of being on hormonal contraception, people can experience:</a:t>
            </a:r>
          </a:p>
          <a:p>
            <a:pPr marL="914400" lvl="1" indent="-457200">
              <a:spcBef>
                <a:spcPts val="1200"/>
              </a:spcBef>
              <a:defRPr/>
            </a:pPr>
            <a:r>
              <a:rPr lang="en-CA" altLang="en-US">
                <a:latin typeface="Arial" panose="020B0604020202020204" pitchFamily="34" charset="0"/>
                <a:cs typeface="Arial" panose="020B0604020202020204" pitchFamily="34" charset="0"/>
              </a:rPr>
              <a:t>irregular bleeding, spotting</a:t>
            </a:r>
          </a:p>
          <a:p>
            <a:pPr marL="914400" lvl="1" indent="-457200">
              <a:defRPr/>
            </a:pPr>
            <a:r>
              <a:rPr lang="en-CA" altLang="en-US">
                <a:latin typeface="Arial" panose="020B0604020202020204" pitchFamily="34" charset="0"/>
                <a:cs typeface="Arial" panose="020B0604020202020204" pitchFamily="34" charset="0"/>
              </a:rPr>
              <a:t>nausea </a:t>
            </a:r>
            <a:endParaRPr lang="en-CA" altLang="en-US"/>
          </a:p>
          <a:p>
            <a:pPr marL="914400" lvl="1" indent="-457200">
              <a:defRPr/>
            </a:pPr>
            <a:r>
              <a:rPr lang="en-CA" altLang="en-US">
                <a:latin typeface="Arial" panose="020B0604020202020204" pitchFamily="34" charset="0"/>
                <a:cs typeface="Arial" panose="020B0604020202020204" pitchFamily="34" charset="0"/>
              </a:rPr>
              <a:t>mood swings </a:t>
            </a:r>
          </a:p>
          <a:p>
            <a:pPr marL="914400" lvl="1" indent="-457200">
              <a:defRPr/>
            </a:pPr>
            <a:r>
              <a:rPr lang="en-CA" altLang="en-US">
                <a:latin typeface="Arial" panose="020B0604020202020204" pitchFamily="34" charset="0"/>
                <a:cs typeface="Arial" panose="020B0604020202020204" pitchFamily="34" charset="0"/>
              </a:rPr>
              <a:t>bloating  </a:t>
            </a:r>
            <a:endParaRPr lang="en-CA" altLang="en-US"/>
          </a:p>
          <a:p>
            <a:pPr marL="914400" lvl="1" indent="-457200">
              <a:defRPr/>
            </a:pPr>
            <a:r>
              <a:rPr lang="en-CA" altLang="en-US">
                <a:latin typeface="Arial" panose="020B0604020202020204" pitchFamily="34" charset="0"/>
                <a:cs typeface="Arial" panose="020B0604020202020204" pitchFamily="34" charset="0"/>
              </a:rPr>
              <a:t>breast tenderness </a:t>
            </a:r>
          </a:p>
          <a:p>
            <a:pPr marL="914400" lvl="1" indent="-457200">
              <a:defRPr/>
            </a:pPr>
            <a:r>
              <a:rPr lang="en-CA" altLang="en-US">
                <a:latin typeface="Arial" panose="020B0604020202020204" pitchFamily="34" charset="0"/>
                <a:cs typeface="Arial" panose="020B0604020202020204" pitchFamily="34" charset="0"/>
              </a:rPr>
              <a:t>headaches</a:t>
            </a:r>
          </a:p>
          <a:p>
            <a:pPr marL="914400" lvl="1" indent="-457200">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Side Effects of Hormonal Methods</a:t>
            </a:r>
            <a:endParaRPr lang="en-US" altLang="en-US">
              <a:solidFill>
                <a:srgbClr val="006345"/>
              </a:solidFill>
            </a:endParaRPr>
          </a:p>
        </p:txBody>
      </p:sp>
    </p:spTree>
    <p:extLst>
      <p:ext uri="{BB962C8B-B14F-4D97-AF65-F5344CB8AC3E}">
        <p14:creationId xmlns:p14="http://schemas.microsoft.com/office/powerpoint/2010/main" val="173429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923008" cy="4085888"/>
          </a:xfrm>
        </p:spPr>
        <p:txBody>
          <a:bodyPr>
            <a:normAutofit/>
          </a:bodyPr>
          <a:lstStyle/>
          <a:p>
            <a:pPr algn="l">
              <a:spcBef>
                <a:spcPct val="0"/>
              </a:spcBef>
            </a:pPr>
            <a:r>
              <a:rPr lang="en-US" altLang="en-US"/>
              <a:t>Can be taken up to 5 days after intercourse</a:t>
            </a:r>
            <a:br>
              <a:rPr lang="en-US" altLang="en-US"/>
            </a:br>
            <a:endParaRPr lang="en-US" altLang="en-US"/>
          </a:p>
          <a:p>
            <a:pPr algn="l">
              <a:spcBef>
                <a:spcPct val="0"/>
              </a:spcBef>
            </a:pPr>
            <a:r>
              <a:rPr lang="en-US" altLang="en-US"/>
              <a:t>Delays or prevents the release of an egg</a:t>
            </a:r>
            <a:br>
              <a:rPr lang="en-US" altLang="en-US"/>
            </a:br>
            <a:endParaRPr lang="en-US" altLang="en-US"/>
          </a:p>
          <a:p>
            <a:pPr algn="l">
              <a:spcBef>
                <a:spcPct val="0"/>
              </a:spcBef>
            </a:pPr>
            <a:r>
              <a:rPr lang="en-US" altLang="en-US"/>
              <a:t>May prevent implantation of a fertilized egg</a:t>
            </a:r>
            <a:br>
              <a:rPr lang="en-US" altLang="en-US"/>
            </a:br>
            <a:endParaRPr lang="en-US" altLang="en-US"/>
          </a:p>
          <a:p>
            <a:pPr algn="l">
              <a:spcBef>
                <a:spcPct val="0"/>
              </a:spcBef>
            </a:pPr>
            <a:r>
              <a:rPr lang="en-US" altLang="en-US">
                <a:solidFill>
                  <a:srgbClr val="000000"/>
                </a:solidFill>
              </a:rPr>
              <a:t>The sooner it is taken, the better it works</a:t>
            </a:r>
          </a:p>
          <a:p>
            <a:pPr algn="l">
              <a:spcBef>
                <a:spcPct val="0"/>
              </a:spcBef>
            </a:pPr>
            <a:endParaRPr lang="en-US" altLang="en-US">
              <a:solidFill>
                <a:srgbClr val="000000"/>
              </a:solidFill>
            </a:endParaRPr>
          </a:p>
          <a:p>
            <a:pPr algn="l">
              <a:spcBef>
                <a:spcPct val="0"/>
              </a:spcBef>
            </a:pPr>
            <a:r>
              <a:rPr lang="en-US" altLang="en-US">
                <a:solidFill>
                  <a:srgbClr val="000000"/>
                </a:solidFill>
              </a:rPr>
              <a:t>Occasional use only, not intended to be used as a primary method of birth control</a:t>
            </a:r>
          </a:p>
          <a:p>
            <a:pPr algn="l">
              <a:spcBef>
                <a:spcPct val="0"/>
              </a:spcBef>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Emergency Contraception</a:t>
            </a:r>
            <a:br>
              <a:rPr lang="en-CA" altLang="en-US">
                <a:solidFill>
                  <a:srgbClr val="006345"/>
                </a:solidFill>
              </a:rPr>
            </a:br>
            <a:r>
              <a:rPr lang="en-CA" altLang="en-US">
                <a:solidFill>
                  <a:srgbClr val="006345"/>
                </a:solidFill>
              </a:rPr>
              <a:t>(the morning after pill)</a:t>
            </a:r>
            <a:endParaRPr lang="en-US" altLang="en-US">
              <a:solidFill>
                <a:srgbClr val="006345"/>
              </a:solidFill>
            </a:endParaRPr>
          </a:p>
        </p:txBody>
      </p:sp>
      <p:pic>
        <p:nvPicPr>
          <p:cNvPr id="6" name="Picture 1">
            <a:extLst>
              <a:ext uri="{FF2B5EF4-FFF2-40B4-BE49-F238E27FC236}">
                <a16:creationId xmlns:a16="http://schemas.microsoft.com/office/drawing/2014/main" id="{6202EA2B-FDD3-4D40-8DC1-639C5A19D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677" y="2860431"/>
            <a:ext cx="3238531" cy="243839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43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icture containing text, businesscard&#10;&#10;Description automatically generated">
            <a:extLst>
              <a:ext uri="{FF2B5EF4-FFF2-40B4-BE49-F238E27FC236}">
                <a16:creationId xmlns:a16="http://schemas.microsoft.com/office/drawing/2014/main" id="{29C70001-5BAB-4F3C-A947-F6C99920FF57}"/>
              </a:ext>
            </a:extLst>
          </p:cNvPr>
          <p:cNvPicPr>
            <a:picLocks noChangeAspect="1"/>
          </p:cNvPicPr>
          <p:nvPr/>
        </p:nvPicPr>
        <p:blipFill rotWithShape="1">
          <a:blip r:embed="rId3"/>
          <a:srcRect r="31663" b="20765"/>
          <a:stretch/>
        </p:blipFill>
        <p:spPr>
          <a:xfrm>
            <a:off x="616357" y="2045281"/>
            <a:ext cx="3744628" cy="4351338"/>
          </a:xfrm>
          <a:prstGeom prst="rect">
            <a:avLst/>
          </a:prstGeom>
        </p:spPr>
      </p:pic>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vert="horz" lIns="91440" tIns="45720" rIns="91440" bIns="45720" rtlCol="0" anchor="t">
            <a:normAutofit/>
          </a:bodyPr>
          <a:lstStyle/>
          <a:p>
            <a:pPr marL="0" indent="0">
              <a:buNone/>
              <a:defRPr/>
            </a:pPr>
            <a:r>
              <a:rPr lang="en-CA" altLang="en-US">
                <a:latin typeface="Arial"/>
                <a:cs typeface="Arial"/>
              </a:rPr>
              <a:t>Prevents sperm and egg from meeting</a:t>
            </a:r>
            <a:endParaRPr lang="en-CA" altLang="en-US"/>
          </a:p>
          <a:p>
            <a:pPr marL="457200" indent="-457200" algn="l">
              <a:defRPr/>
            </a:pPr>
            <a:endParaRPr lang="en-CA" altLang="en-US"/>
          </a:p>
          <a:p>
            <a:pPr marL="457200" lvl="1" indent="0">
              <a:buNone/>
              <a:defRPr/>
            </a:pPr>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latin typeface="Arial"/>
                <a:cs typeface="Arial"/>
              </a:rPr>
              <a:t>Non-Hormonal Methods</a:t>
            </a:r>
            <a:endParaRPr lang="en-US" altLang="en-US">
              <a:solidFill>
                <a:srgbClr val="006345"/>
              </a:solidFill>
              <a:latin typeface="Arial"/>
              <a:cs typeface="Arial"/>
            </a:endParaRPr>
          </a:p>
        </p:txBody>
      </p:sp>
      <p:pic>
        <p:nvPicPr>
          <p:cNvPr id="7" name="Picture 4" descr="A picture containing text, businesscard&#10;&#10;Description automatically generated">
            <a:extLst>
              <a:ext uri="{FF2B5EF4-FFF2-40B4-BE49-F238E27FC236}">
                <a16:creationId xmlns:a16="http://schemas.microsoft.com/office/drawing/2014/main" id="{6E2BBCBD-8791-44BC-8687-201EA3DD986E}"/>
              </a:ext>
            </a:extLst>
          </p:cNvPr>
          <p:cNvPicPr>
            <a:picLocks noChangeAspect="1"/>
          </p:cNvPicPr>
          <p:nvPr/>
        </p:nvPicPr>
        <p:blipFill rotWithShape="1">
          <a:blip r:embed="rId3"/>
          <a:srcRect l="67193" t="14534" b="17662"/>
          <a:stretch/>
        </p:blipFill>
        <p:spPr>
          <a:xfrm>
            <a:off x="8815753" y="2843419"/>
            <a:ext cx="1797703" cy="3723635"/>
          </a:xfrm>
          <a:prstGeom prst="rect">
            <a:avLst/>
          </a:prstGeom>
        </p:spPr>
      </p:pic>
      <p:sp>
        <p:nvSpPr>
          <p:cNvPr id="2" name="Rectangle: Rounded Corners 1">
            <a:extLst>
              <a:ext uri="{FF2B5EF4-FFF2-40B4-BE49-F238E27FC236}">
                <a16:creationId xmlns:a16="http://schemas.microsoft.com/office/drawing/2014/main" id="{083ADEB1-A5FE-4753-B761-85B8E6D1274A}"/>
              </a:ext>
            </a:extLst>
          </p:cNvPr>
          <p:cNvSpPr/>
          <p:nvPr/>
        </p:nvSpPr>
        <p:spPr>
          <a:xfrm>
            <a:off x="6095999" y="3134365"/>
            <a:ext cx="221673" cy="3079399"/>
          </a:xfrm>
          <a:prstGeom prst="round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886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260750"/>
            <a:ext cx="10515600" cy="1365437"/>
          </a:xfrm>
        </p:spPr>
        <p:txBody>
          <a:bodyPr>
            <a:normAutofit/>
          </a:bodyPr>
          <a:lstStyle/>
          <a:p>
            <a:pPr marL="0" indent="0">
              <a:lnSpc>
                <a:spcPct val="100000"/>
              </a:lnSpc>
              <a:spcBef>
                <a:spcPct val="0"/>
              </a:spcBef>
              <a:buNone/>
            </a:pPr>
            <a:r>
              <a:rPr lang="en-US" altLang="en-US"/>
              <a:t>Worn on an erect penis to catch sperm during ejaculation </a:t>
            </a:r>
            <a:endParaRPr lang="en-CA" sz="120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Condom</a:t>
            </a:r>
            <a:endParaRPr lang="en-US" altLang="en-US">
              <a:solidFill>
                <a:srgbClr val="006345"/>
              </a:solidFill>
            </a:endParaRPr>
          </a:p>
        </p:txBody>
      </p:sp>
      <p:pic>
        <p:nvPicPr>
          <p:cNvPr id="6" name="Picture 5">
            <a:extLst>
              <a:ext uri="{FF2B5EF4-FFF2-40B4-BE49-F238E27FC236}">
                <a16:creationId xmlns:a16="http://schemas.microsoft.com/office/drawing/2014/main" id="{D5528338-67A2-46A6-8FC1-AAB1E82E85C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790315" y="2943468"/>
            <a:ext cx="4611369" cy="3234716"/>
          </a:xfrm>
          <a:prstGeom prst="roundRect">
            <a:avLst/>
          </a:prstGeom>
        </p:spPr>
      </p:pic>
      <p:sp>
        <p:nvSpPr>
          <p:cNvPr id="5" name="TextBox 4">
            <a:extLst>
              <a:ext uri="{FF2B5EF4-FFF2-40B4-BE49-F238E27FC236}">
                <a16:creationId xmlns:a16="http://schemas.microsoft.com/office/drawing/2014/main" id="{09FF4DFB-CB29-4453-A5AD-45C41A4F16EF}"/>
              </a:ext>
            </a:extLst>
          </p:cNvPr>
          <p:cNvSpPr txBox="1"/>
          <p:nvPr/>
        </p:nvSpPr>
        <p:spPr>
          <a:xfrm>
            <a:off x="2602524" y="4663043"/>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82%</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
        <p:nvSpPr>
          <p:cNvPr id="2" name="TextBox 1">
            <a:extLst>
              <a:ext uri="{FF2B5EF4-FFF2-40B4-BE49-F238E27FC236}">
                <a16:creationId xmlns:a16="http://schemas.microsoft.com/office/drawing/2014/main" id="{AE4D3977-BB46-4150-9CCA-C3B62698045C}"/>
              </a:ext>
            </a:extLst>
          </p:cNvPr>
          <p:cNvSpPr txBox="1"/>
          <p:nvPr/>
        </p:nvSpPr>
        <p:spPr>
          <a:xfrm>
            <a:off x="3047998" y="6313487"/>
            <a:ext cx="6096001" cy="646331"/>
          </a:xfrm>
          <a:prstGeom prst="rect">
            <a:avLst/>
          </a:prstGeom>
          <a:noFill/>
        </p:spPr>
        <p:txBody>
          <a:bodyPr wrap="square" rtlCol="0">
            <a:spAutoFit/>
          </a:bodyPr>
          <a:lstStyle/>
          <a:p>
            <a:pPr algn="ctr"/>
            <a:r>
              <a:rPr lang="en-US" altLang="en-US">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Condom Demonstration Video</a:t>
            </a:r>
            <a:r>
              <a:rPr lang="en-US" altLang="en-US">
                <a:solidFill>
                  <a:schemeClr val="accent1"/>
                </a:solidFill>
                <a:latin typeface="Arial" panose="020B0604020202020204" pitchFamily="34" charset="0"/>
                <a:cs typeface="Arial" panose="020B0604020202020204" pitchFamily="34" charset="0"/>
              </a:rPr>
              <a:t> </a:t>
            </a:r>
            <a:r>
              <a:rPr lang="en-US" altLang="en-US" sz="1400">
                <a:latin typeface="Arial" panose="020B0604020202020204" pitchFamily="34" charset="0"/>
                <a:cs typeface="Arial" panose="020B0604020202020204" pitchFamily="34" charset="0"/>
              </a:rPr>
              <a:t>(YouTube sign in required)</a:t>
            </a:r>
            <a:endParaRPr lang="en-US" altLang="en-US" sz="1400">
              <a:solidFill>
                <a:schemeClr val="accent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555124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260750"/>
            <a:ext cx="10515600" cy="646573"/>
          </a:xfrm>
        </p:spPr>
        <p:txBody>
          <a:bodyPr>
            <a:normAutofit/>
          </a:bodyPr>
          <a:lstStyle/>
          <a:p>
            <a:pPr marL="0" indent="0">
              <a:buNone/>
              <a:defRPr/>
            </a:pPr>
            <a:r>
              <a:rPr lang="en-US" altLang="en-US"/>
              <a:t>Polyurethane sheath inserted into the vagina before sex</a:t>
            </a:r>
            <a:br>
              <a:rPr lang="en-US" altLang="en-US" sz="1400"/>
            </a:br>
            <a:endParaRPr lang="en-US" altLang="en-US" sz="1100"/>
          </a:p>
          <a:p>
            <a:pPr marL="457200" indent="-457200" algn="l">
              <a:defRPr/>
            </a:pPr>
            <a:endParaRPr lang="en-CA" altLang="en-US" sz="1400"/>
          </a:p>
          <a:p>
            <a:pPr marL="457200" lvl="1" indent="0">
              <a:buNone/>
              <a:defRPr/>
            </a:pPr>
            <a:endParaRPr lang="en-CA" sz="120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Internal Condom</a:t>
            </a:r>
            <a:endParaRPr lang="en-US" altLang="en-US">
              <a:solidFill>
                <a:srgbClr val="006345"/>
              </a:solidFill>
            </a:endParaRPr>
          </a:p>
        </p:txBody>
      </p:sp>
      <p:pic>
        <p:nvPicPr>
          <p:cNvPr id="7" name="Picture 2">
            <a:extLst>
              <a:ext uri="{FF2B5EF4-FFF2-40B4-BE49-F238E27FC236}">
                <a16:creationId xmlns:a16="http://schemas.microsoft.com/office/drawing/2014/main" id="{CBDBABB2-66D3-418B-B638-D3ED3DC80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8" r="11374"/>
          <a:stretch>
            <a:fillRect/>
          </a:stretch>
        </p:blipFill>
        <p:spPr bwMode="auto">
          <a:xfrm>
            <a:off x="3783012" y="2907323"/>
            <a:ext cx="4625975"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82%</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4264657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D2D8F05-63AD-4132-B434-4867E5F45F24}"/>
              </a:ext>
            </a:extLst>
          </p:cNvPr>
          <p:cNvSpPr/>
          <p:nvPr/>
        </p:nvSpPr>
        <p:spPr>
          <a:xfrm flipH="1">
            <a:off x="8051321" y="2379546"/>
            <a:ext cx="3458307" cy="287476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651295" y="2385250"/>
            <a:ext cx="6346165" cy="3956713"/>
          </a:xfrm>
        </p:spPr>
        <p:txBody>
          <a:bodyPr vert="horz" lIns="91440" tIns="45720" rIns="91440" bIns="45720" rtlCol="0" anchor="t">
            <a:normAutofit fontScale="92500" lnSpcReduction="10000"/>
          </a:bodyPr>
          <a:lstStyle/>
          <a:p>
            <a:pPr algn="l">
              <a:spcBef>
                <a:spcPct val="0"/>
              </a:spcBef>
            </a:pPr>
            <a:r>
              <a:rPr lang="en-US" altLang="en-US" sz="3200">
                <a:latin typeface="Arial"/>
                <a:cs typeface="Arial"/>
              </a:rPr>
              <a:t>T-shaped device inserted in the uterus by a healthcare professional</a:t>
            </a:r>
            <a:endParaRPr lang="en-CA" altLang="en-US" sz="3200">
              <a:latin typeface="Arial"/>
              <a:cs typeface="Arial"/>
            </a:endParaRPr>
          </a:p>
          <a:p>
            <a:pPr algn="l">
              <a:spcBef>
                <a:spcPct val="0"/>
              </a:spcBef>
              <a:defRPr/>
            </a:pPr>
            <a:endParaRPr lang="en-US" altLang="en-US" sz="3200">
              <a:latin typeface="Arial"/>
              <a:cs typeface="Arial"/>
            </a:endParaRPr>
          </a:p>
          <a:p>
            <a:pPr algn="l">
              <a:spcBef>
                <a:spcPct val="0"/>
              </a:spcBef>
              <a:defRPr/>
            </a:pPr>
            <a:r>
              <a:rPr lang="en-US" altLang="en-US" sz="3200">
                <a:latin typeface="Arial"/>
                <a:cs typeface="Arial"/>
              </a:rPr>
              <a:t>The IUD is a non-hormonal form of birth control that can remain in place for 5-10 years.  </a:t>
            </a:r>
          </a:p>
          <a:p>
            <a:pPr algn="l">
              <a:spcBef>
                <a:spcPct val="0"/>
              </a:spcBef>
              <a:defRPr/>
            </a:pPr>
            <a:endParaRPr lang="en-US" altLang="en-US" sz="3200">
              <a:latin typeface="Arial"/>
              <a:cs typeface="Arial"/>
            </a:endParaRPr>
          </a:p>
          <a:p>
            <a:pPr algn="l">
              <a:spcBef>
                <a:spcPct val="0"/>
              </a:spcBef>
              <a:defRPr/>
            </a:pPr>
            <a:r>
              <a:rPr lang="en-US" altLang="en-US" sz="3200">
                <a:latin typeface="Arial"/>
                <a:cs typeface="Arial"/>
              </a:rPr>
              <a:t>Also used as a form of emergency contraceptive up to 7 days after unprotected intercourse. </a:t>
            </a:r>
          </a:p>
          <a:p>
            <a:pPr marL="457200" indent="-457200">
              <a:defRPr/>
            </a:pPr>
            <a:endParaRPr lang="en-CA" altLang="en-US"/>
          </a:p>
          <a:p>
            <a:pPr marL="457200" lvl="1" indent="0">
              <a:buNone/>
              <a:defRPr/>
            </a:pPr>
            <a:endParaRPr lang="en-CA">
              <a:cs typeface="Calibri" panose="020F0502020204030204"/>
            </a:endParaRPr>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831901" cy="1325562"/>
          </a:xfrm>
        </p:spPr>
        <p:txBody>
          <a:bodyPr>
            <a:normAutofit/>
          </a:bodyPr>
          <a:lstStyle/>
          <a:p>
            <a:r>
              <a:rPr lang="en-CA" altLang="en-US">
                <a:solidFill>
                  <a:srgbClr val="006345"/>
                </a:solidFill>
                <a:latin typeface="Arial"/>
                <a:cs typeface="Arial"/>
              </a:rPr>
              <a:t>Intrauterine Device – IUD</a:t>
            </a:r>
            <a:br>
              <a:rPr lang="en-CA" altLang="en-US">
                <a:solidFill>
                  <a:srgbClr val="006345"/>
                </a:solidFill>
                <a:latin typeface="Arial"/>
                <a:cs typeface="Arial"/>
              </a:rPr>
            </a:br>
            <a:endParaRPr lang="en-CA" altLang="en-US" sz="2400">
              <a:solidFill>
                <a:srgbClr val="006345"/>
              </a:solidFill>
            </a:endParaRPr>
          </a:p>
        </p:txBody>
      </p:sp>
      <p:sp>
        <p:nvSpPr>
          <p:cNvPr id="5" name="TextBox 4">
            <a:extLst>
              <a:ext uri="{FF2B5EF4-FFF2-40B4-BE49-F238E27FC236}">
                <a16:creationId xmlns:a16="http://schemas.microsoft.com/office/drawing/2014/main" id="{09FF4DFB-CB29-4453-A5AD-45C41A4F16EF}"/>
              </a:ext>
            </a:extLst>
          </p:cNvPr>
          <p:cNvSpPr txBox="1"/>
          <p:nvPr/>
        </p:nvSpPr>
        <p:spPr>
          <a:xfrm>
            <a:off x="7167083" y="3810699"/>
            <a:ext cx="1758461" cy="1259919"/>
          </a:xfrm>
          <a:prstGeom prst="roundRect">
            <a:avLst/>
          </a:prstGeom>
          <a:solidFill>
            <a:srgbClr val="9999FF"/>
          </a:solidFill>
        </p:spPr>
        <p:txBody>
          <a:bodyPr wrap="square" lIns="91440" tIns="45720" rIns="91440" bIns="45720" rtlCol="0" anchor="t">
            <a:spAutoFit/>
          </a:bodyPr>
          <a:lstStyle/>
          <a:p>
            <a:pPr algn="ctr"/>
            <a:r>
              <a:rPr lang="en-CA" sz="4800">
                <a:solidFill>
                  <a:schemeClr val="bg1"/>
                </a:solidFill>
                <a:latin typeface="Gill Sans Nova Cond XBd"/>
              </a:rPr>
              <a:t>99%</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spTree>
    <p:extLst>
      <p:ext uri="{BB962C8B-B14F-4D97-AF65-F5344CB8AC3E}">
        <p14:creationId xmlns:p14="http://schemas.microsoft.com/office/powerpoint/2010/main" val="1847906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Surgical Methods</a:t>
            </a:r>
            <a:endParaRPr lang="en-US" altLang="en-US">
              <a:solidFill>
                <a:srgbClr val="006345"/>
              </a:solidFill>
            </a:endParaRPr>
          </a:p>
        </p:txBody>
      </p:sp>
      <p:sp>
        <p:nvSpPr>
          <p:cNvPr id="8" name="Content Placeholder 7">
            <a:extLst>
              <a:ext uri="{FF2B5EF4-FFF2-40B4-BE49-F238E27FC236}">
                <a16:creationId xmlns:a16="http://schemas.microsoft.com/office/drawing/2014/main" id="{42575E65-94DB-4368-8DF1-839A17B29ED3}"/>
              </a:ext>
            </a:extLst>
          </p:cNvPr>
          <p:cNvSpPr>
            <a:spLocks noGrp="1"/>
          </p:cNvSpPr>
          <p:nvPr>
            <p:ph idx="1"/>
          </p:nvPr>
        </p:nvSpPr>
        <p:spPr>
          <a:xfrm>
            <a:off x="838200" y="2385250"/>
            <a:ext cx="7977554" cy="4351338"/>
          </a:xfrm>
        </p:spPr>
        <p:txBody>
          <a:bodyPr/>
          <a:lstStyle/>
          <a:p>
            <a:pPr algn="l">
              <a:lnSpc>
                <a:spcPct val="100000"/>
              </a:lnSpc>
            </a:pPr>
            <a:r>
              <a:rPr lang="en-US" altLang="en-US" b="1"/>
              <a:t>Tubal Ligation: </a:t>
            </a:r>
            <a:r>
              <a:rPr lang="en-US" altLang="en-US"/>
              <a:t>A surgical procedure to close or block the fallopian tubes ensuring sperm and egg do not meet</a:t>
            </a:r>
          </a:p>
          <a:p>
            <a:pPr algn="l"/>
            <a:endParaRPr lang="en-US"/>
          </a:p>
          <a:p>
            <a:pPr algn="l"/>
            <a:endParaRPr lang="en-US"/>
          </a:p>
          <a:p>
            <a:pPr algn="l">
              <a:lnSpc>
                <a:spcPct val="100000"/>
              </a:lnSpc>
            </a:pPr>
            <a:r>
              <a:rPr lang="en-US" altLang="en-US" b="1"/>
              <a:t>Vasectomy: </a:t>
            </a:r>
            <a:r>
              <a:rPr lang="en-US" altLang="en-US"/>
              <a:t>A surgical procedure to close or block the vas deferens</a:t>
            </a:r>
          </a:p>
          <a:p>
            <a:pPr marL="0" indent="0" algn="l">
              <a:buNone/>
            </a:pPr>
            <a:endParaRPr lang="en-US"/>
          </a:p>
        </p:txBody>
      </p:sp>
      <p:grpSp>
        <p:nvGrpSpPr>
          <p:cNvPr id="2" name="Group 1">
            <a:extLst>
              <a:ext uri="{FF2B5EF4-FFF2-40B4-BE49-F238E27FC236}">
                <a16:creationId xmlns:a16="http://schemas.microsoft.com/office/drawing/2014/main" id="{A2D42801-115D-42BB-BD7A-9317C730CE77}"/>
              </a:ext>
            </a:extLst>
          </p:cNvPr>
          <p:cNvGrpSpPr/>
          <p:nvPr/>
        </p:nvGrpSpPr>
        <p:grpSpPr>
          <a:xfrm>
            <a:off x="8683992" y="1851888"/>
            <a:ext cx="3131771" cy="4801318"/>
            <a:chOff x="8683992" y="1851888"/>
            <a:chExt cx="3131771" cy="4801318"/>
          </a:xfrm>
        </p:grpSpPr>
        <p:pic>
          <p:nvPicPr>
            <p:cNvPr id="14" name="Picture 13">
              <a:extLst>
                <a:ext uri="{FF2B5EF4-FFF2-40B4-BE49-F238E27FC236}">
                  <a16:creationId xmlns:a16="http://schemas.microsoft.com/office/drawing/2014/main" id="{5B5FE4EC-17DA-44F2-A680-7647CF462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992" y="1851888"/>
              <a:ext cx="3131771" cy="2484363"/>
            </a:xfrm>
            <a:prstGeom prst="rect">
              <a:avLst/>
            </a:prstGeom>
          </p:spPr>
        </p:pic>
        <p:pic>
          <p:nvPicPr>
            <p:cNvPr id="16" name="Picture 15">
              <a:extLst>
                <a:ext uri="{FF2B5EF4-FFF2-40B4-BE49-F238E27FC236}">
                  <a16:creationId xmlns:a16="http://schemas.microsoft.com/office/drawing/2014/main" id="{635F90A9-9EA1-41A7-A095-5A72462AC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313" y="4168843"/>
              <a:ext cx="2495118" cy="2484363"/>
            </a:xfrm>
            <a:prstGeom prst="rect">
              <a:avLst/>
            </a:prstGeom>
          </p:spPr>
        </p:pic>
      </p:grpSp>
    </p:spTree>
    <p:extLst>
      <p:ext uri="{BB962C8B-B14F-4D97-AF65-F5344CB8AC3E}">
        <p14:creationId xmlns:p14="http://schemas.microsoft.com/office/powerpoint/2010/main" val="412871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vert="horz" lIns="91440" tIns="45720" rIns="91440" bIns="45720" rtlCol="0" anchor="t">
            <a:normAutofit/>
          </a:bodyPr>
          <a:lstStyle/>
          <a:p>
            <a:pPr algn="l">
              <a:lnSpc>
                <a:spcPct val="150000"/>
              </a:lnSpc>
            </a:pPr>
            <a:r>
              <a:rPr lang="en-CA" altLang="en-US"/>
              <a:t>Partner</a:t>
            </a:r>
          </a:p>
          <a:p>
            <a:pPr algn="l">
              <a:lnSpc>
                <a:spcPct val="150000"/>
              </a:lnSpc>
            </a:pPr>
            <a:r>
              <a:rPr lang="en-CA" altLang="en-US"/>
              <a:t>Parents or other family members</a:t>
            </a:r>
          </a:p>
          <a:p>
            <a:pPr algn="l">
              <a:lnSpc>
                <a:spcPct val="150000"/>
              </a:lnSpc>
              <a:spcAft>
                <a:spcPts val="600"/>
              </a:spcAft>
            </a:pPr>
            <a:r>
              <a:rPr lang="en-CA" altLang="en-US"/>
              <a:t>Other trusted adults (teachers)</a:t>
            </a:r>
          </a:p>
          <a:p>
            <a:pPr algn="l">
              <a:spcAft>
                <a:spcPts val="600"/>
              </a:spcAft>
            </a:pPr>
            <a:r>
              <a:rPr lang="en-CA" altLang="en-US">
                <a:latin typeface="Arial"/>
                <a:cs typeface="Arial"/>
              </a:rPr>
              <a:t>Health professionals (Your school public health nurse)</a:t>
            </a:r>
            <a:endParaRPr lang="en-CA" altLang="en-US"/>
          </a:p>
          <a:p>
            <a:pPr marL="0" indent="0" algn="l">
              <a:spcAft>
                <a:spcPts val="600"/>
              </a:spcAft>
              <a:buNone/>
            </a:pPr>
            <a:endParaRPr lang="en-CA" altLang="en-US"/>
          </a:p>
          <a:p>
            <a:pPr algn="l">
              <a:spcAft>
                <a:spcPts val="600"/>
              </a:spcAft>
            </a:pPr>
            <a:endParaRPr lang="en-CA" altLang="en-US"/>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Who to talk to</a:t>
            </a:r>
            <a:endParaRPr lang="en-US" altLang="en-US">
              <a:solidFill>
                <a:srgbClr val="006345"/>
              </a:solidFill>
            </a:endParaRPr>
          </a:p>
        </p:txBody>
      </p:sp>
    </p:spTree>
    <p:extLst>
      <p:ext uri="{BB962C8B-B14F-4D97-AF65-F5344CB8AC3E}">
        <p14:creationId xmlns:p14="http://schemas.microsoft.com/office/powerpoint/2010/main" val="176674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64AC-416D-6757-1A20-6C7D5F47D92B}"/>
              </a:ext>
            </a:extLst>
          </p:cNvPr>
          <p:cNvSpPr>
            <a:spLocks noGrp="1"/>
          </p:cNvSpPr>
          <p:nvPr>
            <p:ph type="title"/>
          </p:nvPr>
        </p:nvSpPr>
        <p:spPr>
          <a:xfrm>
            <a:off x="633144" y="2820692"/>
            <a:ext cx="3932237" cy="1600200"/>
          </a:xfrm>
        </p:spPr>
        <p:txBody>
          <a:bodyPr anchor="b">
            <a:normAutofit/>
          </a:bodyPr>
          <a:lstStyle/>
          <a:p>
            <a:r>
              <a:rPr lang="en-CA" sz="5400">
                <a:solidFill>
                  <a:srgbClr val="006345"/>
                </a:solidFill>
                <a:latin typeface="Arial"/>
                <a:cs typeface="Arial"/>
              </a:rPr>
              <a:t> Consent</a:t>
            </a:r>
            <a:endParaRPr lang="en-CA" sz="4400" b="0">
              <a:latin typeface="Arial"/>
              <a:cs typeface="Arial"/>
            </a:endParaRPr>
          </a:p>
          <a:p>
            <a:endParaRPr lang="en-CA">
              <a:latin typeface="Arial"/>
              <a:cs typeface="Arial"/>
            </a:endParaRPr>
          </a:p>
        </p:txBody>
      </p:sp>
      <p:sp>
        <p:nvSpPr>
          <p:cNvPr id="3" name="Content Placeholder 2">
            <a:extLst>
              <a:ext uri="{FF2B5EF4-FFF2-40B4-BE49-F238E27FC236}">
                <a16:creationId xmlns:a16="http://schemas.microsoft.com/office/drawing/2014/main" id="{D12B868B-E3D8-BB50-C686-33347C9DBEA2}"/>
              </a:ext>
            </a:extLst>
          </p:cNvPr>
          <p:cNvSpPr>
            <a:spLocks noGrp="1"/>
          </p:cNvSpPr>
          <p:nvPr>
            <p:ph idx="1"/>
          </p:nvPr>
        </p:nvSpPr>
        <p:spPr/>
        <p:txBody>
          <a:bodyPr/>
          <a:lstStyle/>
          <a:p>
            <a:endParaRPr lang="en-US"/>
          </a:p>
        </p:txBody>
      </p:sp>
      <p:pic>
        <p:nvPicPr>
          <p:cNvPr id="7" name="Picture 6" descr="A person and person holding signs&#10;&#10;Description automatically generated">
            <a:extLst>
              <a:ext uri="{FF2B5EF4-FFF2-40B4-BE49-F238E27FC236}">
                <a16:creationId xmlns:a16="http://schemas.microsoft.com/office/drawing/2014/main" id="{82393B0E-8687-6E31-83C8-F03395AFC697}"/>
              </a:ext>
            </a:extLst>
          </p:cNvPr>
          <p:cNvPicPr>
            <a:picLocks noChangeAspect="1"/>
          </p:cNvPicPr>
          <p:nvPr/>
        </p:nvPicPr>
        <p:blipFill>
          <a:blip r:embed="rId2"/>
          <a:stretch>
            <a:fillRect/>
          </a:stretch>
        </p:blipFill>
        <p:spPr>
          <a:xfrm>
            <a:off x="5817838" y="1099649"/>
            <a:ext cx="4895850" cy="4657725"/>
          </a:xfrm>
          <a:prstGeom prst="rect">
            <a:avLst/>
          </a:prstGeom>
        </p:spPr>
      </p:pic>
    </p:spTree>
    <p:extLst>
      <p:ext uri="{BB962C8B-B14F-4D97-AF65-F5344CB8AC3E}">
        <p14:creationId xmlns:p14="http://schemas.microsoft.com/office/powerpoint/2010/main" val="9332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normAutofit/>
          </a:bodyPr>
          <a:lstStyle/>
          <a:p>
            <a:pPr algn="l">
              <a:lnSpc>
                <a:spcPct val="150000"/>
              </a:lnSpc>
            </a:pPr>
            <a:r>
              <a:rPr lang="en-CA" altLang="en-US">
                <a:hlinkClick r:id="rId3"/>
              </a:rPr>
              <a:t>www.healthunit.com/birth-control-methods</a:t>
            </a:r>
            <a:endParaRPr lang="en-CA" altLang="en-US"/>
          </a:p>
          <a:p>
            <a:pPr algn="l">
              <a:lnSpc>
                <a:spcPct val="150000"/>
              </a:lnSpc>
            </a:pPr>
            <a:r>
              <a:rPr lang="en-CA" altLang="en-US">
                <a:hlinkClick r:id="rId4"/>
              </a:rPr>
              <a:t>www.sexandu.ca/contraception</a:t>
            </a:r>
            <a:endParaRPr lang="en-CA" altLang="en-US"/>
          </a:p>
          <a:p>
            <a:pPr algn="l">
              <a:lnSpc>
                <a:spcPct val="150000"/>
              </a:lnSpc>
            </a:pPr>
            <a:r>
              <a:rPr lang="en-CA" altLang="en-US">
                <a:hlinkClick r:id="rId5"/>
              </a:rPr>
              <a:t>www.itsaplan.ca</a:t>
            </a:r>
            <a:r>
              <a:rPr lang="en-CA" altLang="en-US"/>
              <a:t> </a:t>
            </a:r>
          </a:p>
          <a:p>
            <a:pPr marL="0" indent="0" algn="l">
              <a:spcAft>
                <a:spcPts val="600"/>
              </a:spcAft>
              <a:buNone/>
            </a:pPr>
            <a:endParaRPr lang="en-CA" altLang="en-US"/>
          </a:p>
          <a:p>
            <a:pPr algn="l">
              <a:spcAft>
                <a:spcPts val="600"/>
              </a:spcAft>
            </a:pPr>
            <a:endParaRPr lang="en-CA" altLang="en-US"/>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Where to get more information</a:t>
            </a:r>
            <a:endParaRPr lang="en-US" altLang="en-US">
              <a:solidFill>
                <a:srgbClr val="006345"/>
              </a:solidFill>
            </a:endParaRPr>
          </a:p>
        </p:txBody>
      </p:sp>
    </p:spTree>
    <p:extLst>
      <p:ext uri="{BB962C8B-B14F-4D97-AF65-F5344CB8AC3E}">
        <p14:creationId xmlns:p14="http://schemas.microsoft.com/office/powerpoint/2010/main" val="1934979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normAutofit fontScale="92500" lnSpcReduction="10000"/>
          </a:bodyPr>
          <a:lstStyle/>
          <a:p>
            <a:pPr algn="l">
              <a:lnSpc>
                <a:spcPct val="150000"/>
              </a:lnSpc>
              <a:spcBef>
                <a:spcPct val="0"/>
              </a:spcBef>
            </a:pPr>
            <a:r>
              <a:rPr lang="en-US" altLang="en-US" sz="3000"/>
              <a:t>2 locations: Citi Plaza in London and 51 Front St. in Strathroy</a:t>
            </a:r>
          </a:p>
          <a:p>
            <a:pPr algn="l">
              <a:lnSpc>
                <a:spcPct val="150000"/>
              </a:lnSpc>
              <a:spcBef>
                <a:spcPct val="0"/>
              </a:spcBef>
            </a:pPr>
            <a:r>
              <a:rPr lang="en-US" altLang="en-US" sz="3000"/>
              <a:t>Birth control counselling and prescriptions</a:t>
            </a:r>
          </a:p>
          <a:p>
            <a:pPr algn="l">
              <a:lnSpc>
                <a:spcPct val="150000"/>
              </a:lnSpc>
              <a:spcBef>
                <a:spcPct val="0"/>
              </a:spcBef>
            </a:pPr>
            <a:r>
              <a:rPr lang="en-US" altLang="en-US" sz="3000"/>
              <a:t>STI testing and treatment</a:t>
            </a:r>
          </a:p>
          <a:p>
            <a:pPr algn="l">
              <a:lnSpc>
                <a:spcPct val="150000"/>
              </a:lnSpc>
              <a:spcBef>
                <a:spcPct val="0"/>
              </a:spcBef>
            </a:pPr>
            <a:r>
              <a:rPr lang="en-US" altLang="en-US" sz="3000"/>
              <a:t>Inexpensive birth control and emergency contraception</a:t>
            </a:r>
          </a:p>
          <a:p>
            <a:pPr algn="l">
              <a:lnSpc>
                <a:spcPct val="150000"/>
              </a:lnSpc>
              <a:spcBef>
                <a:spcPct val="0"/>
              </a:spcBef>
            </a:pPr>
            <a:r>
              <a:rPr lang="en-US" altLang="en-US" sz="3000"/>
              <a:t>Free Condoms</a:t>
            </a:r>
          </a:p>
          <a:p>
            <a:pPr marL="0" indent="0">
              <a:lnSpc>
                <a:spcPct val="150000"/>
              </a:lnSpc>
              <a:spcBef>
                <a:spcPct val="0"/>
              </a:spcBef>
              <a:buNone/>
            </a:pPr>
            <a:endParaRPr lang="en-US" altLang="en-US" sz="3000"/>
          </a:p>
          <a:p>
            <a:pPr marL="0" indent="0">
              <a:lnSpc>
                <a:spcPct val="150000"/>
              </a:lnSpc>
              <a:spcBef>
                <a:spcPct val="0"/>
              </a:spcBef>
              <a:buNone/>
            </a:pPr>
            <a:r>
              <a:rPr lang="en-US" altLang="en-US" sz="3000" b="1">
                <a:solidFill>
                  <a:schemeClr val="accent1"/>
                </a:solidFill>
              </a:rPr>
              <a:t>Call 519-663-5317 to book an appointment</a:t>
            </a:r>
            <a:endParaRPr lang="en-CA" altLang="en-US" sz="3000" b="1">
              <a:solidFill>
                <a:schemeClr val="accent1"/>
              </a:solidFill>
            </a:endParaRPr>
          </a:p>
          <a:p>
            <a:pPr algn="l">
              <a:spcAft>
                <a:spcPts val="600"/>
              </a:spcAft>
            </a:pPr>
            <a:endParaRPr lang="en-CA" altLang="en-US"/>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Birth Control Clinics</a:t>
            </a:r>
            <a:br>
              <a:rPr lang="en-CA" altLang="en-US">
                <a:solidFill>
                  <a:srgbClr val="006345"/>
                </a:solidFill>
              </a:rPr>
            </a:br>
            <a:r>
              <a:rPr lang="en-CA" altLang="en-US" sz="3200">
                <a:solidFill>
                  <a:srgbClr val="006345"/>
                </a:solidFill>
              </a:rPr>
              <a:t>Middlesex-London Health Unit</a:t>
            </a:r>
            <a:endParaRPr lang="en-US" altLang="en-US">
              <a:solidFill>
                <a:srgbClr val="006345"/>
              </a:solidFill>
            </a:endParaRPr>
          </a:p>
        </p:txBody>
      </p:sp>
    </p:spTree>
    <p:extLst>
      <p:ext uri="{BB962C8B-B14F-4D97-AF65-F5344CB8AC3E}">
        <p14:creationId xmlns:p14="http://schemas.microsoft.com/office/powerpoint/2010/main" val="78758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3206-398A-0160-4666-945B00419BF6}"/>
              </a:ext>
            </a:extLst>
          </p:cNvPr>
          <p:cNvSpPr>
            <a:spLocks noGrp="1"/>
          </p:cNvSpPr>
          <p:nvPr>
            <p:ph type="title"/>
          </p:nvPr>
        </p:nvSpPr>
        <p:spPr/>
        <p:txBody>
          <a:bodyPr/>
          <a:lstStyle/>
          <a:p>
            <a:r>
              <a:rPr lang="en-CA">
                <a:solidFill>
                  <a:srgbClr val="006345"/>
                </a:solidFill>
                <a:latin typeface="Arial"/>
                <a:cs typeface="Arial"/>
              </a:rPr>
              <a:t>Consent</a:t>
            </a:r>
            <a:endParaRPr lang="en-US" b="0">
              <a:latin typeface="Arial"/>
              <a:cs typeface="Arial"/>
            </a:endParaRPr>
          </a:p>
        </p:txBody>
      </p:sp>
      <p:pic>
        <p:nvPicPr>
          <p:cNvPr id="4" name="Online Media 3" title="Tea and Consent">
            <a:hlinkClick r:id="" action="ppaction://media"/>
            <a:extLst>
              <a:ext uri="{FF2B5EF4-FFF2-40B4-BE49-F238E27FC236}">
                <a16:creationId xmlns:a16="http://schemas.microsoft.com/office/drawing/2014/main" id="{D216E343-C54C-A3A2-C74B-A583F5F780F3}"/>
              </a:ext>
            </a:extLst>
          </p:cNvPr>
          <p:cNvPicPr>
            <a:picLocks noGrp="1" noRot="1" noChangeAspect="1"/>
          </p:cNvPicPr>
          <p:nvPr>
            <p:ph idx="1"/>
            <a:videoFile r:link="rId1"/>
          </p:nvPr>
        </p:nvPicPr>
        <p:blipFill>
          <a:blip r:embed="rId3"/>
          <a:stretch>
            <a:fillRect/>
          </a:stretch>
        </p:blipFill>
        <p:spPr>
          <a:xfrm>
            <a:off x="2432615" y="2250314"/>
            <a:ext cx="7325183" cy="4142570"/>
          </a:xfrm>
        </p:spPr>
      </p:pic>
    </p:spTree>
    <p:extLst>
      <p:ext uri="{BB962C8B-B14F-4D97-AF65-F5344CB8AC3E}">
        <p14:creationId xmlns:p14="http://schemas.microsoft.com/office/powerpoint/2010/main" val="405074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a:solidFill>
                  <a:srgbClr val="006345"/>
                </a:solidFill>
              </a:rPr>
              <a:t>Consent</a:t>
            </a:r>
            <a:endParaRPr lang="en-US" altLang="en-US">
              <a:solidFill>
                <a:srgbClr val="006345"/>
              </a:solidFill>
            </a:endParaRPr>
          </a:p>
        </p:txBody>
      </p:sp>
      <p:pic>
        <p:nvPicPr>
          <p:cNvPr id="7" name="Online Media 6" title="Cycling Through Consent">
            <a:hlinkClick r:id="" action="ppaction://media"/>
            <a:extLst>
              <a:ext uri="{FF2B5EF4-FFF2-40B4-BE49-F238E27FC236}">
                <a16:creationId xmlns:a16="http://schemas.microsoft.com/office/drawing/2014/main" id="{72F6D4F4-A175-18B6-9979-3297165EFB71}"/>
              </a:ext>
            </a:extLst>
          </p:cNvPr>
          <p:cNvPicPr>
            <a:picLocks noGrp="1" noRot="1" noChangeAspect="1"/>
          </p:cNvPicPr>
          <p:nvPr>
            <p:ph idx="1"/>
            <a:videoFile r:link="rId1"/>
          </p:nvPr>
        </p:nvPicPr>
        <p:blipFill>
          <a:blip r:embed="rId4"/>
          <a:stretch>
            <a:fillRect/>
          </a:stretch>
        </p:blipFill>
        <p:spPr>
          <a:xfrm>
            <a:off x="3393057" y="2085181"/>
            <a:ext cx="5420264" cy="4032849"/>
          </a:xfrm>
        </p:spPr>
      </p:pic>
      <p:sp>
        <p:nvSpPr>
          <p:cNvPr id="9" name="TextBox 8">
            <a:extLst>
              <a:ext uri="{FF2B5EF4-FFF2-40B4-BE49-F238E27FC236}">
                <a16:creationId xmlns:a16="http://schemas.microsoft.com/office/drawing/2014/main" id="{D41B84D5-806E-337F-CB50-DA76D86F894A}"/>
              </a:ext>
            </a:extLst>
          </p:cNvPr>
          <p:cNvSpPr txBox="1"/>
          <p:nvPr/>
        </p:nvSpPr>
        <p:spPr>
          <a:xfrm>
            <a:off x="3884166" y="6246279"/>
            <a:ext cx="51454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rPr>
              <a:t>https://www.youtube.com/watch?v=-JwlKjRaUaw</a:t>
            </a:r>
            <a:endParaRPr lang="en-US"/>
          </a:p>
        </p:txBody>
      </p:sp>
    </p:spTree>
    <p:extLst>
      <p:ext uri="{BB962C8B-B14F-4D97-AF65-F5344CB8AC3E}">
        <p14:creationId xmlns:p14="http://schemas.microsoft.com/office/powerpoint/2010/main" val="413559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and person holding hands&#10;&#10;Description automatically generated">
            <a:extLst>
              <a:ext uri="{FF2B5EF4-FFF2-40B4-BE49-F238E27FC236}">
                <a16:creationId xmlns:a16="http://schemas.microsoft.com/office/drawing/2014/main" id="{CCB52047-C4CA-9279-EDC4-09E37F34D167}"/>
              </a:ext>
            </a:extLst>
          </p:cNvPr>
          <p:cNvPicPr>
            <a:picLocks noGrp="1" noChangeAspect="1"/>
          </p:cNvPicPr>
          <p:nvPr>
            <p:ph idx="1"/>
          </p:nvPr>
        </p:nvPicPr>
        <p:blipFill>
          <a:blip r:embed="rId2"/>
          <a:stretch>
            <a:fillRect/>
          </a:stretch>
        </p:blipFill>
        <p:spPr>
          <a:xfrm>
            <a:off x="1824690" y="1154328"/>
            <a:ext cx="2146219" cy="3285271"/>
          </a:xfrm>
        </p:spPr>
      </p:pic>
      <p:pic>
        <p:nvPicPr>
          <p:cNvPr id="6" name="Picture 5" descr="A person and person holding phones&#10;&#10;Description automatically generated">
            <a:extLst>
              <a:ext uri="{FF2B5EF4-FFF2-40B4-BE49-F238E27FC236}">
                <a16:creationId xmlns:a16="http://schemas.microsoft.com/office/drawing/2014/main" id="{F007C91F-CE47-D0C5-6235-7B3115D2B852}"/>
              </a:ext>
            </a:extLst>
          </p:cNvPr>
          <p:cNvPicPr>
            <a:picLocks noChangeAspect="1"/>
          </p:cNvPicPr>
          <p:nvPr/>
        </p:nvPicPr>
        <p:blipFill>
          <a:blip r:embed="rId3"/>
          <a:stretch>
            <a:fillRect/>
          </a:stretch>
        </p:blipFill>
        <p:spPr>
          <a:xfrm>
            <a:off x="4055453" y="3228609"/>
            <a:ext cx="2256693" cy="3291254"/>
          </a:xfrm>
          <a:prstGeom prst="rect">
            <a:avLst/>
          </a:prstGeom>
        </p:spPr>
      </p:pic>
      <p:pic>
        <p:nvPicPr>
          <p:cNvPr id="7" name="Picture 6" descr="A poster of two men holding hands&#10;&#10;Description automatically generated">
            <a:extLst>
              <a:ext uri="{FF2B5EF4-FFF2-40B4-BE49-F238E27FC236}">
                <a16:creationId xmlns:a16="http://schemas.microsoft.com/office/drawing/2014/main" id="{18870F45-EB9D-DB9C-C50E-7362098D377A}"/>
              </a:ext>
            </a:extLst>
          </p:cNvPr>
          <p:cNvPicPr>
            <a:picLocks noChangeAspect="1"/>
          </p:cNvPicPr>
          <p:nvPr/>
        </p:nvPicPr>
        <p:blipFill>
          <a:blip r:embed="rId4"/>
          <a:stretch>
            <a:fillRect/>
          </a:stretch>
        </p:blipFill>
        <p:spPr>
          <a:xfrm>
            <a:off x="6316540" y="1157653"/>
            <a:ext cx="2108690" cy="3289789"/>
          </a:xfrm>
          <a:prstGeom prst="rect">
            <a:avLst/>
          </a:prstGeom>
        </p:spPr>
      </p:pic>
      <p:pic>
        <p:nvPicPr>
          <p:cNvPr id="8" name="Picture 7" descr="A poster of two women dancing&#10;&#10;Description automatically generated">
            <a:extLst>
              <a:ext uri="{FF2B5EF4-FFF2-40B4-BE49-F238E27FC236}">
                <a16:creationId xmlns:a16="http://schemas.microsoft.com/office/drawing/2014/main" id="{772792CA-7098-653E-B638-D18BF6B7B012}"/>
              </a:ext>
            </a:extLst>
          </p:cNvPr>
          <p:cNvPicPr>
            <a:picLocks noChangeAspect="1"/>
          </p:cNvPicPr>
          <p:nvPr/>
        </p:nvPicPr>
        <p:blipFill>
          <a:blip r:embed="rId5"/>
          <a:stretch>
            <a:fillRect/>
          </a:stretch>
        </p:blipFill>
        <p:spPr>
          <a:xfrm>
            <a:off x="8428160" y="3434128"/>
            <a:ext cx="2083778" cy="3275868"/>
          </a:xfrm>
          <a:prstGeom prst="rect">
            <a:avLst/>
          </a:prstGeom>
        </p:spPr>
      </p:pic>
    </p:spTree>
    <p:extLst>
      <p:ext uri="{BB962C8B-B14F-4D97-AF65-F5344CB8AC3E}">
        <p14:creationId xmlns:p14="http://schemas.microsoft.com/office/powerpoint/2010/main" val="14581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25CD-D2AD-86DE-26AC-5C31AC435C7F}"/>
              </a:ext>
            </a:extLst>
          </p:cNvPr>
          <p:cNvSpPr>
            <a:spLocks noGrp="1"/>
          </p:cNvSpPr>
          <p:nvPr>
            <p:ph type="title"/>
          </p:nvPr>
        </p:nvSpPr>
        <p:spPr>
          <a:xfrm>
            <a:off x="1199222" y="2038710"/>
            <a:ext cx="5657519" cy="1902124"/>
          </a:xfrm>
        </p:spPr>
        <p:txBody>
          <a:bodyPr vert="horz" lIns="91440" tIns="45720" rIns="91440" bIns="45720" rtlCol="0" anchor="b">
            <a:noAutofit/>
          </a:bodyPr>
          <a:lstStyle/>
          <a:p>
            <a:r>
              <a:rPr lang="en-CA" sz="5400">
                <a:solidFill>
                  <a:srgbClr val="006345"/>
                </a:solidFill>
                <a:latin typeface="Arial"/>
                <a:cs typeface="Arial"/>
              </a:rPr>
              <a:t>Anatomy </a:t>
            </a:r>
            <a:br>
              <a:rPr lang="en-CA" sz="5400">
                <a:latin typeface="Arial"/>
                <a:cs typeface="Arial"/>
              </a:rPr>
            </a:br>
            <a:r>
              <a:rPr lang="en-CA" sz="5400">
                <a:solidFill>
                  <a:srgbClr val="006345"/>
                </a:solidFill>
                <a:latin typeface="Arial"/>
                <a:cs typeface="Arial"/>
              </a:rPr>
              <a:t>Review </a:t>
            </a:r>
            <a:r>
              <a:rPr lang="en-CA" sz="6600">
                <a:latin typeface="Arial"/>
                <a:cs typeface="Arial"/>
              </a:rPr>
              <a:t> </a:t>
            </a:r>
            <a:endParaRPr lang="en-US" sz="6000">
              <a:latin typeface="Arial"/>
              <a:cs typeface="Arial"/>
            </a:endParaRPr>
          </a:p>
        </p:txBody>
      </p:sp>
      <p:pic>
        <p:nvPicPr>
          <p:cNvPr id="4" name="Picture 4">
            <a:extLst>
              <a:ext uri="{FF2B5EF4-FFF2-40B4-BE49-F238E27FC236}">
                <a16:creationId xmlns:a16="http://schemas.microsoft.com/office/drawing/2014/main" id="{E305217C-C6AA-4E09-9802-33221BF56C14}"/>
              </a:ext>
            </a:extLst>
          </p:cNvPr>
          <p:cNvPicPr>
            <a:picLocks noChangeAspect="1"/>
          </p:cNvPicPr>
          <p:nvPr/>
        </p:nvPicPr>
        <p:blipFill>
          <a:blip r:embed="rId2"/>
          <a:stretch>
            <a:fillRect/>
          </a:stretch>
        </p:blipFill>
        <p:spPr>
          <a:xfrm>
            <a:off x="5530610" y="858029"/>
            <a:ext cx="4715355" cy="5132417"/>
          </a:xfrm>
          <a:prstGeom prst="rect">
            <a:avLst/>
          </a:prstGeom>
          <a:noFill/>
        </p:spPr>
      </p:pic>
    </p:spTree>
    <p:extLst>
      <p:ext uri="{BB962C8B-B14F-4D97-AF65-F5344CB8AC3E}">
        <p14:creationId xmlns:p14="http://schemas.microsoft.com/office/powerpoint/2010/main" val="3692954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F369-1BD1-69B3-EB61-BDFCFCB4E720}"/>
              </a:ext>
            </a:extLst>
          </p:cNvPr>
          <p:cNvSpPr>
            <a:spLocks noGrp="1"/>
          </p:cNvSpPr>
          <p:nvPr>
            <p:ph type="title"/>
          </p:nvPr>
        </p:nvSpPr>
        <p:spPr/>
        <p:txBody>
          <a:bodyPr>
            <a:normAutofit/>
          </a:bodyPr>
          <a:lstStyle/>
          <a:p>
            <a:r>
              <a:rPr lang="en-US">
                <a:solidFill>
                  <a:srgbClr val="006345"/>
                </a:solidFill>
              </a:rPr>
              <a:t>Person with a penis</a:t>
            </a:r>
          </a:p>
        </p:txBody>
      </p:sp>
      <p:pic>
        <p:nvPicPr>
          <p:cNvPr id="10" name="Picture 10" descr="A picture containing toilet&#10;&#10;Description automatically generated">
            <a:extLst>
              <a:ext uri="{FF2B5EF4-FFF2-40B4-BE49-F238E27FC236}">
                <a16:creationId xmlns:a16="http://schemas.microsoft.com/office/drawing/2014/main" id="{B6D0A2C2-99EE-2F6E-A600-636714F09EF3}"/>
              </a:ext>
            </a:extLst>
          </p:cNvPr>
          <p:cNvPicPr>
            <a:picLocks noChangeAspect="1"/>
          </p:cNvPicPr>
          <p:nvPr/>
        </p:nvPicPr>
        <p:blipFill>
          <a:blip r:embed="rId3"/>
          <a:stretch>
            <a:fillRect/>
          </a:stretch>
        </p:blipFill>
        <p:spPr>
          <a:xfrm>
            <a:off x="2857054" y="1967318"/>
            <a:ext cx="4732149" cy="4745064"/>
          </a:xfrm>
          <a:prstGeom prst="rect">
            <a:avLst/>
          </a:prstGeom>
        </p:spPr>
      </p:pic>
      <p:pic>
        <p:nvPicPr>
          <p:cNvPr id="11" name="Picture 11">
            <a:extLst>
              <a:ext uri="{FF2B5EF4-FFF2-40B4-BE49-F238E27FC236}">
                <a16:creationId xmlns:a16="http://schemas.microsoft.com/office/drawing/2014/main" id="{F9CC93B2-A97E-07FC-8FDB-C63A913CD833}"/>
              </a:ext>
            </a:extLst>
          </p:cNvPr>
          <p:cNvPicPr>
            <a:picLocks noChangeAspect="1"/>
          </p:cNvPicPr>
          <p:nvPr/>
        </p:nvPicPr>
        <p:blipFill>
          <a:blip r:embed="rId4"/>
          <a:stretch>
            <a:fillRect/>
          </a:stretch>
        </p:blipFill>
        <p:spPr>
          <a:xfrm>
            <a:off x="3476986" y="4093745"/>
            <a:ext cx="6114080" cy="1008823"/>
          </a:xfrm>
          <a:prstGeom prst="rect">
            <a:avLst/>
          </a:prstGeom>
        </p:spPr>
      </p:pic>
      <p:sp>
        <p:nvSpPr>
          <p:cNvPr id="5" name="TextBox 4">
            <a:extLst>
              <a:ext uri="{FF2B5EF4-FFF2-40B4-BE49-F238E27FC236}">
                <a16:creationId xmlns:a16="http://schemas.microsoft.com/office/drawing/2014/main" id="{6ECEBFDF-494F-40BF-8454-B559DDAF280E}"/>
              </a:ext>
            </a:extLst>
          </p:cNvPr>
          <p:cNvSpPr txBox="1"/>
          <p:nvPr/>
        </p:nvSpPr>
        <p:spPr>
          <a:xfrm>
            <a:off x="7492487" y="5676642"/>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Scrotum</a:t>
            </a:r>
            <a:endParaRPr lang="en-US">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92C0A04-807E-4DBC-986C-28A44EF42BD3}"/>
              </a:ext>
            </a:extLst>
          </p:cNvPr>
          <p:cNvCxnSpPr>
            <a:cxnSpLocks/>
            <a:stCxn id="5" idx="1"/>
          </p:cNvCxnSpPr>
          <p:nvPr/>
        </p:nvCxnSpPr>
        <p:spPr>
          <a:xfrm flipH="1" flipV="1">
            <a:off x="4037566" y="5859406"/>
            <a:ext cx="3454921" cy="48069"/>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8A14C0F-B5E0-4D33-A8EC-2AC75311CBBF}"/>
              </a:ext>
            </a:extLst>
          </p:cNvPr>
          <p:cNvSpPr txBox="1"/>
          <p:nvPr/>
        </p:nvSpPr>
        <p:spPr>
          <a:xfrm>
            <a:off x="7492487" y="4844569"/>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Testicle</a:t>
            </a:r>
            <a:endParaRPr lang="en-US">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096C01D-DC2B-4CD0-84B7-7B84B167D95B}"/>
              </a:ext>
            </a:extLst>
          </p:cNvPr>
          <p:cNvCxnSpPr>
            <a:cxnSpLocks/>
            <a:stCxn id="7" idx="1"/>
          </p:cNvCxnSpPr>
          <p:nvPr/>
        </p:nvCxnSpPr>
        <p:spPr>
          <a:xfrm flipH="1">
            <a:off x="4071637" y="5075402"/>
            <a:ext cx="3420850" cy="397574"/>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4DA41EEA-9B17-4314-BE0B-6D96CAAD1188}"/>
              </a:ext>
            </a:extLst>
          </p:cNvPr>
          <p:cNvSpPr txBox="1"/>
          <p:nvPr/>
        </p:nvSpPr>
        <p:spPr>
          <a:xfrm>
            <a:off x="7718858" y="4446994"/>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Epididymis</a:t>
            </a:r>
            <a:endParaRPr lang="en-US">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869FC12-30A5-4F91-A8ED-40A6687F04A3}"/>
              </a:ext>
            </a:extLst>
          </p:cNvPr>
          <p:cNvCxnSpPr>
            <a:cxnSpLocks/>
          </p:cNvCxnSpPr>
          <p:nvPr/>
        </p:nvCxnSpPr>
        <p:spPr>
          <a:xfrm flipH="1">
            <a:off x="4296651" y="4732884"/>
            <a:ext cx="3422208" cy="447975"/>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7C27997-9799-4023-A9FC-BFFF802E1BD8}"/>
              </a:ext>
            </a:extLst>
          </p:cNvPr>
          <p:cNvSpPr txBox="1"/>
          <p:nvPr/>
        </p:nvSpPr>
        <p:spPr>
          <a:xfrm>
            <a:off x="7755810" y="3291683"/>
            <a:ext cx="2016224"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Vas deferens</a:t>
            </a:r>
            <a:endParaRPr lang="en-US">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EA4C84ED-1320-46C5-922F-1C9C1B99EC87}"/>
              </a:ext>
            </a:extLst>
          </p:cNvPr>
          <p:cNvCxnSpPr>
            <a:cxnSpLocks/>
            <a:stCxn id="14" idx="1"/>
          </p:cNvCxnSpPr>
          <p:nvPr/>
        </p:nvCxnSpPr>
        <p:spPr>
          <a:xfrm flipH="1">
            <a:off x="4226061" y="3522516"/>
            <a:ext cx="3529749" cy="1019738"/>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E3DCD72-E136-4167-85CC-1374051F09DA}"/>
              </a:ext>
            </a:extLst>
          </p:cNvPr>
          <p:cNvSpPr txBox="1"/>
          <p:nvPr/>
        </p:nvSpPr>
        <p:spPr>
          <a:xfrm>
            <a:off x="7609860" y="2369706"/>
            <a:ext cx="2593751"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Seminal vesicle</a:t>
            </a:r>
            <a:endParaRPr lang="en-US">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1C313EE-0B6B-48ED-839B-24E485FBBAB6}"/>
              </a:ext>
            </a:extLst>
          </p:cNvPr>
          <p:cNvCxnSpPr>
            <a:cxnSpLocks/>
          </p:cNvCxnSpPr>
          <p:nvPr/>
        </p:nvCxnSpPr>
        <p:spPr>
          <a:xfrm flipH="1">
            <a:off x="5899689" y="2531451"/>
            <a:ext cx="1710171" cy="834478"/>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3EAA65-47C2-4F7B-95A6-B4FD7AEC718F}"/>
              </a:ext>
            </a:extLst>
          </p:cNvPr>
          <p:cNvSpPr txBox="1"/>
          <p:nvPr/>
        </p:nvSpPr>
        <p:spPr>
          <a:xfrm>
            <a:off x="7469629" y="2883251"/>
            <a:ext cx="2293294"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Prostate gland</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D1E57C4-2A35-486D-83A7-E070BF3B4DDC}"/>
              </a:ext>
            </a:extLst>
          </p:cNvPr>
          <p:cNvCxnSpPr>
            <a:cxnSpLocks/>
            <a:stCxn id="18" idx="1"/>
          </p:cNvCxnSpPr>
          <p:nvPr/>
        </p:nvCxnSpPr>
        <p:spPr>
          <a:xfrm flipH="1">
            <a:off x="5361328" y="3114084"/>
            <a:ext cx="2108301" cy="90650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1BECA4AD-01CA-4F33-849A-65475398F61D}"/>
              </a:ext>
            </a:extLst>
          </p:cNvPr>
          <p:cNvSpPr txBox="1"/>
          <p:nvPr/>
        </p:nvSpPr>
        <p:spPr>
          <a:xfrm>
            <a:off x="7413237" y="1954076"/>
            <a:ext cx="2593751"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Bladder</a:t>
            </a:r>
            <a:endParaRPr lang="en-US">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3B05D594-8610-4518-8CEF-FDE1FD05A849}"/>
              </a:ext>
            </a:extLst>
          </p:cNvPr>
          <p:cNvCxnSpPr>
            <a:cxnSpLocks/>
            <a:stCxn id="20" idx="1"/>
          </p:cNvCxnSpPr>
          <p:nvPr/>
        </p:nvCxnSpPr>
        <p:spPr>
          <a:xfrm flipH="1">
            <a:off x="5192074" y="2184909"/>
            <a:ext cx="2221163" cy="805168"/>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19FFCA12-54A7-4D27-A5FC-35301D3E629E}"/>
              </a:ext>
            </a:extLst>
          </p:cNvPr>
          <p:cNvSpPr txBox="1"/>
          <p:nvPr/>
        </p:nvSpPr>
        <p:spPr>
          <a:xfrm>
            <a:off x="7589203" y="3754497"/>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Urethra</a:t>
            </a:r>
            <a:endParaRPr lang="en-US">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0159E883-F8DA-4FD8-8E60-716E1C000616}"/>
              </a:ext>
            </a:extLst>
          </p:cNvPr>
          <p:cNvCxnSpPr>
            <a:cxnSpLocks/>
            <a:stCxn id="22" idx="1"/>
          </p:cNvCxnSpPr>
          <p:nvPr/>
        </p:nvCxnSpPr>
        <p:spPr>
          <a:xfrm flipH="1">
            <a:off x="3413140" y="3985330"/>
            <a:ext cx="4176063" cy="86984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339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D1D-B7E8-4A5F-81CA-7F641D0D62B2}"/>
              </a:ext>
            </a:extLst>
          </p:cNvPr>
          <p:cNvSpPr>
            <a:spLocks noGrp="1"/>
          </p:cNvSpPr>
          <p:nvPr>
            <p:ph type="title"/>
          </p:nvPr>
        </p:nvSpPr>
        <p:spPr/>
        <p:txBody>
          <a:bodyPr/>
          <a:lstStyle/>
          <a:p>
            <a:r>
              <a:rPr lang="en-CA" altLang="en-US">
                <a:solidFill>
                  <a:srgbClr val="006345"/>
                </a:solidFill>
              </a:rPr>
              <a:t>Person with a vulva</a:t>
            </a:r>
            <a:endParaRPr lang="en-US"/>
          </a:p>
        </p:txBody>
      </p:sp>
      <p:pic>
        <p:nvPicPr>
          <p:cNvPr id="4" name="Picture 3">
            <a:extLst>
              <a:ext uri="{FF2B5EF4-FFF2-40B4-BE49-F238E27FC236}">
                <a16:creationId xmlns:a16="http://schemas.microsoft.com/office/drawing/2014/main" id="{9FE420B3-DD58-40BF-B131-7AA836462B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a:off x="4026278" y="1914971"/>
            <a:ext cx="4441135" cy="5366371"/>
          </a:xfrm>
          <a:prstGeom prst="rect">
            <a:avLst/>
          </a:prstGeom>
        </p:spPr>
      </p:pic>
      <p:sp>
        <p:nvSpPr>
          <p:cNvPr id="5" name="TextBox 4">
            <a:extLst>
              <a:ext uri="{FF2B5EF4-FFF2-40B4-BE49-F238E27FC236}">
                <a16:creationId xmlns:a16="http://schemas.microsoft.com/office/drawing/2014/main" id="{D60949B1-E64F-44D4-A253-2134B3549450}"/>
              </a:ext>
            </a:extLst>
          </p:cNvPr>
          <p:cNvSpPr txBox="1"/>
          <p:nvPr/>
        </p:nvSpPr>
        <p:spPr>
          <a:xfrm>
            <a:off x="5068942" y="2778869"/>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Ovaries</a:t>
            </a:r>
            <a:endParaRPr lang="en-US">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C59088F-45D7-4391-AD0F-6A726A335F27}"/>
              </a:ext>
            </a:extLst>
          </p:cNvPr>
          <p:cNvCxnSpPr>
            <a:cxnSpLocks/>
          </p:cNvCxnSpPr>
          <p:nvPr/>
        </p:nvCxnSpPr>
        <p:spPr>
          <a:xfrm flipH="1">
            <a:off x="5538446" y="3240534"/>
            <a:ext cx="432048" cy="119451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0D9EDF2-7DC4-44CA-8510-576BE91B3266}"/>
              </a:ext>
            </a:extLst>
          </p:cNvPr>
          <p:cNvCxnSpPr>
            <a:cxnSpLocks/>
          </p:cNvCxnSpPr>
          <p:nvPr/>
        </p:nvCxnSpPr>
        <p:spPr>
          <a:xfrm>
            <a:off x="5970494" y="3240534"/>
            <a:ext cx="873884" cy="1194519"/>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D8DB852-FA8F-4BD4-8B82-8E8C4FAB85A4}"/>
              </a:ext>
            </a:extLst>
          </p:cNvPr>
          <p:cNvSpPr txBox="1"/>
          <p:nvPr/>
        </p:nvSpPr>
        <p:spPr>
          <a:xfrm>
            <a:off x="2986500" y="2778869"/>
            <a:ext cx="1650703" cy="830997"/>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Fallopian tubes</a:t>
            </a:r>
            <a:endParaRPr lang="en-US">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0F05CFD6-39C7-4726-A933-F97883CD1845}"/>
              </a:ext>
            </a:extLst>
          </p:cNvPr>
          <p:cNvCxnSpPr/>
          <p:nvPr/>
        </p:nvCxnSpPr>
        <p:spPr>
          <a:xfrm>
            <a:off x="4354652" y="3498949"/>
            <a:ext cx="1080120" cy="72008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F538CD1-1D7B-41CE-8309-EDC3C1223712}"/>
              </a:ext>
            </a:extLst>
          </p:cNvPr>
          <p:cNvCxnSpPr/>
          <p:nvPr/>
        </p:nvCxnSpPr>
        <p:spPr>
          <a:xfrm>
            <a:off x="4387801" y="3510351"/>
            <a:ext cx="2564620" cy="671102"/>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2165CFE-A0FC-47F4-B180-B55C9E3C0ADA}"/>
              </a:ext>
            </a:extLst>
          </p:cNvPr>
          <p:cNvSpPr txBox="1"/>
          <p:nvPr/>
        </p:nvSpPr>
        <p:spPr>
          <a:xfrm>
            <a:off x="2924024" y="4113892"/>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Uterus</a:t>
            </a:r>
            <a:endParaRPr lang="en-US">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E6ED7704-4406-4FB5-BFFB-EB25F98EA153}"/>
              </a:ext>
            </a:extLst>
          </p:cNvPr>
          <p:cNvCxnSpPr>
            <a:cxnSpLocks/>
          </p:cNvCxnSpPr>
          <p:nvPr/>
        </p:nvCxnSpPr>
        <p:spPr>
          <a:xfrm>
            <a:off x="4265000" y="4417055"/>
            <a:ext cx="1847244" cy="275831"/>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55AD5BB-C5D5-41D3-843C-C3002A85FCD6}"/>
              </a:ext>
            </a:extLst>
          </p:cNvPr>
          <p:cNvSpPr txBox="1"/>
          <p:nvPr/>
        </p:nvSpPr>
        <p:spPr>
          <a:xfrm>
            <a:off x="2799876" y="4879424"/>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Cervix</a:t>
            </a: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BCE41D1-FB3E-4B33-B6D7-354262007CBE}"/>
              </a:ext>
            </a:extLst>
          </p:cNvPr>
          <p:cNvCxnSpPr>
            <a:cxnSpLocks/>
          </p:cNvCxnSpPr>
          <p:nvPr/>
        </p:nvCxnSpPr>
        <p:spPr>
          <a:xfrm flipV="1">
            <a:off x="4135012" y="5110256"/>
            <a:ext cx="1977232" cy="3759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DCEB9C3-18D0-4E02-A75D-F72952C71C6D}"/>
              </a:ext>
            </a:extLst>
          </p:cNvPr>
          <p:cNvSpPr txBox="1"/>
          <p:nvPr/>
        </p:nvSpPr>
        <p:spPr>
          <a:xfrm>
            <a:off x="2924024" y="5396964"/>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Vagina</a:t>
            </a:r>
            <a:endParaRPr lang="en-US">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4A1A6702-BE56-4AB5-ABD9-750063E9179D}"/>
              </a:ext>
            </a:extLst>
          </p:cNvPr>
          <p:cNvCxnSpPr>
            <a:cxnSpLocks/>
          </p:cNvCxnSpPr>
          <p:nvPr/>
        </p:nvCxnSpPr>
        <p:spPr>
          <a:xfrm flipV="1">
            <a:off x="4325326" y="5367950"/>
            <a:ext cx="1899386" cy="25984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7894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LHU032922.pptx" id="{9C9A844F-60E2-4832-9500-5CDCB9E9264F}" vid="{F3BFBC48-11B2-4151-9D1F-1441328DED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970EF6889E1542940F523285A40321" ma:contentTypeVersion="19" ma:contentTypeDescription="Create a new document." ma:contentTypeScope="" ma:versionID="e54bd9483665ce903f808bc99525a3bc">
  <xsd:schema xmlns:xsd="http://www.w3.org/2001/XMLSchema" xmlns:xs="http://www.w3.org/2001/XMLSchema" xmlns:p="http://schemas.microsoft.com/office/2006/metadata/properties" xmlns:ns2="88b26220-c0c3-4b70-bd45-470f1aa6fb54" xmlns:ns3="8c35f27a-7766-42e4-af79-3c5503d623c9" targetNamespace="http://schemas.microsoft.com/office/2006/metadata/properties" ma:root="true" ma:fieldsID="0fc538ef21f27008a363fcc890d5acad" ns2:_="" ns3:_="">
    <xsd:import namespace="88b26220-c0c3-4b70-bd45-470f1aa6fb54"/>
    <xsd:import namespace="8c35f27a-7766-42e4-af79-3c5503d623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Detail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26220-c0c3-4b70-bd45-470f1aa6fb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etails" ma:index="18" nillable="true" ma:displayName="Details" ma:format="Dropdown" ma:internalName="Details">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35f27a-7766-42e4-af79-3c5503d623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bacca76-5b74-4581-b56d-a9bb706afbaf}" ma:internalName="TaxCatchAll" ma:showField="CatchAllData" ma:web="8c35f27a-7766-42e4-af79-3c5503d623c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c35f27a-7766-42e4-af79-3c5503d623c9" xsi:nil="true"/>
    <lcf76f155ced4ddcb4097134ff3c332f xmlns="88b26220-c0c3-4b70-bd45-470f1aa6fb54">
      <Terms xmlns="http://schemas.microsoft.com/office/infopath/2007/PartnerControls"/>
    </lcf76f155ced4ddcb4097134ff3c332f>
    <Details xmlns="88b26220-c0c3-4b70-bd45-470f1aa6fb54" xsi:nil="true"/>
  </documentManagement>
</p:properties>
</file>

<file path=customXml/itemProps1.xml><?xml version="1.0" encoding="utf-8"?>
<ds:datastoreItem xmlns:ds="http://schemas.openxmlformats.org/officeDocument/2006/customXml" ds:itemID="{3A9F6E5B-9E5A-4630-A8DE-0265DF40A4C1}">
  <ds:schemaRefs>
    <ds:schemaRef ds:uri="88b26220-c0c3-4b70-bd45-470f1aa6fb54"/>
    <ds:schemaRef ds:uri="8c35f27a-7766-42e4-af79-3c5503d623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9397EC-BF06-47BC-AD3E-64C7FA62ECB1}">
  <ds:schemaRefs>
    <ds:schemaRef ds:uri="http://schemas.microsoft.com/sharepoint/v3/contenttype/forms"/>
  </ds:schemaRefs>
</ds:datastoreItem>
</file>

<file path=customXml/itemProps3.xml><?xml version="1.0" encoding="utf-8"?>
<ds:datastoreItem xmlns:ds="http://schemas.openxmlformats.org/officeDocument/2006/customXml" ds:itemID="{64FFF14B-79D3-43C7-8740-863BE17865F5}">
  <ds:schemaRefs>
    <ds:schemaRef ds:uri="http://schemas.microsoft.com/office/2006/documentManagement/types"/>
    <ds:schemaRef ds:uri="8c35f27a-7766-42e4-af79-3c5503d623c9"/>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88b26220-c0c3-4b70-bd45-470f1aa6fb5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MLHU2022-Template</Template>
  <TotalTime>0</TotalTime>
  <Words>3429</Words>
  <Application>Microsoft Office PowerPoint</Application>
  <PresentationFormat>Widescreen</PresentationFormat>
  <Paragraphs>469</Paragraphs>
  <Slides>31</Slides>
  <Notes>26</Notes>
  <HiddenSlides>1</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Comic Sans MS</vt:lpstr>
      <vt:lpstr>Courier New</vt:lpstr>
      <vt:lpstr>Gill Sans Nova Cond XBd</vt:lpstr>
      <vt:lpstr>Gill Sans Nova Light</vt:lpstr>
      <vt:lpstr>Times New Roman</vt:lpstr>
      <vt:lpstr>Wingdings</vt:lpstr>
      <vt:lpstr>Custom Design</vt:lpstr>
      <vt:lpstr>PowerPoint Presentation</vt:lpstr>
      <vt:lpstr>Class Overview </vt:lpstr>
      <vt:lpstr> Consent </vt:lpstr>
      <vt:lpstr>Consent</vt:lpstr>
      <vt:lpstr>Consent</vt:lpstr>
      <vt:lpstr>PowerPoint Presentation</vt:lpstr>
      <vt:lpstr>Anatomy  Review  </vt:lpstr>
      <vt:lpstr>Person with a penis</vt:lpstr>
      <vt:lpstr>Person with a vulva</vt:lpstr>
      <vt:lpstr>Person with a vulva</vt:lpstr>
      <vt:lpstr>The Menstrual Cycle</vt:lpstr>
      <vt:lpstr>Contraception</vt:lpstr>
      <vt:lpstr>PowerPoint Presentation</vt:lpstr>
      <vt:lpstr>What is Abstinence?</vt:lpstr>
      <vt:lpstr>Hormonal Methods of Birth Control</vt:lpstr>
      <vt:lpstr>The Pill</vt:lpstr>
      <vt:lpstr>Transdermal Patch</vt:lpstr>
      <vt:lpstr>Vaginal Ring Brand name: Nuva Ring</vt:lpstr>
      <vt:lpstr>Intrauterine System – IUS Brand name: Kyleena and Mirena </vt:lpstr>
      <vt:lpstr>Injectable Contraceptive Brand name: Depo Provera</vt:lpstr>
      <vt:lpstr>Contraceptive Implant Brand name: Nexplanon</vt:lpstr>
      <vt:lpstr>Side Effects of Hormonal Methods</vt:lpstr>
      <vt:lpstr>Emergency Contraception (the morning after pill)</vt:lpstr>
      <vt:lpstr>Non-Hormonal Methods</vt:lpstr>
      <vt:lpstr>Condom</vt:lpstr>
      <vt:lpstr>Internal Condom</vt:lpstr>
      <vt:lpstr>Intrauterine Device – IUD </vt:lpstr>
      <vt:lpstr>Surgical Methods</vt:lpstr>
      <vt:lpstr>Who to talk to</vt:lpstr>
      <vt:lpstr>Where to get more information</vt:lpstr>
      <vt:lpstr>Birth Control Clinics Middlesex-London Health Unit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Eckert</dc:creator>
  <cp:lastModifiedBy>Joy Knott</cp:lastModifiedBy>
  <cp:revision>13</cp:revision>
  <dcterms:created xsi:type="dcterms:W3CDTF">2022-05-03T16:01:27Z</dcterms:created>
  <dcterms:modified xsi:type="dcterms:W3CDTF">2024-09-11T20:07:45Z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0x01010050970EF6889E1542940F523285A40321</vt:lpwstr>
  </property>
  <property fmtid="{D5CDD505-2E9C-101B-9397-08002B2CF9AE}" pid="3" name="MediaServiceImageTags">
    <vt:lpwstr/>
  </property>
</Properties>
</file>