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7.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1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3.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5.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1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1.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2.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4.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27.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33"/>
  </p:notesMasterIdLst>
  <p:sldIdLst>
    <p:sldId id="256" r:id="rId5"/>
    <p:sldId id="258" r:id="rId6"/>
    <p:sldId id="259" r:id="rId7"/>
    <p:sldId id="260" r:id="rId8"/>
    <p:sldId id="283" r:id="rId9"/>
    <p:sldId id="290" r:id="rId10"/>
    <p:sldId id="289" r:id="rId11"/>
    <p:sldId id="280" r:id="rId12"/>
    <p:sldId id="281" r:id="rId13"/>
    <p:sldId id="291" r:id="rId14"/>
    <p:sldId id="311" r:id="rId15"/>
    <p:sldId id="312" r:id="rId16"/>
    <p:sldId id="313" r:id="rId17"/>
    <p:sldId id="314" r:id="rId18"/>
    <p:sldId id="317" r:id="rId19"/>
    <p:sldId id="316" r:id="rId20"/>
    <p:sldId id="318" r:id="rId21"/>
    <p:sldId id="319" r:id="rId22"/>
    <p:sldId id="320" r:id="rId23"/>
    <p:sldId id="321" r:id="rId24"/>
    <p:sldId id="322" r:id="rId25"/>
    <p:sldId id="327" r:id="rId26"/>
    <p:sldId id="325" r:id="rId27"/>
    <p:sldId id="326" r:id="rId28"/>
    <p:sldId id="276" r:id="rId29"/>
    <p:sldId id="282" r:id="rId30"/>
    <p:sldId id="278" r:id="rId31"/>
    <p:sldId id="323"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985C"/>
    <a:srgbClr val="7996F3"/>
    <a:srgbClr val="1CB4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86395" autoAdjust="0"/>
  </p:normalViewPr>
  <p:slideViewPr>
    <p:cSldViewPr snapToGrid="0">
      <p:cViewPr varScale="1">
        <p:scale>
          <a:sx n="54" d="100"/>
          <a:sy n="54" d="100"/>
        </p:scale>
        <p:origin x="1232" y="6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38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2216D49-9B5A-4598-A1CB-4B00740B9945}" type="datetimeFigureOut">
              <a:rPr lang="en-US" smtClean="0"/>
              <a:t>5/1/2025</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FA4F6F7-D354-4F7A-83CD-BBE40742BBC2}" type="slidenum">
              <a:rPr lang="en-US" smtClean="0"/>
              <a:t>‹#›</a:t>
            </a:fld>
            <a:endParaRPr lang="en-US"/>
          </a:p>
        </p:txBody>
      </p:sp>
    </p:spTree>
    <p:extLst>
      <p:ext uri="{BB962C8B-B14F-4D97-AF65-F5344CB8AC3E}">
        <p14:creationId xmlns:p14="http://schemas.microsoft.com/office/powerpoint/2010/main" val="194248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vXrQ_FhZmo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anada.ca/fr/sante-canada/services/guide-alimentaire-canadien/ressources/ressources-telechargez.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ealthlinkbc.ca/healthy-eating-physical-activity/food-and-nutrition/nutrients/iron-food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ixabay.com/vectors/brain-anatomy-man-mind-people-154297/"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secca.org.au/"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38"/>
              </a:spcAft>
            </a:pPr>
            <a:r>
              <a:rPr lang="fr-CA" dirty="0"/>
              <a:t>Cette présentation porte sur les contenus d’apprentissage D1.3 et D1.4, Développement de la personne et santé sexuelle, 5</a:t>
            </a:r>
            <a:r>
              <a:rPr lang="fr-CA" baseline="30000" dirty="0"/>
              <a:t>e</a:t>
            </a:r>
            <a:r>
              <a:rPr lang="fr-CA" dirty="0"/>
              <a:t> année, du programme-cadre Éducation physique et santé de l’Ontario.</a:t>
            </a:r>
            <a:endParaRPr lang="en-US" dirty="0"/>
          </a:p>
          <a:p>
            <a:endParaRPr lang="en-US" dirty="0"/>
          </a:p>
          <a:p>
            <a:r>
              <a:rPr lang="fr-FR" dirty="0"/>
              <a:t>Afin de créer un milieu inclusif pour tous les élèves quel que soit leur identité de genre, lorsque nous discutons des différences physiques, nous utilisons le nom des parties du corps et des hormones plutôt que d’utiliser les genres. </a:t>
            </a:r>
          </a:p>
        </p:txBody>
      </p:sp>
      <p:sp>
        <p:nvSpPr>
          <p:cNvPr id="4" name="Slide Number Placeholder 3"/>
          <p:cNvSpPr>
            <a:spLocks noGrp="1"/>
          </p:cNvSpPr>
          <p:nvPr>
            <p:ph type="sldNum" sz="quarter" idx="5"/>
          </p:nvPr>
        </p:nvSpPr>
        <p:spPr/>
        <p:txBody>
          <a:bodyPr/>
          <a:lstStyle/>
          <a:p>
            <a:fld id="{FFA4F6F7-D354-4F7A-83CD-BBE40742BBC2}" type="slidenum">
              <a:rPr lang="en-US" smtClean="0"/>
              <a:t>1</a:t>
            </a:fld>
            <a:endParaRPr lang="en-US"/>
          </a:p>
        </p:txBody>
      </p:sp>
    </p:spTree>
    <p:extLst>
      <p:ext uri="{BB962C8B-B14F-4D97-AF65-F5344CB8AC3E}">
        <p14:creationId xmlns:p14="http://schemas.microsoft.com/office/powerpoint/2010/main" val="244467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defRPr/>
            </a:pPr>
            <a:r>
              <a:rPr lang="en-CA" altLang="en-US" dirty="0">
                <a:latin typeface="Comic Sans MS" panose="030F0702030302020204" pitchFamily="66" charset="0"/>
                <a:hlinkClick r:id="rId3"/>
              </a:rPr>
              <a:t>https://www.youtube.com/watch?v=vXrQ_FhZmos</a:t>
            </a:r>
            <a:endParaRPr lang="en-CA" altLang="en-US" dirty="0">
              <a:latin typeface="Comic Sans MS" panose="030F0702030302020204" pitchFamily="66" charset="0"/>
            </a:endParaRPr>
          </a:p>
          <a:p>
            <a:r>
              <a:rPr lang="fr-FR" dirty="0"/>
              <a:t>*Note pour le personnel enseignant : Dans cette vidéo, on utilise un langage genré (femme, fille, elle) pour expliquer les menstruations. Dans cette présentation, nous nous efforçons d’offrir une éducation plus inclusive et de tenir compte du fait que ce ne sont pas tous les jeunes qui s’identifient à un genre précis. </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10</a:t>
            </a:fld>
            <a:endParaRPr lang="en-US"/>
          </a:p>
        </p:txBody>
      </p:sp>
    </p:spTree>
    <p:extLst>
      <p:ext uri="{BB962C8B-B14F-4D97-AF65-F5344CB8AC3E}">
        <p14:creationId xmlns:p14="http://schemas.microsoft.com/office/powerpoint/2010/main" val="4038916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a:t>
            </a:r>
            <a:r>
              <a:rPr lang="fr-CA" altLang="en-US" dirty="0"/>
              <a:t>Les menstruations commencent pendant la puberté. Au début, il est possible que les règles ne se produisent pas tous les mois (tous les 21 à 45 jours).</a:t>
            </a:r>
          </a:p>
          <a:p>
            <a:r>
              <a:rPr lang="fr-CA" altLang="en-US" dirty="0"/>
              <a:t>(Pour obtenir des renseignements plus détaillés sur le cycle menstruel et un diagramme de l’utérus, consulter la présentation « La puberté et la reproduction ».)</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11</a:t>
            </a:fld>
            <a:endParaRPr lang="en-US"/>
          </a:p>
        </p:txBody>
      </p:sp>
    </p:spTree>
    <p:extLst>
      <p:ext uri="{BB962C8B-B14F-4D97-AF65-F5344CB8AC3E}">
        <p14:creationId xmlns:p14="http://schemas.microsoft.com/office/powerpoint/2010/main" val="2140069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3665458"/>
          </a:xfrm>
        </p:spPr>
        <p:txBody>
          <a:bodyPr/>
          <a:lstStyle/>
          <a:p>
            <a:r>
              <a:rPr lang="fr-CA" altLang="en-US" dirty="0"/>
              <a:t>Image :</a:t>
            </a:r>
            <a:r>
              <a:rPr lang="en-US" dirty="0"/>
              <a:t> canva.com</a:t>
            </a:r>
          </a:p>
        </p:txBody>
      </p:sp>
      <p:sp>
        <p:nvSpPr>
          <p:cNvPr id="4" name="Slide Number Placeholder 3"/>
          <p:cNvSpPr>
            <a:spLocks noGrp="1"/>
          </p:cNvSpPr>
          <p:nvPr>
            <p:ph type="sldNum" sz="quarter" idx="5"/>
          </p:nvPr>
        </p:nvSpPr>
        <p:spPr/>
        <p:txBody>
          <a:bodyPr/>
          <a:lstStyle/>
          <a:p>
            <a:fld id="{FFA4F6F7-D354-4F7A-83CD-BBE40742BBC2}" type="slidenum">
              <a:rPr lang="en-US" smtClean="0"/>
              <a:t>12</a:t>
            </a:fld>
            <a:endParaRPr lang="en-US"/>
          </a:p>
        </p:txBody>
      </p:sp>
    </p:spTree>
    <p:extLst>
      <p:ext uri="{BB962C8B-B14F-4D97-AF65-F5344CB8AC3E}">
        <p14:creationId xmlns:p14="http://schemas.microsoft.com/office/powerpoint/2010/main" val="2005281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Tx/>
              <a:buChar char="-"/>
            </a:pPr>
            <a:r>
              <a:rPr lang="fr-CA" dirty="0"/>
              <a:t>Le stress peut avoir un effet sur le cycle menstruel. </a:t>
            </a:r>
          </a:p>
          <a:p>
            <a:pPr marL="174982" indent="-174982">
              <a:buFontTx/>
              <a:buChar char="-"/>
            </a:pPr>
            <a:endParaRPr lang="fr-CA" dirty="0">
              <a:solidFill>
                <a:srgbClr val="FF0000"/>
              </a:solidFill>
            </a:endParaRPr>
          </a:p>
          <a:p>
            <a:r>
              <a:rPr lang="fr-CA" altLang="en-US" dirty="0"/>
              <a:t>Image :</a:t>
            </a:r>
            <a:r>
              <a:rPr lang="en-US" dirty="0"/>
              <a:t> canva.com</a:t>
            </a:r>
          </a:p>
        </p:txBody>
      </p:sp>
      <p:sp>
        <p:nvSpPr>
          <p:cNvPr id="4" name="Slide Number Placeholder 3"/>
          <p:cNvSpPr>
            <a:spLocks noGrp="1"/>
          </p:cNvSpPr>
          <p:nvPr>
            <p:ph type="sldNum" sz="quarter" idx="5"/>
          </p:nvPr>
        </p:nvSpPr>
        <p:spPr/>
        <p:txBody>
          <a:bodyPr/>
          <a:lstStyle/>
          <a:p>
            <a:fld id="{FFA4F6F7-D354-4F7A-83CD-BBE40742BBC2}" type="slidenum">
              <a:rPr lang="en-US" smtClean="0"/>
              <a:t>13</a:t>
            </a:fld>
            <a:endParaRPr lang="en-US"/>
          </a:p>
        </p:txBody>
      </p:sp>
    </p:spTree>
    <p:extLst>
      <p:ext uri="{BB962C8B-B14F-4D97-AF65-F5344CB8AC3E}">
        <p14:creationId xmlns:p14="http://schemas.microsoft.com/office/powerpoint/2010/main" val="1274058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t>Image :</a:t>
            </a:r>
            <a:r>
              <a:rPr lang="en-US" dirty="0"/>
              <a:t> canva.com</a:t>
            </a:r>
          </a:p>
        </p:txBody>
      </p:sp>
      <p:sp>
        <p:nvSpPr>
          <p:cNvPr id="4" name="Slide Number Placeholder 3"/>
          <p:cNvSpPr>
            <a:spLocks noGrp="1"/>
          </p:cNvSpPr>
          <p:nvPr>
            <p:ph type="sldNum" sz="quarter" idx="5"/>
          </p:nvPr>
        </p:nvSpPr>
        <p:spPr/>
        <p:txBody>
          <a:bodyPr/>
          <a:lstStyle/>
          <a:p>
            <a:fld id="{FFA4F6F7-D354-4F7A-83CD-BBE40742BBC2}" type="slidenum">
              <a:rPr lang="en-US" smtClean="0"/>
              <a:t>14</a:t>
            </a:fld>
            <a:endParaRPr lang="en-US"/>
          </a:p>
        </p:txBody>
      </p:sp>
    </p:spTree>
    <p:extLst>
      <p:ext uri="{BB962C8B-B14F-4D97-AF65-F5344CB8AC3E}">
        <p14:creationId xmlns:p14="http://schemas.microsoft.com/office/powerpoint/2010/main" val="360186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fr-CA" altLang="en-US" dirty="0"/>
              <a:t>Le choix des produits menstruels est personnel; tout le monde a ses préférences. </a:t>
            </a:r>
            <a:endParaRPr lang="en-CA" altLang="en-US" dirty="0"/>
          </a:p>
          <a:p>
            <a:endParaRPr lang="en-US" dirty="0">
              <a:cs typeface="Arial"/>
            </a:endParaRPr>
          </a:p>
          <a:p>
            <a:r>
              <a:rPr lang="fr-CA" altLang="en-US" dirty="0">
                <a:cs typeface="Arial" panose="020B0604020202020204" pitchFamily="34" charset="0"/>
              </a:rPr>
              <a:t>Image : Adobe Stock – achetée</a:t>
            </a:r>
          </a:p>
        </p:txBody>
      </p:sp>
      <p:sp>
        <p:nvSpPr>
          <p:cNvPr id="4" name="Slide Number Placeholder 3"/>
          <p:cNvSpPr>
            <a:spLocks noGrp="1"/>
          </p:cNvSpPr>
          <p:nvPr>
            <p:ph type="sldNum" sz="quarter" idx="5"/>
          </p:nvPr>
        </p:nvSpPr>
        <p:spPr/>
        <p:txBody>
          <a:bodyPr/>
          <a:lstStyle/>
          <a:p>
            <a:fld id="{FFA4F6F7-D354-4F7A-83CD-BBE40742BBC2}" type="slidenum">
              <a:rPr lang="en-US" smtClean="0"/>
              <a:t>15</a:t>
            </a:fld>
            <a:endParaRPr lang="en-US"/>
          </a:p>
        </p:txBody>
      </p:sp>
    </p:spTree>
    <p:extLst>
      <p:ext uri="{BB962C8B-B14F-4D97-AF65-F5344CB8AC3E}">
        <p14:creationId xmlns:p14="http://schemas.microsoft.com/office/powerpoint/2010/main" val="3568512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8669" y="4480004"/>
            <a:ext cx="5812121" cy="4362025"/>
          </a:xfrm>
        </p:spPr>
        <p:txBody>
          <a:bodyPr/>
          <a:lstStyle/>
          <a:p>
            <a:pPr>
              <a:spcAft>
                <a:spcPts val="1021"/>
              </a:spcAft>
              <a:defRPr/>
            </a:pPr>
            <a:r>
              <a:rPr lang="fr-CA" altLang="en-US" b="1" dirty="0"/>
              <a:t>Protège-dessous : </a:t>
            </a:r>
            <a:r>
              <a:rPr lang="fr-CA" altLang="en-US" dirty="0"/>
              <a:t>mince serviette hygiénique utilisée pour absorber les sécrétions vaginales ou à l’approche des règles. </a:t>
            </a:r>
          </a:p>
          <a:p>
            <a:pPr>
              <a:spcAft>
                <a:spcPts val="1021"/>
              </a:spcAft>
              <a:defRPr/>
            </a:pPr>
            <a:r>
              <a:rPr lang="fr-CA" altLang="en-US" b="1" dirty="0"/>
              <a:t>Serviette hygiénique :</a:t>
            </a:r>
            <a:r>
              <a:rPr lang="fr-CA" altLang="en-US" dirty="0"/>
              <a:t> se colle à l’intérieur du sous-vêtement pendant les menstruations; il y en a de toutes les tailles et de toutes les formes.</a:t>
            </a:r>
            <a:endParaRPr lang="en-CA" altLang="en-US" dirty="0">
              <a:cs typeface="Arial"/>
            </a:endParaRPr>
          </a:p>
          <a:p>
            <a:pPr>
              <a:spcAft>
                <a:spcPts val="1021"/>
              </a:spcAft>
              <a:defRPr/>
            </a:pPr>
            <a:r>
              <a:rPr lang="en-CA" altLang="en-US" b="1" dirty="0">
                <a:cs typeface="Arial"/>
              </a:rPr>
              <a:t>Tampon :</a:t>
            </a:r>
            <a:r>
              <a:rPr lang="en-CA" altLang="en-US" dirty="0">
                <a:cs typeface="Arial"/>
              </a:rPr>
              <a:t> </a:t>
            </a:r>
            <a:r>
              <a:rPr lang="fr-CA" altLang="en-US" dirty="0">
                <a:cs typeface="Arial"/>
              </a:rPr>
              <a:t>s’insère dans le vagin pour absorber le sang et les pertes; il peut être utile quand on fait des sports ou de la natation.   </a:t>
            </a:r>
          </a:p>
          <a:p>
            <a:pPr>
              <a:spcAft>
                <a:spcPts val="1021"/>
              </a:spcAft>
            </a:pPr>
            <a:r>
              <a:rPr lang="fr-CA" b="1" dirty="0">
                <a:cs typeface="Arial" panose="020B0604020202020204" pitchFamily="34" charset="0"/>
              </a:rPr>
              <a:t>Coupe menstruelle : </a:t>
            </a:r>
            <a:r>
              <a:rPr lang="fr-CA" dirty="0">
                <a:cs typeface="Arial" panose="020B0604020202020204" pitchFamily="34" charset="0"/>
              </a:rPr>
              <a:t>coupe flexible et réutilisable qui s’insère dans le vagin pour recueillir le sang et les pertes; il faut la vider toutes les 4 à 12 heures.</a:t>
            </a:r>
            <a:r>
              <a:rPr lang="en-US" dirty="0">
                <a:cs typeface="Arial"/>
              </a:rPr>
              <a:t> </a:t>
            </a:r>
            <a:r>
              <a:rPr lang="fr-CA" dirty="0">
                <a:cs typeface="Arial"/>
              </a:rPr>
              <a:t>Elle se vend en différentes tailles. Il faut nettoyer et désinfecter la coupe régulièrement.</a:t>
            </a:r>
            <a:endParaRPr lang="en-US" dirty="0">
              <a:cs typeface="Arial"/>
            </a:endParaRPr>
          </a:p>
          <a:p>
            <a:pPr>
              <a:spcAft>
                <a:spcPts val="1021"/>
              </a:spcAft>
            </a:pPr>
            <a:r>
              <a:rPr lang="fr-CA" b="1" dirty="0">
                <a:cs typeface="Arial" panose="020B0604020202020204" pitchFamily="34" charset="0"/>
              </a:rPr>
              <a:t>Sous-vêtements menstruels :</a:t>
            </a:r>
            <a:r>
              <a:rPr lang="fr-CA" dirty="0">
                <a:cs typeface="Arial" panose="020B0604020202020204" pitchFamily="34" charset="0"/>
              </a:rPr>
              <a:t> sous-vêtements absorbants et réutilisables qui se portent seuls ou avec d’autres produits menstruels. </a:t>
            </a:r>
            <a:r>
              <a:rPr lang="fr-CA" dirty="0">
                <a:cs typeface="Arial"/>
              </a:rPr>
              <a:t>Il est important de laver les sous-vêtements menstruels à fond régulièrement, selon les instructions du fabricant.  </a:t>
            </a:r>
          </a:p>
          <a:p>
            <a:pPr>
              <a:spcBef>
                <a:spcPts val="1225"/>
              </a:spcBef>
              <a:spcAft>
                <a:spcPts val="1021"/>
              </a:spcAft>
            </a:pPr>
            <a:r>
              <a:rPr lang="fr-CA" altLang="en-US" dirty="0"/>
              <a:t>Le choix des produits menstruels est personnel; tout le monde a ses préférences.</a:t>
            </a:r>
            <a:endParaRPr lang="en-US" dirty="0">
              <a:cs typeface="Arial"/>
            </a:endParaRPr>
          </a:p>
          <a:p>
            <a:pPr>
              <a:spcAft>
                <a:spcPts val="1021"/>
              </a:spcAft>
            </a:pPr>
            <a:r>
              <a:rPr lang="en-US" dirty="0">
                <a:cs typeface="Arial"/>
              </a:rPr>
              <a:t>Images : canva.com</a:t>
            </a:r>
          </a:p>
        </p:txBody>
      </p:sp>
      <p:sp>
        <p:nvSpPr>
          <p:cNvPr id="4" name="Slide Number Placeholder 3"/>
          <p:cNvSpPr>
            <a:spLocks noGrp="1"/>
          </p:cNvSpPr>
          <p:nvPr>
            <p:ph type="sldNum" sz="quarter" idx="5"/>
          </p:nvPr>
        </p:nvSpPr>
        <p:spPr/>
        <p:txBody>
          <a:bodyPr/>
          <a:lstStyle/>
          <a:p>
            <a:fld id="{FFA4F6F7-D354-4F7A-83CD-BBE40742BBC2}" type="slidenum">
              <a:rPr lang="en-US" smtClean="0"/>
              <a:t>16</a:t>
            </a:fld>
            <a:endParaRPr lang="en-US"/>
          </a:p>
        </p:txBody>
      </p:sp>
    </p:spTree>
    <p:extLst>
      <p:ext uri="{BB962C8B-B14F-4D97-AF65-F5344CB8AC3E}">
        <p14:creationId xmlns:p14="http://schemas.microsoft.com/office/powerpoint/2010/main" val="2609949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2"/>
              </a:spcAft>
            </a:pPr>
            <a:r>
              <a:rPr lang="fr-CA" dirty="0"/>
              <a:t>Jeter des produits hygiéniques dans la toilette peut bloquer les tuyaux et nuire à l’environnement. </a:t>
            </a:r>
          </a:p>
          <a:p>
            <a:pPr>
              <a:spcAft>
                <a:spcPts val="612"/>
              </a:spcAft>
            </a:pPr>
            <a:r>
              <a:rPr lang="fr-CA" dirty="0"/>
              <a:t>Dans les toilettes de la plupart des restaurants, des écoles et des lieux de travail, entre autres, il y a près de la toilette des sacs de papier dans lesquels placer les serviettes ou les tampons avant de les jeter dans la petite boîte à déchets près de la toilette. </a:t>
            </a:r>
          </a:p>
          <a:p>
            <a:pPr>
              <a:spcAft>
                <a:spcPts val="612"/>
              </a:spcAft>
            </a:pPr>
            <a:r>
              <a:rPr lang="fr-CA" dirty="0"/>
              <a:t>Les coupes menstruelles sont réutilisables; il faut les nettoyer. </a:t>
            </a:r>
          </a:p>
          <a:p>
            <a:pPr>
              <a:spcAft>
                <a:spcPts val="612"/>
              </a:spcAft>
            </a:pPr>
            <a:r>
              <a:rPr lang="fr-CA" dirty="0"/>
              <a:t>Quant aux sous-vêtements menstruels, il faut les changer régulièrement et bien les laver. </a:t>
            </a:r>
          </a:p>
        </p:txBody>
      </p:sp>
      <p:sp>
        <p:nvSpPr>
          <p:cNvPr id="4" name="Slide Number Placeholder 3"/>
          <p:cNvSpPr>
            <a:spLocks noGrp="1"/>
          </p:cNvSpPr>
          <p:nvPr>
            <p:ph type="sldNum" sz="quarter" idx="5"/>
          </p:nvPr>
        </p:nvSpPr>
        <p:spPr/>
        <p:txBody>
          <a:bodyPr/>
          <a:lstStyle/>
          <a:p>
            <a:fld id="{FFA4F6F7-D354-4F7A-83CD-BBE40742BBC2}" type="slidenum">
              <a:rPr lang="en-US" smtClean="0"/>
              <a:t>17</a:t>
            </a:fld>
            <a:endParaRPr lang="en-US"/>
          </a:p>
        </p:txBody>
      </p:sp>
    </p:spTree>
    <p:extLst>
      <p:ext uri="{BB962C8B-B14F-4D97-AF65-F5344CB8AC3E}">
        <p14:creationId xmlns:p14="http://schemas.microsoft.com/office/powerpoint/2010/main" val="1872754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fr-CA" noProof="0" dirty="0"/>
              <a:t>Les coupes menstruelles et les sous-vêtements menstruels sont conçus pour être changés moins souvent. </a:t>
            </a:r>
          </a:p>
        </p:txBody>
      </p:sp>
      <p:sp>
        <p:nvSpPr>
          <p:cNvPr id="4" name="Slide Number Placeholder 3"/>
          <p:cNvSpPr>
            <a:spLocks noGrp="1"/>
          </p:cNvSpPr>
          <p:nvPr>
            <p:ph type="sldNum" sz="quarter" idx="5"/>
          </p:nvPr>
        </p:nvSpPr>
        <p:spPr/>
        <p:txBody>
          <a:bodyPr/>
          <a:lstStyle/>
          <a:p>
            <a:fld id="{FFA4F6F7-D354-4F7A-83CD-BBE40742BBC2}" type="slidenum">
              <a:rPr lang="en-US" smtClean="0"/>
              <a:t>18</a:t>
            </a:fld>
            <a:endParaRPr lang="en-US"/>
          </a:p>
        </p:txBody>
      </p:sp>
    </p:spTree>
    <p:extLst>
      <p:ext uri="{BB962C8B-B14F-4D97-AF65-F5344CB8AC3E}">
        <p14:creationId xmlns:p14="http://schemas.microsoft.com/office/powerpoint/2010/main" val="3271511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19</a:t>
            </a:fld>
            <a:endParaRPr lang="en-US"/>
          </a:p>
        </p:txBody>
      </p:sp>
    </p:spTree>
    <p:extLst>
      <p:ext uri="{BB962C8B-B14F-4D97-AF65-F5344CB8AC3E}">
        <p14:creationId xmlns:p14="http://schemas.microsoft.com/office/powerpoint/2010/main" val="376084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62">
              <a:defRPr/>
            </a:pPr>
            <a:r>
              <a:rPr lang="fr-CA" dirty="0"/>
              <a:t>Demandez aux élèves de proposer d’autres règles à ajouter à la liste.  </a:t>
            </a:r>
          </a:p>
          <a:p>
            <a:pPr defTabSz="952462">
              <a:defRPr/>
            </a:pP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a:t>
            </a:fld>
            <a:endParaRPr lang="en-US"/>
          </a:p>
        </p:txBody>
      </p:sp>
    </p:spTree>
    <p:extLst>
      <p:ext uri="{BB962C8B-B14F-4D97-AF65-F5344CB8AC3E}">
        <p14:creationId xmlns:p14="http://schemas.microsoft.com/office/powerpoint/2010/main" val="1143016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12"/>
              </a:spcAft>
            </a:pPr>
            <a:r>
              <a:rPr lang="fr-CA" altLang="en-US" dirty="0">
                <a:latin typeface="Calibri" panose="020F0502020204030204" pitchFamily="34" charset="0"/>
              </a:rPr>
              <a:t>Les seins – les seins peuvent être douloureux ou sensibles en raison des changements hormonaux qui surviennent avant et pendant les menstruations. Ces changements entraînent l’accumulation de liquide dans les seins. </a:t>
            </a:r>
          </a:p>
          <a:p>
            <a:pPr>
              <a:spcAft>
                <a:spcPts val="612"/>
              </a:spcAft>
            </a:pPr>
            <a:r>
              <a:rPr lang="fr-CA" altLang="en-US" dirty="0">
                <a:latin typeface="Calibri" panose="020F0502020204030204" pitchFamily="34" charset="0"/>
              </a:rPr>
              <a:t>Crampes menstruelles – il peut s’agir de douleurs ou de crampes dans le bas du ventre, le dos ou l’intérieur de la cuisse. Ce n’est pas tout le monde qui a des crampes, mais elles sont courantes. </a:t>
            </a:r>
          </a:p>
          <a:p>
            <a:pPr>
              <a:spcAft>
                <a:spcPts val="612"/>
              </a:spcAft>
            </a:pPr>
            <a:r>
              <a:rPr lang="fr-CA" altLang="en-US" dirty="0">
                <a:latin typeface="Calibri" panose="020F0502020204030204" pitchFamily="34" charset="0"/>
              </a:rPr>
              <a:t>Le syndrome prémenstruel (SPM) – c’est le nom donné à l’ensemble des symptômes qu’une personne pourrait éprouver de 1 à 14 jours avant le début des règles. Par exemple : sensibilité des seins, sensation de gonflement ou de ballonnement, changements de l’appétit, maux de tête, constipation ou diarrhée, crampes abdominales, tristesse, fatigue, irritabilité et maladresse. </a:t>
            </a:r>
          </a:p>
          <a:p>
            <a:r>
              <a:rPr lang="fr-CA" altLang="en-US" dirty="0">
                <a:latin typeface="Calibri" panose="020F0502020204030204" pitchFamily="34" charset="0"/>
              </a:rPr>
              <a:t>La combinaison de symptômes varie d’une personne à l’autre. </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20</a:t>
            </a:fld>
            <a:endParaRPr lang="en-US"/>
          </a:p>
        </p:txBody>
      </p:sp>
    </p:spTree>
    <p:extLst>
      <p:ext uri="{BB962C8B-B14F-4D97-AF65-F5344CB8AC3E}">
        <p14:creationId xmlns:p14="http://schemas.microsoft.com/office/powerpoint/2010/main" val="1426478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2288" y="1093788"/>
            <a:ext cx="5584825" cy="3141662"/>
          </a:xfrm>
        </p:spPr>
      </p:sp>
      <p:sp>
        <p:nvSpPr>
          <p:cNvPr id="3" name="Notes Placeholder 2"/>
          <p:cNvSpPr>
            <a:spLocks noGrp="1"/>
          </p:cNvSpPr>
          <p:nvPr>
            <p:ph type="body" idx="1"/>
          </p:nvPr>
        </p:nvSpPr>
        <p:spPr/>
        <p:txBody>
          <a:bodyPr/>
          <a:lstStyle/>
          <a:p>
            <a:pPr fontAlgn="base">
              <a:spcAft>
                <a:spcPts val="612"/>
              </a:spcAft>
            </a:pPr>
            <a:r>
              <a:rPr lang="fr-CA" dirty="0">
                <a:cs typeface="Arial"/>
              </a:rPr>
              <a:t>Bien dormir pourrait avoir un effet positif sur l’humeur et réduire la fatigue.</a:t>
            </a:r>
          </a:p>
          <a:p>
            <a:pPr fontAlgn="base">
              <a:spcAft>
                <a:spcPts val="612"/>
              </a:spcAft>
            </a:pPr>
            <a:r>
              <a:rPr lang="fr-CA" dirty="0">
                <a:cs typeface="Arial"/>
              </a:rPr>
              <a:t>Renseignez-vous auprès d’un adulte concernant la prise de médicaments comme l’ibuprofène pour soulager les crampes. </a:t>
            </a:r>
          </a:p>
          <a:p>
            <a:pPr algn="l" fontAlgn="base"/>
            <a:r>
              <a:rPr lang="fr-CA" dirty="0">
                <a:cs typeface="Arial"/>
              </a:rPr>
              <a:t>Si les symptômes sont trop pénibles, parlez-en avec un adulte de confiance ou un fournisseur de soins de santé. </a:t>
            </a:r>
            <a:endParaRPr lang="en-US" dirty="0"/>
          </a:p>
          <a:p>
            <a:pPr rtl="0" fontAlgn="base"/>
            <a:endParaRPr lang="en-CA" dirty="0"/>
          </a:p>
          <a:p>
            <a:pPr rtl="0" fontAlgn="base"/>
            <a:r>
              <a:rPr lang="en-CA" dirty="0"/>
              <a:t>Image : </a:t>
            </a:r>
            <a:r>
              <a:rPr lang="en-US" dirty="0">
                <a:cs typeface="Arial"/>
                <a:hlinkClick r:id="rId3"/>
              </a:rPr>
              <a:t>www.canada.ca/fr/sante-canada/services/guide-alimentaire-canadien/ressources/ressources-telechargez.html</a:t>
            </a:r>
            <a:r>
              <a:rPr lang="en-US" dirty="0">
                <a:cs typeface="Arial"/>
              </a:rPr>
              <a:t>, canva.com</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21</a:t>
            </a:fld>
            <a:endParaRPr lang="en-US"/>
          </a:p>
        </p:txBody>
      </p:sp>
    </p:spTree>
    <p:extLst>
      <p:ext uri="{BB962C8B-B14F-4D97-AF65-F5344CB8AC3E}">
        <p14:creationId xmlns:p14="http://schemas.microsoft.com/office/powerpoint/2010/main" val="3147025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fr-CA" dirty="0"/>
              <a:t>Avoir ses menstruations, ce n’est pas une maladie, mais c’est une excellente occasion de prendre soin de soi. Pensez à ce qui améliore votre bien-être.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22</a:t>
            </a:fld>
            <a:endParaRPr lang="en-US"/>
          </a:p>
        </p:txBody>
      </p:sp>
    </p:spTree>
    <p:extLst>
      <p:ext uri="{BB962C8B-B14F-4D97-AF65-F5344CB8AC3E}">
        <p14:creationId xmlns:p14="http://schemas.microsoft.com/office/powerpoint/2010/main" val="1534520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Lorsque le corps entame la puberté et que les règles commencent, il est d’autant plus important d’augmenter sa consommation de fer. </a:t>
            </a:r>
            <a:r>
              <a:rPr lang="fr-FR" dirty="0"/>
              <a:t>Beaucoup d’aliments contiennent du fer et il faut régulièrement inclure aux repas des aliments riches en fer</a:t>
            </a:r>
            <a:r>
              <a:rPr lang="fr-CA" dirty="0"/>
              <a:t>. </a:t>
            </a:r>
          </a:p>
          <a:p>
            <a:endParaRPr lang="fr-CA" dirty="0"/>
          </a:p>
          <a:p>
            <a:r>
              <a:rPr lang="fr-CA" dirty="0"/>
              <a:t>Le fer provenant de sources animales est mieux absorbé par le corps. Par conséquent, les personnes végétariennes doivent consommer presque deux fois plus de fer que celles qui mangent de la viande, du poisson et de la volaille. Pour obtenir des conseils sur les façons d’inclure le fer dans votre alimentation, vous pouvez parler avec une diététiste ou un diététiste de Santé811 en composant le </a:t>
            </a:r>
            <a:r>
              <a:rPr lang="fr-CA" dirty="0">
                <a:effectLst/>
              </a:rPr>
              <a:t>8-1-1.</a:t>
            </a:r>
          </a:p>
          <a:p>
            <a:endParaRPr lang="fr-CA" dirty="0">
              <a:ea typeface="Calibri" panose="020F0502020204030204"/>
              <a:cs typeface="Calibri" panose="020F0502020204030204"/>
            </a:endParaRPr>
          </a:p>
          <a:p>
            <a:r>
              <a:rPr lang="fr-CA" dirty="0">
                <a:ea typeface="Calibri" panose="020F0502020204030204"/>
                <a:cs typeface="Calibri" panose="020F0502020204030204"/>
              </a:rPr>
              <a:t>Consommez une variété d’aliments tous les jours! </a:t>
            </a:r>
          </a:p>
          <a:p>
            <a:r>
              <a:rPr lang="fr-CA" dirty="0">
                <a:ea typeface="Calibri" panose="020F0502020204030204"/>
                <a:cs typeface="Calibri" panose="020F0502020204030204"/>
              </a:rPr>
              <a:t>Référence : </a:t>
            </a:r>
            <a:r>
              <a:rPr lang="fr-CA" dirty="0" err="1">
                <a:solidFill>
                  <a:srgbClr val="FF0000"/>
                </a:solidFill>
                <a:hlinkClick r:id="rId3">
                  <a:extLst>
                    <a:ext uri="{A12FA001-AC4F-418D-AE19-62706E023703}">
                      <ahyp:hlinkClr xmlns:ahyp="http://schemas.microsoft.com/office/drawing/2018/hyperlinkcolor" val="tx"/>
                    </a:ext>
                  </a:extLst>
                </a:hlinkClick>
              </a:rPr>
              <a:t>Iron</a:t>
            </a:r>
            <a:r>
              <a:rPr lang="fr-CA" dirty="0">
                <a:solidFill>
                  <a:srgbClr val="FF0000"/>
                </a:solidFill>
                <a:hlinkClick r:id="rId3">
                  <a:extLst>
                    <a:ext uri="{A12FA001-AC4F-418D-AE19-62706E023703}">
                      <ahyp:hlinkClr xmlns:ahyp="http://schemas.microsoft.com/office/drawing/2018/hyperlinkcolor" val="tx"/>
                    </a:ext>
                  </a:extLst>
                </a:hlinkClick>
              </a:rPr>
              <a:t> in </a:t>
            </a:r>
            <a:r>
              <a:rPr lang="fr-CA" dirty="0" err="1">
                <a:solidFill>
                  <a:srgbClr val="FF0000"/>
                </a:solidFill>
                <a:hlinkClick r:id="rId3">
                  <a:extLst>
                    <a:ext uri="{A12FA001-AC4F-418D-AE19-62706E023703}">
                      <ahyp:hlinkClr xmlns:ahyp="http://schemas.microsoft.com/office/drawing/2018/hyperlinkcolor" val="tx"/>
                    </a:ext>
                  </a:extLst>
                </a:hlinkClick>
              </a:rPr>
              <a:t>Foods</a:t>
            </a:r>
            <a:r>
              <a:rPr lang="fr-CA" dirty="0">
                <a:solidFill>
                  <a:srgbClr val="FF0000"/>
                </a:solidFill>
                <a:hlinkClick r:id="rId3">
                  <a:extLst>
                    <a:ext uri="{A12FA001-AC4F-418D-AE19-62706E023703}">
                      <ahyp:hlinkClr xmlns:ahyp="http://schemas.microsoft.com/office/drawing/2018/hyperlinkcolor" val="tx"/>
                    </a:ext>
                  </a:extLst>
                </a:hlinkClick>
              </a:rPr>
              <a:t> | </a:t>
            </a:r>
            <a:r>
              <a:rPr lang="fr-CA" dirty="0" err="1">
                <a:solidFill>
                  <a:srgbClr val="FF0000"/>
                </a:solidFill>
                <a:hlinkClick r:id="rId3">
                  <a:extLst>
                    <a:ext uri="{A12FA001-AC4F-418D-AE19-62706E023703}">
                      <ahyp:hlinkClr xmlns:ahyp="http://schemas.microsoft.com/office/drawing/2018/hyperlinkcolor" val="tx"/>
                    </a:ext>
                  </a:extLst>
                </a:hlinkClick>
              </a:rPr>
              <a:t>HealthLink</a:t>
            </a:r>
            <a:r>
              <a:rPr lang="fr-CA" dirty="0">
                <a:solidFill>
                  <a:srgbClr val="FF0000"/>
                </a:solidFill>
                <a:hlinkClick r:id="rId3">
                  <a:extLst>
                    <a:ext uri="{A12FA001-AC4F-418D-AE19-62706E023703}">
                      <ahyp:hlinkClr xmlns:ahyp="http://schemas.microsoft.com/office/drawing/2018/hyperlinkcolor" val="tx"/>
                    </a:ext>
                  </a:extLst>
                </a:hlinkClick>
              </a:rPr>
              <a:t> BC</a:t>
            </a:r>
            <a:r>
              <a:rPr lang="fr-CA" dirty="0">
                <a:solidFill>
                  <a:srgbClr val="FF0000"/>
                </a:solidFill>
              </a:rPr>
              <a:t> </a:t>
            </a:r>
            <a:r>
              <a:rPr lang="fr-CA" dirty="0"/>
              <a:t>(2022)</a:t>
            </a:r>
          </a:p>
          <a:p>
            <a:endParaRPr lang="en-US" dirty="0">
              <a:solidFill>
                <a:srgbClr val="FF0000"/>
              </a:solidFill>
              <a:ea typeface="Calibri"/>
              <a:cs typeface="Calibri"/>
            </a:endParaRPr>
          </a:p>
          <a:p>
            <a:r>
              <a:rPr lang="en-US" dirty="0">
                <a:ea typeface="Calibri"/>
                <a:cs typeface="Calibri"/>
              </a:rPr>
              <a:t>Image : Canva.com</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FFA4F6F7-D354-4F7A-83CD-BBE40742BBC2}" type="slidenum">
              <a:rPr lang="en-US" smtClean="0"/>
              <a:t>23</a:t>
            </a:fld>
            <a:endParaRPr lang="en-US"/>
          </a:p>
        </p:txBody>
      </p:sp>
    </p:spTree>
    <p:extLst>
      <p:ext uri="{BB962C8B-B14F-4D97-AF65-F5344CB8AC3E}">
        <p14:creationId xmlns:p14="http://schemas.microsoft.com/office/powerpoint/2010/main" val="3818509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Avoir une provision de fournitures à l’école peut être utile au cas </a:t>
            </a:r>
            <a:r>
              <a:rPr lang="fr-CA" dirty="0"/>
              <a:t>où les menstruations commenceraient de façon inattendue. </a:t>
            </a:r>
          </a:p>
          <a:p>
            <a:endParaRPr lang="fr-CA" noProof="0" dirty="0"/>
          </a:p>
          <a:p>
            <a:r>
              <a:rPr lang="fr-CA" dirty="0"/>
              <a:t>À la maison, les articles suivants peuvent vous faire du bien :  coussin chauffant ou sac chauffant rempli </a:t>
            </a:r>
            <a:r>
              <a:rPr lang="fr-CA" noProof="0" dirty="0"/>
              <a:t>de riz, bon livre, musique préférée pour bouger, collation riche en fer, masque de sommeil et bas douillets.</a:t>
            </a:r>
          </a:p>
        </p:txBody>
      </p:sp>
      <p:sp>
        <p:nvSpPr>
          <p:cNvPr id="4" name="Slide Number Placeholder 3"/>
          <p:cNvSpPr>
            <a:spLocks noGrp="1"/>
          </p:cNvSpPr>
          <p:nvPr>
            <p:ph type="sldNum" sz="quarter" idx="5"/>
          </p:nvPr>
        </p:nvSpPr>
        <p:spPr/>
        <p:txBody>
          <a:bodyPr/>
          <a:lstStyle/>
          <a:p>
            <a:fld id="{FFA4F6F7-D354-4F7A-83CD-BBE40742BBC2}" type="slidenum">
              <a:rPr lang="en-US" smtClean="0"/>
              <a:t>24</a:t>
            </a:fld>
            <a:endParaRPr lang="en-US"/>
          </a:p>
        </p:txBody>
      </p:sp>
    </p:spTree>
    <p:extLst>
      <p:ext uri="{BB962C8B-B14F-4D97-AF65-F5344CB8AC3E}">
        <p14:creationId xmlns:p14="http://schemas.microsoft.com/office/powerpoint/2010/main" val="1799756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25</a:t>
            </a:fld>
            <a:endParaRPr lang="en-US"/>
          </a:p>
        </p:txBody>
      </p:sp>
    </p:spTree>
    <p:extLst>
      <p:ext uri="{BB962C8B-B14F-4D97-AF65-F5344CB8AC3E}">
        <p14:creationId xmlns:p14="http://schemas.microsoft.com/office/powerpoint/2010/main" val="643138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defRPr/>
            </a:pPr>
            <a:r>
              <a:rPr lang="fr-CA" dirty="0">
                <a:cs typeface="Arial" panose="020B0604020202020204" pitchFamily="34" charset="0"/>
              </a:rPr>
              <a:t>Vous pourriez avoir des sautes d’humeur.</a:t>
            </a:r>
          </a:p>
          <a:p>
            <a:pPr marL="174982" indent="-174982">
              <a:buFont typeface="Arial" pitchFamily="34" charset="0"/>
              <a:buChar char="•"/>
              <a:defRPr/>
            </a:pPr>
            <a:r>
              <a:rPr lang="fr-CA" dirty="0">
                <a:cs typeface="Arial" panose="020B0604020202020204" pitchFamily="34" charset="0"/>
              </a:rPr>
              <a:t>Vous pourriez parfois aimer vos amis et votre famille et parfois, ne rien vouloir savoir d’eux. </a:t>
            </a:r>
          </a:p>
          <a:p>
            <a:pPr marL="174982" indent="-174982">
              <a:buFont typeface="Arial" pitchFamily="34" charset="0"/>
              <a:buChar char="•"/>
              <a:defRPr/>
            </a:pPr>
            <a:r>
              <a:rPr lang="fr-CA" dirty="0">
                <a:cs typeface="Arial" panose="020B0604020202020204" pitchFamily="34" charset="0"/>
              </a:rPr>
              <a:t>Parfois, vous pourriez vous sentir comme un adulte et parfois, comme un enfant. </a:t>
            </a:r>
          </a:p>
          <a:p>
            <a:pPr marL="174982" indent="-174982">
              <a:buFont typeface="Arial" pitchFamily="34" charset="0"/>
              <a:buChar char="•"/>
              <a:defRPr/>
            </a:pPr>
            <a:r>
              <a:rPr lang="fr-CA" dirty="0">
                <a:cs typeface="Arial" panose="020B0604020202020204" pitchFamily="34" charset="0"/>
              </a:rPr>
              <a:t>Il pourrait y avoir beaucoup de larmes et de disputes. </a:t>
            </a:r>
          </a:p>
          <a:p>
            <a:pPr marL="174982" indent="-174982">
              <a:buFont typeface="Arial" pitchFamily="34" charset="0"/>
              <a:buChar char="•"/>
              <a:defRPr/>
            </a:pPr>
            <a:r>
              <a:rPr lang="fr-CA" dirty="0">
                <a:cs typeface="Arial" panose="020B0604020202020204" pitchFamily="34" charset="0"/>
              </a:rPr>
              <a:t>Les changements hormonaux causent certains de ces sentiments.</a:t>
            </a:r>
          </a:p>
          <a:p>
            <a:pPr marL="174982" indent="-174982">
              <a:buFont typeface="Arial" pitchFamily="34" charset="0"/>
              <a:buChar char="•"/>
              <a:defRPr/>
            </a:pPr>
            <a:endParaRPr lang="en-US" dirty="0"/>
          </a:p>
          <a:p>
            <a:r>
              <a:rPr lang="en-US" dirty="0"/>
              <a:t>Image : Wordart.com</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26</a:t>
            </a:fld>
            <a:endParaRPr lang="en-US"/>
          </a:p>
        </p:txBody>
      </p:sp>
    </p:spTree>
    <p:extLst>
      <p:ext uri="{BB962C8B-B14F-4D97-AF65-F5344CB8AC3E}">
        <p14:creationId xmlns:p14="http://schemas.microsoft.com/office/powerpoint/2010/main" val="2204208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dirty="0">
                <a:cs typeface="Arial" panose="020B0604020202020204" pitchFamily="34" charset="0"/>
              </a:rPr>
              <a:t>Les parents peuvent être une bonne source de renseignements en ce qui a trait aux changements liés à la puberté. Ils peuvent répondre à vos questions et vous donner d’excellents conseils. </a:t>
            </a:r>
          </a:p>
          <a:p>
            <a:r>
              <a:rPr lang="fr-CA" altLang="en-US" dirty="0">
                <a:cs typeface="Arial" panose="020B0604020202020204" pitchFamily="34" charset="0"/>
              </a:rPr>
              <a:t>Encouragez les élèves à parler avec leurs parents de ce qu’ils ont appris et à demander à un adulte de confiance de répondre à leurs questions au sujet de la puberté. </a:t>
            </a:r>
            <a:endParaRPr 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27</a:t>
            </a:fld>
            <a:endParaRPr lang="en-US"/>
          </a:p>
        </p:txBody>
      </p:sp>
    </p:spTree>
    <p:extLst>
      <p:ext uri="{BB962C8B-B14F-4D97-AF65-F5344CB8AC3E}">
        <p14:creationId xmlns:p14="http://schemas.microsoft.com/office/powerpoint/2010/main" val="12403651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Source de renseignements : Nemours Teens Health https://kidshealth.org/en/teens/menstruation.html#catchanging-body</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28</a:t>
            </a:fld>
            <a:endParaRPr lang="en-US"/>
          </a:p>
        </p:txBody>
      </p:sp>
    </p:spTree>
    <p:extLst>
      <p:ext uri="{BB962C8B-B14F-4D97-AF65-F5344CB8AC3E}">
        <p14:creationId xmlns:p14="http://schemas.microsoft.com/office/powerpoint/2010/main" val="208147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Il y a trois grandes poussées de croissance : </a:t>
            </a:r>
          </a:p>
          <a:p>
            <a:pPr marL="233309" indent="-233309">
              <a:buAutoNum type="arabicParenR"/>
            </a:pPr>
            <a:r>
              <a:rPr lang="fr-CA" dirty="0"/>
              <a:t>Le développement du bébé avant la naissance;</a:t>
            </a:r>
          </a:p>
          <a:p>
            <a:pPr marL="233309" indent="-233309">
              <a:buAutoNum type="arabicParenR"/>
            </a:pPr>
            <a:r>
              <a:rPr lang="fr-CA" dirty="0"/>
              <a:t>La période allant de la naissance à un an;</a:t>
            </a:r>
          </a:p>
          <a:p>
            <a:pPr marL="233309" indent="-233309">
              <a:buAutoNum type="arabicParenR"/>
            </a:pPr>
            <a:r>
              <a:rPr lang="fr-CA" dirty="0"/>
              <a:t>La puberté.</a:t>
            </a:r>
          </a:p>
          <a:p>
            <a:endParaRPr lang="fr-CA" dirty="0"/>
          </a:p>
          <a:p>
            <a:r>
              <a:rPr lang="fr-CA" dirty="0"/>
              <a:t>Fertile – le corps commence à produire les cellules qui sont nécessaires pour faire un bébé. </a:t>
            </a:r>
          </a:p>
          <a:p>
            <a:r>
              <a:rPr lang="fr-CA" dirty="0"/>
              <a:t>Songez à demander aux élèves de parler de cérémonies ou de rituels liés à la puberté qu’ils célèbrent peut-être dans leur famille.</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3</a:t>
            </a:fld>
            <a:endParaRPr lang="en-US"/>
          </a:p>
        </p:txBody>
      </p:sp>
    </p:spTree>
    <p:extLst>
      <p:ext uri="{BB962C8B-B14F-4D97-AF65-F5344CB8AC3E}">
        <p14:creationId xmlns:p14="http://schemas.microsoft.com/office/powerpoint/2010/main" val="3465698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Tous les corps sont différents. Par exemple, les gens ont différentes tailles et différentes couleurs de cheveux. C’est normal que tout le monde n’ait pas la même apparence.  </a:t>
            </a:r>
          </a:p>
          <a:p>
            <a:r>
              <a:rPr lang="fr-CA" dirty="0"/>
              <a:t>Le moment où la puberté commence et la durée du processus peuvent varier beaucoup d’une personne à l’autre, et c’est tout à fait normal; personne n’a le contrôle sur ces facteurs.</a:t>
            </a:r>
            <a:endParaRPr lang="en-CA" dirty="0"/>
          </a:p>
          <a:p>
            <a:endParaRPr lang="en-CA" dirty="0"/>
          </a:p>
          <a:p>
            <a:pPr lvl="0">
              <a:defRPr/>
            </a:pPr>
            <a:r>
              <a:rPr lang="en-CA" altLang="en-US" dirty="0"/>
              <a:t>Image : </a:t>
            </a:r>
            <a:r>
              <a:rPr lang="en-US" altLang="en-US" dirty="0">
                <a:hlinkClick r:id="rId3"/>
              </a:rPr>
              <a:t>https://pixabay.com/vectors/brain-anatomy-man-mind-people-154297/</a:t>
            </a:r>
            <a:endParaRPr lang="en-US" altLang="en-US" dirty="0"/>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4</a:t>
            </a:fld>
            <a:endParaRPr lang="en-US"/>
          </a:p>
        </p:txBody>
      </p:sp>
    </p:spTree>
    <p:extLst>
      <p:ext uri="{BB962C8B-B14F-4D97-AF65-F5344CB8AC3E}">
        <p14:creationId xmlns:p14="http://schemas.microsoft.com/office/powerpoint/2010/main" val="194361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85918" y="4480004"/>
            <a:ext cx="5618480" cy="3665458"/>
          </a:xfrm>
        </p:spPr>
        <p:txBody>
          <a:bodyPr/>
          <a:lstStyle/>
          <a:p>
            <a:r>
              <a:rPr lang="fr-CA" dirty="0"/>
              <a:t>Durant la puberté, le corps commence à produire les cellules nécessaires pour concevoir un bébé. </a:t>
            </a:r>
          </a:p>
          <a:p>
            <a:r>
              <a:rPr lang="fr-CA" dirty="0"/>
              <a:t>La personne ayant un pénis commencera à produire des spermatozoïdes dans les testicules. </a:t>
            </a:r>
          </a:p>
          <a:p>
            <a:r>
              <a:rPr lang="fr-CA" dirty="0"/>
              <a:t>Chez</a:t>
            </a:r>
            <a:r>
              <a:rPr lang="fr-CA" baseline="0" dirty="0"/>
              <a:t> la </a:t>
            </a:r>
            <a:r>
              <a:rPr lang="fr-CA" dirty="0"/>
              <a:t>personne ayant une vulve,</a:t>
            </a:r>
            <a:r>
              <a:rPr lang="fr-CA" baseline="0" dirty="0"/>
              <a:t> les ovules dans l</a:t>
            </a:r>
            <a:r>
              <a:rPr lang="fr-CA" dirty="0"/>
              <a:t>es ovaires</a:t>
            </a:r>
            <a:r>
              <a:rPr lang="fr-CA" baseline="0" dirty="0"/>
              <a:t> commenceront à parvenir à maturité.</a:t>
            </a:r>
          </a:p>
          <a:p>
            <a:endParaRPr lang="en-CA" dirty="0"/>
          </a:p>
          <a:p>
            <a:r>
              <a:rPr lang="en-CA" dirty="0"/>
              <a:t>Images : </a:t>
            </a:r>
            <a:r>
              <a:rPr lang="en-US" dirty="0">
                <a:hlinkClick r:id="rId3"/>
              </a:rPr>
              <a:t>https://www.secca.org.au/</a:t>
            </a:r>
            <a:r>
              <a:rPr lang="en-US" dirty="0"/>
              <a:t> avec permission</a:t>
            </a:r>
          </a:p>
          <a:p>
            <a:endParaRPr lang="en-CA" altLang="en-US" dirty="0">
              <a:cs typeface="Calibri"/>
            </a:endParaRP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5</a:t>
            </a:fld>
            <a:endParaRPr lang="en-US"/>
          </a:p>
        </p:txBody>
      </p:sp>
    </p:spTree>
    <p:extLst>
      <p:ext uri="{BB962C8B-B14F-4D97-AF65-F5344CB8AC3E}">
        <p14:creationId xmlns:p14="http://schemas.microsoft.com/office/powerpoint/2010/main" val="1442439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fr-CA" altLang="en-US" b="1" dirty="0">
                <a:cs typeface="Arial" panose="020B0604020202020204" pitchFamily="34" charset="0"/>
              </a:rPr>
              <a:t>Vulve</a:t>
            </a:r>
            <a:r>
              <a:rPr lang="fr-CA" altLang="en-US" dirty="0">
                <a:cs typeface="Arial" panose="020B0604020202020204" pitchFamily="34" charset="0"/>
              </a:rPr>
              <a:t> – </a:t>
            </a:r>
            <a:r>
              <a:rPr lang="fr-CA" dirty="0">
                <a:cs typeface="Arial" panose="020B0604020202020204" pitchFamily="34" charset="0"/>
              </a:rPr>
              <a:t>La partie extérieure des organes reproducteurs s’appelle la vulve. Située entre les jambes, la vulve recouvre l’ouverture du vagin et des autres organes reproducteurs internes. </a:t>
            </a:r>
          </a:p>
          <a:p>
            <a:pPr defTabSz="933237">
              <a:defRPr/>
            </a:pPr>
            <a:r>
              <a:rPr lang="fr-CA" altLang="en-US" b="1" dirty="0">
                <a:cs typeface="Arial" panose="020B0604020202020204" pitchFamily="34" charset="0"/>
              </a:rPr>
              <a:t>Lèvres</a:t>
            </a:r>
            <a:r>
              <a:rPr lang="fr-CA" altLang="en-US" dirty="0">
                <a:cs typeface="Arial" panose="020B0604020202020204" pitchFamily="34" charset="0"/>
              </a:rPr>
              <a:t> – Replis de peau (internes et externes) qui protègent les organes reproducteurs internes. </a:t>
            </a:r>
          </a:p>
          <a:p>
            <a:pPr lvl="0">
              <a:defRPr/>
            </a:pPr>
            <a:r>
              <a:rPr lang="fr-CA" altLang="en-US" b="1" dirty="0">
                <a:cs typeface="Arial" panose="020B0604020202020204" pitchFamily="34" charset="0"/>
              </a:rPr>
              <a:t>Ouverture de l’urètre</a:t>
            </a:r>
            <a:r>
              <a:rPr lang="fr-CA" altLang="en-US" dirty="0">
                <a:cs typeface="Arial" panose="020B0604020202020204" pitchFamily="34" charset="0"/>
              </a:rPr>
              <a:t> – L’urètre, c’est le tube qui est relié à la vessie et par lequel sort l’urine. </a:t>
            </a:r>
          </a:p>
          <a:p>
            <a:pPr lvl="0">
              <a:defRPr/>
            </a:pPr>
            <a:r>
              <a:rPr lang="fr-CA" altLang="en-US" b="1" dirty="0">
                <a:cs typeface="Arial" panose="020B0604020202020204" pitchFamily="34" charset="0"/>
              </a:rPr>
              <a:t>Clitoris</a:t>
            </a:r>
            <a:r>
              <a:rPr lang="fr-CA" altLang="en-US" dirty="0">
                <a:cs typeface="Arial" panose="020B0604020202020204" pitchFamily="34" charset="0"/>
              </a:rPr>
              <a:t> – Organe très sensible situé au-dessus de l’ouverture de l’urètre dont la stimulation peut procurer du plaisir.</a:t>
            </a:r>
          </a:p>
          <a:p>
            <a:pPr lvl="0">
              <a:defRPr/>
            </a:pPr>
            <a:r>
              <a:rPr lang="fr-CA" altLang="en-US" b="1" dirty="0">
                <a:cs typeface="Arial" panose="020B0604020202020204" pitchFamily="34" charset="0"/>
              </a:rPr>
              <a:t>Anus </a:t>
            </a:r>
            <a:r>
              <a:rPr lang="fr-CA" altLang="en-US" dirty="0">
                <a:cs typeface="Arial" panose="020B0604020202020204" pitchFamily="34" charset="0"/>
              </a:rPr>
              <a:t>– Ouverture du rectum par laquelle les selles sortent. </a:t>
            </a:r>
          </a:p>
          <a:p>
            <a:pPr defTabSz="933237">
              <a:defRPr/>
            </a:pPr>
            <a:endParaRPr lang="en-US" altLang="en-US" b="0" dirty="0">
              <a:cs typeface="Arial" panose="020B0604020202020204" pitchFamily="34" charset="0"/>
            </a:endParaRPr>
          </a:p>
          <a:p>
            <a:pPr lvl="0">
              <a:defRPr/>
            </a:pPr>
            <a:r>
              <a:rPr lang="fr-CA" altLang="en-US" dirty="0">
                <a:cs typeface="Arial" panose="020B0604020202020204" pitchFamily="34" charset="0"/>
              </a:rPr>
              <a:t>Image : Adobe Stock – achetée</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6</a:t>
            </a:fld>
            <a:endParaRPr lang="en-US"/>
          </a:p>
        </p:txBody>
      </p:sp>
    </p:spTree>
    <p:extLst>
      <p:ext uri="{BB962C8B-B14F-4D97-AF65-F5344CB8AC3E}">
        <p14:creationId xmlns:p14="http://schemas.microsoft.com/office/powerpoint/2010/main" val="303687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ltLang="en-US" b="1" dirty="0">
                <a:cs typeface="Arial" panose="020B0604020202020204" pitchFamily="34" charset="0"/>
              </a:rPr>
              <a:t>Vulve</a:t>
            </a:r>
            <a:r>
              <a:rPr lang="fr-CA" altLang="en-US" dirty="0">
                <a:cs typeface="Arial" panose="020B0604020202020204" pitchFamily="34" charset="0"/>
              </a:rPr>
              <a:t> – Nom de l’ensemble des parties génitales externes.</a:t>
            </a:r>
            <a:endParaRPr lang="fr-CA" altLang="en-US" b="1" dirty="0">
              <a:cs typeface="Arial" panose="020B0604020202020204" pitchFamily="34" charset="0"/>
            </a:endParaRPr>
          </a:p>
          <a:p>
            <a:r>
              <a:rPr lang="fr-CA" altLang="en-US" b="1" dirty="0">
                <a:cs typeface="Arial" panose="020B0604020202020204" pitchFamily="34" charset="0"/>
              </a:rPr>
              <a:t>Ovaire</a:t>
            </a:r>
            <a:r>
              <a:rPr lang="fr-CA" altLang="en-US" dirty="0">
                <a:cs typeface="Arial" panose="020B0604020202020204" pitchFamily="34" charset="0"/>
              </a:rPr>
              <a:t> – Libère les ovules (œufs) et produit des hormones (œstrogène et progestérone) selon un cycle mensuel. </a:t>
            </a:r>
          </a:p>
          <a:p>
            <a:r>
              <a:rPr lang="fr-CA" altLang="en-US" b="1" dirty="0">
                <a:cs typeface="Arial" panose="020B0604020202020204" pitchFamily="34" charset="0"/>
              </a:rPr>
              <a:t>Trompes de Fallope </a:t>
            </a:r>
            <a:r>
              <a:rPr lang="fr-CA" altLang="en-US" dirty="0">
                <a:cs typeface="Arial" panose="020B0604020202020204" pitchFamily="34" charset="0"/>
              </a:rPr>
              <a:t>– Tubes qui vont des ovaires jusqu’au-dessus de l’utérus et dont les extrémités en forme de doigts entourent l’ovaire. </a:t>
            </a:r>
          </a:p>
          <a:p>
            <a:r>
              <a:rPr lang="fr-CA" altLang="en-US" b="1" dirty="0">
                <a:cs typeface="Arial" panose="020B0604020202020204" pitchFamily="34" charset="0"/>
              </a:rPr>
              <a:t>Utérus</a:t>
            </a:r>
            <a:r>
              <a:rPr lang="fr-CA" altLang="en-US" dirty="0">
                <a:cs typeface="Arial" panose="020B0604020202020204" pitchFamily="34" charset="0"/>
              </a:rPr>
              <a:t> – Organe en forme de poire qui nourrit et abrite le fœtus qui s’y développe. Chaque mois, il se prépare à la grossesse en formant une couche faite de sang et de tissu. </a:t>
            </a:r>
          </a:p>
          <a:p>
            <a:r>
              <a:rPr lang="fr-CA" altLang="en-US" b="1" dirty="0">
                <a:cs typeface="Arial" panose="020B0604020202020204" pitchFamily="34" charset="0"/>
              </a:rPr>
              <a:t>Col de l’utérus</a:t>
            </a:r>
            <a:r>
              <a:rPr lang="fr-CA" altLang="en-US" dirty="0">
                <a:cs typeface="Arial" panose="020B0604020202020204" pitchFamily="34" charset="0"/>
              </a:rPr>
              <a:t> – Partie étroite du vagin qui mène à l’utérus. </a:t>
            </a:r>
          </a:p>
          <a:p>
            <a:r>
              <a:rPr lang="fr-CA" altLang="en-US" b="1" dirty="0">
                <a:cs typeface="Arial" panose="020B0604020202020204" pitchFamily="34" charset="0"/>
              </a:rPr>
              <a:t>Vagin</a:t>
            </a:r>
            <a:r>
              <a:rPr lang="fr-CA" altLang="en-US" dirty="0">
                <a:cs typeface="Arial" panose="020B0604020202020204" pitchFamily="34" charset="0"/>
              </a:rPr>
              <a:t> – Tube musculaire qui peut s’élargir pour laisser passer le pénis pendant les rapports sexuels ou un bébé pendant l’accouchement.  </a:t>
            </a:r>
          </a:p>
          <a:p>
            <a:pPr eaLnBrk="1" hangingPunct="1"/>
            <a:endParaRPr lang="en-US" altLang="en-US" dirty="0">
              <a:cs typeface="Arial" panose="020B0604020202020204" pitchFamily="34" charset="0"/>
            </a:endParaRPr>
          </a:p>
          <a:p>
            <a:r>
              <a:rPr lang="fr-CA" altLang="en-US" dirty="0">
                <a:cs typeface="Arial" panose="020B0604020202020204" pitchFamily="34" charset="0"/>
              </a:rPr>
              <a:t>Image : Adobe Stock – achetée</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7</a:t>
            </a:fld>
            <a:endParaRPr lang="en-US"/>
          </a:p>
        </p:txBody>
      </p:sp>
    </p:spTree>
    <p:extLst>
      <p:ext uri="{BB962C8B-B14F-4D97-AF65-F5344CB8AC3E}">
        <p14:creationId xmlns:p14="http://schemas.microsoft.com/office/powerpoint/2010/main" val="141553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FA4F6F7-D354-4F7A-83CD-BBE40742BBC2}" type="slidenum">
              <a:rPr lang="en-US" smtClean="0"/>
              <a:t>8</a:t>
            </a:fld>
            <a:endParaRPr lang="en-US"/>
          </a:p>
        </p:txBody>
      </p:sp>
    </p:spTree>
    <p:extLst>
      <p:ext uri="{BB962C8B-B14F-4D97-AF65-F5344CB8AC3E}">
        <p14:creationId xmlns:p14="http://schemas.microsoft.com/office/powerpoint/2010/main" val="1526564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en-US" dirty="0"/>
              <a:t>-</a:t>
            </a:r>
            <a:r>
              <a:rPr lang="fr-CA" altLang="en-US" dirty="0"/>
              <a:t>Les menstruations commencent pendant la puberté. Au début, il est possible que les règles ne se produisent pas tous les mois (tous les 21 à 45 jours).</a:t>
            </a:r>
          </a:p>
          <a:p>
            <a:r>
              <a:rPr lang="fr-CA" altLang="en-US" dirty="0"/>
              <a:t>(Pour obtenir des renseignements plus détaillés sur le cycle menstruel et un diagramme de l’utérus, consulter la présentation « La puberté et la reproduction ».)</a:t>
            </a:r>
          </a:p>
          <a:p>
            <a:endParaRPr lang="en-US" dirty="0"/>
          </a:p>
        </p:txBody>
      </p:sp>
      <p:sp>
        <p:nvSpPr>
          <p:cNvPr id="4" name="Slide Number Placeholder 3"/>
          <p:cNvSpPr>
            <a:spLocks noGrp="1"/>
          </p:cNvSpPr>
          <p:nvPr>
            <p:ph type="sldNum" sz="quarter" idx="5"/>
          </p:nvPr>
        </p:nvSpPr>
        <p:spPr/>
        <p:txBody>
          <a:bodyPr/>
          <a:lstStyle/>
          <a:p>
            <a:fld id="{FFA4F6F7-D354-4F7A-83CD-BBE40742BBC2}" type="slidenum">
              <a:rPr lang="en-US" smtClean="0"/>
              <a:t>9</a:t>
            </a:fld>
            <a:endParaRPr lang="en-US"/>
          </a:p>
        </p:txBody>
      </p:sp>
    </p:spTree>
    <p:extLst>
      <p:ext uri="{BB962C8B-B14F-4D97-AF65-F5344CB8AC3E}">
        <p14:creationId xmlns:p14="http://schemas.microsoft.com/office/powerpoint/2010/main" val="2777736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DAC2-9962-48A1-B897-33EA706095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B618A53-C73D-48B1-8400-5E3EA229C8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C01F1BA-C8A8-49B1-966D-A04AB3A820C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7583BA24-E125-47A6-9D29-7AB3045051D7}"/>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39AB45E6-430D-4501-8A5C-44049C1460E1}"/>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87390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3E230-0E2D-42F1-A464-C1C50E431CB2}"/>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99EF54-3488-48F4-85E2-4654E8F55A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A7C885B-6308-4F02-9B52-81639424D10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F07ADD29-D2F4-48E7-903F-BEB94E0FD2BA}"/>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B85BBC95-D8D7-49EC-AEE5-2B83DD4CA8E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14556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D72F0C-3EB6-4553-A3EF-8876A4639A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D1FE5B1-7E6E-46F5-B476-9A4AD954D7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0DCAE38-4EA8-43D7-AC27-0BAA6FFC52F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B85A70B5-4F62-4CF5-8122-E53F298519F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0C17A65-934F-4F7A-A93E-5A174330AC5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400821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10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19192-FD04-43B7-8A56-CFC4820FA0B8}"/>
              </a:ext>
            </a:extLst>
          </p:cNvPr>
          <p:cNvSpPr>
            <a:spLocks noGrp="1"/>
          </p:cNvSpPr>
          <p:nvPr>
            <p:ph type="title"/>
          </p:nvPr>
        </p:nvSpPr>
        <p:spPr>
          <a:xfrm>
            <a:off x="838200" y="934281"/>
            <a:ext cx="10515600" cy="1325563"/>
          </a:xfrm>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9FD67A1-7DA9-4313-93FC-C80E5BAB81DF}"/>
              </a:ext>
            </a:extLst>
          </p:cNvPr>
          <p:cNvSpPr>
            <a:spLocks noGrp="1"/>
          </p:cNvSpPr>
          <p:nvPr>
            <p:ph idx="1"/>
          </p:nvPr>
        </p:nvSpPr>
        <p:spPr>
          <a:xfrm>
            <a:off x="838200" y="2385250"/>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B9E4C3-9302-4162-AA34-9AB863B735EC}"/>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670B6E5E-B7D4-4E87-9B4C-D9D1DC1F9EE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FC92F670-AE4A-4DE1-9D89-935C7763500E}"/>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pic>
        <p:nvPicPr>
          <p:cNvPr id="7" name="Picture 6">
            <a:extLst>
              <a:ext uri="{FF2B5EF4-FFF2-40B4-BE49-F238E27FC236}">
                <a16:creationId xmlns:a16="http://schemas.microsoft.com/office/drawing/2014/main" id="{51606BF4-6A77-4DA6-A364-D066FF5C03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86" y="29845"/>
            <a:ext cx="3096525" cy="874591"/>
          </a:xfrm>
          <a:prstGeom prst="rect">
            <a:avLst/>
          </a:prstGeom>
        </p:spPr>
      </p:pic>
    </p:spTree>
    <p:extLst>
      <p:ext uri="{BB962C8B-B14F-4D97-AF65-F5344CB8AC3E}">
        <p14:creationId xmlns:p14="http://schemas.microsoft.com/office/powerpoint/2010/main" val="272689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FCE19-A346-47FC-A6EB-C8DDA18F37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F325D103-2CB6-4395-ACED-403A7738AD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01C957-4DDC-4208-902C-798B6497543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5" name="Footer Placeholder 4">
            <a:extLst>
              <a:ext uri="{FF2B5EF4-FFF2-40B4-BE49-F238E27FC236}">
                <a16:creationId xmlns:a16="http://schemas.microsoft.com/office/drawing/2014/main" id="{4CC04191-A237-4307-9310-8CF0A851B16D}"/>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6179A1C3-09ED-4132-95C1-3FD0D601D0BC}"/>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5358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B5E34-3F93-4A00-A3D2-B2D6B2E591C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16F532-3515-4C70-8B4C-C01DBAA90E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D57B966-51D5-41F3-86C1-49CEBA957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34F613C-26A9-4A2E-9397-285E85DB69D8}"/>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6" name="Footer Placeholder 5">
            <a:extLst>
              <a:ext uri="{FF2B5EF4-FFF2-40B4-BE49-F238E27FC236}">
                <a16:creationId xmlns:a16="http://schemas.microsoft.com/office/drawing/2014/main" id="{8EF15876-6AE2-410A-B977-2AA5DF1F24F1}"/>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0226648-4A2F-4133-B00B-C23B2F488B8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74591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14F21-2C5A-4D0D-9A78-0CDD9D7DDA5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59F5847-8C48-4EDC-B427-11FCB4607E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FC07C6-FA42-4119-965F-CB2B2F30B8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FF22BA9-95B5-4A04-92AF-74372AFE91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CD4E8E-F568-4878-813D-DDAF52499C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A483BBC-5162-41BE-9A32-0BCCCA49CD3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8" name="Footer Placeholder 7">
            <a:extLst>
              <a:ext uri="{FF2B5EF4-FFF2-40B4-BE49-F238E27FC236}">
                <a16:creationId xmlns:a16="http://schemas.microsoft.com/office/drawing/2014/main" id="{5C479EFD-B984-45C1-A226-47DEDEE4C664}"/>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9" name="Slide Number Placeholder 8">
            <a:extLst>
              <a:ext uri="{FF2B5EF4-FFF2-40B4-BE49-F238E27FC236}">
                <a16:creationId xmlns:a16="http://schemas.microsoft.com/office/drawing/2014/main" id="{83AE4EE6-EEF3-4F65-AC43-D58114D37B52}"/>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84524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D3A9D-8B5C-4FE5-A69A-433027440C9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9C0FCF1-ECFA-4E6B-88EC-4943175B35D1}"/>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4" name="Footer Placeholder 3">
            <a:extLst>
              <a:ext uri="{FF2B5EF4-FFF2-40B4-BE49-F238E27FC236}">
                <a16:creationId xmlns:a16="http://schemas.microsoft.com/office/drawing/2014/main" id="{1D9D8FEA-2504-4E64-AD77-C17694671109}"/>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5" name="Slide Number Placeholder 4">
            <a:extLst>
              <a:ext uri="{FF2B5EF4-FFF2-40B4-BE49-F238E27FC236}">
                <a16:creationId xmlns:a16="http://schemas.microsoft.com/office/drawing/2014/main" id="{34B74B1B-62E3-4285-B494-AF5EF8D68CAA}"/>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30229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E799C5-09D1-4C89-8BC1-1AC06AE0267F}"/>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3" name="Footer Placeholder 2">
            <a:extLst>
              <a:ext uri="{FF2B5EF4-FFF2-40B4-BE49-F238E27FC236}">
                <a16:creationId xmlns:a16="http://schemas.microsoft.com/office/drawing/2014/main" id="{CC4B158C-F3AD-409B-A6DA-EA8EABD588BC}"/>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4" name="Slide Number Placeholder 3">
            <a:extLst>
              <a:ext uri="{FF2B5EF4-FFF2-40B4-BE49-F238E27FC236}">
                <a16:creationId xmlns:a16="http://schemas.microsoft.com/office/drawing/2014/main" id="{3C3A26BE-39E1-4B5F-AD86-F56D4B0643B9}"/>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416605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FDA7B-6A69-4095-A10D-405BBF6744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BDCD842-F4BD-4DCA-9C3E-E2A2E6FFC4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487BA74-F3E8-4C4E-A4E0-C90299832D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AD611D-E3B5-497F-A1F7-C01E83BBA51E}"/>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6" name="Footer Placeholder 5">
            <a:extLst>
              <a:ext uri="{FF2B5EF4-FFF2-40B4-BE49-F238E27FC236}">
                <a16:creationId xmlns:a16="http://schemas.microsoft.com/office/drawing/2014/main" id="{8B037022-1CC1-4EBD-ACF1-3854ADAEB69F}"/>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5CC4B5B-2A97-4FC3-9D87-6A04A6D0C590}"/>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3068199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E3D12-0494-43C1-B600-BC4031F26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BA8E7236-EB1C-4974-A999-E31018237E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1374C15E-647B-42E2-9473-0424351601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977276-2345-4796-883D-9CE17ED05822}"/>
              </a:ext>
            </a:extLst>
          </p:cNvPr>
          <p:cNvSpPr>
            <a:spLocks noGrp="1"/>
          </p:cNvSpPr>
          <p:nvPr>
            <p:ph type="dt" sz="half" idx="10"/>
          </p:nvPr>
        </p:nvSpPr>
        <p:spPr>
          <a:xfrm>
            <a:off x="838200" y="6356350"/>
            <a:ext cx="2743200" cy="365125"/>
          </a:xfrm>
          <a:prstGeom prst="rect">
            <a:avLst/>
          </a:prstGeom>
        </p:spPr>
        <p:txBody>
          <a:bodyPr/>
          <a:lstStyle/>
          <a:p>
            <a:fld id="{54D89BE0-415C-47B8-8B72-ED7869851540}" type="datetimeFigureOut">
              <a:rPr lang="en-CA" smtClean="0"/>
              <a:t>2025-05-01</a:t>
            </a:fld>
            <a:endParaRPr lang="en-CA"/>
          </a:p>
        </p:txBody>
      </p:sp>
      <p:sp>
        <p:nvSpPr>
          <p:cNvPr id="6" name="Footer Placeholder 5">
            <a:extLst>
              <a:ext uri="{FF2B5EF4-FFF2-40B4-BE49-F238E27FC236}">
                <a16:creationId xmlns:a16="http://schemas.microsoft.com/office/drawing/2014/main" id="{AE99DF61-281F-4CF1-9621-91676B66E208}"/>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7" name="Slide Number Placeholder 6">
            <a:extLst>
              <a:ext uri="{FF2B5EF4-FFF2-40B4-BE49-F238E27FC236}">
                <a16:creationId xmlns:a16="http://schemas.microsoft.com/office/drawing/2014/main" id="{788D4718-2901-4240-A227-65CC0C313C86}"/>
              </a:ext>
            </a:extLst>
          </p:cNvPr>
          <p:cNvSpPr>
            <a:spLocks noGrp="1"/>
          </p:cNvSpPr>
          <p:nvPr>
            <p:ph type="sldNum" sz="quarter" idx="12"/>
          </p:nvPr>
        </p:nvSpPr>
        <p:spPr>
          <a:xfrm>
            <a:off x="8610600" y="6356350"/>
            <a:ext cx="2743200" cy="365125"/>
          </a:xfrm>
          <a:prstGeom prst="rect">
            <a:avLst/>
          </a:prstGeom>
        </p:spPr>
        <p:txBody>
          <a:bodyPr/>
          <a:lstStyle/>
          <a:p>
            <a:fld id="{13E8F12C-355B-4FD9-86BE-1B20E9F37E0F}" type="slidenum">
              <a:rPr lang="en-CA" smtClean="0"/>
              <a:t>‹#›</a:t>
            </a:fld>
            <a:endParaRPr lang="en-CA"/>
          </a:p>
        </p:txBody>
      </p:sp>
    </p:spTree>
    <p:extLst>
      <p:ext uri="{BB962C8B-B14F-4D97-AF65-F5344CB8AC3E}">
        <p14:creationId xmlns:p14="http://schemas.microsoft.com/office/powerpoint/2010/main" val="1697051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664DF2-A84C-49C7-8D1D-3E77E48B9C76}"/>
              </a:ext>
            </a:extLst>
          </p:cNvPr>
          <p:cNvSpPr>
            <a:spLocks noGrp="1"/>
          </p:cNvSpPr>
          <p:nvPr>
            <p:ph type="title"/>
          </p:nvPr>
        </p:nvSpPr>
        <p:spPr>
          <a:xfrm>
            <a:off x="838200" y="77355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A6F0FA7-31D0-4EA1-B8FA-367C1707B5C0}"/>
              </a:ext>
            </a:extLst>
          </p:cNvPr>
          <p:cNvSpPr>
            <a:spLocks noGrp="1"/>
          </p:cNvSpPr>
          <p:nvPr>
            <p:ph type="body" idx="1"/>
          </p:nvPr>
        </p:nvSpPr>
        <p:spPr>
          <a:xfrm>
            <a:off x="838200" y="2185289"/>
            <a:ext cx="10515600" cy="4351338"/>
          </a:xfrm>
          <a:prstGeom prst="rect">
            <a:avLst/>
          </a:prstGeom>
        </p:spPr>
        <p:txBody>
          <a:bodyPr vert="horz" lIns="91440" tIns="45720" rIns="91440" bIns="45720" rtlCol="0">
            <a:normAutofit/>
          </a:bodyPr>
          <a:lstStyle/>
          <a:p>
            <a:pPr lvl="0"/>
            <a:r>
              <a:rPr lang="en-US"/>
              <a:t>Click to edit Master text styles</a:t>
            </a:r>
          </a:p>
        </p:txBody>
      </p:sp>
    </p:spTree>
    <p:extLst>
      <p:ext uri="{BB962C8B-B14F-4D97-AF65-F5344CB8AC3E}">
        <p14:creationId xmlns:p14="http://schemas.microsoft.com/office/powerpoint/2010/main" val="267897911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vXrQ_FhZmos" TargetMode="External"/><Relationship Id="rId3" Type="http://schemas.openxmlformats.org/officeDocument/2006/relationships/tags" Target="../tags/tag53.xml"/><Relationship Id="rId7" Type="http://schemas.openxmlformats.org/officeDocument/2006/relationships/image" Target="../media/image10.jpeg"/><Relationship Id="rId2" Type="http://schemas.openxmlformats.org/officeDocument/2006/relationships/video" Target="https://www.youtube.com/embed/vXrQ_FhZmos" TargetMode="External"/><Relationship Id="rId1" Type="http://schemas.openxmlformats.org/officeDocument/2006/relationships/tags" Target="../tags/tag52.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5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11.jpe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12.jp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3.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14.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5.jp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6.jp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83.xml"/><Relationship Id="rId7" Type="http://schemas.openxmlformats.org/officeDocument/2006/relationships/image" Target="../media/image17.jpe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84.xml"/></Relationships>
</file>

<file path=ppt/slides/_rels/slide22.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9.jpg"/><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20.jp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21.jpe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23.jpe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4.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5.xml"/><Relationship Id="rId2" Type="http://schemas.openxmlformats.org/officeDocument/2006/relationships/tags" Target="../tags/tag12.xml"/><Relationship Id="rId16" Type="http://schemas.openxmlformats.org/officeDocument/2006/relationships/image" Target="../media/image7.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5" Type="http://schemas.openxmlformats.org/officeDocument/2006/relationships/image" Target="../media/image6.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tags" Target="../tags/tag33.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17" Type="http://schemas.microsoft.com/office/2007/relationships/hdphoto" Target="../media/hdphoto1.wdp"/><Relationship Id="rId2" Type="http://schemas.openxmlformats.org/officeDocument/2006/relationships/tags" Target="../tags/tag22.xml"/><Relationship Id="rId16" Type="http://schemas.openxmlformats.org/officeDocument/2006/relationships/image" Target="../media/image8.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5" Type="http://schemas.openxmlformats.org/officeDocument/2006/relationships/notesSlide" Target="../notesSlides/notesSlide6.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microsoft.com/office/2007/relationships/hdphoto" Target="../media/hdphoto2.wdp"/><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image" Target="../media/image9.png"/><Relationship Id="rId2" Type="http://schemas.openxmlformats.org/officeDocument/2006/relationships/tags" Target="../tags/tag35.xml"/><Relationship Id="rId16" Type="http://schemas.openxmlformats.org/officeDocument/2006/relationships/notesSlide" Target="../notesSlides/notesSlide7.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slideLayout" Target="../slideLayouts/slideLayout2.xml"/><Relationship Id="rId10" Type="http://schemas.openxmlformats.org/officeDocument/2006/relationships/tags" Target="../tags/tag4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6C1618-D982-48DC-B7DF-7A8B003344EA}"/>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D79BDD4-F80E-4026-8737-DC18709B37E8}"/>
              </a:ext>
            </a:extLst>
          </p:cNvPr>
          <p:cNvSpPr txBox="1"/>
          <p:nvPr>
            <p:custDataLst>
              <p:tags r:id="rId2"/>
            </p:custDataLst>
          </p:nvPr>
        </p:nvSpPr>
        <p:spPr>
          <a:xfrm>
            <a:off x="2009314" y="4121903"/>
            <a:ext cx="8368937" cy="477054"/>
          </a:xfrm>
          <a:prstGeom prst="rect">
            <a:avLst/>
          </a:prstGeom>
          <a:noFill/>
        </p:spPr>
        <p:txBody>
          <a:bodyPr wrap="square" lIns="91440" tIns="45720" rIns="91440" bIns="45720" rtlCol="0" anchor="t">
            <a:spAutoFit/>
          </a:bodyPr>
          <a:lstStyle/>
          <a:p>
            <a:pPr algn="ctr"/>
            <a:r>
              <a:rPr lang="fr-CA" sz="2500" dirty="0">
                <a:solidFill>
                  <a:schemeClr val="bg1"/>
                </a:solidFill>
                <a:latin typeface="Arial"/>
                <a:cs typeface="Arial"/>
              </a:rPr>
              <a:t>Les menstruations et le soin de soi </a:t>
            </a:r>
          </a:p>
        </p:txBody>
      </p:sp>
      <p:sp>
        <p:nvSpPr>
          <p:cNvPr id="4" name="Content Placeholder 3">
            <a:extLst>
              <a:ext uri="{FF2B5EF4-FFF2-40B4-BE49-F238E27FC236}">
                <a16:creationId xmlns:a16="http://schemas.microsoft.com/office/drawing/2014/main" id="{4F313C1D-7F6F-45AD-9C1F-039BD7B9EB34}"/>
              </a:ext>
            </a:extLst>
          </p:cNvPr>
          <p:cNvSpPr txBox="1">
            <a:spLocks noChangeArrowheads="1"/>
          </p:cNvSpPr>
          <p:nvPr>
            <p:custDataLst>
              <p:tags r:id="rId3"/>
            </p:custDataLst>
          </p:nvPr>
        </p:nvSpPr>
        <p:spPr bwMode="auto">
          <a:xfrm>
            <a:off x="5949108" y="5253514"/>
            <a:ext cx="6165774" cy="1138773"/>
          </a:xfrm>
          <a:prstGeom prst="rect">
            <a:avLst/>
          </a:prstGeom>
          <a:noFill/>
          <a:ln>
            <a:noFill/>
          </a:ln>
          <a:effectLst/>
        </p:spPr>
        <p:txBody>
          <a:bodyPr wrap="square">
            <a:spAutoFit/>
          </a:bodyPr>
          <a:lstStyle>
            <a:lvl1pPr>
              <a:spcBef>
                <a:spcPct val="20000"/>
              </a:spcBef>
              <a:buChar char="•"/>
              <a:defRPr sz="3200">
                <a:solidFill>
                  <a:schemeClr val="tx1"/>
                </a:solidFill>
                <a:latin typeface="Zurich BT"/>
              </a:defRPr>
            </a:lvl1pPr>
            <a:lvl2pPr marL="742950" indent="-285750">
              <a:spcBef>
                <a:spcPct val="20000"/>
              </a:spcBef>
              <a:buChar char="–"/>
              <a:defRPr sz="2800">
                <a:solidFill>
                  <a:schemeClr val="tx1"/>
                </a:solidFill>
                <a:latin typeface="Zurich BT"/>
              </a:defRPr>
            </a:lvl2pPr>
            <a:lvl3pPr marL="1143000" indent="-228600">
              <a:spcBef>
                <a:spcPct val="20000"/>
              </a:spcBef>
              <a:buChar char="•"/>
              <a:defRPr sz="2400">
                <a:solidFill>
                  <a:schemeClr val="tx1"/>
                </a:solidFill>
                <a:latin typeface="Zurich BT"/>
              </a:defRPr>
            </a:lvl3pPr>
            <a:lvl4pPr marL="1600200" indent="-228600">
              <a:spcBef>
                <a:spcPct val="20000"/>
              </a:spcBef>
              <a:buChar char="–"/>
              <a:defRPr sz="2000">
                <a:solidFill>
                  <a:schemeClr val="tx1"/>
                </a:solidFill>
                <a:latin typeface="Zurich BT"/>
              </a:defRPr>
            </a:lvl4pPr>
            <a:lvl5pPr marL="2057400" indent="-228600">
              <a:spcBef>
                <a:spcPct val="20000"/>
              </a:spcBef>
              <a:buChar char="»"/>
              <a:defRPr sz="2000">
                <a:solidFill>
                  <a:schemeClr val="tx1"/>
                </a:solidFill>
                <a:latin typeface="Zurich BT"/>
              </a:defRPr>
            </a:lvl5pPr>
            <a:lvl6pPr marL="2514600" indent="-228600" eaLnBrk="0" fontAlgn="base" hangingPunct="0">
              <a:spcBef>
                <a:spcPct val="20000"/>
              </a:spcBef>
              <a:spcAft>
                <a:spcPct val="0"/>
              </a:spcAft>
              <a:buChar char="»"/>
              <a:defRPr sz="2000">
                <a:solidFill>
                  <a:schemeClr val="tx1"/>
                </a:solidFill>
                <a:latin typeface="Zurich BT"/>
              </a:defRPr>
            </a:lvl6pPr>
            <a:lvl7pPr marL="2971800" indent="-228600" eaLnBrk="0" fontAlgn="base" hangingPunct="0">
              <a:spcBef>
                <a:spcPct val="20000"/>
              </a:spcBef>
              <a:spcAft>
                <a:spcPct val="0"/>
              </a:spcAft>
              <a:buChar char="»"/>
              <a:defRPr sz="2000">
                <a:solidFill>
                  <a:schemeClr val="tx1"/>
                </a:solidFill>
                <a:latin typeface="Zurich BT"/>
              </a:defRPr>
            </a:lvl7pPr>
            <a:lvl8pPr marL="3429000" indent="-228600" eaLnBrk="0" fontAlgn="base" hangingPunct="0">
              <a:spcBef>
                <a:spcPct val="20000"/>
              </a:spcBef>
              <a:spcAft>
                <a:spcPct val="0"/>
              </a:spcAft>
              <a:buChar char="»"/>
              <a:defRPr sz="2000">
                <a:solidFill>
                  <a:schemeClr val="tx1"/>
                </a:solidFill>
                <a:latin typeface="Zurich BT"/>
              </a:defRPr>
            </a:lvl8pPr>
            <a:lvl9pPr marL="3886200" indent="-228600" eaLnBrk="0" fontAlgn="base" hangingPunct="0">
              <a:spcBef>
                <a:spcPct val="20000"/>
              </a:spcBef>
              <a:spcAft>
                <a:spcPct val="0"/>
              </a:spcAft>
              <a:buChar char="»"/>
              <a:defRPr sz="2000">
                <a:solidFill>
                  <a:schemeClr val="tx1"/>
                </a:solidFill>
                <a:latin typeface="Zurich BT"/>
              </a:defRPr>
            </a:lvl9pPr>
          </a:lstStyle>
          <a:p>
            <a:pPr>
              <a:buNone/>
            </a:pPr>
            <a:r>
              <a:rPr lang="en-CA" altLang="en-US" sz="2000" dirty="0" err="1">
                <a:solidFill>
                  <a:schemeClr val="bg1"/>
                </a:solidFill>
                <a:latin typeface="Arial" panose="020B0604020202020204" pitchFamily="34" charset="0"/>
                <a:cs typeface="Arial" panose="020B0604020202020204" pitchFamily="34" charset="0"/>
              </a:rPr>
              <a:t>Créé</a:t>
            </a:r>
            <a:r>
              <a:rPr lang="en-CA" altLang="en-US" sz="2000" dirty="0">
                <a:solidFill>
                  <a:schemeClr val="bg1"/>
                </a:solidFill>
                <a:latin typeface="Arial" panose="020B0604020202020204" pitchFamily="34" charset="0"/>
                <a:cs typeface="Arial" panose="020B0604020202020204" pitchFamily="34" charset="0"/>
              </a:rPr>
              <a:t> par : É</a:t>
            </a:r>
            <a:r>
              <a:rPr lang="fr-CA" sz="2000" dirty="0" err="1">
                <a:solidFill>
                  <a:schemeClr val="bg1"/>
                </a:solidFill>
                <a:latin typeface="Arial" panose="020B0604020202020204" pitchFamily="34" charset="0"/>
                <a:cs typeface="Arial" panose="020B0604020202020204" pitchFamily="34" charset="0"/>
              </a:rPr>
              <a:t>quipe</a:t>
            </a:r>
            <a:r>
              <a:rPr lang="fr-CA" sz="2000" dirty="0">
                <a:solidFill>
                  <a:schemeClr val="bg1"/>
                </a:solidFill>
                <a:latin typeface="Arial" panose="020B0604020202020204" pitchFamily="34" charset="0"/>
                <a:cs typeface="Arial" panose="020B0604020202020204" pitchFamily="34" charset="0"/>
              </a:rPr>
              <a:t> du Programme de santé scolaire </a:t>
            </a:r>
            <a:endParaRPr lang="en-CA" altLang="en-US" sz="2000" dirty="0">
              <a:solidFill>
                <a:schemeClr val="bg1"/>
              </a:solidFill>
              <a:latin typeface="Arial" panose="020B0604020202020204" pitchFamily="34" charset="0"/>
              <a:cs typeface="Arial" panose="020B0604020202020204" pitchFamily="34" charset="0"/>
            </a:endParaRPr>
          </a:p>
          <a:p>
            <a:pPr>
              <a:buNone/>
            </a:pPr>
            <a:r>
              <a:rPr lang="en-CA" altLang="en-US" sz="2000" dirty="0" err="1">
                <a:solidFill>
                  <a:schemeClr val="bg1"/>
                </a:solidFill>
                <a:latin typeface="Arial" panose="020B0604020202020204" pitchFamily="34" charset="0"/>
                <a:cs typeface="Arial" panose="020B0604020202020204" pitchFamily="34" charset="0"/>
              </a:rPr>
              <a:t>Création</a:t>
            </a:r>
            <a:r>
              <a:rPr lang="en-CA" altLang="en-US" sz="2000" dirty="0">
                <a:solidFill>
                  <a:schemeClr val="bg1"/>
                </a:solidFill>
                <a:latin typeface="Arial" panose="020B0604020202020204" pitchFamily="34" charset="0"/>
                <a:cs typeface="Arial" panose="020B0604020202020204" pitchFamily="34" charset="0"/>
              </a:rPr>
              <a:t> : mars 2023</a:t>
            </a:r>
          </a:p>
          <a:p>
            <a:pPr>
              <a:buNone/>
            </a:pPr>
            <a:r>
              <a:rPr lang="en-CA" altLang="en-US" sz="2000" dirty="0">
                <a:solidFill>
                  <a:schemeClr val="bg1"/>
                </a:solidFill>
                <a:latin typeface="Arial" panose="020B0604020202020204" pitchFamily="34" charset="0"/>
                <a:cs typeface="Arial" panose="020B0604020202020204" pitchFamily="34" charset="0"/>
              </a:rPr>
              <a:t>Mise à jour : </a:t>
            </a:r>
            <a:r>
              <a:rPr lang="en-CA" altLang="en-US" sz="2000" dirty="0" err="1">
                <a:solidFill>
                  <a:schemeClr val="bg1"/>
                </a:solidFill>
                <a:latin typeface="Arial" panose="020B0604020202020204" pitchFamily="34" charset="0"/>
                <a:cs typeface="Arial" panose="020B0604020202020204" pitchFamily="34" charset="0"/>
              </a:rPr>
              <a:t>octobre</a:t>
            </a:r>
            <a:r>
              <a:rPr lang="en-CA" altLang="en-US" sz="2000" dirty="0">
                <a:solidFill>
                  <a:schemeClr val="bg1"/>
                </a:solidFill>
                <a:latin typeface="Arial" panose="020B0604020202020204" pitchFamily="34" charset="0"/>
                <a:cs typeface="Arial" panose="020B0604020202020204" pitchFamily="34" charset="0"/>
              </a:rPr>
              <a:t> 2023</a:t>
            </a:r>
            <a:endParaRPr lang="en-US" altLang="en-US"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2927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86B1-DAB7-4D72-978C-8FBE6891F96F}"/>
              </a:ext>
            </a:extLst>
          </p:cNvPr>
          <p:cNvSpPr>
            <a:spLocks noGrp="1"/>
          </p:cNvSpPr>
          <p:nvPr>
            <p:ph type="title"/>
            <p:custDataLst>
              <p:tags r:id="rId1"/>
            </p:custDataLst>
          </p:nvPr>
        </p:nvSpPr>
        <p:spPr>
          <a:xfrm>
            <a:off x="1239253" y="132175"/>
            <a:ext cx="10515600" cy="1325563"/>
          </a:xfrm>
        </p:spPr>
        <p:txBody>
          <a:bodyPr/>
          <a:lstStyle/>
          <a:p>
            <a:r>
              <a:rPr lang="fr-CA" altLang="en-US" noProof="0" dirty="0">
                <a:solidFill>
                  <a:srgbClr val="006345"/>
                </a:solidFill>
              </a:rPr>
              <a:t>Personne ayant une vulve</a:t>
            </a:r>
            <a:endParaRPr lang="fr-CA" noProof="0" dirty="0"/>
          </a:p>
        </p:txBody>
      </p:sp>
      <p:pic>
        <p:nvPicPr>
          <p:cNvPr id="4" name="Online Media 3" title="The Menstrual Cycle">
            <a:hlinkClick r:id="" action="ppaction://media"/>
            <a:extLst>
              <a:ext uri="{FF2B5EF4-FFF2-40B4-BE49-F238E27FC236}">
                <a16:creationId xmlns:a16="http://schemas.microsoft.com/office/drawing/2014/main" id="{CEF2D794-3634-4924-A2A8-2A806563432B}"/>
              </a:ext>
            </a:extLst>
          </p:cNvPr>
          <p:cNvPicPr>
            <a:picLocks noGrp="1" noRot="1" noChangeAspect="1"/>
          </p:cNvPicPr>
          <p:nvPr>
            <p:ph idx="1"/>
            <a:videoFile r:link="rId2"/>
            <p:custDataLst>
              <p:tags r:id="rId3"/>
            </p:custDataLst>
          </p:nvPr>
        </p:nvPicPr>
        <p:blipFill>
          <a:blip r:embed="rId7"/>
          <a:stretch>
            <a:fillRect/>
          </a:stretch>
        </p:blipFill>
        <p:spPr>
          <a:xfrm>
            <a:off x="2502568" y="1048437"/>
            <a:ext cx="8065169" cy="4881701"/>
          </a:xfrm>
          <a:prstGeom prst="rect">
            <a:avLst/>
          </a:prstGeom>
        </p:spPr>
      </p:pic>
      <p:sp>
        <p:nvSpPr>
          <p:cNvPr id="5" name="TextBox 4">
            <a:extLst>
              <a:ext uri="{FF2B5EF4-FFF2-40B4-BE49-F238E27FC236}">
                <a16:creationId xmlns:a16="http://schemas.microsoft.com/office/drawing/2014/main" id="{625AA207-6CEE-4A71-9005-A46629138D28}"/>
              </a:ext>
            </a:extLst>
          </p:cNvPr>
          <p:cNvSpPr txBox="1"/>
          <p:nvPr>
            <p:custDataLst>
              <p:tags r:id="rId4"/>
            </p:custDataLst>
          </p:nvPr>
        </p:nvSpPr>
        <p:spPr>
          <a:xfrm>
            <a:off x="3935760" y="6049294"/>
            <a:ext cx="5561166" cy="923330"/>
          </a:xfrm>
          <a:prstGeom prst="rect">
            <a:avLst/>
          </a:prstGeom>
          <a:noFill/>
        </p:spPr>
        <p:txBody>
          <a:bodyPr wrap="square" rtlCol="0">
            <a:spAutoFit/>
          </a:bodyPr>
          <a:lstStyle/>
          <a:p>
            <a:pPr algn="ctr"/>
            <a:r>
              <a:rPr lang="en-CA" b="1" dirty="0" err="1">
                <a:latin typeface="Arial" panose="020B0604020202020204" pitchFamily="34" charset="0"/>
                <a:cs typeface="Arial" panose="020B0604020202020204" pitchFamily="34" charset="0"/>
              </a:rPr>
              <a:t>Vidéo</a:t>
            </a:r>
            <a:r>
              <a:rPr lang="en-CA" b="1" dirty="0">
                <a:latin typeface="Arial" panose="020B0604020202020204" pitchFamily="34" charset="0"/>
                <a:cs typeface="Arial" panose="020B0604020202020204" pitchFamily="34" charset="0"/>
              </a:rPr>
              <a:t> sur les menstruations</a:t>
            </a:r>
          </a:p>
          <a:p>
            <a:pPr algn="ctr"/>
            <a:r>
              <a:rPr lang="en-CA" altLang="en-US" dirty="0">
                <a:solidFill>
                  <a:schemeClr val="accent2"/>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https://www.youtube.com/watch?v=vXrQ_FhZmos</a:t>
            </a:r>
            <a:endParaRPr lang="en-CA" altLang="en-US" dirty="0">
              <a:solidFill>
                <a:schemeClr val="accent2"/>
              </a:solidFill>
              <a:latin typeface="Arial" panose="020B0604020202020204" pitchFamily="34" charset="0"/>
              <a:cs typeface="Arial" panose="020B0604020202020204" pitchFamily="34" charset="0"/>
            </a:endParaRPr>
          </a:p>
          <a:p>
            <a:pPr algn="ct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465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custDataLst>
              <p:tags r:id="rId1"/>
            </p:custDataLst>
          </p:nvPr>
        </p:nvSpPr>
        <p:spPr/>
        <p:txBody>
          <a:bodyPr/>
          <a:lstStyle/>
          <a:p>
            <a:r>
              <a:rPr lang="fr-CA" altLang="en-US" dirty="0">
                <a:solidFill>
                  <a:srgbClr val="006345"/>
                </a:solidFill>
              </a:rPr>
              <a:t>En général, vers quel âge commencent les menstruations?</a:t>
            </a:r>
            <a:endParaRPr lang="fr-CA" dirty="0">
              <a:solidFill>
                <a:srgbClr val="006345"/>
              </a:solidFill>
            </a:endParaRPr>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custDataLst>
              <p:tags r:id="rId2"/>
            </p:custDataLst>
          </p:nvPr>
        </p:nvSpPr>
        <p:spPr>
          <a:xfrm>
            <a:off x="838200" y="2259844"/>
            <a:ext cx="10515600" cy="4476744"/>
          </a:xfrm>
        </p:spPr>
        <p:txBody>
          <a:bodyPr>
            <a:normAutofit fontScale="92500" lnSpcReduction="10000"/>
          </a:bodyPr>
          <a:lstStyle/>
          <a:p>
            <a:pPr algn="l" fontAlgn="base">
              <a:lnSpc>
                <a:spcPct val="100000"/>
              </a:lnSpc>
            </a:pPr>
            <a:r>
              <a:rPr lang="fr-CA" noProof="0" dirty="0"/>
              <a:t>Habituellement, les personnes ayant une vulve et un utérus ont leurs premières menstruations entre 10 et 15 ans. </a:t>
            </a:r>
          </a:p>
          <a:p>
            <a:pPr algn="l" fontAlgn="base">
              <a:lnSpc>
                <a:spcPct val="100000"/>
              </a:lnSpc>
            </a:pPr>
            <a:r>
              <a:rPr lang="fr-CA" noProof="0" dirty="0"/>
              <a:t>Chaque corps fonctionne selon son propre calendrier. </a:t>
            </a:r>
            <a:endParaRPr lang="fr-CA" sz="1400" noProof="0" dirty="0"/>
          </a:p>
          <a:p>
            <a:pPr marL="0" indent="0" algn="l" fontAlgn="base">
              <a:lnSpc>
                <a:spcPct val="100000"/>
              </a:lnSpc>
              <a:buNone/>
            </a:pPr>
            <a:r>
              <a:rPr lang="fr-CA" b="1" noProof="0" dirty="0"/>
              <a:t>Indices qu’on aura bientôt ses premières menstruations </a:t>
            </a:r>
          </a:p>
          <a:p>
            <a:pPr algn="l" fontAlgn="base">
              <a:lnSpc>
                <a:spcPct val="100000"/>
              </a:lnSpc>
            </a:pPr>
            <a:r>
              <a:rPr lang="fr-CA" noProof="0" dirty="0"/>
              <a:t>Dans bien des cas, les règles commencent environ 2 ans après que les seins ont commencé à grossir. </a:t>
            </a:r>
          </a:p>
          <a:p>
            <a:pPr algn="l" fontAlgn="base">
              <a:lnSpc>
                <a:spcPct val="100000"/>
              </a:lnSpc>
            </a:pPr>
            <a:r>
              <a:rPr lang="fr-CA" noProof="0" dirty="0"/>
              <a:t>Certaines personnes ont des pertes vaginales (ressemblent à du mucus) qu’on peut voir ou sentir dans les sous-vêtements. Cela se produit généralement de 6 à 12 mois avant les premières menstruations. </a:t>
            </a:r>
          </a:p>
        </p:txBody>
      </p:sp>
    </p:spTree>
    <p:extLst>
      <p:ext uri="{BB962C8B-B14F-4D97-AF65-F5344CB8AC3E}">
        <p14:creationId xmlns:p14="http://schemas.microsoft.com/office/powerpoint/2010/main" val="90728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custDataLst>
              <p:tags r:id="rId1"/>
            </p:custDataLst>
          </p:nvPr>
        </p:nvSpPr>
        <p:spPr/>
        <p:txBody>
          <a:bodyPr/>
          <a:lstStyle/>
          <a:p>
            <a:r>
              <a:rPr lang="fr-CA" altLang="en-US" dirty="0">
                <a:solidFill>
                  <a:srgbClr val="006345"/>
                </a:solidFill>
              </a:rPr>
              <a:t>À quelle fréquence a-t-on ses règles?</a:t>
            </a:r>
            <a:endParaRPr lang="fr-CA" dirty="0">
              <a:solidFill>
                <a:srgbClr val="006345"/>
              </a:solidFill>
            </a:endParaRPr>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custDataLst>
              <p:tags r:id="rId2"/>
            </p:custDataLst>
          </p:nvPr>
        </p:nvSpPr>
        <p:spPr>
          <a:xfrm>
            <a:off x="838199" y="2385250"/>
            <a:ext cx="10515599" cy="2643950"/>
          </a:xfrm>
        </p:spPr>
        <p:txBody>
          <a:bodyPr>
            <a:normAutofit/>
          </a:bodyPr>
          <a:lstStyle/>
          <a:p>
            <a:pPr algn="l" fontAlgn="base"/>
            <a:r>
              <a:rPr lang="fr-CA" noProof="0" dirty="0"/>
              <a:t>Au début, les règles pourraient ne pas être prévisibles. </a:t>
            </a:r>
          </a:p>
          <a:p>
            <a:pPr marL="252000" algn="l" fontAlgn="base"/>
            <a:endParaRPr lang="fr-CA" noProof="0" dirty="0"/>
          </a:p>
          <a:p>
            <a:pPr marL="252000" algn="l" fontAlgn="base"/>
            <a:r>
              <a:rPr lang="fr-CA" noProof="0" dirty="0"/>
              <a:t>Après 2 ou 3 ans, elles sont plus régulières et devraient se produire toutes les 3 à 5 semaines.  </a:t>
            </a:r>
          </a:p>
          <a:p>
            <a:pPr algn="l" fontAlgn="base"/>
            <a:endParaRPr lang="fr-CA" sz="1400" noProof="0" dirty="0"/>
          </a:p>
        </p:txBody>
      </p:sp>
      <p:pic>
        <p:nvPicPr>
          <p:cNvPr id="7" name="Picture 6">
            <a:extLst>
              <a:ext uri="{FF2B5EF4-FFF2-40B4-BE49-F238E27FC236}">
                <a16:creationId xmlns:a16="http://schemas.microsoft.com/office/drawing/2014/main" id="{DFB462E6-5424-3FFB-6D7F-43A1726AE443}"/>
              </a:ext>
            </a:extLst>
          </p:cNvPr>
          <p:cNvPicPr>
            <a:picLocks noChangeAspect="1"/>
          </p:cNvPicPr>
          <p:nvPr>
            <p:custDataLst>
              <p:tags r:id="rId3"/>
            </p:custDataLst>
          </p:nvPr>
        </p:nvPicPr>
        <p:blipFill rotWithShape="1">
          <a:blip r:embed="rId6" cstate="hqprint">
            <a:extLst>
              <a:ext uri="{28A0092B-C50C-407E-A947-70E740481C1C}">
                <a14:useLocalDpi xmlns:a14="http://schemas.microsoft.com/office/drawing/2010/main" val="0"/>
              </a:ext>
            </a:extLst>
          </a:blip>
          <a:srcRect t="19209" b="8236"/>
          <a:stretch/>
        </p:blipFill>
        <p:spPr>
          <a:xfrm>
            <a:off x="3490495" y="4508199"/>
            <a:ext cx="2905128" cy="2107823"/>
          </a:xfrm>
          <a:prstGeom prst="rect">
            <a:avLst/>
          </a:prstGeom>
        </p:spPr>
      </p:pic>
    </p:spTree>
    <p:extLst>
      <p:ext uri="{BB962C8B-B14F-4D97-AF65-F5344CB8AC3E}">
        <p14:creationId xmlns:p14="http://schemas.microsoft.com/office/powerpoint/2010/main" val="750476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custDataLst>
              <p:tags r:id="rId1"/>
            </p:custDataLst>
          </p:nvPr>
        </p:nvSpPr>
        <p:spPr/>
        <p:txBody>
          <a:bodyPr/>
          <a:lstStyle/>
          <a:p>
            <a:r>
              <a:rPr lang="fr-CA" altLang="en-US" dirty="0">
                <a:solidFill>
                  <a:srgbClr val="006345"/>
                </a:solidFill>
              </a:rPr>
              <a:t>Combien de temps durent les menstruations?</a:t>
            </a:r>
            <a:endParaRPr lang="fr-CA" dirty="0">
              <a:solidFill>
                <a:srgbClr val="006345"/>
              </a:solidFill>
            </a:endParaRPr>
          </a:p>
        </p:txBody>
      </p:sp>
      <p:sp>
        <p:nvSpPr>
          <p:cNvPr id="7" name="Content Placeholder 2">
            <a:extLst>
              <a:ext uri="{FF2B5EF4-FFF2-40B4-BE49-F238E27FC236}">
                <a16:creationId xmlns:a16="http://schemas.microsoft.com/office/drawing/2014/main" id="{58514A50-7873-0858-E1FD-6C9CCC4241A8}"/>
              </a:ext>
            </a:extLst>
          </p:cNvPr>
          <p:cNvSpPr>
            <a:spLocks noGrp="1"/>
          </p:cNvSpPr>
          <p:nvPr>
            <p:ph idx="1"/>
            <p:custDataLst>
              <p:tags r:id="rId2"/>
            </p:custDataLst>
          </p:nvPr>
        </p:nvSpPr>
        <p:spPr>
          <a:xfrm>
            <a:off x="838200" y="2386013"/>
            <a:ext cx="6753225" cy="2900361"/>
          </a:xfrm>
        </p:spPr>
        <p:txBody>
          <a:bodyPr/>
          <a:lstStyle/>
          <a:p>
            <a:pPr algn="l" fontAlgn="base"/>
            <a:r>
              <a:rPr lang="fr-CA" noProof="0" dirty="0"/>
              <a:t>Les menstruations durent habituellement de 5 à 7 jours. </a:t>
            </a:r>
          </a:p>
          <a:p>
            <a:pPr algn="l" fontAlgn="base"/>
            <a:endParaRPr lang="fr-CA" noProof="0" dirty="0"/>
          </a:p>
          <a:p>
            <a:pPr algn="l" fontAlgn="base"/>
            <a:r>
              <a:rPr lang="fr-CA" noProof="0" dirty="0"/>
              <a:t>Elles peuvent parfois durer plus ou moins longtemps. </a:t>
            </a:r>
            <a:endParaRPr lang="fr-CA" sz="1400" noProof="0" dirty="0"/>
          </a:p>
          <a:p>
            <a:endParaRPr lang="fr-CA" noProof="0" dirty="0"/>
          </a:p>
        </p:txBody>
      </p:sp>
      <p:pic>
        <p:nvPicPr>
          <p:cNvPr id="9" name="Picture 8">
            <a:extLst>
              <a:ext uri="{FF2B5EF4-FFF2-40B4-BE49-F238E27FC236}">
                <a16:creationId xmlns:a16="http://schemas.microsoft.com/office/drawing/2014/main" id="{B2C774E6-B4B6-A847-4925-765C66DF211D}"/>
              </a:ext>
            </a:extLst>
          </p:cNvPr>
          <p:cNvPicPr>
            <a:picLocks noChangeAspect="1"/>
          </p:cNvPicPr>
          <p:nvPr>
            <p:custDataLst>
              <p:tags r:id="rId3"/>
            </p:custDataLst>
          </p:nvPr>
        </p:nvPicPr>
        <p:blipFill>
          <a:blip r:embed="rId6" cstate="hqprint">
            <a:extLst>
              <a:ext uri="{28A0092B-C50C-407E-A947-70E740481C1C}">
                <a14:useLocalDpi xmlns:a14="http://schemas.microsoft.com/office/drawing/2010/main" val="0"/>
              </a:ext>
            </a:extLst>
          </a:blip>
          <a:srcRect/>
          <a:stretch/>
        </p:blipFill>
        <p:spPr>
          <a:xfrm rot="195274">
            <a:off x="7595352" y="2021576"/>
            <a:ext cx="3766637" cy="3766637"/>
          </a:xfrm>
          <a:prstGeom prst="rect">
            <a:avLst/>
          </a:prstGeom>
        </p:spPr>
      </p:pic>
    </p:spTree>
    <p:extLst>
      <p:ext uri="{BB962C8B-B14F-4D97-AF65-F5344CB8AC3E}">
        <p14:creationId xmlns:p14="http://schemas.microsoft.com/office/powerpoint/2010/main" val="2838346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custDataLst>
              <p:tags r:id="rId1"/>
            </p:custDataLst>
          </p:nvPr>
        </p:nvSpPr>
        <p:spPr/>
        <p:txBody>
          <a:bodyPr/>
          <a:lstStyle/>
          <a:p>
            <a:r>
              <a:rPr lang="fr-CA" altLang="en-US" dirty="0">
                <a:solidFill>
                  <a:srgbClr val="006345"/>
                </a:solidFill>
              </a:rPr>
              <a:t>Faire le suivi du cycle menstruel</a:t>
            </a:r>
            <a:endParaRPr lang="fr-CA" dirty="0">
              <a:solidFill>
                <a:srgbClr val="006345"/>
              </a:solidFill>
            </a:endParaRPr>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custDataLst>
              <p:tags r:id="rId2"/>
            </p:custDataLst>
          </p:nvPr>
        </p:nvSpPr>
        <p:spPr>
          <a:xfrm>
            <a:off x="838199" y="2385249"/>
            <a:ext cx="10515599" cy="3872675"/>
          </a:xfrm>
        </p:spPr>
        <p:txBody>
          <a:bodyPr>
            <a:normAutofit/>
          </a:bodyPr>
          <a:lstStyle/>
          <a:p>
            <a:pPr algn="l" fontAlgn="base"/>
            <a:r>
              <a:rPr lang="fr-CA" noProof="0" dirty="0"/>
              <a:t>Il y a des applications pour vous aider à faire le suivi de votre cycle menstruel.</a:t>
            </a:r>
          </a:p>
          <a:p>
            <a:pPr algn="l" fontAlgn="base"/>
            <a:r>
              <a:rPr lang="fr-CA" noProof="0" dirty="0"/>
              <a:t>Faire un tel suivi peut vous aider à prédire quand vous aurez vos règles. </a:t>
            </a:r>
          </a:p>
          <a:p>
            <a:pPr algn="l" fontAlgn="base"/>
            <a:r>
              <a:rPr lang="fr-CA" noProof="0" dirty="0"/>
              <a:t>Exemples :</a:t>
            </a:r>
          </a:p>
          <a:p>
            <a:pPr lvl="1" fontAlgn="base"/>
            <a:r>
              <a:rPr lang="fr-CA" sz="2800" noProof="0" dirty="0" err="1"/>
              <a:t>Flo</a:t>
            </a:r>
            <a:endParaRPr lang="fr-CA" sz="2800" noProof="0" dirty="0"/>
          </a:p>
          <a:p>
            <a:pPr lvl="1" fontAlgn="base"/>
            <a:r>
              <a:rPr lang="fr-CA" sz="2800" noProof="0" dirty="0"/>
              <a:t>Clue</a:t>
            </a:r>
          </a:p>
          <a:p>
            <a:pPr lvl="1" fontAlgn="base"/>
            <a:r>
              <a:rPr lang="fr-CA" sz="2800" noProof="0" dirty="0" err="1"/>
              <a:t>Femm</a:t>
            </a:r>
            <a:endParaRPr lang="fr-CA" sz="2800" noProof="0" dirty="0"/>
          </a:p>
          <a:p>
            <a:pPr algn="l" fontAlgn="base"/>
            <a:endParaRPr lang="fr-CA" sz="1400" noProof="0" dirty="0"/>
          </a:p>
        </p:txBody>
      </p:sp>
      <p:pic>
        <p:nvPicPr>
          <p:cNvPr id="5" name="Picture 4" descr="A cellphone with a screen on it&#10;&#10;Description automatically generated">
            <a:extLst>
              <a:ext uri="{FF2B5EF4-FFF2-40B4-BE49-F238E27FC236}">
                <a16:creationId xmlns:a16="http://schemas.microsoft.com/office/drawing/2014/main" id="{DF517F87-3663-92C5-527A-4B63764002D6}"/>
              </a:ext>
            </a:extLst>
          </p:cNvPr>
          <p:cNvPicPr>
            <a:picLocks noChangeAspect="1"/>
          </p:cNvPicPr>
          <p:nvPr>
            <p:custDataLst>
              <p:tags r:id="rId3"/>
            </p:custDataLst>
          </p:nvPr>
        </p:nvPicPr>
        <p:blipFill>
          <a:blip r:embed="rId6" cstate="hqprint">
            <a:extLst>
              <a:ext uri="{28A0092B-C50C-407E-A947-70E740481C1C}">
                <a14:useLocalDpi xmlns:a14="http://schemas.microsoft.com/office/drawing/2010/main" val="0"/>
              </a:ext>
            </a:extLst>
          </a:blip>
          <a:stretch>
            <a:fillRect/>
          </a:stretch>
        </p:blipFill>
        <p:spPr>
          <a:xfrm>
            <a:off x="6869565" y="3744685"/>
            <a:ext cx="2775857" cy="2775857"/>
          </a:xfrm>
          <a:prstGeom prst="rect">
            <a:avLst/>
          </a:prstGeom>
        </p:spPr>
      </p:pic>
    </p:spTree>
    <p:extLst>
      <p:ext uri="{BB962C8B-B14F-4D97-AF65-F5344CB8AC3E}">
        <p14:creationId xmlns:p14="http://schemas.microsoft.com/office/powerpoint/2010/main" val="15457632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EE72F80-EAC1-4791-8661-8C374E248C16}"/>
              </a:ext>
            </a:extLst>
          </p:cNvPr>
          <p:cNvPicPr>
            <a:picLocks noChangeAspect="1" noChangeArrowheads="1"/>
          </p:cNvPicPr>
          <p:nvPr>
            <p:custDataLst>
              <p:tags r:id="rId1"/>
            </p:custDataLst>
          </p:nvPr>
        </p:nvPicPr>
        <p:blipFill>
          <a:blip r:embed="rId6">
            <a:extLst>
              <a:ext uri="{28A0092B-C50C-407E-A947-70E740481C1C}">
                <a14:useLocalDpi xmlns:a14="http://schemas.microsoft.com/office/drawing/2010/main" val="0"/>
              </a:ext>
            </a:extLst>
          </a:blip>
          <a:srcRect/>
          <a:stretch>
            <a:fillRect/>
          </a:stretch>
        </p:blipFill>
        <p:spPr bwMode="auto">
          <a:xfrm>
            <a:off x="6418103" y="3045810"/>
            <a:ext cx="4440397" cy="30084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47CEA52-2A20-40B2-81E3-4BF4B06E070E}"/>
              </a:ext>
            </a:extLst>
          </p:cNvPr>
          <p:cNvSpPr>
            <a:spLocks noGrp="1"/>
          </p:cNvSpPr>
          <p:nvPr>
            <p:ph type="title"/>
            <p:custDataLst>
              <p:tags r:id="rId2"/>
            </p:custDataLst>
          </p:nvPr>
        </p:nvSpPr>
        <p:spPr/>
        <p:txBody>
          <a:bodyPr/>
          <a:lstStyle/>
          <a:p>
            <a:r>
              <a:rPr lang="fr-CA" altLang="en-US" noProof="0" dirty="0">
                <a:solidFill>
                  <a:srgbClr val="006345"/>
                </a:solidFill>
              </a:rPr>
              <a:t>Produits menstruels</a:t>
            </a:r>
            <a:endParaRPr lang="fr-CA" noProof="0" dirty="0"/>
          </a:p>
        </p:txBody>
      </p:sp>
      <p:sp>
        <p:nvSpPr>
          <p:cNvPr id="3" name="Content Placeholder 2">
            <a:extLst>
              <a:ext uri="{FF2B5EF4-FFF2-40B4-BE49-F238E27FC236}">
                <a16:creationId xmlns:a16="http://schemas.microsoft.com/office/drawing/2014/main" id="{874A05A0-0F36-454E-A700-3F7DE3B401F3}"/>
              </a:ext>
            </a:extLst>
          </p:cNvPr>
          <p:cNvSpPr>
            <a:spLocks noGrp="1"/>
          </p:cNvSpPr>
          <p:nvPr>
            <p:ph idx="1"/>
            <p:custDataLst>
              <p:tags r:id="rId3"/>
            </p:custDataLst>
          </p:nvPr>
        </p:nvSpPr>
        <p:spPr>
          <a:xfrm>
            <a:off x="838199" y="2385250"/>
            <a:ext cx="10515599" cy="4351338"/>
          </a:xfrm>
        </p:spPr>
        <p:txBody>
          <a:bodyPr/>
          <a:lstStyle/>
          <a:p>
            <a:pPr marL="0" indent="0">
              <a:buNone/>
              <a:defRPr/>
            </a:pPr>
            <a:r>
              <a:rPr lang="fr-CA" altLang="en-US" b="1" i="1" noProof="0" dirty="0"/>
              <a:t>Absorbent le sang et les pertes </a:t>
            </a:r>
            <a:r>
              <a:rPr lang="fr-CA" altLang="en-US" b="1" i="1" dirty="0"/>
              <a:t>pour </a:t>
            </a:r>
            <a:r>
              <a:rPr lang="fr-CA" altLang="en-US" b="1" i="1" noProof="0" dirty="0"/>
              <a:t>garder les sous-vêtements propres. </a:t>
            </a:r>
          </a:p>
          <a:p>
            <a:pPr algn="l">
              <a:lnSpc>
                <a:spcPct val="150000"/>
              </a:lnSpc>
              <a:defRPr/>
            </a:pPr>
            <a:r>
              <a:rPr lang="fr-CA" altLang="en-US" noProof="0" dirty="0"/>
              <a:t>Protège-dessous / serviettes hygiéniques</a:t>
            </a:r>
          </a:p>
          <a:p>
            <a:pPr algn="l">
              <a:lnSpc>
                <a:spcPct val="150000"/>
              </a:lnSpc>
              <a:defRPr/>
            </a:pPr>
            <a:r>
              <a:rPr lang="fr-CA" altLang="en-US" noProof="0" dirty="0"/>
              <a:t>Tampons</a:t>
            </a:r>
          </a:p>
          <a:p>
            <a:pPr algn="l">
              <a:lnSpc>
                <a:spcPct val="150000"/>
              </a:lnSpc>
              <a:defRPr/>
            </a:pPr>
            <a:r>
              <a:rPr lang="fr-CA" altLang="en-US" noProof="0" dirty="0"/>
              <a:t>Coupes menstruelles</a:t>
            </a:r>
          </a:p>
          <a:p>
            <a:pPr algn="l">
              <a:lnSpc>
                <a:spcPct val="150000"/>
              </a:lnSpc>
              <a:defRPr/>
            </a:pPr>
            <a:r>
              <a:rPr lang="fr-CA" altLang="en-US" noProof="0" dirty="0"/>
              <a:t>Sous-vêtements menstruels</a:t>
            </a:r>
          </a:p>
          <a:p>
            <a:endParaRPr lang="fr-CA" noProof="0" dirty="0"/>
          </a:p>
        </p:txBody>
      </p:sp>
    </p:spTree>
    <p:extLst>
      <p:ext uri="{BB962C8B-B14F-4D97-AF65-F5344CB8AC3E}">
        <p14:creationId xmlns:p14="http://schemas.microsoft.com/office/powerpoint/2010/main" val="316848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EA52-2A20-40B2-81E3-4BF4B06E070E}"/>
              </a:ext>
            </a:extLst>
          </p:cNvPr>
          <p:cNvSpPr>
            <a:spLocks noGrp="1"/>
          </p:cNvSpPr>
          <p:nvPr>
            <p:ph type="title"/>
            <p:custDataLst>
              <p:tags r:id="rId1"/>
            </p:custDataLst>
          </p:nvPr>
        </p:nvSpPr>
        <p:spPr/>
        <p:txBody>
          <a:bodyPr/>
          <a:lstStyle/>
          <a:p>
            <a:r>
              <a:rPr lang="fr-CA" altLang="en-US" noProof="0" dirty="0">
                <a:solidFill>
                  <a:srgbClr val="006345"/>
                </a:solidFill>
              </a:rPr>
              <a:t>Produits menstruels</a:t>
            </a:r>
            <a:endParaRPr lang="fr-CA" noProof="0" dirty="0"/>
          </a:p>
        </p:txBody>
      </p:sp>
      <p:pic>
        <p:nvPicPr>
          <p:cNvPr id="5" name="Picture 4" descr="A collage of different items&#10;&#10;Description automatically generated">
            <a:extLst>
              <a:ext uri="{FF2B5EF4-FFF2-40B4-BE49-F238E27FC236}">
                <a16:creationId xmlns:a16="http://schemas.microsoft.com/office/drawing/2014/main" id="{45657AFC-7531-D862-006B-A2526874AEE0}"/>
              </a:ext>
            </a:extLst>
          </p:cNvPr>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t="26459" b="23750"/>
          <a:stretch/>
        </p:blipFill>
        <p:spPr>
          <a:xfrm>
            <a:off x="1145301" y="2156801"/>
            <a:ext cx="9441737" cy="4701199"/>
          </a:xfrm>
          <a:prstGeom prst="rect">
            <a:avLst/>
          </a:prstGeom>
        </p:spPr>
      </p:pic>
      <p:sp>
        <p:nvSpPr>
          <p:cNvPr id="4" name="Speech Bubble: Rectangle with Corners Rounded 3">
            <a:extLst>
              <a:ext uri="{FF2B5EF4-FFF2-40B4-BE49-F238E27FC236}">
                <a16:creationId xmlns:a16="http://schemas.microsoft.com/office/drawing/2014/main" id="{A0030A30-CA8B-4278-988B-ACF8DF0CB053}"/>
              </a:ext>
            </a:extLst>
          </p:cNvPr>
          <p:cNvSpPr/>
          <p:nvPr>
            <p:custDataLst>
              <p:tags r:id="rId3"/>
            </p:custDataLst>
          </p:nvPr>
        </p:nvSpPr>
        <p:spPr>
          <a:xfrm rot="20087357">
            <a:off x="9237332" y="4555754"/>
            <a:ext cx="2834332" cy="1622977"/>
          </a:xfrm>
          <a:prstGeom prst="wedgeRoundRectCallout">
            <a:avLst>
              <a:gd name="adj1" fmla="val 36737"/>
              <a:gd name="adj2" fmla="val 64842"/>
              <a:gd name="adj3" fmla="val 16667"/>
            </a:avLst>
          </a:prstGeo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2"/>
          </a:fillRef>
          <a:effectRef idx="1">
            <a:schemeClr val="accent2"/>
          </a:effectRef>
          <a:fontRef idx="minor">
            <a:schemeClr val="lt1"/>
          </a:fontRef>
        </p:style>
        <p:txBody>
          <a:bodyPr anchor="ctr"/>
          <a:lstStyle/>
          <a:p>
            <a:pPr algn="ctr">
              <a:defRPr/>
            </a:pPr>
            <a:r>
              <a:rPr lang="fr-CA" sz="2000" i="1" dirty="0"/>
              <a:t>Pour prévenir </a:t>
            </a:r>
            <a:r>
              <a:rPr lang="en-CA" sz="2000" i="1" dirty="0"/>
              <a:t>les </a:t>
            </a:r>
            <a:r>
              <a:rPr lang="fr-CA" sz="2000" i="1" dirty="0"/>
              <a:t>infections, il faut changer tous les produits menstruels aux deux heures environ.</a:t>
            </a:r>
            <a:endParaRPr lang="en-US" sz="2000" i="1" dirty="0"/>
          </a:p>
        </p:txBody>
      </p:sp>
    </p:spTree>
    <p:extLst>
      <p:ext uri="{BB962C8B-B14F-4D97-AF65-F5344CB8AC3E}">
        <p14:creationId xmlns:p14="http://schemas.microsoft.com/office/powerpoint/2010/main" val="4001029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ey symbol of a toilet&#10;&#10;Description automatically generated">
            <a:extLst>
              <a:ext uri="{FF2B5EF4-FFF2-40B4-BE49-F238E27FC236}">
                <a16:creationId xmlns:a16="http://schemas.microsoft.com/office/drawing/2014/main" id="{0E8D7820-34DF-3FB1-EBD5-88FD4FA16AD2}"/>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l="24236" r="23056"/>
          <a:stretch/>
        </p:blipFill>
        <p:spPr>
          <a:xfrm>
            <a:off x="9244012" y="1357376"/>
            <a:ext cx="2835293" cy="5379212"/>
          </a:xfrm>
          <a:prstGeom prst="rect">
            <a:avLst/>
          </a:prstGeom>
        </p:spPr>
      </p:pic>
      <p:sp>
        <p:nvSpPr>
          <p:cNvPr id="2" name="Title 1">
            <a:extLst>
              <a:ext uri="{FF2B5EF4-FFF2-40B4-BE49-F238E27FC236}">
                <a16:creationId xmlns:a16="http://schemas.microsoft.com/office/drawing/2014/main" id="{247CEA52-2A20-40B2-81E3-4BF4B06E070E}"/>
              </a:ext>
            </a:extLst>
          </p:cNvPr>
          <p:cNvSpPr>
            <a:spLocks noGrp="1"/>
          </p:cNvSpPr>
          <p:nvPr>
            <p:ph type="title"/>
            <p:custDataLst>
              <p:tags r:id="rId2"/>
            </p:custDataLst>
          </p:nvPr>
        </p:nvSpPr>
        <p:spPr/>
        <p:txBody>
          <a:bodyPr>
            <a:normAutofit/>
          </a:bodyPr>
          <a:lstStyle/>
          <a:p>
            <a:r>
              <a:rPr lang="fr-CA" altLang="en-US" dirty="0">
                <a:solidFill>
                  <a:srgbClr val="006345"/>
                </a:solidFill>
              </a:rPr>
              <a:t>Comment jeter les produits menstruels</a:t>
            </a:r>
            <a:endParaRPr lang="fr-CA" dirty="0">
              <a:solidFill>
                <a:srgbClr val="006345"/>
              </a:solidFill>
            </a:endParaRPr>
          </a:p>
        </p:txBody>
      </p:sp>
      <p:sp>
        <p:nvSpPr>
          <p:cNvPr id="3" name="Content Placeholder 2">
            <a:extLst>
              <a:ext uri="{FF2B5EF4-FFF2-40B4-BE49-F238E27FC236}">
                <a16:creationId xmlns:a16="http://schemas.microsoft.com/office/drawing/2014/main" id="{874A05A0-0F36-454E-A700-3F7DE3B401F3}"/>
              </a:ext>
            </a:extLst>
          </p:cNvPr>
          <p:cNvSpPr>
            <a:spLocks noGrp="1"/>
          </p:cNvSpPr>
          <p:nvPr>
            <p:ph idx="1"/>
            <p:custDataLst>
              <p:tags r:id="rId3"/>
            </p:custDataLst>
          </p:nvPr>
        </p:nvSpPr>
        <p:spPr>
          <a:xfrm>
            <a:off x="838200" y="2259844"/>
            <a:ext cx="8597631" cy="4351338"/>
          </a:xfrm>
        </p:spPr>
        <p:txBody>
          <a:bodyPr>
            <a:normAutofit lnSpcReduction="10000"/>
          </a:bodyPr>
          <a:lstStyle/>
          <a:p>
            <a:pPr algn="l">
              <a:lnSpc>
                <a:spcPct val="110000"/>
              </a:lnSpc>
              <a:defRPr/>
            </a:pPr>
            <a:r>
              <a:rPr lang="fr-CA" altLang="en-US" noProof="0" dirty="0"/>
              <a:t>Enveloppez les serviettes ou les tampons souillés dans du papier hygiénique avant de les jeter à la poubelle. </a:t>
            </a:r>
          </a:p>
          <a:p>
            <a:pPr algn="l">
              <a:lnSpc>
                <a:spcPct val="110000"/>
              </a:lnSpc>
              <a:defRPr/>
            </a:pPr>
            <a:endParaRPr lang="fr-CA" altLang="en-US" sz="2000" noProof="0" dirty="0"/>
          </a:p>
          <a:p>
            <a:pPr algn="l">
              <a:lnSpc>
                <a:spcPct val="110000"/>
              </a:lnSpc>
              <a:defRPr/>
            </a:pPr>
            <a:r>
              <a:rPr lang="fr-CA" altLang="en-US" noProof="0" dirty="0"/>
              <a:t>Ne jetez jamais les tampons, les serviettes hygiéniques ou les applicateurs dans la toilette. </a:t>
            </a:r>
          </a:p>
          <a:p>
            <a:pPr algn="l">
              <a:lnSpc>
                <a:spcPct val="110000"/>
              </a:lnSpc>
              <a:defRPr/>
            </a:pPr>
            <a:endParaRPr lang="fr-CA" altLang="en-US" sz="2000" noProof="0" dirty="0"/>
          </a:p>
          <a:p>
            <a:pPr algn="l">
              <a:lnSpc>
                <a:spcPct val="110000"/>
              </a:lnSpc>
              <a:defRPr/>
            </a:pPr>
            <a:r>
              <a:rPr lang="fr-CA" altLang="en-US" noProof="0" dirty="0"/>
              <a:t>Recherchez les petits contenants à déchets dans les cabines de toilette. </a:t>
            </a:r>
          </a:p>
          <a:p>
            <a:endParaRPr lang="fr-CA" noProof="0" dirty="0"/>
          </a:p>
        </p:txBody>
      </p:sp>
    </p:spTree>
    <p:extLst>
      <p:ext uri="{BB962C8B-B14F-4D97-AF65-F5344CB8AC3E}">
        <p14:creationId xmlns:p14="http://schemas.microsoft.com/office/powerpoint/2010/main" val="4218163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custDataLst>
              <p:tags r:id="rId1"/>
            </p:custDataLst>
          </p:nvPr>
        </p:nvSpPr>
        <p:spPr/>
        <p:txBody>
          <a:bodyPr>
            <a:normAutofit/>
          </a:bodyPr>
          <a:lstStyle/>
          <a:p>
            <a:r>
              <a:rPr lang="fr-CA" altLang="en-US" dirty="0">
                <a:solidFill>
                  <a:srgbClr val="006345"/>
                </a:solidFill>
              </a:rPr>
              <a:t>Combien de sang s’écoule-t-il?</a:t>
            </a:r>
            <a:endParaRPr lang="fr-CA" dirty="0">
              <a:solidFill>
                <a:srgbClr val="006345"/>
              </a:solidFill>
            </a:endParaRPr>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custDataLst>
              <p:tags r:id="rId2"/>
            </p:custDataLst>
          </p:nvPr>
        </p:nvSpPr>
        <p:spPr>
          <a:xfrm>
            <a:off x="838199" y="2385249"/>
            <a:ext cx="10515599" cy="3872675"/>
          </a:xfrm>
        </p:spPr>
        <p:txBody>
          <a:bodyPr>
            <a:normAutofit/>
          </a:bodyPr>
          <a:lstStyle/>
          <a:p>
            <a:pPr algn="l" fontAlgn="base"/>
            <a:r>
              <a:rPr lang="fr-CA" noProof="0" dirty="0"/>
              <a:t>Habituellement, il ne s’écoule que quelques cuillères à soupe de sang et de pertes durant une menstruation.  </a:t>
            </a:r>
          </a:p>
          <a:p>
            <a:pPr algn="l" fontAlgn="base"/>
            <a:endParaRPr lang="fr-CA" sz="2000" noProof="0" dirty="0"/>
          </a:p>
          <a:p>
            <a:pPr algn="l" fontAlgn="base"/>
            <a:r>
              <a:rPr lang="fr-CA" noProof="0" dirty="0"/>
              <a:t>Il faut habituellement changer de serviette ou de tampon de 3 à 6 fois par jour. </a:t>
            </a:r>
          </a:p>
          <a:p>
            <a:pPr algn="l" fontAlgn="base"/>
            <a:endParaRPr lang="fr-CA" sz="2000" noProof="0" dirty="0"/>
          </a:p>
          <a:p>
            <a:pPr algn="l" fontAlgn="base"/>
            <a:r>
              <a:rPr lang="fr-CA" noProof="0" dirty="0"/>
              <a:t>L’abondance de l’écoulement varie d’une personne à l’autre. </a:t>
            </a:r>
            <a:endParaRPr lang="fr-CA" sz="1400" noProof="0" dirty="0"/>
          </a:p>
        </p:txBody>
      </p:sp>
    </p:spTree>
    <p:extLst>
      <p:ext uri="{BB962C8B-B14F-4D97-AF65-F5344CB8AC3E}">
        <p14:creationId xmlns:p14="http://schemas.microsoft.com/office/powerpoint/2010/main" val="1059657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custDataLst>
              <p:tags r:id="rId1"/>
            </p:custDataLst>
          </p:nvPr>
        </p:nvSpPr>
        <p:spPr/>
        <p:txBody>
          <a:bodyPr>
            <a:normAutofit/>
          </a:bodyPr>
          <a:lstStyle/>
          <a:p>
            <a:r>
              <a:rPr lang="fr-CA" altLang="en-US" dirty="0">
                <a:solidFill>
                  <a:srgbClr val="006345"/>
                </a:solidFill>
              </a:rPr>
              <a:t>Est-ce que j’aurai des menstruations le reste de ma vie?</a:t>
            </a:r>
            <a:endParaRPr lang="fr-CA" dirty="0">
              <a:solidFill>
                <a:srgbClr val="006345"/>
              </a:solidFill>
            </a:endParaRPr>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custDataLst>
              <p:tags r:id="rId2"/>
            </p:custDataLst>
          </p:nvPr>
        </p:nvSpPr>
        <p:spPr>
          <a:xfrm>
            <a:off x="838200" y="2554214"/>
            <a:ext cx="10515599" cy="3329751"/>
          </a:xfrm>
        </p:spPr>
        <p:txBody>
          <a:bodyPr vert="horz" lIns="91440" tIns="45720" rIns="91440" bIns="45720" rtlCol="0" anchor="t">
            <a:normAutofit/>
          </a:bodyPr>
          <a:lstStyle/>
          <a:p>
            <a:pPr algn="l" fontAlgn="base"/>
            <a:r>
              <a:rPr lang="fr-CA" dirty="0"/>
              <a:t>L</a:t>
            </a:r>
            <a:r>
              <a:rPr lang="fr-CA" noProof="0" dirty="0"/>
              <a:t>es menstruations </a:t>
            </a:r>
            <a:r>
              <a:rPr lang="fr-CA" dirty="0"/>
              <a:t>cessent habituellement </a:t>
            </a:r>
            <a:r>
              <a:rPr lang="fr-CA" noProof="0" dirty="0"/>
              <a:t>entre 45 ans et le début de la cinquantaine. C’est ce qu’on appelle la ménopause. </a:t>
            </a:r>
          </a:p>
          <a:p>
            <a:pPr algn="l" fontAlgn="base"/>
            <a:endParaRPr lang="fr-CA" noProof="0" dirty="0"/>
          </a:p>
          <a:p>
            <a:pPr algn="l" fontAlgn="base"/>
            <a:r>
              <a:rPr lang="fr-CA" noProof="0" dirty="0">
                <a:latin typeface="Arial"/>
                <a:cs typeface="Arial"/>
              </a:rPr>
              <a:t>Elles cessent généralement pendant la grossesse. </a:t>
            </a:r>
            <a:endParaRPr lang="fr-CA" sz="1400" noProof="0" dirty="0"/>
          </a:p>
        </p:txBody>
      </p:sp>
    </p:spTree>
    <p:extLst>
      <p:ext uri="{BB962C8B-B14F-4D97-AF65-F5344CB8AC3E}">
        <p14:creationId xmlns:p14="http://schemas.microsoft.com/office/powerpoint/2010/main" val="24958068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8619B8-F06A-4A13-96E7-8C7338FB0B86}"/>
              </a:ext>
            </a:extLst>
          </p:cNvPr>
          <p:cNvSpPr>
            <a:spLocks noGrp="1"/>
          </p:cNvSpPr>
          <p:nvPr>
            <p:ph idx="1"/>
            <p:custDataLst>
              <p:tags r:id="rId1"/>
            </p:custDataLst>
          </p:nvPr>
        </p:nvSpPr>
        <p:spPr/>
        <p:txBody>
          <a:bodyPr/>
          <a:lstStyle/>
          <a:p>
            <a:pPr algn="l">
              <a:lnSpc>
                <a:spcPct val="150000"/>
              </a:lnSpc>
            </a:pPr>
            <a:r>
              <a:rPr lang="fr-CA" altLang="en-US" noProof="0" dirty="0"/>
              <a:t>Il est permis de ricaner.</a:t>
            </a:r>
          </a:p>
          <a:p>
            <a:pPr algn="l">
              <a:lnSpc>
                <a:spcPct val="150000"/>
              </a:lnSpc>
            </a:pPr>
            <a:r>
              <a:rPr lang="fr-CA" altLang="en-US" noProof="0" dirty="0"/>
              <a:t>Soyez respectueux.</a:t>
            </a:r>
          </a:p>
          <a:p>
            <a:pPr algn="l">
              <a:lnSpc>
                <a:spcPct val="150000"/>
              </a:lnSpc>
            </a:pPr>
            <a:r>
              <a:rPr lang="fr-CA" altLang="en-US" noProof="0" dirty="0"/>
              <a:t>Tout le monde apprend; posez des questions!</a:t>
            </a:r>
          </a:p>
          <a:p>
            <a:pPr algn="l">
              <a:lnSpc>
                <a:spcPct val="150000"/>
              </a:lnSpc>
            </a:pPr>
            <a:r>
              <a:rPr lang="fr-CA" altLang="en-US" noProof="0" dirty="0"/>
              <a:t>Discutez de la santé sexuelle de façon responsable en dehors de la salle de classe.</a:t>
            </a:r>
          </a:p>
          <a:p>
            <a:pPr marL="0" indent="0" algn="l">
              <a:buNone/>
            </a:pPr>
            <a:endParaRPr lang="fr-CA" noProof="0" dirty="0"/>
          </a:p>
        </p:txBody>
      </p:sp>
      <p:sp>
        <p:nvSpPr>
          <p:cNvPr id="4" name="Rectangle 2">
            <a:extLst>
              <a:ext uri="{FF2B5EF4-FFF2-40B4-BE49-F238E27FC236}">
                <a16:creationId xmlns:a16="http://schemas.microsoft.com/office/drawing/2014/main" id="{F456D65B-CB0C-4312-8401-B9F6F12D0912}"/>
              </a:ext>
            </a:extLst>
          </p:cNvPr>
          <p:cNvSpPr>
            <a:spLocks noGrp="1" noChangeArrowheads="1"/>
          </p:cNvSpPr>
          <p:nvPr>
            <p:ph type="title"/>
            <p:custDataLst>
              <p:tags r:id="rId2"/>
            </p:custDataLst>
          </p:nvPr>
        </p:nvSpPr>
        <p:spPr>
          <a:xfrm>
            <a:off x="838200" y="935038"/>
            <a:ext cx="10515600" cy="1325562"/>
          </a:xfrm>
        </p:spPr>
        <p:txBody>
          <a:bodyPr/>
          <a:lstStyle/>
          <a:p>
            <a:r>
              <a:rPr lang="fr-CA" altLang="en-US" noProof="0" dirty="0">
                <a:solidFill>
                  <a:srgbClr val="006345"/>
                </a:solidFill>
              </a:rPr>
              <a:t>Règles pour les élèves</a:t>
            </a:r>
            <a:endParaRPr lang="fr-CA" altLang="en-US" b="1" noProof="0" dirty="0">
              <a:solidFill>
                <a:srgbClr val="006345"/>
              </a:solidFill>
              <a:latin typeface="Arial Black" panose="020B0A04020102020204" pitchFamily="34" charset="0"/>
            </a:endParaRPr>
          </a:p>
        </p:txBody>
      </p:sp>
    </p:spTree>
    <p:extLst>
      <p:ext uri="{BB962C8B-B14F-4D97-AF65-F5344CB8AC3E}">
        <p14:creationId xmlns:p14="http://schemas.microsoft.com/office/powerpoint/2010/main" val="3522617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custDataLst>
              <p:tags r:id="rId1"/>
            </p:custDataLst>
          </p:nvPr>
        </p:nvSpPr>
        <p:spPr/>
        <p:txBody>
          <a:bodyPr>
            <a:normAutofit/>
          </a:bodyPr>
          <a:lstStyle/>
          <a:p>
            <a:r>
              <a:rPr lang="fr-CA" dirty="0">
                <a:solidFill>
                  <a:srgbClr val="006345"/>
                </a:solidFill>
              </a:rPr>
              <a:t>Les menstruations peuvent entraîner :</a:t>
            </a:r>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custDataLst>
              <p:tags r:id="rId2"/>
            </p:custDataLst>
          </p:nvPr>
        </p:nvSpPr>
        <p:spPr>
          <a:xfrm>
            <a:off x="838199" y="2385249"/>
            <a:ext cx="10515599" cy="3872675"/>
          </a:xfrm>
        </p:spPr>
        <p:txBody>
          <a:bodyPr>
            <a:normAutofit lnSpcReduction="10000"/>
          </a:bodyPr>
          <a:lstStyle/>
          <a:p>
            <a:pPr algn="l" fontAlgn="base"/>
            <a:r>
              <a:rPr lang="fr-CA" noProof="0" dirty="0"/>
              <a:t>une sensibilité ou une douleur aux </a:t>
            </a:r>
            <a:r>
              <a:rPr lang="fr-CA" b="1" noProof="0" dirty="0"/>
              <a:t>seins</a:t>
            </a:r>
            <a:endParaRPr lang="fr-CA" noProof="0" dirty="0"/>
          </a:p>
          <a:p>
            <a:pPr algn="l">
              <a:lnSpc>
                <a:spcPct val="150000"/>
              </a:lnSpc>
              <a:defRPr/>
            </a:pPr>
            <a:r>
              <a:rPr lang="fr-CA" b="1" noProof="0" dirty="0"/>
              <a:t>des crampes</a:t>
            </a:r>
          </a:p>
          <a:p>
            <a:pPr lvl="1">
              <a:spcBef>
                <a:spcPts val="0"/>
              </a:spcBef>
              <a:defRPr/>
            </a:pPr>
            <a:r>
              <a:rPr lang="fr-CA" noProof="0" dirty="0">
                <a:latin typeface="Arial" panose="020B0604020202020204" pitchFamily="34" charset="0"/>
                <a:cs typeface="Arial" panose="020B0604020202020204" pitchFamily="34" charset="0"/>
              </a:rPr>
              <a:t>une douleur ou des crampes dans le bas du ventre</a:t>
            </a:r>
          </a:p>
          <a:p>
            <a:pPr lvl="1">
              <a:defRPr/>
            </a:pPr>
            <a:r>
              <a:rPr lang="fr-CA" noProof="0" dirty="0">
                <a:latin typeface="Arial" panose="020B0604020202020204" pitchFamily="34" charset="0"/>
                <a:cs typeface="Arial" panose="020B0604020202020204" pitchFamily="34" charset="0"/>
              </a:rPr>
              <a:t>un mal de dos</a:t>
            </a:r>
          </a:p>
          <a:p>
            <a:pPr lvl="1">
              <a:defRPr/>
            </a:pPr>
            <a:r>
              <a:rPr lang="fr-CA" noProof="0" dirty="0">
                <a:latin typeface="Arial" panose="020B0604020202020204" pitchFamily="34" charset="0"/>
                <a:cs typeface="Arial" panose="020B0604020202020204" pitchFamily="34" charset="0"/>
              </a:rPr>
              <a:t>une douleur à l’intérieur de la cuisse</a:t>
            </a:r>
          </a:p>
          <a:p>
            <a:pPr algn="l" fontAlgn="base">
              <a:spcBef>
                <a:spcPts val="1200"/>
              </a:spcBef>
            </a:pPr>
            <a:r>
              <a:rPr lang="fr-CA" b="1" noProof="0" dirty="0"/>
              <a:t>le syndrome prémenstruel (SPM) </a:t>
            </a:r>
            <a:r>
              <a:rPr lang="fr-CA" noProof="0" dirty="0"/>
              <a:t>​- ne se manifeste pas chez tout le monde </a:t>
            </a:r>
          </a:p>
          <a:p>
            <a:pPr lvl="1" fontAlgn="base"/>
            <a:r>
              <a:rPr lang="fr-CA" noProof="0" dirty="0">
                <a:latin typeface="Arial" panose="020B0604020202020204" pitchFamily="34" charset="0"/>
                <a:cs typeface="Arial" panose="020B0604020202020204" pitchFamily="34" charset="0"/>
              </a:rPr>
              <a:t>sensation de ballonnement, maux de tête, acné, crampes abdominales, fatigue, tristesse et irritabilité </a:t>
            </a:r>
            <a:r>
              <a:rPr lang="fr-CA" noProof="0" dirty="0"/>
              <a:t> </a:t>
            </a:r>
          </a:p>
          <a:p>
            <a:pPr marL="0" indent="0" algn="l" fontAlgn="base">
              <a:buNone/>
            </a:pPr>
            <a:endParaRPr lang="fr-CA" sz="1400" noProof="0" dirty="0"/>
          </a:p>
        </p:txBody>
      </p:sp>
    </p:spTree>
    <p:extLst>
      <p:ext uri="{BB962C8B-B14F-4D97-AF65-F5344CB8AC3E}">
        <p14:creationId xmlns:p14="http://schemas.microsoft.com/office/powerpoint/2010/main" val="3125887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custDataLst>
              <p:tags r:id="rId1"/>
            </p:custDataLst>
          </p:nvPr>
        </p:nvSpPr>
        <p:spPr/>
        <p:txBody>
          <a:bodyPr>
            <a:normAutofit/>
          </a:bodyPr>
          <a:lstStyle/>
          <a:p>
            <a:r>
              <a:rPr lang="fr-CA" altLang="en-US" noProof="0" dirty="0">
                <a:solidFill>
                  <a:srgbClr val="006345"/>
                </a:solidFill>
                <a:latin typeface="Arial"/>
                <a:cs typeface="Arial"/>
              </a:rPr>
              <a:t>Pour gérer les symptômes des menstruations</a:t>
            </a:r>
            <a:br>
              <a:rPr lang="fr-CA" altLang="en-US" noProof="0" dirty="0">
                <a:solidFill>
                  <a:srgbClr val="006345"/>
                </a:solidFill>
                <a:latin typeface="Arial"/>
                <a:cs typeface="Arial"/>
              </a:rPr>
            </a:br>
            <a:endParaRPr lang="fr-CA" noProof="0" dirty="0">
              <a:solidFill>
                <a:srgbClr val="006345"/>
              </a:solidFill>
              <a:latin typeface="Arial"/>
              <a:cs typeface="Arial"/>
            </a:endParaRPr>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custDataLst>
              <p:tags r:id="rId2"/>
            </p:custDataLst>
          </p:nvPr>
        </p:nvSpPr>
        <p:spPr>
          <a:xfrm>
            <a:off x="699052" y="2017501"/>
            <a:ext cx="8435282" cy="3872675"/>
          </a:xfrm>
        </p:spPr>
        <p:txBody>
          <a:bodyPr>
            <a:normAutofit fontScale="92500" lnSpcReduction="10000"/>
          </a:bodyPr>
          <a:lstStyle/>
          <a:p>
            <a:pPr algn="l">
              <a:spcBef>
                <a:spcPts val="1200"/>
              </a:spcBef>
              <a:defRPr/>
            </a:pPr>
            <a:r>
              <a:rPr lang="fr-CA" sz="2900" noProof="0" dirty="0"/>
              <a:t>Faire de l’activité physique  </a:t>
            </a:r>
          </a:p>
          <a:p>
            <a:pPr lvl="1">
              <a:lnSpc>
                <a:spcPct val="100000"/>
              </a:lnSpc>
              <a:defRPr/>
            </a:pPr>
            <a:r>
              <a:rPr lang="fr-CA" sz="2600" noProof="0" dirty="0">
                <a:latin typeface="Arial" panose="020B0604020202020204" pitchFamily="34" charset="0"/>
                <a:cs typeface="Arial" panose="020B0604020202020204" pitchFamily="34" charset="0"/>
              </a:rPr>
              <a:t>faire une marche, nager, faire du vélo ou s’adonner à son sport préféré</a:t>
            </a:r>
          </a:p>
          <a:p>
            <a:pPr algn="l">
              <a:lnSpc>
                <a:spcPct val="150000"/>
              </a:lnSpc>
              <a:spcBef>
                <a:spcPts val="0"/>
              </a:spcBef>
              <a:defRPr/>
            </a:pPr>
            <a:r>
              <a:rPr lang="fr-CA" sz="2900" noProof="0" dirty="0"/>
              <a:t>Prendre un bain chaud</a:t>
            </a:r>
          </a:p>
          <a:p>
            <a:pPr algn="l">
              <a:defRPr/>
            </a:pPr>
            <a:r>
              <a:rPr lang="fr-CA" sz="2900" noProof="0" dirty="0"/>
              <a:t>Placer un coussin chauffant ou une bouillotte sur </a:t>
            </a:r>
          </a:p>
          <a:p>
            <a:pPr marL="0" indent="0" algn="l">
              <a:buNone/>
              <a:tabLst>
                <a:tab pos="269875" algn="l"/>
              </a:tabLst>
              <a:defRPr/>
            </a:pPr>
            <a:r>
              <a:rPr lang="fr-CA" sz="2900" noProof="0" dirty="0"/>
              <a:t>	le ventre </a:t>
            </a:r>
          </a:p>
          <a:p>
            <a:pPr algn="l" fontAlgn="base">
              <a:lnSpc>
                <a:spcPct val="100000"/>
              </a:lnSpc>
              <a:defRPr/>
            </a:pPr>
            <a:r>
              <a:rPr lang="fr-CA" sz="2900" dirty="0"/>
              <a:t>Manger une variété d’aliments tous les jours </a:t>
            </a:r>
          </a:p>
          <a:p>
            <a:pPr algn="l" fontAlgn="base">
              <a:lnSpc>
                <a:spcPct val="100000"/>
              </a:lnSpc>
              <a:defRPr/>
            </a:pPr>
            <a:r>
              <a:rPr lang="fr-CA" sz="2900" dirty="0"/>
              <a:t>Adopter de bonnes habitudes de sommeil</a:t>
            </a:r>
          </a:p>
          <a:p>
            <a:pPr marL="0" indent="0" algn="l" fontAlgn="base">
              <a:buNone/>
            </a:pPr>
            <a:endParaRPr lang="fr-CA" sz="1400" noProof="0" dirty="0"/>
          </a:p>
        </p:txBody>
      </p:sp>
      <p:pic>
        <p:nvPicPr>
          <p:cNvPr id="6" name="Picture 5">
            <a:extLst>
              <a:ext uri="{FF2B5EF4-FFF2-40B4-BE49-F238E27FC236}">
                <a16:creationId xmlns:a16="http://schemas.microsoft.com/office/drawing/2014/main" id="{B03F4DED-8750-C036-F874-38ACB2BE163C}"/>
              </a:ext>
            </a:extLst>
          </p:cNvPr>
          <p:cNvPicPr>
            <a:picLocks noChangeAspect="1"/>
          </p:cNvPicPr>
          <p:nvPr>
            <p:custDataLst>
              <p:tags r:id="rId3"/>
            </p:custDataLst>
          </p:nvPr>
        </p:nvPicPr>
        <p:blipFill>
          <a:blip r:embed="rId7" cstate="hqprint">
            <a:extLst>
              <a:ext uri="{28A0092B-C50C-407E-A947-70E740481C1C}">
                <a14:useLocalDpi xmlns:a14="http://schemas.microsoft.com/office/drawing/2010/main" val="0"/>
              </a:ext>
            </a:extLst>
          </a:blip>
          <a:srcRect/>
          <a:stretch/>
        </p:blipFill>
        <p:spPr>
          <a:xfrm>
            <a:off x="9674360" y="1696009"/>
            <a:ext cx="2517640" cy="2517640"/>
          </a:xfrm>
          <a:prstGeom prst="rect">
            <a:avLst/>
          </a:prstGeom>
        </p:spPr>
      </p:pic>
      <p:pic>
        <p:nvPicPr>
          <p:cNvPr id="7" name="Picture 6">
            <a:extLst>
              <a:ext uri="{FF2B5EF4-FFF2-40B4-BE49-F238E27FC236}">
                <a16:creationId xmlns:a16="http://schemas.microsoft.com/office/drawing/2014/main" id="{907658E5-26BC-1D1B-29EC-9931EF3EBD66}"/>
              </a:ext>
            </a:extLst>
          </p:cNvPr>
          <p:cNvPicPr>
            <a:picLocks noChangeAspect="1"/>
          </p:cNvPicPr>
          <p:nvPr>
            <p:custDataLst>
              <p:tags r:id="rId4"/>
            </p:custDataLst>
          </p:nvPr>
        </p:nvPicPr>
        <p:blipFill>
          <a:blip r:embed="rId8" cstate="hqprint">
            <a:extLst>
              <a:ext uri="{28A0092B-C50C-407E-A947-70E740481C1C}">
                <a14:useLocalDpi xmlns:a14="http://schemas.microsoft.com/office/drawing/2010/main" val="0"/>
              </a:ext>
            </a:extLst>
          </a:blip>
          <a:srcRect/>
          <a:stretch/>
        </p:blipFill>
        <p:spPr>
          <a:xfrm>
            <a:off x="9456744" y="4138917"/>
            <a:ext cx="2412845" cy="2412845"/>
          </a:xfrm>
          <a:prstGeom prst="rect">
            <a:avLst/>
          </a:prstGeom>
        </p:spPr>
      </p:pic>
    </p:spTree>
    <p:extLst>
      <p:ext uri="{BB962C8B-B14F-4D97-AF65-F5344CB8AC3E}">
        <p14:creationId xmlns:p14="http://schemas.microsoft.com/office/powerpoint/2010/main" val="2664316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EA52-2A20-40B2-81E3-4BF4B06E070E}"/>
              </a:ext>
            </a:extLst>
          </p:cNvPr>
          <p:cNvSpPr>
            <a:spLocks noGrp="1"/>
          </p:cNvSpPr>
          <p:nvPr>
            <p:ph type="title"/>
            <p:custDataLst>
              <p:tags r:id="rId1"/>
            </p:custDataLst>
          </p:nvPr>
        </p:nvSpPr>
        <p:spPr/>
        <p:txBody>
          <a:bodyPr/>
          <a:lstStyle/>
          <a:p>
            <a:r>
              <a:rPr lang="fr-CA" dirty="0">
                <a:solidFill>
                  <a:srgbClr val="006345"/>
                </a:solidFill>
                <a:latin typeface="Arial"/>
                <a:cs typeface="Arial"/>
              </a:rPr>
              <a:t>Le soin de soi durant les menstruations</a:t>
            </a:r>
          </a:p>
        </p:txBody>
      </p:sp>
      <p:sp>
        <p:nvSpPr>
          <p:cNvPr id="3" name="Content Placeholder 2">
            <a:extLst>
              <a:ext uri="{FF2B5EF4-FFF2-40B4-BE49-F238E27FC236}">
                <a16:creationId xmlns:a16="http://schemas.microsoft.com/office/drawing/2014/main" id="{874A05A0-0F36-454E-A700-3F7DE3B401F3}"/>
              </a:ext>
            </a:extLst>
          </p:cNvPr>
          <p:cNvSpPr>
            <a:spLocks noGrp="1"/>
          </p:cNvSpPr>
          <p:nvPr>
            <p:ph idx="1"/>
            <p:custDataLst>
              <p:tags r:id="rId2"/>
            </p:custDataLst>
          </p:nvPr>
        </p:nvSpPr>
        <p:spPr>
          <a:xfrm>
            <a:off x="838201" y="2154061"/>
            <a:ext cx="10515599" cy="4155811"/>
          </a:xfrm>
        </p:spPr>
        <p:txBody>
          <a:bodyPr vert="horz" lIns="91440" tIns="45720" rIns="91440" bIns="45720" rtlCol="0" anchor="t">
            <a:normAutofit/>
          </a:bodyPr>
          <a:lstStyle/>
          <a:p>
            <a:pPr algn="l">
              <a:lnSpc>
                <a:spcPct val="100000"/>
              </a:lnSpc>
              <a:defRPr/>
            </a:pPr>
            <a:r>
              <a:rPr lang="fr-CA" altLang="en-US" noProof="0" dirty="0"/>
              <a:t>Lire un bon livre</a:t>
            </a:r>
          </a:p>
          <a:p>
            <a:pPr algn="l">
              <a:lnSpc>
                <a:spcPct val="100000"/>
              </a:lnSpc>
              <a:defRPr/>
            </a:pPr>
            <a:r>
              <a:rPr lang="fr-CA" altLang="en-US" noProof="0" dirty="0"/>
              <a:t>Écouter de la musique</a:t>
            </a:r>
          </a:p>
          <a:p>
            <a:pPr algn="l">
              <a:lnSpc>
                <a:spcPct val="100000"/>
              </a:lnSpc>
              <a:defRPr/>
            </a:pPr>
            <a:r>
              <a:rPr lang="fr-CA" altLang="en-US" noProof="0" dirty="0"/>
              <a:t>Bouger et faire des étirements</a:t>
            </a:r>
          </a:p>
          <a:p>
            <a:pPr algn="l">
              <a:lnSpc>
                <a:spcPct val="100000"/>
              </a:lnSpc>
              <a:defRPr/>
            </a:pPr>
            <a:r>
              <a:rPr lang="fr-CA" altLang="en-US" noProof="0" dirty="0"/>
              <a:t>Porter des bas douillets ou des vêtements confortables</a:t>
            </a:r>
          </a:p>
          <a:p>
            <a:pPr algn="l">
              <a:lnSpc>
                <a:spcPct val="100000"/>
              </a:lnSpc>
              <a:defRPr/>
            </a:pPr>
            <a:r>
              <a:rPr lang="fr-CA" altLang="en-US" noProof="0" dirty="0"/>
              <a:t>Passer du temps avec des amis ou des proches</a:t>
            </a:r>
            <a:endParaRPr lang="fr-CA" altLang="en-US" sz="3200" b="1" noProof="0" dirty="0">
              <a:latin typeface="Arial"/>
              <a:cs typeface="Arial"/>
            </a:endParaRPr>
          </a:p>
          <a:p>
            <a:pPr marL="0" indent="0">
              <a:lnSpc>
                <a:spcPct val="100000"/>
              </a:lnSpc>
              <a:spcBef>
                <a:spcPts val="600"/>
              </a:spcBef>
              <a:buNone/>
              <a:defRPr/>
            </a:pPr>
            <a:endParaRPr lang="fr-CA" altLang="en-US" sz="3200" b="1" noProof="0" dirty="0">
              <a:latin typeface="Arial"/>
              <a:cs typeface="Arial"/>
            </a:endParaRPr>
          </a:p>
          <a:p>
            <a:pPr marL="0" indent="0">
              <a:lnSpc>
                <a:spcPct val="100000"/>
              </a:lnSpc>
              <a:buNone/>
              <a:defRPr/>
            </a:pPr>
            <a:r>
              <a:rPr lang="fr-CA" altLang="en-US" sz="3200" b="1" noProof="0" dirty="0">
                <a:latin typeface="Arial"/>
                <a:cs typeface="Arial"/>
              </a:rPr>
              <a:t>Qu’est-ce qui améliore votre bien-être?</a:t>
            </a:r>
          </a:p>
          <a:p>
            <a:pPr marL="0" indent="0" algn="l">
              <a:lnSpc>
                <a:spcPct val="100000"/>
              </a:lnSpc>
              <a:buNone/>
              <a:defRPr/>
            </a:pPr>
            <a:endParaRPr lang="fr-CA" altLang="en-US" noProof="0" dirty="0"/>
          </a:p>
        </p:txBody>
      </p:sp>
      <p:pic>
        <p:nvPicPr>
          <p:cNvPr id="8" name="Picture 7" descr="Hands hugging a heart&#10;&#10;Description automatically generated">
            <a:extLst>
              <a:ext uri="{FF2B5EF4-FFF2-40B4-BE49-F238E27FC236}">
                <a16:creationId xmlns:a16="http://schemas.microsoft.com/office/drawing/2014/main" id="{AD65EAC4-7503-9C8F-7CAC-044D22FE7057}"/>
              </a:ext>
            </a:extLst>
          </p:cNvPr>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l="10196" t="21507" r="-434" b="16358"/>
          <a:stretch/>
        </p:blipFill>
        <p:spPr>
          <a:xfrm>
            <a:off x="9036558" y="1766435"/>
            <a:ext cx="2812370" cy="1936481"/>
          </a:xfrm>
          <a:prstGeom prst="rect">
            <a:avLst/>
          </a:prstGeom>
        </p:spPr>
      </p:pic>
    </p:spTree>
    <p:extLst>
      <p:ext uri="{BB962C8B-B14F-4D97-AF65-F5344CB8AC3E}">
        <p14:creationId xmlns:p14="http://schemas.microsoft.com/office/powerpoint/2010/main" val="1237687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CEA52-2A20-40B2-81E3-4BF4B06E070E}"/>
              </a:ext>
            </a:extLst>
          </p:cNvPr>
          <p:cNvSpPr>
            <a:spLocks noGrp="1"/>
          </p:cNvSpPr>
          <p:nvPr>
            <p:ph type="title"/>
            <p:custDataLst>
              <p:tags r:id="rId1"/>
            </p:custDataLst>
          </p:nvPr>
        </p:nvSpPr>
        <p:spPr>
          <a:xfrm>
            <a:off x="0" y="934281"/>
            <a:ext cx="10515600" cy="1325563"/>
          </a:xfrm>
        </p:spPr>
        <p:txBody>
          <a:bodyPr/>
          <a:lstStyle/>
          <a:p>
            <a:r>
              <a:rPr lang="fr-CA" altLang="en-US" dirty="0">
                <a:solidFill>
                  <a:srgbClr val="006345"/>
                </a:solidFill>
                <a:latin typeface="Arial"/>
                <a:cs typeface="Arial"/>
              </a:rPr>
              <a:t>Choisir des aliments riches en fer</a:t>
            </a:r>
            <a:endParaRPr lang="fr-CA" dirty="0">
              <a:solidFill>
                <a:srgbClr val="006345"/>
              </a:solidFill>
              <a:latin typeface="Arial"/>
              <a:cs typeface="Arial"/>
            </a:endParaRPr>
          </a:p>
        </p:txBody>
      </p:sp>
      <p:pic>
        <p:nvPicPr>
          <p:cNvPr id="5" name="Picture 4" descr="A collage of different foods&#10;&#10;Description automatically generated">
            <a:extLst>
              <a:ext uri="{FF2B5EF4-FFF2-40B4-BE49-F238E27FC236}">
                <a16:creationId xmlns:a16="http://schemas.microsoft.com/office/drawing/2014/main" id="{2679C268-FFF1-CDD9-897D-0927E4254D35}"/>
              </a:ext>
            </a:extLst>
          </p:cNvPr>
          <p:cNvPicPr>
            <a:picLocks noChangeAspect="1"/>
          </p:cNvPicPr>
          <p:nvPr>
            <p:custDataLst>
              <p:tags r:id="rId2"/>
            </p:custDataLst>
          </p:nvPr>
        </p:nvPicPr>
        <p:blipFill rotWithShape="1">
          <a:blip r:embed="rId6">
            <a:extLst>
              <a:ext uri="{28A0092B-C50C-407E-A947-70E740481C1C}">
                <a14:useLocalDpi xmlns:a14="http://schemas.microsoft.com/office/drawing/2010/main" val="0"/>
              </a:ext>
            </a:extLst>
          </a:blip>
          <a:srcRect l="28403" r="28195"/>
          <a:stretch/>
        </p:blipFill>
        <p:spPr>
          <a:xfrm>
            <a:off x="9215437" y="0"/>
            <a:ext cx="2976563" cy="6858000"/>
          </a:xfrm>
          <a:prstGeom prst="rect">
            <a:avLst/>
          </a:prstGeom>
        </p:spPr>
      </p:pic>
      <p:sp>
        <p:nvSpPr>
          <p:cNvPr id="3" name="Content Placeholder 2">
            <a:extLst>
              <a:ext uri="{FF2B5EF4-FFF2-40B4-BE49-F238E27FC236}">
                <a16:creationId xmlns:a16="http://schemas.microsoft.com/office/drawing/2014/main" id="{874A05A0-0F36-454E-A700-3F7DE3B401F3}"/>
              </a:ext>
            </a:extLst>
          </p:cNvPr>
          <p:cNvSpPr>
            <a:spLocks noGrp="1"/>
          </p:cNvSpPr>
          <p:nvPr>
            <p:ph idx="1"/>
            <p:custDataLst>
              <p:tags r:id="rId3"/>
            </p:custDataLst>
          </p:nvPr>
        </p:nvSpPr>
        <p:spPr>
          <a:xfrm>
            <a:off x="838201" y="1965218"/>
            <a:ext cx="8514522" cy="4155811"/>
          </a:xfrm>
        </p:spPr>
        <p:txBody>
          <a:bodyPr vert="horz" lIns="91440" tIns="45720" rIns="91440" bIns="45720" rtlCol="0" anchor="t">
            <a:normAutofit fontScale="92500" lnSpcReduction="20000"/>
          </a:bodyPr>
          <a:lstStyle/>
          <a:p>
            <a:pPr marL="0" indent="0">
              <a:buNone/>
              <a:defRPr/>
            </a:pPr>
            <a:r>
              <a:rPr lang="fr-CA" altLang="en-US" sz="3200" b="1" noProof="0" dirty="0">
                <a:latin typeface="Arial"/>
                <a:cs typeface="Arial"/>
              </a:rPr>
              <a:t>Le fer favorise la production de globules rouges</a:t>
            </a:r>
          </a:p>
          <a:p>
            <a:pPr algn="l">
              <a:lnSpc>
                <a:spcPct val="100000"/>
              </a:lnSpc>
              <a:defRPr/>
            </a:pPr>
            <a:r>
              <a:rPr lang="fr-CA" noProof="0" dirty="0">
                <a:latin typeface="Arial"/>
                <a:cs typeface="Arial"/>
              </a:rPr>
              <a:t>Viande, volaille et poisson</a:t>
            </a:r>
          </a:p>
          <a:p>
            <a:pPr algn="l">
              <a:lnSpc>
                <a:spcPct val="100000"/>
              </a:lnSpc>
              <a:defRPr/>
            </a:pPr>
            <a:r>
              <a:rPr lang="fr-CA" noProof="0" dirty="0">
                <a:latin typeface="Arial"/>
                <a:cs typeface="Arial"/>
              </a:rPr>
              <a:t>Œufs </a:t>
            </a:r>
          </a:p>
          <a:p>
            <a:pPr algn="l">
              <a:lnSpc>
                <a:spcPct val="100000"/>
              </a:lnSpc>
              <a:defRPr/>
            </a:pPr>
            <a:r>
              <a:rPr lang="fr-CA" noProof="0" dirty="0">
                <a:latin typeface="Arial"/>
                <a:cs typeface="Arial"/>
              </a:rPr>
              <a:t>Haricots, pois, lentilles et tofu</a:t>
            </a:r>
          </a:p>
          <a:p>
            <a:pPr algn="l">
              <a:lnSpc>
                <a:spcPct val="100000"/>
              </a:lnSpc>
              <a:defRPr/>
            </a:pPr>
            <a:r>
              <a:rPr lang="fr-CA" noProof="0" dirty="0">
                <a:latin typeface="Arial"/>
                <a:cs typeface="Arial"/>
              </a:rPr>
              <a:t>Certains légumes, comme les épinards et les betteraves</a:t>
            </a:r>
          </a:p>
          <a:p>
            <a:pPr algn="l">
              <a:lnSpc>
                <a:spcPct val="100000"/>
              </a:lnSpc>
              <a:defRPr/>
            </a:pPr>
            <a:r>
              <a:rPr lang="fr-CA" noProof="0" dirty="0">
                <a:latin typeface="Arial"/>
                <a:cs typeface="Arial"/>
              </a:rPr>
              <a:t>Certains produits de grains entiers, comme le quinoa, l’avoine et le pain de grains entiers</a:t>
            </a:r>
          </a:p>
          <a:p>
            <a:pPr algn="l">
              <a:lnSpc>
                <a:spcPct val="100000"/>
              </a:lnSpc>
              <a:defRPr/>
            </a:pPr>
            <a:r>
              <a:rPr lang="fr-CA" noProof="0" dirty="0">
                <a:latin typeface="Arial"/>
                <a:cs typeface="Arial"/>
              </a:rPr>
              <a:t>Noix, graines et certains fruits séchés </a:t>
            </a:r>
          </a:p>
          <a:p>
            <a:pPr algn="l">
              <a:lnSpc>
                <a:spcPct val="100000"/>
              </a:lnSpc>
              <a:defRPr/>
            </a:pPr>
            <a:endParaRPr lang="fr-CA" altLang="en-US" noProof="0" dirty="0"/>
          </a:p>
        </p:txBody>
      </p:sp>
    </p:spTree>
    <p:extLst>
      <p:ext uri="{BB962C8B-B14F-4D97-AF65-F5344CB8AC3E}">
        <p14:creationId xmlns:p14="http://schemas.microsoft.com/office/powerpoint/2010/main" val="629917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custDataLst>
              <p:tags r:id="rId1"/>
            </p:custDataLst>
          </p:nvPr>
        </p:nvSpPr>
        <p:spPr/>
        <p:txBody>
          <a:bodyPr/>
          <a:lstStyle/>
          <a:p>
            <a:r>
              <a:rPr lang="fr-CA" dirty="0">
                <a:solidFill>
                  <a:srgbClr val="006345"/>
                </a:solidFill>
                <a:latin typeface="Arial"/>
                <a:cs typeface="Arial"/>
              </a:rPr>
              <a:t>Trousse menstruelle</a:t>
            </a:r>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custDataLst>
              <p:tags r:id="rId2"/>
            </p:custDataLst>
          </p:nvPr>
        </p:nvSpPr>
        <p:spPr>
          <a:xfrm>
            <a:off x="0" y="2582306"/>
            <a:ext cx="10515599" cy="3872675"/>
          </a:xfrm>
        </p:spPr>
        <p:txBody>
          <a:bodyPr>
            <a:normAutofit/>
          </a:bodyPr>
          <a:lstStyle/>
          <a:p>
            <a:pPr marL="0" indent="0" fontAlgn="base">
              <a:lnSpc>
                <a:spcPct val="100000"/>
              </a:lnSpc>
              <a:buNone/>
            </a:pPr>
            <a:r>
              <a:rPr lang="fr-CA" noProof="0" dirty="0"/>
              <a:t>Produits hygiéniques</a:t>
            </a:r>
          </a:p>
          <a:p>
            <a:pPr marL="0" indent="0" fontAlgn="base">
              <a:lnSpc>
                <a:spcPct val="100000"/>
              </a:lnSpc>
              <a:buNone/>
            </a:pPr>
            <a:r>
              <a:rPr lang="fr-CA" noProof="0" dirty="0"/>
              <a:t>Désinfectant pour les mains</a:t>
            </a:r>
          </a:p>
          <a:p>
            <a:pPr marL="0" indent="0" fontAlgn="base">
              <a:lnSpc>
                <a:spcPct val="100000"/>
              </a:lnSpc>
              <a:buNone/>
            </a:pPr>
            <a:r>
              <a:rPr lang="fr-CA" noProof="0" dirty="0"/>
              <a:t>Sous-vêtements de rechange</a:t>
            </a:r>
          </a:p>
          <a:p>
            <a:pPr marL="0" indent="0" fontAlgn="base">
              <a:lnSpc>
                <a:spcPct val="100000"/>
              </a:lnSpc>
              <a:buNone/>
            </a:pPr>
            <a:r>
              <a:rPr lang="fr-CA" noProof="0" dirty="0"/>
              <a:t>Sac pour les sous-vêtements sales</a:t>
            </a:r>
          </a:p>
          <a:p>
            <a:pPr marL="0" indent="0" algn="l" fontAlgn="base">
              <a:buNone/>
            </a:pPr>
            <a:endParaRPr lang="fr-CA" sz="1400" noProof="0" dirty="0"/>
          </a:p>
        </p:txBody>
      </p:sp>
      <p:pic>
        <p:nvPicPr>
          <p:cNvPr id="6" name="Picture 5">
            <a:extLst>
              <a:ext uri="{FF2B5EF4-FFF2-40B4-BE49-F238E27FC236}">
                <a16:creationId xmlns:a16="http://schemas.microsoft.com/office/drawing/2014/main" id="{1B97D36F-A195-4AC1-1C1C-866D09926782}"/>
              </a:ext>
            </a:extLst>
          </p:cNvPr>
          <p:cNvPicPr>
            <a:picLocks noChangeAspect="1"/>
          </p:cNvPicPr>
          <p:nvPr>
            <p:custDataLst>
              <p:tags r:id="rId3"/>
            </p:custDataLst>
          </p:nvPr>
        </p:nvPicPr>
        <p:blipFill>
          <a:blip r:embed="rId6" cstate="hqprint">
            <a:extLst>
              <a:ext uri="{28A0092B-C50C-407E-A947-70E740481C1C}">
                <a14:useLocalDpi xmlns:a14="http://schemas.microsoft.com/office/drawing/2010/main" val="0"/>
              </a:ext>
            </a:extLst>
          </a:blip>
          <a:srcRect/>
          <a:stretch/>
        </p:blipFill>
        <p:spPr>
          <a:xfrm>
            <a:off x="8188515" y="2333677"/>
            <a:ext cx="2867327" cy="2867327"/>
          </a:xfrm>
          <a:prstGeom prst="rect">
            <a:avLst/>
          </a:prstGeom>
        </p:spPr>
      </p:pic>
    </p:spTree>
    <p:extLst>
      <p:ext uri="{BB962C8B-B14F-4D97-AF65-F5344CB8AC3E}">
        <p14:creationId xmlns:p14="http://schemas.microsoft.com/office/powerpoint/2010/main" val="1567209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B20C-D03A-419C-8815-039A3C9F466B}"/>
              </a:ext>
            </a:extLst>
          </p:cNvPr>
          <p:cNvSpPr>
            <a:spLocks noGrp="1"/>
          </p:cNvSpPr>
          <p:nvPr>
            <p:ph type="title"/>
            <p:custDataLst>
              <p:tags r:id="rId1"/>
            </p:custDataLst>
          </p:nvPr>
        </p:nvSpPr>
        <p:spPr/>
        <p:txBody>
          <a:bodyPr/>
          <a:lstStyle/>
          <a:p>
            <a:r>
              <a:rPr lang="fr-CA" altLang="en-US" dirty="0">
                <a:solidFill>
                  <a:srgbClr val="006345"/>
                </a:solidFill>
                <a:latin typeface="Arial"/>
                <a:cs typeface="Arial"/>
              </a:rPr>
              <a:t>Sentiments</a:t>
            </a:r>
            <a:endParaRPr lang="fr-CA" dirty="0">
              <a:solidFill>
                <a:srgbClr val="006345"/>
              </a:solidFill>
              <a:latin typeface="Arial"/>
              <a:cs typeface="Arial"/>
            </a:endParaRPr>
          </a:p>
        </p:txBody>
      </p:sp>
      <p:sp>
        <p:nvSpPr>
          <p:cNvPr id="3" name="Content Placeholder 2">
            <a:extLst>
              <a:ext uri="{FF2B5EF4-FFF2-40B4-BE49-F238E27FC236}">
                <a16:creationId xmlns:a16="http://schemas.microsoft.com/office/drawing/2014/main" id="{F0035075-2887-4D50-9928-E3AD80C71368}"/>
              </a:ext>
            </a:extLst>
          </p:cNvPr>
          <p:cNvSpPr>
            <a:spLocks noGrp="1"/>
          </p:cNvSpPr>
          <p:nvPr>
            <p:ph idx="1"/>
            <p:custDataLst>
              <p:tags r:id="rId2"/>
            </p:custDataLst>
          </p:nvPr>
        </p:nvSpPr>
        <p:spPr/>
        <p:txBody>
          <a:bodyPr/>
          <a:lstStyle/>
          <a:p>
            <a:pPr marL="0" indent="0">
              <a:buNone/>
            </a:pPr>
            <a:r>
              <a:rPr lang="fr-CA" altLang="en-US" sz="2400" noProof="0" dirty="0">
                <a:latin typeface="Arial"/>
                <a:cs typeface="Arial"/>
              </a:rPr>
              <a:t>Les sentiments qu’on éprouve durant la puberté varient d’une personne à l’autre… c’est tout à fait normal!  </a:t>
            </a:r>
            <a:endParaRPr lang="fr-CA" altLang="en-US" sz="2400" noProof="0" dirty="0"/>
          </a:p>
          <a:p>
            <a:pPr marL="0" indent="0">
              <a:buNone/>
            </a:pPr>
            <a:r>
              <a:rPr lang="fr-CA" altLang="en-US" sz="2400" noProof="0" dirty="0">
                <a:latin typeface="Arial"/>
                <a:cs typeface="Arial"/>
              </a:rPr>
              <a:t>Quels sont quelques-uns des sentiments que vous pourriez éprouver?</a:t>
            </a:r>
            <a:endParaRPr lang="fr-CA" noProof="0" dirty="0"/>
          </a:p>
        </p:txBody>
      </p:sp>
    </p:spTree>
    <p:extLst>
      <p:ext uri="{BB962C8B-B14F-4D97-AF65-F5344CB8AC3E}">
        <p14:creationId xmlns:p14="http://schemas.microsoft.com/office/powerpoint/2010/main" val="7980206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D1DB5FE-9845-B4DB-319B-FE1E89D5C2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737" y="666750"/>
            <a:ext cx="10296525" cy="552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3965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338F-3E33-4CDA-9EC4-EB52C4312D63}"/>
              </a:ext>
            </a:extLst>
          </p:cNvPr>
          <p:cNvSpPr>
            <a:spLocks noGrp="1"/>
          </p:cNvSpPr>
          <p:nvPr>
            <p:ph type="title"/>
            <p:custDataLst>
              <p:tags r:id="rId1"/>
            </p:custDataLst>
          </p:nvPr>
        </p:nvSpPr>
        <p:spPr/>
        <p:txBody>
          <a:bodyPr/>
          <a:lstStyle/>
          <a:p>
            <a:r>
              <a:rPr lang="fr-CA" altLang="en-US" noProof="0" dirty="0">
                <a:solidFill>
                  <a:srgbClr val="006345"/>
                </a:solidFill>
              </a:rPr>
              <a:t>Où trouver d’autres renseignements?</a:t>
            </a:r>
            <a:endParaRPr lang="fr-CA" noProof="0" dirty="0"/>
          </a:p>
        </p:txBody>
      </p:sp>
      <p:sp>
        <p:nvSpPr>
          <p:cNvPr id="3" name="Content Placeholder 2">
            <a:extLst>
              <a:ext uri="{FF2B5EF4-FFF2-40B4-BE49-F238E27FC236}">
                <a16:creationId xmlns:a16="http://schemas.microsoft.com/office/drawing/2014/main" id="{A054D306-1F9E-4E05-848C-C7572C96CF12}"/>
              </a:ext>
            </a:extLst>
          </p:cNvPr>
          <p:cNvSpPr>
            <a:spLocks noGrp="1"/>
          </p:cNvSpPr>
          <p:nvPr>
            <p:ph idx="1"/>
            <p:custDataLst>
              <p:tags r:id="rId2"/>
            </p:custDataLst>
          </p:nvPr>
        </p:nvSpPr>
        <p:spPr/>
        <p:txBody>
          <a:bodyPr/>
          <a:lstStyle/>
          <a:p>
            <a:pPr algn="l">
              <a:lnSpc>
                <a:spcPct val="150000"/>
              </a:lnSpc>
            </a:pPr>
            <a:r>
              <a:rPr lang="fr-CA" altLang="en-US" noProof="0" dirty="0"/>
              <a:t>Parents ou autres membres de la famille</a:t>
            </a:r>
          </a:p>
          <a:p>
            <a:pPr algn="l">
              <a:spcAft>
                <a:spcPts val="600"/>
              </a:spcAft>
            </a:pPr>
            <a:r>
              <a:rPr lang="fr-CA" altLang="en-US" noProof="0" dirty="0"/>
              <a:t>Autres adultes de confiance (personnel enseignant)</a:t>
            </a:r>
          </a:p>
          <a:p>
            <a:pPr algn="l">
              <a:spcAft>
                <a:spcPts val="600"/>
              </a:spcAft>
            </a:pPr>
            <a:r>
              <a:rPr lang="fr-CA" altLang="en-US" noProof="0" dirty="0"/>
              <a:t>Professionnels de la santé</a:t>
            </a:r>
          </a:p>
          <a:p>
            <a:pPr algn="l"/>
            <a:endParaRPr lang="fr-CA" noProof="0" dirty="0"/>
          </a:p>
        </p:txBody>
      </p:sp>
    </p:spTree>
    <p:extLst>
      <p:ext uri="{BB962C8B-B14F-4D97-AF65-F5344CB8AC3E}">
        <p14:creationId xmlns:p14="http://schemas.microsoft.com/office/powerpoint/2010/main" val="2166469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F338F-3E33-4CDA-9EC4-EB52C4312D63}"/>
              </a:ext>
            </a:extLst>
          </p:cNvPr>
          <p:cNvSpPr>
            <a:spLocks noGrp="1"/>
          </p:cNvSpPr>
          <p:nvPr>
            <p:ph type="title"/>
            <p:custDataLst>
              <p:tags r:id="rId1"/>
            </p:custDataLst>
          </p:nvPr>
        </p:nvSpPr>
        <p:spPr/>
        <p:txBody>
          <a:bodyPr/>
          <a:lstStyle/>
          <a:p>
            <a:r>
              <a:rPr lang="fr-CA" altLang="en-US" noProof="0" dirty="0">
                <a:solidFill>
                  <a:srgbClr val="006345"/>
                </a:solidFill>
              </a:rPr>
              <a:t>Questions?</a:t>
            </a:r>
            <a:endParaRPr lang="fr-CA" noProof="0" dirty="0"/>
          </a:p>
        </p:txBody>
      </p:sp>
      <p:pic>
        <p:nvPicPr>
          <p:cNvPr id="7" name="Picture 6" descr="Different colored question marks">
            <a:extLst>
              <a:ext uri="{FF2B5EF4-FFF2-40B4-BE49-F238E27FC236}">
                <a16:creationId xmlns:a16="http://schemas.microsoft.com/office/drawing/2014/main" id="{D7EF3CFB-525E-ABCF-9AD5-D9F61D544077}"/>
              </a:ext>
            </a:extLst>
          </p:cNvPr>
          <p:cNvPicPr>
            <a:picLocks noChangeAspect="1"/>
          </p:cNvPicPr>
          <p:nvPr>
            <p:custDataLst>
              <p:tags r:id="rId2"/>
            </p:custDataLst>
          </p:nvPr>
        </p:nvPicPr>
        <p:blipFill>
          <a:blip r:embed="rId5" cstate="hqprint">
            <a:extLst>
              <a:ext uri="{28A0092B-C50C-407E-A947-70E740481C1C}">
                <a14:useLocalDpi xmlns:a14="http://schemas.microsoft.com/office/drawing/2010/main" val="0"/>
              </a:ext>
            </a:extLst>
          </a:blip>
          <a:stretch>
            <a:fillRect/>
          </a:stretch>
        </p:blipFill>
        <p:spPr>
          <a:xfrm>
            <a:off x="3050262" y="2259844"/>
            <a:ext cx="6091476" cy="3426581"/>
          </a:xfrm>
          <a:prstGeom prst="rect">
            <a:avLst/>
          </a:prstGeom>
        </p:spPr>
      </p:pic>
    </p:spTree>
    <p:extLst>
      <p:ext uri="{BB962C8B-B14F-4D97-AF65-F5344CB8AC3E}">
        <p14:creationId xmlns:p14="http://schemas.microsoft.com/office/powerpoint/2010/main" val="2900038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74C0-9DC2-4213-BADC-8683DABF2F39}"/>
              </a:ext>
            </a:extLst>
          </p:cNvPr>
          <p:cNvSpPr>
            <a:spLocks noGrp="1"/>
          </p:cNvSpPr>
          <p:nvPr>
            <p:ph type="title"/>
            <p:custDataLst>
              <p:tags r:id="rId1"/>
            </p:custDataLst>
          </p:nvPr>
        </p:nvSpPr>
        <p:spPr/>
        <p:txBody>
          <a:bodyPr/>
          <a:lstStyle/>
          <a:p>
            <a:r>
              <a:rPr lang="fr-CA" altLang="en-US" noProof="0" dirty="0">
                <a:solidFill>
                  <a:srgbClr val="006345"/>
                </a:solidFill>
              </a:rPr>
              <a:t>Qu’est-ce que la puberté?</a:t>
            </a:r>
            <a:endParaRPr lang="fr-CA" noProof="0" dirty="0"/>
          </a:p>
        </p:txBody>
      </p:sp>
      <p:sp>
        <p:nvSpPr>
          <p:cNvPr id="3" name="Content Placeholder 2">
            <a:extLst>
              <a:ext uri="{FF2B5EF4-FFF2-40B4-BE49-F238E27FC236}">
                <a16:creationId xmlns:a16="http://schemas.microsoft.com/office/drawing/2014/main" id="{A4605518-8277-44EE-BA7C-3AD5A292C922}"/>
              </a:ext>
            </a:extLst>
          </p:cNvPr>
          <p:cNvSpPr>
            <a:spLocks noGrp="1"/>
          </p:cNvSpPr>
          <p:nvPr>
            <p:ph idx="1"/>
            <p:custDataLst>
              <p:tags r:id="rId2"/>
            </p:custDataLst>
          </p:nvPr>
        </p:nvSpPr>
        <p:spPr/>
        <p:txBody>
          <a:bodyPr vert="horz" lIns="91440" tIns="45720" rIns="91440" bIns="45720" rtlCol="0" anchor="t">
            <a:normAutofit/>
          </a:bodyPr>
          <a:lstStyle/>
          <a:p>
            <a:pPr algn="l">
              <a:spcBef>
                <a:spcPts val="1200"/>
              </a:spcBef>
            </a:pPr>
            <a:r>
              <a:rPr lang="fr-CA" altLang="en-US" noProof="0" dirty="0"/>
              <a:t>Période pendant laquelle le corps de l’enfant se transforme en corps d’adulte.</a:t>
            </a:r>
          </a:p>
          <a:p>
            <a:pPr algn="l">
              <a:spcBef>
                <a:spcPts val="1200"/>
              </a:spcBef>
            </a:pPr>
            <a:r>
              <a:rPr lang="fr-CA" altLang="en-US" noProof="0" dirty="0"/>
              <a:t>Changements physiques</a:t>
            </a:r>
          </a:p>
          <a:p>
            <a:pPr algn="l">
              <a:spcBef>
                <a:spcPts val="1200"/>
              </a:spcBef>
              <a:spcAft>
                <a:spcPts val="600"/>
              </a:spcAft>
            </a:pPr>
            <a:r>
              <a:rPr lang="fr-CA" altLang="en-US" noProof="0" dirty="0"/>
              <a:t>Changements émotionnels</a:t>
            </a:r>
          </a:p>
          <a:p>
            <a:pPr algn="l">
              <a:spcBef>
                <a:spcPts val="1200"/>
              </a:spcBef>
              <a:spcAft>
                <a:spcPts val="600"/>
              </a:spcAft>
            </a:pPr>
            <a:r>
              <a:rPr lang="fr-CA" altLang="en-US" noProof="0" dirty="0"/>
              <a:t>Le corps devient fertile </a:t>
            </a:r>
          </a:p>
          <a:p>
            <a:endParaRPr lang="fr-CA" noProof="0" dirty="0"/>
          </a:p>
        </p:txBody>
      </p:sp>
    </p:spTree>
    <p:extLst>
      <p:ext uri="{BB962C8B-B14F-4D97-AF65-F5344CB8AC3E}">
        <p14:creationId xmlns:p14="http://schemas.microsoft.com/office/powerpoint/2010/main" val="231956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7DA5E-5664-4013-8DF4-E3D88CE30892}"/>
              </a:ext>
            </a:extLst>
          </p:cNvPr>
          <p:cNvSpPr>
            <a:spLocks noGrp="1"/>
          </p:cNvSpPr>
          <p:nvPr>
            <p:ph type="title"/>
            <p:custDataLst>
              <p:tags r:id="rId1"/>
            </p:custDataLst>
          </p:nvPr>
        </p:nvSpPr>
        <p:spPr/>
        <p:txBody>
          <a:bodyPr/>
          <a:lstStyle/>
          <a:p>
            <a:r>
              <a:rPr lang="fr-CA" altLang="en-US" noProof="0" dirty="0">
                <a:solidFill>
                  <a:srgbClr val="006345"/>
                </a:solidFill>
              </a:rPr>
              <a:t>Quand la puberté commence-t-elle?</a:t>
            </a:r>
            <a:endParaRPr lang="fr-CA" noProof="0" dirty="0"/>
          </a:p>
        </p:txBody>
      </p:sp>
      <p:sp>
        <p:nvSpPr>
          <p:cNvPr id="3" name="Content Placeholder 2">
            <a:extLst>
              <a:ext uri="{FF2B5EF4-FFF2-40B4-BE49-F238E27FC236}">
                <a16:creationId xmlns:a16="http://schemas.microsoft.com/office/drawing/2014/main" id="{18FFF7ED-2158-433D-8672-0E47579B4F5A}"/>
              </a:ext>
            </a:extLst>
          </p:cNvPr>
          <p:cNvSpPr>
            <a:spLocks noGrp="1"/>
          </p:cNvSpPr>
          <p:nvPr>
            <p:ph idx="1"/>
            <p:custDataLst>
              <p:tags r:id="rId2"/>
            </p:custDataLst>
          </p:nvPr>
        </p:nvSpPr>
        <p:spPr>
          <a:xfrm>
            <a:off x="838200" y="2385250"/>
            <a:ext cx="10515600" cy="2459882"/>
          </a:xfrm>
        </p:spPr>
        <p:txBody>
          <a:bodyPr vert="horz" lIns="91440" tIns="45720" rIns="91440" bIns="45720" rtlCol="0" anchor="t">
            <a:normAutofit/>
          </a:bodyPr>
          <a:lstStyle/>
          <a:p>
            <a:pPr algn="l">
              <a:lnSpc>
                <a:spcPct val="150000"/>
              </a:lnSpc>
              <a:spcAft>
                <a:spcPts val="600"/>
              </a:spcAft>
            </a:pPr>
            <a:r>
              <a:rPr lang="fr-CA" altLang="en-US" noProof="0" dirty="0"/>
              <a:t>La puberté commence entre 8 et 15 ans. </a:t>
            </a:r>
          </a:p>
          <a:p>
            <a:pPr algn="l">
              <a:spcAft>
                <a:spcPts val="600"/>
              </a:spcAft>
            </a:pPr>
            <a:r>
              <a:rPr lang="fr-CA" altLang="en-US" noProof="0" dirty="0"/>
              <a:t>Le cerveau envoie un signal aux organes reproducteurs pour qu’ils commencent à produire des hormones.</a:t>
            </a:r>
          </a:p>
          <a:p>
            <a:pPr algn="l"/>
            <a:endParaRPr lang="fr-CA" altLang="en-US" noProof="0" dirty="0"/>
          </a:p>
          <a:p>
            <a:endParaRPr lang="fr-CA" noProof="0" dirty="0"/>
          </a:p>
        </p:txBody>
      </p:sp>
      <p:grpSp>
        <p:nvGrpSpPr>
          <p:cNvPr id="4" name="Group 3">
            <a:extLst>
              <a:ext uri="{FF2B5EF4-FFF2-40B4-BE49-F238E27FC236}">
                <a16:creationId xmlns:a16="http://schemas.microsoft.com/office/drawing/2014/main" id="{D10C3F33-A89E-4649-A2E0-2271D9F54AA9}"/>
              </a:ext>
            </a:extLst>
          </p:cNvPr>
          <p:cNvGrpSpPr>
            <a:grpSpLocks/>
          </p:cNvGrpSpPr>
          <p:nvPr>
            <p:custDataLst>
              <p:tags r:id="rId3"/>
            </p:custDataLst>
          </p:nvPr>
        </p:nvGrpSpPr>
        <p:grpSpPr bwMode="auto">
          <a:xfrm>
            <a:off x="4522602" y="4643251"/>
            <a:ext cx="3146796" cy="2131621"/>
            <a:chOff x="2196436" y="4399132"/>
            <a:chExt cx="3563696" cy="2449060"/>
          </a:xfrm>
        </p:grpSpPr>
        <p:pic>
          <p:nvPicPr>
            <p:cNvPr id="5" name="Picture 11">
              <a:extLst>
                <a:ext uri="{FF2B5EF4-FFF2-40B4-BE49-F238E27FC236}">
                  <a16:creationId xmlns:a16="http://schemas.microsoft.com/office/drawing/2014/main" id="{201F3809-0544-4062-8637-A5658455A4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28580"/>
            <a:stretch>
              <a:fillRect/>
            </a:stretch>
          </p:blipFill>
          <p:spPr bwMode="auto">
            <a:xfrm>
              <a:off x="3383868" y="4399132"/>
              <a:ext cx="2376264" cy="2449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Up 5">
              <a:extLst>
                <a:ext uri="{FF2B5EF4-FFF2-40B4-BE49-F238E27FC236}">
                  <a16:creationId xmlns:a16="http://schemas.microsoft.com/office/drawing/2014/main" id="{E0E86638-3D98-4648-9E4F-E8CE37DF8298}"/>
                </a:ext>
              </a:extLst>
            </p:cNvPr>
            <p:cNvSpPr/>
            <p:nvPr/>
          </p:nvSpPr>
          <p:spPr>
            <a:xfrm rot="14843309">
              <a:off x="2879602" y="4244505"/>
              <a:ext cx="1007877" cy="2374210"/>
            </a:xfrm>
            <a:prstGeom prst="upArrow">
              <a:avLst/>
            </a:prstGeom>
            <a:solidFill>
              <a:srgbClr val="1CB497"/>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6858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Icon&#10;&#10;Description automatically generated">
            <a:extLst>
              <a:ext uri="{FF2B5EF4-FFF2-40B4-BE49-F238E27FC236}">
                <a16:creationId xmlns:a16="http://schemas.microsoft.com/office/drawing/2014/main" id="{6E6857FD-0544-3FB2-4F5B-A851E0FCAB33}"/>
              </a:ext>
            </a:extLst>
          </p:cNvPr>
          <p:cNvPicPr>
            <a:picLocks noChangeAspect="1"/>
          </p:cNvPicPr>
          <p:nvPr>
            <p:custDataLst>
              <p:tags r:id="rId1"/>
            </p:custDataLst>
          </p:nvPr>
        </p:nvPicPr>
        <p:blipFill>
          <a:blip r:embed="rId13"/>
          <a:stretch>
            <a:fillRect/>
          </a:stretch>
        </p:blipFill>
        <p:spPr>
          <a:xfrm>
            <a:off x="7824061" y="5144765"/>
            <a:ext cx="2368658" cy="2365578"/>
          </a:xfrm>
          <a:prstGeom prst="rect">
            <a:avLst/>
          </a:prstGeom>
        </p:spPr>
      </p:pic>
      <p:pic>
        <p:nvPicPr>
          <p:cNvPr id="3" name="Picture 8" descr="A picture containing text, businesscard&#10;&#10;Description automatically generated">
            <a:extLst>
              <a:ext uri="{FF2B5EF4-FFF2-40B4-BE49-F238E27FC236}">
                <a16:creationId xmlns:a16="http://schemas.microsoft.com/office/drawing/2014/main" id="{FF4BA165-E5CF-FAB3-BE0A-14AF0B72327D}"/>
              </a:ext>
            </a:extLst>
          </p:cNvPr>
          <p:cNvPicPr>
            <a:picLocks noChangeAspect="1"/>
          </p:cNvPicPr>
          <p:nvPr>
            <p:custDataLst>
              <p:tags r:id="rId2"/>
            </p:custDataLst>
          </p:nvPr>
        </p:nvPicPr>
        <p:blipFill>
          <a:blip r:embed="rId14"/>
          <a:stretch>
            <a:fillRect/>
          </a:stretch>
        </p:blipFill>
        <p:spPr>
          <a:xfrm>
            <a:off x="1999281" y="5084980"/>
            <a:ext cx="2743200" cy="2841075"/>
          </a:xfrm>
          <a:prstGeom prst="rect">
            <a:avLst/>
          </a:prstGeom>
        </p:spPr>
      </p:pic>
      <p:sp>
        <p:nvSpPr>
          <p:cNvPr id="4" name="Text Placeholder 4">
            <a:extLst>
              <a:ext uri="{FF2B5EF4-FFF2-40B4-BE49-F238E27FC236}">
                <a16:creationId xmlns:a16="http://schemas.microsoft.com/office/drawing/2014/main" id="{76F13E0F-B451-40B3-A044-4152DD5F3410}"/>
              </a:ext>
            </a:extLst>
          </p:cNvPr>
          <p:cNvSpPr txBox="1">
            <a:spLocks/>
          </p:cNvSpPr>
          <p:nvPr>
            <p:custDataLst>
              <p:tags r:id="rId3"/>
            </p:custDataLst>
          </p:nvPr>
        </p:nvSpPr>
        <p:spPr>
          <a:xfrm>
            <a:off x="1550079" y="960759"/>
            <a:ext cx="3641604" cy="809426"/>
          </a:xfrm>
          <a:prstGeom prst="rect">
            <a:avLst/>
          </a:prstGeom>
        </p:spPr>
        <p:txBody>
          <a:bodyPr vert="horz" lIns="91440" tIns="45720" rIns="91440" bIns="45720" rtlCol="0" anchor="t">
            <a:no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altLang="en-US" sz="3600" b="1" dirty="0">
                <a:solidFill>
                  <a:srgbClr val="006345"/>
                </a:solidFill>
              </a:rPr>
              <a:t>Personne ayant un pénis</a:t>
            </a:r>
            <a:endParaRPr lang="en-US" sz="3600" b="1" dirty="0">
              <a:solidFill>
                <a:srgbClr val="006345"/>
              </a:solidFill>
            </a:endParaRPr>
          </a:p>
        </p:txBody>
      </p:sp>
      <p:sp>
        <p:nvSpPr>
          <p:cNvPr id="5" name="Text Placeholder 6">
            <a:extLst>
              <a:ext uri="{FF2B5EF4-FFF2-40B4-BE49-F238E27FC236}">
                <a16:creationId xmlns:a16="http://schemas.microsoft.com/office/drawing/2014/main" id="{B324D88F-6AC3-4076-AB24-29F4DD869FF4}"/>
              </a:ext>
            </a:extLst>
          </p:cNvPr>
          <p:cNvSpPr txBox="1">
            <a:spLocks/>
          </p:cNvSpPr>
          <p:nvPr>
            <p:custDataLst>
              <p:tags r:id="rId4"/>
            </p:custDataLst>
          </p:nvPr>
        </p:nvSpPr>
        <p:spPr>
          <a:xfrm>
            <a:off x="6392521" y="960759"/>
            <a:ext cx="4249400" cy="1352529"/>
          </a:xfrm>
          <a:prstGeom prst="rect">
            <a:avLst/>
          </a:prstGeom>
        </p:spPr>
        <p:txBody>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altLang="en-US" sz="3600" b="1" dirty="0">
                <a:solidFill>
                  <a:srgbClr val="006345"/>
                </a:solidFill>
              </a:rPr>
              <a:t>Personne ayant une vulve</a:t>
            </a:r>
            <a:endParaRPr lang="fr-CA" altLang="en-US" sz="3600" b="1" dirty="0">
              <a:solidFill>
                <a:srgbClr val="006345"/>
              </a:solidFill>
              <a:latin typeface="Arial Black" panose="020B0A04020102020204" pitchFamily="34" charset="0"/>
            </a:endParaRPr>
          </a:p>
          <a:p>
            <a:endParaRPr lang="en-US" dirty="0"/>
          </a:p>
        </p:txBody>
      </p:sp>
      <p:pic>
        <p:nvPicPr>
          <p:cNvPr id="6" name="Picture 6">
            <a:extLst>
              <a:ext uri="{FF2B5EF4-FFF2-40B4-BE49-F238E27FC236}">
                <a16:creationId xmlns:a16="http://schemas.microsoft.com/office/drawing/2014/main" id="{F445A533-B74E-453C-AC9C-429A30998919}"/>
              </a:ext>
            </a:extLst>
          </p:cNvPr>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a:off x="1846600" y="2007408"/>
            <a:ext cx="3137811" cy="307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a:extLst>
              <a:ext uri="{FF2B5EF4-FFF2-40B4-BE49-F238E27FC236}">
                <a16:creationId xmlns:a16="http://schemas.microsoft.com/office/drawing/2014/main" id="{C7C689EA-F17F-4211-9797-19FF00DE431B}"/>
              </a:ext>
            </a:extLst>
          </p:cNvPr>
          <p:cNvPicPr>
            <a:picLocks noChangeAspect="1" noChangeArrowheads="1"/>
          </p:cNvPicPr>
          <p:nvPr>
            <p:custDataLst>
              <p:tags r:id="rId6"/>
            </p:custDataLst>
          </p:nvPr>
        </p:nvPicPr>
        <p:blipFill>
          <a:blip r:embed="rId16">
            <a:extLst>
              <a:ext uri="{28A0092B-C50C-407E-A947-70E740481C1C}">
                <a14:useLocalDpi xmlns:a14="http://schemas.microsoft.com/office/drawing/2010/main" val="0"/>
              </a:ext>
            </a:extLst>
          </a:blip>
          <a:srcRect/>
          <a:stretch>
            <a:fillRect/>
          </a:stretch>
        </p:blipFill>
        <p:spPr bwMode="auto">
          <a:xfrm>
            <a:off x="7117004" y="1981578"/>
            <a:ext cx="3076604" cy="3077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Up 7">
            <a:extLst>
              <a:ext uri="{FF2B5EF4-FFF2-40B4-BE49-F238E27FC236}">
                <a16:creationId xmlns:a16="http://schemas.microsoft.com/office/drawing/2014/main" id="{5FC40253-8EC0-4D7B-853F-87A36DAA7A9D}"/>
              </a:ext>
            </a:extLst>
          </p:cNvPr>
          <p:cNvSpPr/>
          <p:nvPr>
            <p:custDataLst>
              <p:tags r:id="rId7"/>
            </p:custDataLst>
          </p:nvPr>
        </p:nvSpPr>
        <p:spPr>
          <a:xfrm rot="5400000">
            <a:off x="2976024" y="4353522"/>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6B2E7AC-5B60-461E-8225-15D8C8355A42}"/>
              </a:ext>
            </a:extLst>
          </p:cNvPr>
          <p:cNvSpPr/>
          <p:nvPr>
            <p:custDataLst>
              <p:tags r:id="rId8"/>
            </p:custDataLst>
          </p:nvPr>
        </p:nvSpPr>
        <p:spPr>
          <a:xfrm>
            <a:off x="2461128" y="5356286"/>
            <a:ext cx="1616661" cy="369332"/>
          </a:xfrm>
          <a:prstGeom prst="rect">
            <a:avLst/>
          </a:prstGeom>
        </p:spPr>
        <p:txBody>
          <a:bodyPr wrap="none">
            <a:spAutoFit/>
          </a:bodyPr>
          <a:lstStyle/>
          <a:p>
            <a:r>
              <a:rPr lang="fr-CA" b="1" dirty="0">
                <a:solidFill>
                  <a:schemeClr val="bg1"/>
                </a:solidFill>
                <a:latin typeface="Arial" panose="020B0604020202020204" pitchFamily="34" charset="0"/>
                <a:cs typeface="Arial" panose="020B0604020202020204" pitchFamily="34" charset="0"/>
              </a:rPr>
              <a:t>Testostérone</a:t>
            </a:r>
            <a:endParaRPr lang="en-US" dirty="0"/>
          </a:p>
        </p:txBody>
      </p:sp>
      <p:sp>
        <p:nvSpPr>
          <p:cNvPr id="11" name="Arrow: Up 10">
            <a:extLst>
              <a:ext uri="{FF2B5EF4-FFF2-40B4-BE49-F238E27FC236}">
                <a16:creationId xmlns:a16="http://schemas.microsoft.com/office/drawing/2014/main" id="{8165B723-179E-4082-BEB2-71BDD7DDB3AF}"/>
              </a:ext>
            </a:extLst>
          </p:cNvPr>
          <p:cNvSpPr/>
          <p:nvPr>
            <p:custDataLst>
              <p:tags r:id="rId9"/>
            </p:custDataLst>
          </p:nvPr>
        </p:nvSpPr>
        <p:spPr>
          <a:xfrm rot="5400000">
            <a:off x="8207158" y="4311087"/>
            <a:ext cx="1008112" cy="2374861"/>
          </a:xfrm>
          <a:prstGeom prst="upArrow">
            <a:avLst/>
          </a:prstGeom>
          <a:solidFill>
            <a:srgbClr val="1CB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0947CD7-887F-4C02-B860-A1CED43FBB7F}"/>
              </a:ext>
            </a:extLst>
          </p:cNvPr>
          <p:cNvSpPr/>
          <p:nvPr>
            <p:custDataLst>
              <p:tags r:id="rId10"/>
            </p:custDataLst>
          </p:nvPr>
        </p:nvSpPr>
        <p:spPr>
          <a:xfrm>
            <a:off x="7920862" y="5312007"/>
            <a:ext cx="1390124" cy="369332"/>
          </a:xfrm>
          <a:prstGeom prst="rect">
            <a:avLst/>
          </a:prstGeom>
        </p:spPr>
        <p:txBody>
          <a:bodyPr wrap="none">
            <a:spAutoFit/>
          </a:bodyPr>
          <a:lstStyle/>
          <a:p>
            <a:r>
              <a:rPr lang="fr-CA" b="1" dirty="0">
                <a:solidFill>
                  <a:schemeClr val="bg1"/>
                </a:solidFill>
                <a:latin typeface="Arial" panose="020B0604020202020204" pitchFamily="34" charset="0"/>
                <a:cs typeface="Arial" panose="020B0604020202020204" pitchFamily="34" charset="0"/>
              </a:rPr>
              <a:t>Œstrogène</a:t>
            </a:r>
            <a:endParaRPr lang="en-US" dirty="0"/>
          </a:p>
        </p:txBody>
      </p:sp>
    </p:spTree>
    <p:extLst>
      <p:ext uri="{BB962C8B-B14F-4D97-AF65-F5344CB8AC3E}">
        <p14:creationId xmlns:p14="http://schemas.microsoft.com/office/powerpoint/2010/main" val="2207997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2AD0F-DC22-42DD-8BB0-44C472CE827D}"/>
              </a:ext>
            </a:extLst>
          </p:cNvPr>
          <p:cNvSpPr>
            <a:spLocks noGrp="1"/>
          </p:cNvSpPr>
          <p:nvPr>
            <p:ph type="title"/>
            <p:custDataLst>
              <p:tags r:id="rId1"/>
            </p:custDataLst>
          </p:nvPr>
        </p:nvSpPr>
        <p:spPr/>
        <p:txBody>
          <a:bodyPr/>
          <a:lstStyle/>
          <a:p>
            <a:r>
              <a:rPr lang="fr-CA" altLang="en-US" noProof="0" dirty="0">
                <a:solidFill>
                  <a:srgbClr val="006345"/>
                </a:solidFill>
              </a:rPr>
              <a:t>Personne ayant une vulve</a:t>
            </a:r>
            <a:endParaRPr lang="fr-CA" altLang="en-US" noProof="0" dirty="0">
              <a:solidFill>
                <a:srgbClr val="006345"/>
              </a:solidFill>
              <a:latin typeface="Arial Black" panose="020B0A04020102020204" pitchFamily="34" charset="0"/>
            </a:endParaRPr>
          </a:p>
        </p:txBody>
      </p:sp>
      <p:pic>
        <p:nvPicPr>
          <p:cNvPr id="4" name="Picture 3">
            <a:extLst>
              <a:ext uri="{FF2B5EF4-FFF2-40B4-BE49-F238E27FC236}">
                <a16:creationId xmlns:a16="http://schemas.microsoft.com/office/drawing/2014/main" id="{09F3ACC1-9FB3-447B-BCA9-E917B9994D64}"/>
              </a:ext>
            </a:extLst>
          </p:cNvPr>
          <p:cNvPicPr>
            <a:picLocks noChangeAspect="1"/>
          </p:cNvPicPr>
          <p:nvPr>
            <p:custDataLst>
              <p:tags r:id="rId2"/>
            </p:custDataLst>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3815560" y="2093256"/>
            <a:ext cx="4560879" cy="4493032"/>
          </a:xfrm>
          <a:prstGeom prst="rect">
            <a:avLst/>
          </a:prstGeom>
        </p:spPr>
      </p:pic>
      <p:sp>
        <p:nvSpPr>
          <p:cNvPr id="5" name="TextBox 4">
            <a:extLst>
              <a:ext uri="{FF2B5EF4-FFF2-40B4-BE49-F238E27FC236}">
                <a16:creationId xmlns:a16="http://schemas.microsoft.com/office/drawing/2014/main" id="{E921154F-0361-4A8D-BDB8-3484AF1FACCB}"/>
              </a:ext>
            </a:extLst>
          </p:cNvPr>
          <p:cNvSpPr txBox="1"/>
          <p:nvPr>
            <p:custDataLst>
              <p:tags r:id="rId3"/>
            </p:custDataLst>
          </p:nvPr>
        </p:nvSpPr>
        <p:spPr>
          <a:xfrm>
            <a:off x="3690819" y="3548197"/>
            <a:ext cx="1650703" cy="369332"/>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Lèvres</a:t>
            </a:r>
          </a:p>
        </p:txBody>
      </p:sp>
      <p:cxnSp>
        <p:nvCxnSpPr>
          <p:cNvPr id="6" name="Straight Connector 5">
            <a:extLst>
              <a:ext uri="{FF2B5EF4-FFF2-40B4-BE49-F238E27FC236}">
                <a16:creationId xmlns:a16="http://schemas.microsoft.com/office/drawing/2014/main" id="{F47A84E3-BCB2-4BD4-B683-EB30F7066BC8}"/>
              </a:ext>
            </a:extLst>
          </p:cNvPr>
          <p:cNvCxnSpPr/>
          <p:nvPr>
            <p:custDataLst>
              <p:tags r:id="rId4"/>
            </p:custDataLst>
          </p:nvPr>
        </p:nvCxnSpPr>
        <p:spPr>
          <a:xfrm>
            <a:off x="4662925" y="3923045"/>
            <a:ext cx="1080120" cy="705272"/>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7100CDC7-369B-4193-A7B1-8342A9627797}"/>
              </a:ext>
            </a:extLst>
          </p:cNvPr>
          <p:cNvCxnSpPr>
            <a:cxnSpLocks/>
          </p:cNvCxnSpPr>
          <p:nvPr>
            <p:custDataLst>
              <p:tags r:id="rId5"/>
            </p:custDataLst>
          </p:nvPr>
        </p:nvCxnSpPr>
        <p:spPr>
          <a:xfrm>
            <a:off x="4690463" y="3913154"/>
            <a:ext cx="1792737" cy="642226"/>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D3EB5283-1CFA-4E8E-91A0-38B9E960378B}"/>
              </a:ext>
            </a:extLst>
          </p:cNvPr>
          <p:cNvSpPr txBox="1"/>
          <p:nvPr>
            <p:custDataLst>
              <p:tags r:id="rId6"/>
            </p:custDataLst>
          </p:nvPr>
        </p:nvSpPr>
        <p:spPr>
          <a:xfrm>
            <a:off x="6753672" y="3555466"/>
            <a:ext cx="2946921" cy="369332"/>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Ouverture de l’urètre</a:t>
            </a:r>
          </a:p>
        </p:txBody>
      </p:sp>
      <p:cxnSp>
        <p:nvCxnSpPr>
          <p:cNvPr id="9" name="Straight Connector 8">
            <a:extLst>
              <a:ext uri="{FF2B5EF4-FFF2-40B4-BE49-F238E27FC236}">
                <a16:creationId xmlns:a16="http://schemas.microsoft.com/office/drawing/2014/main" id="{FEC84594-2A2C-4436-869E-02A4F70BA971}"/>
              </a:ext>
            </a:extLst>
          </p:cNvPr>
          <p:cNvCxnSpPr/>
          <p:nvPr>
            <p:custDataLst>
              <p:tags r:id="rId7"/>
            </p:custDataLst>
          </p:nvPr>
        </p:nvCxnSpPr>
        <p:spPr>
          <a:xfrm flipH="1">
            <a:off x="6096000" y="3786298"/>
            <a:ext cx="868289" cy="581038"/>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6C7AF2E1-DBA1-4778-9086-DEDE95FAC98E}"/>
              </a:ext>
            </a:extLst>
          </p:cNvPr>
          <p:cNvSpPr txBox="1"/>
          <p:nvPr>
            <p:custDataLst>
              <p:tags r:id="rId8"/>
            </p:custDataLst>
          </p:nvPr>
        </p:nvSpPr>
        <p:spPr>
          <a:xfrm>
            <a:off x="6631142" y="4851088"/>
            <a:ext cx="2808312" cy="369332"/>
          </a:xfrm>
          <a:prstGeom prst="rect">
            <a:avLst/>
          </a:prstGeom>
          <a:noFill/>
        </p:spPr>
        <p:txBody>
          <a:bodyPr wrap="square" rtlCol="0">
            <a:spAutoFit/>
          </a:bodyPr>
          <a:lstStyle/>
          <a:p>
            <a:pPr algn="ctr"/>
            <a:r>
              <a:rPr lang="fr-CA" dirty="0">
                <a:latin typeface="Arial" panose="020B0604020202020204" pitchFamily="34" charset="0"/>
                <a:cs typeface="Arial" panose="020B0604020202020204" pitchFamily="34" charset="0"/>
              </a:rPr>
              <a:t>Ouverture du vagin</a:t>
            </a:r>
          </a:p>
        </p:txBody>
      </p:sp>
      <p:cxnSp>
        <p:nvCxnSpPr>
          <p:cNvPr id="11" name="Straight Connector 10">
            <a:extLst>
              <a:ext uri="{FF2B5EF4-FFF2-40B4-BE49-F238E27FC236}">
                <a16:creationId xmlns:a16="http://schemas.microsoft.com/office/drawing/2014/main" id="{9DC46873-4848-4CE7-B871-0686CA7454D3}"/>
              </a:ext>
            </a:extLst>
          </p:cNvPr>
          <p:cNvCxnSpPr/>
          <p:nvPr>
            <p:custDataLst>
              <p:tags r:id="rId9"/>
            </p:custDataLst>
          </p:nvPr>
        </p:nvCxnSpPr>
        <p:spPr>
          <a:xfrm flipH="1" flipV="1">
            <a:off x="6122894" y="5000618"/>
            <a:ext cx="657670" cy="81302"/>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093357BB-0AEB-42A9-AE14-57A9453DC54F}"/>
              </a:ext>
            </a:extLst>
          </p:cNvPr>
          <p:cNvSpPr txBox="1"/>
          <p:nvPr>
            <p:custDataLst>
              <p:tags r:id="rId10"/>
            </p:custDataLst>
          </p:nvPr>
        </p:nvSpPr>
        <p:spPr>
          <a:xfrm>
            <a:off x="6262137" y="5296326"/>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Anus</a:t>
            </a:r>
            <a:endParaRPr lang="en-US"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EC643B63-8BE6-4410-8316-CCE3E39A5BF2}"/>
              </a:ext>
            </a:extLst>
          </p:cNvPr>
          <p:cNvCxnSpPr>
            <a:cxnSpLocks/>
          </p:cNvCxnSpPr>
          <p:nvPr>
            <p:custDataLst>
              <p:tags r:id="rId11"/>
            </p:custDataLst>
          </p:nvPr>
        </p:nvCxnSpPr>
        <p:spPr>
          <a:xfrm flipH="1">
            <a:off x="6113929" y="5689813"/>
            <a:ext cx="657670" cy="658560"/>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427BAB4-60C7-402A-8C24-A46EDF90D90A}"/>
              </a:ext>
            </a:extLst>
          </p:cNvPr>
          <p:cNvSpPr txBox="1"/>
          <p:nvPr>
            <p:custDataLst>
              <p:tags r:id="rId12"/>
            </p:custDataLst>
          </p:nvPr>
        </p:nvSpPr>
        <p:spPr>
          <a:xfrm>
            <a:off x="6719123" y="2813680"/>
            <a:ext cx="1650703" cy="461665"/>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Clitoris</a:t>
            </a:r>
            <a:endParaRPr lang="en-US"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078B0C6C-9162-4F46-B352-BBD21343A88B}"/>
              </a:ext>
            </a:extLst>
          </p:cNvPr>
          <p:cNvCxnSpPr>
            <a:cxnSpLocks/>
          </p:cNvCxnSpPr>
          <p:nvPr>
            <p:custDataLst>
              <p:tags r:id="rId13"/>
            </p:custDataLst>
          </p:nvPr>
        </p:nvCxnSpPr>
        <p:spPr>
          <a:xfrm flipH="1">
            <a:off x="6137654" y="3123409"/>
            <a:ext cx="897358" cy="69009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872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1000"/>
                                        <p:tgtEl>
                                          <p:spTgt spid="13"/>
                                        </p:tgtEl>
                                      </p:cBhvr>
                                    </p:animEffect>
                                    <p:anim calcmode="lin" valueType="num">
                                      <p:cBhvr>
                                        <p:cTn id="68" dur="1000" fill="hold"/>
                                        <p:tgtEl>
                                          <p:spTgt spid="13"/>
                                        </p:tgtEl>
                                        <p:attrNameLst>
                                          <p:attrName>ppt_x</p:attrName>
                                        </p:attrNameLst>
                                      </p:cBhvr>
                                      <p:tavLst>
                                        <p:tav tm="0">
                                          <p:val>
                                            <p:strVal val="#ppt_x"/>
                                          </p:val>
                                        </p:tav>
                                        <p:tav tm="100000">
                                          <p:val>
                                            <p:strVal val="#ppt_x"/>
                                          </p:val>
                                        </p:tav>
                                      </p:tavLst>
                                    </p:anim>
                                    <p:anim calcmode="lin" valueType="num">
                                      <p:cBhvr>
                                        <p:cTn id="69" dur="1000" fill="hold"/>
                                        <p:tgtEl>
                                          <p:spTgt spid="1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4"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AAD1D-B7E8-4A5F-81CA-7F641D0D62B2}"/>
              </a:ext>
            </a:extLst>
          </p:cNvPr>
          <p:cNvSpPr>
            <a:spLocks noGrp="1"/>
          </p:cNvSpPr>
          <p:nvPr>
            <p:ph type="title"/>
            <p:custDataLst>
              <p:tags r:id="rId1"/>
            </p:custDataLst>
          </p:nvPr>
        </p:nvSpPr>
        <p:spPr/>
        <p:txBody>
          <a:bodyPr/>
          <a:lstStyle/>
          <a:p>
            <a:r>
              <a:rPr lang="fr-CA" altLang="en-US" noProof="0" dirty="0">
                <a:solidFill>
                  <a:srgbClr val="006345"/>
                </a:solidFill>
              </a:rPr>
              <a:t>Personne ayant une vulve</a:t>
            </a:r>
            <a:endParaRPr lang="fr-CA" noProof="0" dirty="0"/>
          </a:p>
        </p:txBody>
      </p:sp>
      <p:pic>
        <p:nvPicPr>
          <p:cNvPr id="4" name="Picture 3">
            <a:extLst>
              <a:ext uri="{FF2B5EF4-FFF2-40B4-BE49-F238E27FC236}">
                <a16:creationId xmlns:a16="http://schemas.microsoft.com/office/drawing/2014/main" id="{9FE420B3-DD58-40BF-B131-7AA836462B40}"/>
              </a:ext>
            </a:extLst>
          </p:cNvPr>
          <p:cNvPicPr>
            <a:picLocks noChangeAspect="1"/>
          </p:cNvPicPr>
          <p:nvPr>
            <p:custDataLst>
              <p:tags r:id="rId2"/>
            </p:custDataLst>
          </p:nvPr>
        </p:nvPicPr>
        <p:blipFill>
          <a:blip r:embed="rId17">
            <a:extLst>
              <a:ext uri="{BEBA8EAE-BF5A-486C-A8C5-ECC9F3942E4B}">
                <a14:imgProps xmlns:a14="http://schemas.microsoft.com/office/drawing/2010/main">
                  <a14:imgLayer r:embed="rId18">
                    <a14:imgEffect>
                      <a14:colorTemperature colorTemp="5300"/>
                    </a14:imgEffect>
                    <a14:imgEffect>
                      <a14:saturation sat="0"/>
                    </a14:imgEffect>
                  </a14:imgLayer>
                </a14:imgProps>
              </a:ext>
            </a:extLst>
          </a:blip>
          <a:stretch>
            <a:fillRect/>
          </a:stretch>
        </p:blipFill>
        <p:spPr>
          <a:xfrm>
            <a:off x="4026278" y="1914971"/>
            <a:ext cx="4441135" cy="5366371"/>
          </a:xfrm>
          <a:prstGeom prst="rect">
            <a:avLst/>
          </a:prstGeom>
        </p:spPr>
      </p:pic>
      <p:sp>
        <p:nvSpPr>
          <p:cNvPr id="5" name="TextBox 4">
            <a:extLst>
              <a:ext uri="{FF2B5EF4-FFF2-40B4-BE49-F238E27FC236}">
                <a16:creationId xmlns:a16="http://schemas.microsoft.com/office/drawing/2014/main" id="{D60949B1-E64F-44D4-A253-2134B3549450}"/>
              </a:ext>
            </a:extLst>
          </p:cNvPr>
          <p:cNvSpPr txBox="1"/>
          <p:nvPr>
            <p:custDataLst>
              <p:tags r:id="rId3"/>
            </p:custDataLst>
          </p:nvPr>
        </p:nvSpPr>
        <p:spPr>
          <a:xfrm>
            <a:off x="5068942" y="2778869"/>
            <a:ext cx="1650703" cy="369332"/>
          </a:xfrm>
          <a:prstGeom prst="rect">
            <a:avLst/>
          </a:prstGeom>
          <a:noFill/>
        </p:spPr>
        <p:txBody>
          <a:bodyPr wrap="square" rtlCol="0">
            <a:spAutoFit/>
          </a:bodyPr>
          <a:lstStyle/>
          <a:p>
            <a:pPr algn="ctr"/>
            <a:r>
              <a:rPr lang="en-CA" dirty="0" err="1">
                <a:latin typeface="Arial" panose="020B0604020202020204" pitchFamily="34" charset="0"/>
                <a:cs typeface="Arial" panose="020B0604020202020204" pitchFamily="34" charset="0"/>
              </a:rPr>
              <a:t>Ovaires</a:t>
            </a:r>
            <a:endParaRPr lang="en-US"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0C59088F-45D7-4391-AD0F-6A726A335F27}"/>
              </a:ext>
            </a:extLst>
          </p:cNvPr>
          <p:cNvCxnSpPr>
            <a:cxnSpLocks/>
          </p:cNvCxnSpPr>
          <p:nvPr>
            <p:custDataLst>
              <p:tags r:id="rId4"/>
            </p:custDataLst>
          </p:nvPr>
        </p:nvCxnSpPr>
        <p:spPr>
          <a:xfrm flipH="1">
            <a:off x="5538446" y="3240534"/>
            <a:ext cx="432048" cy="1194519"/>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0D9EDF2-7DC4-44CA-8510-576BE91B3266}"/>
              </a:ext>
            </a:extLst>
          </p:cNvPr>
          <p:cNvCxnSpPr>
            <a:cxnSpLocks/>
          </p:cNvCxnSpPr>
          <p:nvPr>
            <p:custDataLst>
              <p:tags r:id="rId5"/>
            </p:custDataLst>
          </p:nvPr>
        </p:nvCxnSpPr>
        <p:spPr>
          <a:xfrm>
            <a:off x="5970494" y="3240534"/>
            <a:ext cx="873884" cy="1194519"/>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D8DB852-FA8F-4BD4-8B82-8E8C4FAB85A4}"/>
              </a:ext>
            </a:extLst>
          </p:cNvPr>
          <p:cNvSpPr txBox="1"/>
          <p:nvPr>
            <p:custDataLst>
              <p:tags r:id="rId6"/>
            </p:custDataLst>
          </p:nvPr>
        </p:nvSpPr>
        <p:spPr>
          <a:xfrm>
            <a:off x="2986500" y="2778869"/>
            <a:ext cx="1650703" cy="646331"/>
          </a:xfrm>
          <a:prstGeom prst="rect">
            <a:avLst/>
          </a:prstGeom>
          <a:noFill/>
        </p:spPr>
        <p:txBody>
          <a:bodyPr wrap="square" rtlCol="0">
            <a:spAutoFit/>
          </a:bodyPr>
          <a:lstStyle/>
          <a:p>
            <a:pPr algn="ctr"/>
            <a:r>
              <a:rPr lang="en-CA" dirty="0" err="1">
                <a:latin typeface="Arial" panose="020B0604020202020204" pitchFamily="34" charset="0"/>
                <a:cs typeface="Arial" panose="020B0604020202020204" pitchFamily="34" charset="0"/>
              </a:rPr>
              <a:t>Trompes</a:t>
            </a:r>
            <a:r>
              <a:rPr lang="en-CA" dirty="0">
                <a:latin typeface="Arial" panose="020B0604020202020204" pitchFamily="34" charset="0"/>
                <a:cs typeface="Arial" panose="020B0604020202020204" pitchFamily="34" charset="0"/>
              </a:rPr>
              <a:t> de </a:t>
            </a:r>
            <a:r>
              <a:rPr lang="en-CA" dirty="0" err="1">
                <a:latin typeface="Arial" panose="020B0604020202020204" pitchFamily="34" charset="0"/>
                <a:cs typeface="Arial" panose="020B0604020202020204" pitchFamily="34" charset="0"/>
              </a:rPr>
              <a:t>Fallope</a:t>
            </a:r>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0F05CFD6-39C7-4726-A933-F97883CD1845}"/>
              </a:ext>
            </a:extLst>
          </p:cNvPr>
          <p:cNvCxnSpPr/>
          <p:nvPr>
            <p:custDataLst>
              <p:tags r:id="rId7"/>
            </p:custDataLst>
          </p:nvPr>
        </p:nvCxnSpPr>
        <p:spPr>
          <a:xfrm>
            <a:off x="4354652" y="3498949"/>
            <a:ext cx="1080120" cy="72008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F538CD1-1D7B-41CE-8309-EDC3C1223712}"/>
              </a:ext>
            </a:extLst>
          </p:cNvPr>
          <p:cNvCxnSpPr/>
          <p:nvPr>
            <p:custDataLst>
              <p:tags r:id="rId8"/>
            </p:custDataLst>
          </p:nvPr>
        </p:nvCxnSpPr>
        <p:spPr>
          <a:xfrm>
            <a:off x="4387801" y="3510351"/>
            <a:ext cx="2564620" cy="671102"/>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A2165CFE-A0FC-47F4-B180-B55C9E3C0ADA}"/>
              </a:ext>
            </a:extLst>
          </p:cNvPr>
          <p:cNvSpPr txBox="1"/>
          <p:nvPr>
            <p:custDataLst>
              <p:tags r:id="rId9"/>
            </p:custDataLst>
          </p:nvPr>
        </p:nvSpPr>
        <p:spPr>
          <a:xfrm>
            <a:off x="2924024" y="4113892"/>
            <a:ext cx="1650703" cy="369332"/>
          </a:xfrm>
          <a:prstGeom prst="rect">
            <a:avLst/>
          </a:prstGeom>
          <a:noFill/>
        </p:spPr>
        <p:txBody>
          <a:bodyPr wrap="square" rtlCol="0">
            <a:spAutoFit/>
          </a:bodyPr>
          <a:lstStyle/>
          <a:p>
            <a:pPr algn="ctr"/>
            <a:r>
              <a:rPr lang="en-CA" dirty="0" err="1">
                <a:latin typeface="Arial" panose="020B0604020202020204" pitchFamily="34" charset="0"/>
                <a:cs typeface="Arial" panose="020B0604020202020204" pitchFamily="34" charset="0"/>
              </a:rPr>
              <a:t>Utérus</a:t>
            </a:r>
            <a:endParaRPr lang="en-US" dirty="0">
              <a:latin typeface="Arial" panose="020B0604020202020204" pitchFamily="34" charset="0"/>
              <a:cs typeface="Arial" panose="020B0604020202020204" pitchFamily="34" charset="0"/>
            </a:endParaRPr>
          </a:p>
        </p:txBody>
      </p:sp>
      <p:cxnSp>
        <p:nvCxnSpPr>
          <p:cNvPr id="12" name="Straight Connector 11">
            <a:extLst>
              <a:ext uri="{FF2B5EF4-FFF2-40B4-BE49-F238E27FC236}">
                <a16:creationId xmlns:a16="http://schemas.microsoft.com/office/drawing/2014/main" id="{E6ED7704-4406-4FB5-BFFB-EB25F98EA153}"/>
              </a:ext>
            </a:extLst>
          </p:cNvPr>
          <p:cNvCxnSpPr>
            <a:cxnSpLocks/>
          </p:cNvCxnSpPr>
          <p:nvPr>
            <p:custDataLst>
              <p:tags r:id="rId10"/>
            </p:custDataLst>
          </p:nvPr>
        </p:nvCxnSpPr>
        <p:spPr>
          <a:xfrm>
            <a:off x="4265000" y="4417055"/>
            <a:ext cx="1847244" cy="275831"/>
          </a:xfrm>
          <a:prstGeom prst="line">
            <a:avLst/>
          </a:prstGeom>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955AD5BB-C5D5-41D3-843C-C3002A85FCD6}"/>
              </a:ext>
            </a:extLst>
          </p:cNvPr>
          <p:cNvSpPr txBox="1"/>
          <p:nvPr>
            <p:custDataLst>
              <p:tags r:id="rId11"/>
            </p:custDataLst>
          </p:nvPr>
        </p:nvSpPr>
        <p:spPr>
          <a:xfrm>
            <a:off x="2346594" y="4879424"/>
            <a:ext cx="2103986" cy="369332"/>
          </a:xfrm>
          <a:prstGeom prst="rect">
            <a:avLst/>
          </a:prstGeom>
          <a:noFill/>
        </p:spPr>
        <p:txBody>
          <a:bodyPr wrap="square" rtlCol="0">
            <a:spAutoFit/>
          </a:bodyPr>
          <a:lstStyle/>
          <a:p>
            <a:pPr algn="ctr"/>
            <a:r>
              <a:rPr lang="en-CA" dirty="0">
                <a:latin typeface="Arial" panose="020B0604020202020204" pitchFamily="34" charset="0"/>
                <a:cs typeface="Arial" panose="020B0604020202020204" pitchFamily="34" charset="0"/>
              </a:rPr>
              <a:t>Col de </a:t>
            </a:r>
            <a:r>
              <a:rPr lang="en-CA" dirty="0" err="1">
                <a:latin typeface="Arial" panose="020B0604020202020204" pitchFamily="34" charset="0"/>
                <a:cs typeface="Arial" panose="020B0604020202020204" pitchFamily="34" charset="0"/>
              </a:rPr>
              <a:t>l’utérus</a:t>
            </a:r>
            <a:endParaRPr lang="en-US"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4BCE41D1-FB3E-4B33-B6D7-354262007CBE}"/>
              </a:ext>
            </a:extLst>
          </p:cNvPr>
          <p:cNvCxnSpPr>
            <a:cxnSpLocks/>
          </p:cNvCxnSpPr>
          <p:nvPr>
            <p:custDataLst>
              <p:tags r:id="rId12"/>
            </p:custDataLst>
          </p:nvPr>
        </p:nvCxnSpPr>
        <p:spPr>
          <a:xfrm flipV="1">
            <a:off x="4135012" y="5110256"/>
            <a:ext cx="1977232" cy="37592"/>
          </a:xfrm>
          <a:prstGeom prst="line">
            <a:avLst/>
          </a:prstGeom>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DCEB9C3-18D0-4E02-A75D-F72952C71C6D}"/>
              </a:ext>
            </a:extLst>
          </p:cNvPr>
          <p:cNvSpPr txBox="1"/>
          <p:nvPr>
            <p:custDataLst>
              <p:tags r:id="rId13"/>
            </p:custDataLst>
          </p:nvPr>
        </p:nvSpPr>
        <p:spPr>
          <a:xfrm>
            <a:off x="2924024" y="5396964"/>
            <a:ext cx="1650703" cy="369332"/>
          </a:xfrm>
          <a:prstGeom prst="rect">
            <a:avLst/>
          </a:prstGeom>
          <a:noFill/>
        </p:spPr>
        <p:txBody>
          <a:bodyPr wrap="square" rtlCol="0">
            <a:spAutoFit/>
          </a:bodyPr>
          <a:lstStyle/>
          <a:p>
            <a:pPr algn="ctr"/>
            <a:r>
              <a:rPr lang="en-CA" dirty="0" err="1">
                <a:latin typeface="Arial" panose="020B0604020202020204" pitchFamily="34" charset="0"/>
                <a:cs typeface="Arial" panose="020B0604020202020204" pitchFamily="34" charset="0"/>
              </a:rPr>
              <a:t>Vagin</a:t>
            </a:r>
            <a:endParaRPr lang="en-US"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4A1A6702-BE56-4AB5-ABD9-750063E9179D}"/>
              </a:ext>
            </a:extLst>
          </p:cNvPr>
          <p:cNvCxnSpPr>
            <a:cxnSpLocks/>
          </p:cNvCxnSpPr>
          <p:nvPr>
            <p:custDataLst>
              <p:tags r:id="rId14"/>
            </p:custDataLst>
          </p:nvPr>
        </p:nvCxnSpPr>
        <p:spPr>
          <a:xfrm flipV="1">
            <a:off x="4325326" y="5367950"/>
            <a:ext cx="1899386" cy="25984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878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anim calcmode="lin" valueType="num">
                                      <p:cBhvr>
                                        <p:cTn id="73" dur="1000" fill="hold"/>
                                        <p:tgtEl>
                                          <p:spTgt spid="15"/>
                                        </p:tgtEl>
                                        <p:attrNameLst>
                                          <p:attrName>ppt_x</p:attrName>
                                        </p:attrNameLst>
                                      </p:cBhvr>
                                      <p:tavLst>
                                        <p:tav tm="0">
                                          <p:val>
                                            <p:strVal val="#ppt_x"/>
                                          </p:val>
                                        </p:tav>
                                        <p:tav tm="100000">
                                          <p:val>
                                            <p:strVal val="#ppt_x"/>
                                          </p:val>
                                        </p:tav>
                                      </p:tavLst>
                                    </p:anim>
                                    <p:anim calcmode="lin" valueType="num">
                                      <p:cBhvr>
                                        <p:cTn id="74" dur="1000" fill="hold"/>
                                        <p:tgtEl>
                                          <p:spTgt spid="1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1000"/>
                                        <p:tgtEl>
                                          <p:spTgt spid="16"/>
                                        </p:tgtEl>
                                      </p:cBhvr>
                                    </p:animEffect>
                                    <p:anim calcmode="lin" valueType="num">
                                      <p:cBhvr>
                                        <p:cTn id="78" dur="1000" fill="hold"/>
                                        <p:tgtEl>
                                          <p:spTgt spid="16"/>
                                        </p:tgtEl>
                                        <p:attrNameLst>
                                          <p:attrName>ppt_x</p:attrName>
                                        </p:attrNameLst>
                                      </p:cBhvr>
                                      <p:tavLst>
                                        <p:tav tm="0">
                                          <p:val>
                                            <p:strVal val="#ppt_x"/>
                                          </p:val>
                                        </p:tav>
                                        <p:tav tm="100000">
                                          <p:val>
                                            <p:strVal val="#ppt_x"/>
                                          </p:val>
                                        </p:tav>
                                      </p:tavLst>
                                    </p:anim>
                                    <p:anim calcmode="lin" valueType="num">
                                      <p:cBhvr>
                                        <p:cTn id="7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65F6-426E-4A9A-99AC-2148695DC978}"/>
              </a:ext>
            </a:extLst>
          </p:cNvPr>
          <p:cNvSpPr>
            <a:spLocks noGrp="1"/>
          </p:cNvSpPr>
          <p:nvPr>
            <p:ph type="title"/>
            <p:custDataLst>
              <p:tags r:id="rId1"/>
            </p:custDataLst>
          </p:nvPr>
        </p:nvSpPr>
        <p:spPr/>
        <p:txBody>
          <a:bodyPr>
            <a:normAutofit/>
          </a:bodyPr>
          <a:lstStyle/>
          <a:p>
            <a:r>
              <a:rPr lang="fr-CA" noProof="0" dirty="0">
                <a:solidFill>
                  <a:srgbClr val="006345"/>
                </a:solidFill>
                <a:latin typeface="Arial"/>
                <a:cs typeface="Arial"/>
              </a:rPr>
              <a:t>Quels</a:t>
            </a:r>
            <a:r>
              <a:rPr lang="fr-CA" altLang="en-US" noProof="0" dirty="0"/>
              <a:t> </a:t>
            </a:r>
            <a:r>
              <a:rPr lang="fr-CA" altLang="en-US" noProof="0" dirty="0">
                <a:solidFill>
                  <a:srgbClr val="006345"/>
                </a:solidFill>
                <a:latin typeface="Arial"/>
                <a:cs typeface="Arial"/>
              </a:rPr>
              <a:t>changements peuvent se produire chez la personne ayant une vulve? </a:t>
            </a:r>
            <a:endParaRPr lang="fr-CA" noProof="0" dirty="0">
              <a:solidFill>
                <a:srgbClr val="006345"/>
              </a:solidFill>
              <a:latin typeface="Arial"/>
              <a:cs typeface="Arial"/>
            </a:endParaRPr>
          </a:p>
        </p:txBody>
      </p:sp>
      <p:sp>
        <p:nvSpPr>
          <p:cNvPr id="3" name="Content Placeholder 2">
            <a:extLst>
              <a:ext uri="{FF2B5EF4-FFF2-40B4-BE49-F238E27FC236}">
                <a16:creationId xmlns:a16="http://schemas.microsoft.com/office/drawing/2014/main" id="{F89F6C78-71B5-4CD4-8FDF-03AB9E345398}"/>
              </a:ext>
            </a:extLst>
          </p:cNvPr>
          <p:cNvSpPr>
            <a:spLocks noGrp="1"/>
          </p:cNvSpPr>
          <p:nvPr>
            <p:ph idx="1"/>
            <p:custDataLst>
              <p:tags r:id="rId2"/>
            </p:custDataLst>
          </p:nvPr>
        </p:nvSpPr>
        <p:spPr/>
        <p:txBody>
          <a:bodyPr/>
          <a:lstStyle/>
          <a:p>
            <a:pPr marL="0" indent="0" algn="l">
              <a:lnSpc>
                <a:spcPct val="150000"/>
              </a:lnSpc>
              <a:buNone/>
            </a:pPr>
            <a:r>
              <a:rPr lang="fr-CA" altLang="en-US" b="1" noProof="0" dirty="0"/>
              <a:t>L’œstrogène</a:t>
            </a:r>
            <a:r>
              <a:rPr lang="fr-CA" altLang="en-US" noProof="0" dirty="0"/>
              <a:t> entraîne les changements suivants :</a:t>
            </a:r>
            <a:endParaRPr lang="fr-CA" noProof="0" dirty="0"/>
          </a:p>
          <a:p>
            <a:pPr algn="l">
              <a:lnSpc>
                <a:spcPct val="150000"/>
              </a:lnSpc>
            </a:pPr>
            <a:r>
              <a:rPr lang="fr-CA" altLang="en-US" noProof="0" dirty="0"/>
              <a:t>Les seins et les mamelons grossissent.</a:t>
            </a:r>
          </a:p>
          <a:p>
            <a:pPr algn="l">
              <a:lnSpc>
                <a:spcPct val="150000"/>
              </a:lnSpc>
            </a:pPr>
            <a:r>
              <a:rPr lang="fr-CA" altLang="en-US" noProof="0" dirty="0"/>
              <a:t>Les hanches élargissent et s’arrondissent.</a:t>
            </a:r>
          </a:p>
          <a:p>
            <a:pPr algn="l">
              <a:lnSpc>
                <a:spcPct val="150000"/>
              </a:lnSpc>
            </a:pPr>
            <a:r>
              <a:rPr lang="fr-CA" altLang="en-US" noProof="0" dirty="0"/>
              <a:t>Les menstruations (règles) commencent. </a:t>
            </a:r>
            <a:endParaRPr lang="fr-CA" noProof="0" dirty="0"/>
          </a:p>
        </p:txBody>
      </p:sp>
    </p:spTree>
    <p:extLst>
      <p:ext uri="{BB962C8B-B14F-4D97-AF65-F5344CB8AC3E}">
        <p14:creationId xmlns:p14="http://schemas.microsoft.com/office/powerpoint/2010/main" val="212657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AA086-DA09-40C7-8861-1653F28A38D6}"/>
              </a:ext>
            </a:extLst>
          </p:cNvPr>
          <p:cNvSpPr>
            <a:spLocks noGrp="1"/>
          </p:cNvSpPr>
          <p:nvPr>
            <p:ph type="title"/>
            <p:custDataLst>
              <p:tags r:id="rId1"/>
            </p:custDataLst>
          </p:nvPr>
        </p:nvSpPr>
        <p:spPr/>
        <p:txBody>
          <a:bodyPr>
            <a:normAutofit/>
          </a:bodyPr>
          <a:lstStyle/>
          <a:p>
            <a:r>
              <a:rPr lang="fr-CA" noProof="0" dirty="0">
                <a:solidFill>
                  <a:srgbClr val="006345"/>
                </a:solidFill>
                <a:latin typeface="Arial"/>
                <a:cs typeface="Arial"/>
              </a:rPr>
              <a:t>Que sont les menstruations (les règles)?</a:t>
            </a:r>
            <a:br>
              <a:rPr lang="fr-CA" i="1" noProof="0" dirty="0"/>
            </a:br>
            <a:endParaRPr lang="fr-CA" noProof="0" dirty="0"/>
          </a:p>
        </p:txBody>
      </p:sp>
      <p:sp>
        <p:nvSpPr>
          <p:cNvPr id="3" name="Content Placeholder 2">
            <a:extLst>
              <a:ext uri="{FF2B5EF4-FFF2-40B4-BE49-F238E27FC236}">
                <a16:creationId xmlns:a16="http://schemas.microsoft.com/office/drawing/2014/main" id="{F4818302-074F-45CF-914B-D8BCC8719D14}"/>
              </a:ext>
            </a:extLst>
          </p:cNvPr>
          <p:cNvSpPr>
            <a:spLocks noGrp="1"/>
          </p:cNvSpPr>
          <p:nvPr>
            <p:ph idx="1"/>
            <p:custDataLst>
              <p:tags r:id="rId2"/>
            </p:custDataLst>
          </p:nvPr>
        </p:nvSpPr>
        <p:spPr/>
        <p:txBody>
          <a:bodyPr vert="horz" lIns="91440" tIns="45720" rIns="91440" bIns="45720" rtlCol="0" anchor="t">
            <a:normAutofit/>
          </a:bodyPr>
          <a:lstStyle/>
          <a:p>
            <a:pPr marL="0" indent="0" algn="l">
              <a:buFontTx/>
              <a:buNone/>
              <a:defRPr/>
            </a:pPr>
            <a:r>
              <a:rPr lang="fr-CA" b="1" noProof="0" dirty="0"/>
              <a:t>La personne ayant une vulve </a:t>
            </a:r>
            <a:r>
              <a:rPr lang="fr-CA" noProof="0" dirty="0"/>
              <a:t>et un utérus commencera à avoir des menstruations.</a:t>
            </a:r>
          </a:p>
          <a:p>
            <a:pPr algn="l">
              <a:lnSpc>
                <a:spcPct val="150000"/>
              </a:lnSpc>
              <a:spcBef>
                <a:spcPts val="1200"/>
              </a:spcBef>
              <a:defRPr/>
            </a:pPr>
            <a:r>
              <a:rPr lang="fr-CA" noProof="0" dirty="0"/>
              <a:t>Du sang et des tissus sortent du corps par le vagin.</a:t>
            </a:r>
          </a:p>
          <a:p>
            <a:pPr algn="l">
              <a:lnSpc>
                <a:spcPct val="150000"/>
              </a:lnSpc>
              <a:defRPr/>
            </a:pPr>
            <a:r>
              <a:rPr lang="fr-CA" altLang="en-US" noProof="0" dirty="0"/>
              <a:t>Cela se produit à peu près tous les mois.</a:t>
            </a:r>
          </a:p>
          <a:p>
            <a:pPr algn="l">
              <a:lnSpc>
                <a:spcPct val="150000"/>
              </a:lnSpc>
              <a:defRPr/>
            </a:pPr>
            <a:r>
              <a:rPr lang="fr-CA" altLang="en-US" noProof="0" dirty="0"/>
              <a:t>L’écoulement de sang dure de 2 à 7 jours.</a:t>
            </a:r>
          </a:p>
          <a:p>
            <a:endParaRPr lang="fr-CA" noProof="0" dirty="0"/>
          </a:p>
        </p:txBody>
      </p:sp>
    </p:spTree>
    <p:extLst>
      <p:ext uri="{BB962C8B-B14F-4D97-AF65-F5344CB8AC3E}">
        <p14:creationId xmlns:p14="http://schemas.microsoft.com/office/powerpoint/2010/main" val="38024596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0"/>
</p:tagLst>
</file>

<file path=ppt/tags/tag31.xml><?xml version="1.0" encoding="utf-8"?>
<p:tagLst xmlns:a="http://schemas.openxmlformats.org/drawingml/2006/main" xmlns:r="http://schemas.openxmlformats.org/officeDocument/2006/relationships" xmlns:p="http://schemas.openxmlformats.org/presentationml/2006/main">
  <p:tag name="NUM" val="11"/>
</p:tagLst>
</file>

<file path=ppt/tags/tag32.xml><?xml version="1.0" encoding="utf-8"?>
<p:tagLst xmlns:a="http://schemas.openxmlformats.org/drawingml/2006/main" xmlns:r="http://schemas.openxmlformats.org/officeDocument/2006/relationships" xmlns:p="http://schemas.openxmlformats.org/presentationml/2006/main">
  <p:tag name="NUM" val="12"/>
</p:tagLst>
</file>

<file path=ppt/tags/tag33.xml><?xml version="1.0" encoding="utf-8"?>
<p:tagLst xmlns:a="http://schemas.openxmlformats.org/drawingml/2006/main" xmlns:r="http://schemas.openxmlformats.org/officeDocument/2006/relationships" xmlns:p="http://schemas.openxmlformats.org/presentationml/2006/main">
  <p:tag name="NUM" val="1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4"/>
</p:tagLst>
</file>

<file path=ppt/tags/tag38.xml><?xml version="1.0" encoding="utf-8"?>
<p:tagLst xmlns:a="http://schemas.openxmlformats.org/drawingml/2006/main" xmlns:r="http://schemas.openxmlformats.org/officeDocument/2006/relationships" xmlns:p="http://schemas.openxmlformats.org/presentationml/2006/main">
  <p:tag name="NUM" val="5"/>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7"/>
</p:tagLst>
</file>

<file path=ppt/tags/tag41.xml><?xml version="1.0" encoding="utf-8"?>
<p:tagLst xmlns:a="http://schemas.openxmlformats.org/drawingml/2006/main" xmlns:r="http://schemas.openxmlformats.org/officeDocument/2006/relationships" xmlns:p="http://schemas.openxmlformats.org/presentationml/2006/main">
  <p:tag name="NUM" val="8"/>
</p:tagLst>
</file>

<file path=ppt/tags/tag42.xml><?xml version="1.0" encoding="utf-8"?>
<p:tagLst xmlns:a="http://schemas.openxmlformats.org/drawingml/2006/main" xmlns:r="http://schemas.openxmlformats.org/officeDocument/2006/relationships" xmlns:p="http://schemas.openxmlformats.org/presentationml/2006/main">
  <p:tag name="NUM" val="9"/>
</p:tagLst>
</file>

<file path=ppt/tags/tag43.xml><?xml version="1.0" encoding="utf-8"?>
<p:tagLst xmlns:a="http://schemas.openxmlformats.org/drawingml/2006/main" xmlns:r="http://schemas.openxmlformats.org/officeDocument/2006/relationships" xmlns:p="http://schemas.openxmlformats.org/presentationml/2006/main">
  <p:tag name="NUM" val="10"/>
</p:tagLst>
</file>

<file path=ppt/tags/tag44.xml><?xml version="1.0" encoding="utf-8"?>
<p:tagLst xmlns:a="http://schemas.openxmlformats.org/drawingml/2006/main" xmlns:r="http://schemas.openxmlformats.org/officeDocument/2006/relationships" xmlns:p="http://schemas.openxmlformats.org/presentationml/2006/main">
  <p:tag name="NUM" val="11"/>
</p:tagLst>
</file>

<file path=ppt/tags/tag45.xml><?xml version="1.0" encoding="utf-8"?>
<p:tagLst xmlns:a="http://schemas.openxmlformats.org/drawingml/2006/main" xmlns:r="http://schemas.openxmlformats.org/officeDocument/2006/relationships" xmlns:p="http://schemas.openxmlformats.org/presentationml/2006/main">
  <p:tag name="NUM" val="12"/>
</p:tagLst>
</file>

<file path=ppt/tags/tag46.xml><?xml version="1.0" encoding="utf-8"?>
<p:tagLst xmlns:a="http://schemas.openxmlformats.org/drawingml/2006/main" xmlns:r="http://schemas.openxmlformats.org/officeDocument/2006/relationships" xmlns:p="http://schemas.openxmlformats.org/presentationml/2006/main">
  <p:tag name="NUM" val="13"/>
</p:tagLst>
</file>

<file path=ppt/tags/tag47.xml><?xml version="1.0" encoding="utf-8"?>
<p:tagLst xmlns:a="http://schemas.openxmlformats.org/drawingml/2006/main" xmlns:r="http://schemas.openxmlformats.org/officeDocument/2006/relationships" xmlns:p="http://schemas.openxmlformats.org/presentationml/2006/main">
  <p:tag name="NUM" val="14"/>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HU032922.pptx" id="{9C9A844F-60E2-4832-9500-5CDCB9E9264F}" vid="{F3BFBC48-11B2-4151-9D1F-1441328DED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5292611-6285-4d47-b02c-5659f1bb2e8e">
      <Terms xmlns="http://schemas.microsoft.com/office/infopath/2007/PartnerControls"/>
    </lcf76f155ced4ddcb4097134ff3c332f>
    <Status xmlns="35292611-6285-4d47-b02c-5659f1bb2e8e" xsi:nil="true"/>
    <StatusofReview xmlns="35292611-6285-4d47-b02c-5659f1bb2e8e" xsi:nil="true"/>
    <TaxCatchAll xmlns="407d7b82-df1f-4e64-8d4b-bf75318e90d8" xsi:nil="true"/>
    <Reviewer xmlns="35292611-6285-4d47-b02c-5659f1bb2e8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745038FBDA6343983DD0F251E4882F" ma:contentTypeVersion="19" ma:contentTypeDescription="Create a new document." ma:contentTypeScope="" ma:versionID="415eda138e01682524fe2001e1798cea">
  <xsd:schema xmlns:xsd="http://www.w3.org/2001/XMLSchema" xmlns:xs="http://www.w3.org/2001/XMLSchema" xmlns:p="http://schemas.microsoft.com/office/2006/metadata/properties" xmlns:ns2="35292611-6285-4d47-b02c-5659f1bb2e8e" xmlns:ns3="407d7b82-df1f-4e64-8d4b-bf75318e90d8" targetNamespace="http://schemas.microsoft.com/office/2006/metadata/properties" ma:root="true" ma:fieldsID="873e329b1eb8f9e0489cc4951fc19bf0" ns2:_="" ns3:_="">
    <xsd:import namespace="35292611-6285-4d47-b02c-5659f1bb2e8e"/>
    <xsd:import namespace="407d7b82-df1f-4e64-8d4b-bf75318e90d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element ref="ns2:MediaServiceOCR" minOccurs="0"/>
                <xsd:element ref="ns2:MediaServiceLocation" minOccurs="0"/>
                <xsd:element ref="ns2:MediaServiceSearchProperties" minOccurs="0"/>
                <xsd:element ref="ns3:SharedWithUsers" minOccurs="0"/>
                <xsd:element ref="ns3:SharedWithDetails" minOccurs="0"/>
                <xsd:element ref="ns2:Reviewer" minOccurs="0"/>
                <xsd:element ref="ns2:Status" minOccurs="0"/>
                <xsd:element ref="ns2:Statusof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292611-6285-4d47-b02c-5659f1bb2e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8ccabe3-0932-4d16-bb3d-57018f634a6c"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Reviewer" ma:index="23" nillable="true" ma:displayName="Reviewer" ma:format="Dropdown" ma:internalName="Reviewer">
      <xsd:simpleType>
        <xsd:restriction base="dms:Text">
          <xsd:maxLength value="255"/>
        </xsd:restriction>
      </xsd:simpleType>
    </xsd:element>
    <xsd:element name="Status" ma:index="24" nillable="true" ma:displayName="Status" ma:format="Dropdown" ma:internalName="Status">
      <xsd:simpleType>
        <xsd:restriction base="dms:Text">
          <xsd:maxLength value="255"/>
        </xsd:restriction>
      </xsd:simpleType>
    </xsd:element>
    <xsd:element name="StatusofReview" ma:index="25" nillable="true" ma:displayName="Status of Review" ma:format="Dropdown" ma:internalName="StatusofReview">
      <xsd:simpleType>
        <xsd:union memberTypes="dms:Text">
          <xsd:simpleType>
            <xsd:restriction base="dms:Choice">
              <xsd:enumeration value="In Progress"/>
              <xsd:enumeration value="Awaiting Review"/>
              <xsd:enumeration value="Complet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407d7b82-df1f-4e64-8d4b-bf75318e90d8"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3adf4cc-86a7-4d98-8461-1d5931f521ac}" ma:internalName="TaxCatchAll" ma:showField="CatchAllData" ma:web="407d7b82-df1f-4e64-8d4b-bf75318e90d8">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860FB0-8DB2-45E2-ADEA-3F6D18E25BCB}">
  <ds:schemaRefs>
    <ds:schemaRef ds:uri="http://purl.org/dc/elements/1.1/"/>
    <ds:schemaRef ds:uri="http://schemas.microsoft.com/office/2006/metadata/properties"/>
    <ds:schemaRef ds:uri="http://purl.org/dc/terms/"/>
    <ds:schemaRef ds:uri="http://schemas.openxmlformats.org/package/2006/metadata/core-properties"/>
    <ds:schemaRef ds:uri="dca8b7ab-6aa0-481b-aa75-e09824eb47ea"/>
    <ds:schemaRef ds:uri="http://schemas.microsoft.com/office/2006/documentManagement/types"/>
    <ds:schemaRef ds:uri="http://schemas.microsoft.com/office/infopath/2007/PartnerControls"/>
    <ds:schemaRef ds:uri="36474f4c-1019-4f40-8c61-1b022f6286d6"/>
    <ds:schemaRef ds:uri="http://www.w3.org/XML/1998/namespace"/>
    <ds:schemaRef ds:uri="http://purl.org/dc/dcmitype/"/>
  </ds:schemaRefs>
</ds:datastoreItem>
</file>

<file path=customXml/itemProps2.xml><?xml version="1.0" encoding="utf-8"?>
<ds:datastoreItem xmlns:ds="http://schemas.openxmlformats.org/officeDocument/2006/customXml" ds:itemID="{25E01077-8248-4653-B1D2-D57BEAF1339B}">
  <ds:schemaRefs>
    <ds:schemaRef ds:uri="http://schemas.microsoft.com/sharepoint/v3/contenttype/forms"/>
  </ds:schemaRefs>
</ds:datastoreItem>
</file>

<file path=customXml/itemProps3.xml><?xml version="1.0" encoding="utf-8"?>
<ds:datastoreItem xmlns:ds="http://schemas.openxmlformats.org/officeDocument/2006/customXml" ds:itemID="{B993A464-C055-4E84-8EC3-318D7D85673D}"/>
</file>

<file path=docProps/app.xml><?xml version="1.0" encoding="utf-8"?>
<Properties xmlns="http://schemas.openxmlformats.org/officeDocument/2006/extended-properties" xmlns:vt="http://schemas.openxmlformats.org/officeDocument/2006/docPropsVTypes">
  <TotalTime>3468</TotalTime>
  <Words>2658</Words>
  <Application>Microsoft Office PowerPoint</Application>
  <PresentationFormat>Widescreen</PresentationFormat>
  <Paragraphs>256</Paragraphs>
  <Slides>28</Slides>
  <Notes>28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Arial Black</vt:lpstr>
      <vt:lpstr>Calibri</vt:lpstr>
      <vt:lpstr>Comic Sans MS</vt:lpstr>
      <vt:lpstr>Custom Design</vt:lpstr>
      <vt:lpstr>PowerPoint Presentation</vt:lpstr>
      <vt:lpstr>Règles pour les élèves</vt:lpstr>
      <vt:lpstr>Qu’est-ce que la puberté?</vt:lpstr>
      <vt:lpstr>Quand la puberté commence-t-elle?</vt:lpstr>
      <vt:lpstr>PowerPoint Presentation</vt:lpstr>
      <vt:lpstr>Personne ayant une vulve</vt:lpstr>
      <vt:lpstr>Personne ayant une vulve</vt:lpstr>
      <vt:lpstr>Quels changements peuvent se produire chez la personne ayant une vulve? </vt:lpstr>
      <vt:lpstr>Que sont les menstruations (les règles)? </vt:lpstr>
      <vt:lpstr>Personne ayant une vulve</vt:lpstr>
      <vt:lpstr>En général, vers quel âge commencent les menstruations?</vt:lpstr>
      <vt:lpstr>À quelle fréquence a-t-on ses règles?</vt:lpstr>
      <vt:lpstr>Combien de temps durent les menstruations?</vt:lpstr>
      <vt:lpstr>Faire le suivi du cycle menstruel</vt:lpstr>
      <vt:lpstr>Produits menstruels</vt:lpstr>
      <vt:lpstr>Produits menstruels</vt:lpstr>
      <vt:lpstr>Comment jeter les produits menstruels</vt:lpstr>
      <vt:lpstr>Combien de sang s’écoule-t-il?</vt:lpstr>
      <vt:lpstr>Est-ce que j’aurai des menstruations le reste de ma vie?</vt:lpstr>
      <vt:lpstr>Les menstruations peuvent entraîner :</vt:lpstr>
      <vt:lpstr>Pour gérer les symptômes des menstruations </vt:lpstr>
      <vt:lpstr>Le soin de soi durant les menstruations</vt:lpstr>
      <vt:lpstr>Choisir des aliments riches en fer</vt:lpstr>
      <vt:lpstr>Trousse menstruelle</vt:lpstr>
      <vt:lpstr>Sentiments</vt:lpstr>
      <vt:lpstr>PowerPoint Presentation</vt:lpstr>
      <vt:lpstr>Où trouver d’autres renseignements?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Limburg</dc:creator>
  <cp:lastModifiedBy>Abby Dafoe</cp:lastModifiedBy>
  <cp:revision>74</cp:revision>
  <cp:lastPrinted>2023-12-13T18:05:41Z</cp:lastPrinted>
  <dcterms:created xsi:type="dcterms:W3CDTF">2023-03-03T16:57:36Z</dcterms:created>
  <dcterms:modified xsi:type="dcterms:W3CDTF">2025-05-01T14:58:51Z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0x01010040745038FBDA6343983DD0F251E4882F</vt:lpwstr>
  </property>
  <property fmtid="{D5CDD505-2E9C-101B-9397-08002B2CF9AE}" pid="3" name="MediaServiceImageTags">
    <vt:lpwstr/>
  </property>
</Properties>
</file>