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9"/>
  </p:notesMasterIdLst>
  <p:sldIdLst>
    <p:sldId id="256" r:id="rId5"/>
    <p:sldId id="294" r:id="rId6"/>
    <p:sldId id="295" r:id="rId7"/>
    <p:sldId id="296" r:id="rId8"/>
    <p:sldId id="262" r:id="rId9"/>
    <p:sldId id="298" r:id="rId10"/>
    <p:sldId id="299" r:id="rId11"/>
    <p:sldId id="287" r:id="rId12"/>
    <p:sldId id="292" r:id="rId13"/>
    <p:sldId id="300" r:id="rId14"/>
    <p:sldId id="276" r:id="rId15"/>
    <p:sldId id="282"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6F3"/>
    <a:srgbClr val="14985C"/>
    <a:srgbClr val="1CB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459B5-D1EC-0663-39C2-974DB1E4CEBF}" v="21" dt="2022-10-21T18:18:59.096"/>
    <p1510:client id="{9D1CA302-60EB-4D33-9B3B-4D7A2C1FB229}" v="83" dt="2022-04-22T18:10:48.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16D49-9B5A-4598-A1CB-4B00740B9945}"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4F6F7-D354-4F7A-83CD-BBE40742BBC2}" type="slidenum">
              <a:rPr lang="en-US" smtClean="0"/>
              <a:t>‹#›</a:t>
            </a:fld>
            <a:endParaRPr lang="en-US"/>
          </a:p>
        </p:txBody>
      </p:sp>
    </p:spTree>
    <p:extLst>
      <p:ext uri="{BB962C8B-B14F-4D97-AF65-F5344CB8AC3E}">
        <p14:creationId xmlns:p14="http://schemas.microsoft.com/office/powerpoint/2010/main" val="19424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Cette présentation porte sur la section D1.5, Développement de la personne et santé sexuelle, 4</a:t>
            </a:r>
            <a:r>
              <a:rPr lang="fr-CA" baseline="30000"/>
              <a:t>e</a:t>
            </a:r>
            <a:r>
              <a:rPr lang="fr-CA"/>
              <a:t> année, du programme-cadre Éducation physique et santé de l’Ontario.</a:t>
            </a:r>
            <a:endParaRPr lang="en-CA"/>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fr-CA"/>
              <a:t>Pour offrir un climat inclusif à tous les élèves quel que soit leur identité de genre, nous utilisons les parties du corps et les hormones et non le genre pour décrire les différences physiques. </a:t>
            </a:r>
            <a:endParaRPr lang="en-CA"/>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a:t>
            </a:fld>
            <a:endParaRPr lang="en-US"/>
          </a:p>
        </p:txBody>
      </p:sp>
    </p:spTree>
    <p:extLst>
      <p:ext uri="{BB962C8B-B14F-4D97-AF65-F5344CB8AC3E}">
        <p14:creationId xmlns:p14="http://schemas.microsoft.com/office/powerpoint/2010/main" val="24446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518" indent="-165518">
              <a:buFontTx/>
              <a:buChar char="-"/>
            </a:pPr>
            <a:r>
              <a:rPr lang="fr-CA"/>
              <a:t>Les menstruations commencent durant la puberté; au début, elles pourraient ne pas se produire tous les mois (environ tous les 21 à 45 jours). </a:t>
            </a:r>
          </a:p>
          <a:p>
            <a:r>
              <a:rPr lang="fr-CA" altLang="en-US"/>
              <a:t>(Pour obtenir des renseignements plus détaillés sur le cycle menstruel ainsi qu’un diagramme de l’utérus, consultez la présentation intitulée « La puberté et la reproduction ».)</a:t>
            </a:r>
            <a:endParaRPr 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330294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64313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fr-CA">
                <a:latin typeface="Arial" panose="020B0604020202020204" pitchFamily="34" charset="0"/>
                <a:cs typeface="Arial" panose="020B0604020202020204" pitchFamily="34" charset="0"/>
              </a:rPr>
              <a:t>Vous pourriez avoir des sautes d’humeur.</a:t>
            </a:r>
          </a:p>
          <a:p>
            <a:pPr marL="171450" indent="-171450" eaLnBrk="1" hangingPunct="1">
              <a:buFont typeface="Arial" pitchFamily="34" charset="0"/>
              <a:buChar char="•"/>
              <a:defRPr/>
            </a:pPr>
            <a:r>
              <a:rPr lang="fr-CA">
                <a:latin typeface="Arial" panose="020B0604020202020204" pitchFamily="34" charset="0"/>
                <a:cs typeface="Arial" panose="020B0604020202020204" pitchFamily="34" charset="0"/>
              </a:rPr>
              <a:t>Vous pourriez parfois aimer vos amis et votre famille et parfois, ne rien vouloir savoir d’eux. </a:t>
            </a:r>
          </a:p>
          <a:p>
            <a:pPr marL="171450" indent="-171450" eaLnBrk="1" hangingPunct="1">
              <a:buFont typeface="Arial" pitchFamily="34" charset="0"/>
              <a:buChar char="•"/>
              <a:defRPr/>
            </a:pPr>
            <a:r>
              <a:rPr lang="fr-CA">
                <a:latin typeface="Arial" panose="020B0604020202020204" pitchFamily="34" charset="0"/>
                <a:cs typeface="Arial" panose="020B0604020202020204" pitchFamily="34" charset="0"/>
              </a:rPr>
              <a:t>Parfois, vous pourriez vous sentir comme un adulte et parfois, comme un enfant. </a:t>
            </a:r>
          </a:p>
          <a:p>
            <a:pPr marL="171450" indent="-171450" eaLnBrk="1" hangingPunct="1">
              <a:buFont typeface="Arial" pitchFamily="34" charset="0"/>
              <a:buChar char="•"/>
              <a:defRPr/>
            </a:pPr>
            <a:r>
              <a:rPr lang="fr-CA">
                <a:latin typeface="Arial" panose="020B0604020202020204" pitchFamily="34" charset="0"/>
                <a:cs typeface="Arial" panose="020B0604020202020204" pitchFamily="34" charset="0"/>
              </a:rPr>
              <a:t>Il pourrait y avoir beaucoup de larmes et de disputes. </a:t>
            </a:r>
          </a:p>
          <a:p>
            <a:pPr marL="171450" indent="-171450" eaLnBrk="1" hangingPunct="1">
              <a:buFont typeface="Arial" pitchFamily="34" charset="0"/>
              <a:buChar char="•"/>
              <a:defRPr/>
            </a:pPr>
            <a:r>
              <a:rPr lang="fr-CA">
                <a:latin typeface="Arial" panose="020B0604020202020204" pitchFamily="34" charset="0"/>
                <a:cs typeface="Arial" panose="020B0604020202020204" pitchFamily="34" charset="0"/>
              </a:rPr>
              <a:t>Les changements hormonaux causent certains de ces sentiments. </a:t>
            </a:r>
          </a:p>
          <a:p>
            <a:pPr marL="171450" indent="-171450" eaLnBrk="1" hangingPunct="1">
              <a:buFont typeface="Arial" pitchFamily="34" charset="0"/>
              <a:buChar char="•"/>
              <a:defRPr/>
            </a:pPr>
            <a:endParaRPr lang="fr-CA">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a:t>Images : </a:t>
            </a:r>
            <a:r>
              <a:rPr lang="en-US"/>
              <a:t>Wordart.com</a:t>
            </a:r>
          </a:p>
          <a:p>
            <a:pPr marL="0" indent="0" eaLnBrk="1" hangingPunct="1">
              <a:buFont typeface="Arial" pitchFamily="34" charset="0"/>
              <a:buNone/>
              <a:defRPr/>
            </a:pPr>
            <a:endParaRPr 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220420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a:solidFill>
                  <a:schemeClr val="tx1"/>
                </a:solidFill>
                <a:effectLst/>
                <a:latin typeface="+mn-lt"/>
                <a:ea typeface="+mn-ea"/>
                <a:cs typeface="+mn-cs"/>
              </a:rPr>
              <a:t>Tout le monde </a:t>
            </a:r>
            <a:r>
              <a:rPr lang="fr-CA"/>
              <a:t>« devrait être traité en fonction de son âge et avec respect » (Le curriculum de l’Ontario de la 1</a:t>
            </a:r>
            <a:r>
              <a:rPr lang="fr-CA" baseline="30000"/>
              <a:t>re</a:t>
            </a:r>
            <a:r>
              <a:rPr lang="fr-CA"/>
              <a:t> à la 8</a:t>
            </a:r>
            <a:r>
              <a:rPr lang="fr-CA" baseline="30000"/>
              <a:t>e</a:t>
            </a:r>
            <a:r>
              <a:rPr lang="fr-CA"/>
              <a:t> année, Éducation physique et santé, 2019).</a:t>
            </a:r>
          </a:p>
          <a:p>
            <a:endParaRPr lang="fr-CA"/>
          </a:p>
          <a:p>
            <a:r>
              <a:rPr lang="fr-CA"/>
              <a:t>Les</a:t>
            </a:r>
            <a:r>
              <a:rPr lang="fr-CA" baseline="0"/>
              <a:t> taquineries en raison des </a:t>
            </a:r>
            <a:r>
              <a:rPr lang="fr-CA"/>
              <a:t>changements liés à la puberté ne sont pas acceptables; n’attirez pas l’attention sur les changements qu’une personne subit et évitez qu’elle devienne complexée par son apparence.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13</a:t>
            </a:fld>
            <a:endParaRPr lang="en-US"/>
          </a:p>
        </p:txBody>
      </p:sp>
    </p:spTree>
    <p:extLst>
      <p:ext uri="{BB962C8B-B14F-4D97-AF65-F5344CB8AC3E}">
        <p14:creationId xmlns:p14="http://schemas.microsoft.com/office/powerpoint/2010/main" val="374930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a:latin typeface="Arial" panose="020B0604020202020204" pitchFamily="34" charset="0"/>
                <a:cs typeface="Arial" panose="020B0604020202020204" pitchFamily="34" charset="0"/>
              </a:rPr>
              <a:t>Les parents peuvent être une bonne source de renseignements en ce qui a trait aux changements liés à la puberté. Ils peuvent répondre à vos questions et vous donner d’excellents conseils. </a:t>
            </a:r>
          </a:p>
          <a:p>
            <a:pPr eaLnBrk="1" hangingPunct="1"/>
            <a:r>
              <a:rPr lang="fr-CA" altLang="en-US">
                <a:latin typeface="Arial" panose="020B0604020202020204" pitchFamily="34" charset="0"/>
                <a:cs typeface="Arial" panose="020B0604020202020204" pitchFamily="34" charset="0"/>
              </a:rPr>
              <a:t>Encouragez les élèves à parler avec leurs parents de ce qu’ils ont appris et à demander à un adulte de confiance de répondre à leurs questions au sujet de la puberté.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124036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Demandez aux élèves de proposer d’autres règles à ajouter à la liste.  </a:t>
            </a: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2</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0" i="0" u="none" strike="noStrike" kern="1200">
                <a:solidFill>
                  <a:schemeClr val="tx1"/>
                </a:solidFill>
                <a:effectLst/>
                <a:latin typeface="+mn-lt"/>
                <a:ea typeface="+mn-ea"/>
                <a:cs typeface="+mn-cs"/>
              </a:rPr>
              <a:t>Il y a trois grandes poussées de croissance :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Le développement du bébé avant la naissance;</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La période allant de la naissance à un an;</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La puberté.</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Songez à demander aux élèves de parler de cérémonies ou de rituels liés à la puberté qu’ils célèbrent peut-être dans leur famille.</a:t>
            </a:r>
            <a:endParaRPr lang="en-US" sz="1200" b="0" i="0"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10"/>
          </p:nvPr>
        </p:nvSpPr>
        <p:spPr/>
        <p:txBody>
          <a:bodyPr/>
          <a:lstStyle/>
          <a:p>
            <a:fld id="{FFA4F6F7-D354-4F7A-83CD-BBE40742BBC2}" type="slidenum">
              <a:rPr lang="en-US" smtClean="0"/>
              <a:t>3</a:t>
            </a:fld>
            <a:endParaRPr lang="en-US"/>
          </a:p>
        </p:txBody>
      </p:sp>
    </p:spTree>
    <p:extLst>
      <p:ext uri="{BB962C8B-B14F-4D97-AF65-F5344CB8AC3E}">
        <p14:creationId xmlns:p14="http://schemas.microsoft.com/office/powerpoint/2010/main" val="132547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Tous les corps sont différents. Par exemple, les gens ont différentes tailles et différentes couleurs de cheveux. C’est normal que tout le monde n’ait pas la même apparence.  </a:t>
            </a:r>
          </a:p>
          <a:p>
            <a:r>
              <a:rPr lang="fr-CA"/>
              <a:t>Le moment où la puberté commence et la durée du processus peuvent varier beaucoup d’une personne à l’autre, et c’est tout à fait normal; personne n’a le contrôle sur ces facteurs.</a:t>
            </a:r>
            <a:endParaRPr lang="en-CA"/>
          </a:p>
          <a:p>
            <a:endParaRPr lang="en-CA" altLang="en-US"/>
          </a:p>
          <a:p>
            <a:r>
              <a:rPr lang="en-CA" altLang="en-US"/>
              <a:t>Image source: </a:t>
            </a:r>
            <a:r>
              <a:rPr lang="en-US" altLang="en-US">
                <a:hlinkClick r:id="rId3"/>
              </a:rPr>
              <a:t>https://pixabay.com/vectors/brain-anatomy-man-mind-people-154297/</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94361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0" i="0" u="none" strike="noStrike" kern="1200">
                <a:solidFill>
                  <a:schemeClr val="tx1"/>
                </a:solidFill>
                <a:effectLst/>
                <a:latin typeface="+mn-lt"/>
                <a:ea typeface="+mn-ea"/>
                <a:cs typeface="+mn-cs"/>
              </a:rPr>
              <a:t>Le pénis et la vulve sont les parties externes visibles de l’anatomie du système reproducteur (montrer le pénis et la vulve du doigt). On utilise toutes sortes de mots pour désigner ces parties du corps, mais « pénis » et « vulve » sont les termes anatomiques.  </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Chez la personne ayant un pénis, un signal est transmis aux testicules pour qu’elles se mettent à produire de la testostérone.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Chez les personnes ayant une vulve, un signal est transmis aux ovaires pour qu’ils commencent à produire de l’œstrogène. </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La testostérone et l’œstrogène entraînent les changements que subit le corps. </a:t>
            </a:r>
            <a:r>
              <a:rPr lang="en-US" sz="1200" b="0" i="0" kern="1200">
                <a:solidFill>
                  <a:schemeClr val="tx1"/>
                </a:solidFill>
                <a:effectLst/>
                <a:latin typeface="+mn-lt"/>
                <a:ea typeface="+mn-ea"/>
                <a:cs typeface="+mn-cs"/>
              </a:rPr>
              <a:t>​</a:t>
            </a:r>
          </a:p>
          <a:p>
            <a:pPr rtl="0" fontAlgn="base"/>
            <a:r>
              <a:rPr lang="en-CA" sz="1200" b="0" i="0" kern="1200">
                <a:solidFill>
                  <a:schemeClr val="tx1"/>
                </a:solidFill>
                <a:effectLst/>
                <a:latin typeface="+mn-lt"/>
                <a:ea typeface="+mn-ea"/>
                <a:cs typeface="+mn-cs"/>
              </a:rPr>
              <a:t>​</a:t>
            </a:r>
          </a:p>
          <a:p>
            <a:pPr rtl="0" fontAlgn="base"/>
            <a:r>
              <a:rPr lang="en-CA" sz="1200" b="0" i="0" u="none" strike="noStrike" kern="1200">
                <a:solidFill>
                  <a:schemeClr val="tx1"/>
                </a:solidFill>
                <a:effectLst/>
                <a:latin typeface="+mn-lt"/>
                <a:ea typeface="+mn-ea"/>
                <a:cs typeface="+mn-cs"/>
              </a:rPr>
              <a:t>Images : </a:t>
            </a:r>
            <a:r>
              <a:rPr lang="en-US" sz="1200" b="0" i="0" u="sng" strike="noStrike" kern="1200">
                <a:solidFill>
                  <a:schemeClr val="tx1"/>
                </a:solidFill>
                <a:effectLst/>
                <a:latin typeface="+mn-lt"/>
                <a:ea typeface="+mn-ea"/>
                <a:cs typeface="+mn-cs"/>
                <a:hlinkClick r:id="rId3"/>
              </a:rPr>
              <a:t>https://www.secca.org.au/</a:t>
            </a:r>
            <a:r>
              <a:rPr lang="en-US" sz="1200" b="0" i="0" u="none" strike="noStrike" kern="1200">
                <a:solidFill>
                  <a:schemeClr val="tx1"/>
                </a:solidFill>
                <a:effectLst/>
                <a:latin typeface="+mn-lt"/>
                <a:ea typeface="+mn-ea"/>
                <a:cs typeface="+mn-cs"/>
              </a:rPr>
              <a:t> avec permission</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223915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Il est tout à fait normal de prendre du poids durant la puberté. </a:t>
            </a:r>
          </a:p>
          <a:p>
            <a:endParaRPr lang="fr-CA"/>
          </a:p>
          <a:p>
            <a:r>
              <a:rPr lang="fr-CA"/>
              <a:t>L’acné (boutons) – l’acné apparaît habituellement sur le visage, la poitrine et le dos.	</a:t>
            </a:r>
          </a:p>
          <a:p>
            <a:pPr marL="867436" indent="-867436"/>
            <a:r>
              <a:rPr lang="fr-CA"/>
              <a:t>	On ne peut pas toujours prévenir l’acné, mais se laver régulièrement avec un savon doux peut aider. 	</a:t>
            </a:r>
          </a:p>
          <a:p>
            <a:r>
              <a:rPr lang="fr-CA"/>
              <a:t>Si les cheveux sont très gras, il pourrait falloir les laver plus souvent.</a:t>
            </a:r>
          </a:p>
          <a:p>
            <a:r>
              <a:rPr lang="fr-CA"/>
              <a:t>Transpiration – à la puberté, différentes glandes de transpiration commencent à travailler et elles produisent une odeur (qu’on appelle parfois « odeur corporelle »).</a:t>
            </a:r>
          </a:p>
          <a:p>
            <a:pPr marL="867436" indent="-867436"/>
            <a:r>
              <a:rPr lang="fr-CA"/>
              <a:t>	Prendre régulièrement une douche et utiliser un déodorant peut aider à réduire l’odeur corporelle.   </a:t>
            </a:r>
          </a:p>
          <a:p>
            <a:pPr marL="867436" indent="-867436"/>
            <a:r>
              <a:rPr lang="fr-CA"/>
              <a:t>	Le déodorant aide à maîtriser l’odeur, tandis que l’antisudorifique aide à maîtriser la transpiration. </a:t>
            </a:r>
          </a:p>
          <a:p>
            <a:pPr marL="867436" indent="-867436"/>
            <a:r>
              <a:rPr lang="fr-CA"/>
              <a:t>	</a:t>
            </a:r>
            <a:r>
              <a:rPr lang="fr-CA" sz="1200" b="0" i="0" u="none" strike="noStrike" kern="1200">
                <a:solidFill>
                  <a:schemeClr val="tx1"/>
                </a:solidFill>
                <a:effectLst/>
                <a:latin typeface="+mn-lt"/>
                <a:ea typeface="+mn-ea"/>
                <a:cs typeface="+mn-cs"/>
              </a:rPr>
              <a:t>- Important : l’acceptation des odeurs corporelles varie d’une culture à l’autre.</a:t>
            </a:r>
            <a:endParaRPr lang="fr-CA"/>
          </a:p>
          <a:p>
            <a:pPr marL="867436" indent="-867436"/>
            <a:endParaRPr lang="fr-CA"/>
          </a:p>
          <a:p>
            <a:r>
              <a:rPr lang="fr-CA"/>
              <a:t>Image : Adobe Stock – achetée</a:t>
            </a:r>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62407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fr-CA"/>
              <a:t>Apparition de poils – la décision d’éliminer les poils ou de se raser est personnelle; dans bien des cas, les valeurs familiales ont une influence sur les choix à ce sujet.  </a:t>
            </a:r>
          </a:p>
          <a:p>
            <a:pPr defTabSz="882762">
              <a:defRPr/>
            </a:pPr>
            <a:r>
              <a:rPr lang="fr-CA"/>
              <a:t>	Si les élèves ont des questions à ce sujet, recommandez-leur d’en discuter avec un adulte à qui ils font confiance.</a:t>
            </a:r>
          </a:p>
          <a:p>
            <a:endParaRPr lang="en-US"/>
          </a:p>
          <a:p>
            <a:r>
              <a:rPr lang="fr-CA"/>
              <a:t>Image : Adobe Stock – achetée</a:t>
            </a:r>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a:p>
        </p:txBody>
      </p:sp>
    </p:spTree>
    <p:extLst>
      <p:ext uri="{BB962C8B-B14F-4D97-AF65-F5344CB8AC3E}">
        <p14:creationId xmlns:p14="http://schemas.microsoft.com/office/powerpoint/2010/main" val="151197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178818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187372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2022-10-21</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2098766" y="4310747"/>
            <a:ext cx="8368937" cy="1338828"/>
          </a:xfrm>
          <a:prstGeom prst="rect">
            <a:avLst/>
          </a:prstGeom>
          <a:noFill/>
        </p:spPr>
        <p:txBody>
          <a:bodyPr wrap="square" lIns="91440" tIns="45720" rIns="91440" bIns="45720" rtlCol="0" anchor="t">
            <a:spAutoFit/>
          </a:bodyPr>
          <a:lstStyle/>
          <a:p>
            <a:pPr algn="ctr"/>
            <a:r>
              <a:rPr lang="fr-CA" sz="2500">
                <a:solidFill>
                  <a:schemeClr val="bg1"/>
                </a:solidFill>
                <a:latin typeface="Arial"/>
                <a:ea typeface="+mn-lt"/>
                <a:cs typeface="+mn-lt"/>
              </a:rPr>
              <a:t>Les changements sur le plan physique et émotionnel</a:t>
            </a:r>
            <a:endParaRPr lang="en-US" sz="2500">
              <a:solidFill>
                <a:schemeClr val="bg1"/>
              </a:solidFill>
              <a:latin typeface="Arial"/>
              <a:ea typeface="Calibri"/>
              <a:cs typeface="Calibri"/>
            </a:endParaRPr>
          </a:p>
          <a:p>
            <a:pPr algn="ctr"/>
            <a:r>
              <a:rPr lang="fr-CA" sz="2500">
                <a:solidFill>
                  <a:schemeClr val="bg1"/>
                </a:solidFill>
                <a:latin typeface="Arial"/>
                <a:ea typeface="+mn-lt"/>
                <a:cs typeface="+mn-lt"/>
              </a:rPr>
              <a:t>(recommandée pour les élèves de 4</a:t>
            </a:r>
            <a:r>
              <a:rPr lang="fr-CA" sz="2500" baseline="30000">
                <a:solidFill>
                  <a:schemeClr val="bg1"/>
                </a:solidFill>
                <a:latin typeface="Arial"/>
                <a:ea typeface="+mn-lt"/>
                <a:cs typeface="+mn-lt"/>
              </a:rPr>
              <a:t>e</a:t>
            </a:r>
            <a:r>
              <a:rPr lang="fr-CA" sz="2500">
                <a:solidFill>
                  <a:schemeClr val="bg1"/>
                </a:solidFill>
                <a:latin typeface="Arial"/>
                <a:ea typeface="+mn-lt"/>
                <a:cs typeface="+mn-lt"/>
              </a:rPr>
              <a:t> année)</a:t>
            </a:r>
          </a:p>
          <a:p>
            <a:pPr algn="ctr"/>
            <a:endParaRPr lang="fr-CA" sz="280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F313C1D-7F6F-45AD-9C1F-039BD7B9EB34}"/>
              </a:ext>
            </a:extLst>
          </p:cNvPr>
          <p:cNvSpPr txBox="1">
            <a:spLocks noChangeArrowheads="1"/>
          </p:cNvSpPr>
          <p:nvPr/>
        </p:nvSpPr>
        <p:spPr bwMode="auto">
          <a:xfrm>
            <a:off x="7039781" y="5658063"/>
            <a:ext cx="5152219" cy="1138773"/>
          </a:xfrm>
          <a:prstGeom prst="rect">
            <a:avLst/>
          </a:prstGeom>
          <a:noFill/>
          <a:ln>
            <a:noFill/>
          </a:ln>
          <a:effectLst/>
        </p:spPr>
        <p:txBody>
          <a:bodyPr wrap="square"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fr-CA" sz="2000">
                <a:solidFill>
                  <a:schemeClr val="bg1"/>
                </a:solidFill>
                <a:latin typeface="Arial"/>
                <a:cs typeface="Arial"/>
              </a:rPr>
              <a:t>Créée par : Équipe de la santé des enfants</a:t>
            </a:r>
            <a:endParaRPr lang="en-US" sz="2000">
              <a:solidFill>
                <a:schemeClr val="bg1"/>
              </a:solidFill>
              <a:cs typeface="Arial" panose="020B0604020202020204" pitchFamily="34" charset="0"/>
            </a:endParaRPr>
          </a:p>
          <a:p>
            <a:pPr>
              <a:buNone/>
            </a:pPr>
            <a:r>
              <a:rPr lang="fr-CA" sz="2000">
                <a:solidFill>
                  <a:schemeClr val="bg1"/>
                </a:solidFill>
                <a:latin typeface="Arial"/>
                <a:cs typeface="Arial"/>
              </a:rPr>
              <a:t>Création : novembre 2019</a:t>
            </a:r>
          </a:p>
          <a:p>
            <a:pPr>
              <a:buNone/>
            </a:pPr>
            <a:r>
              <a:rPr lang="fr-CA" sz="2000">
                <a:solidFill>
                  <a:schemeClr val="bg1"/>
                </a:solidFill>
                <a:latin typeface="Arial"/>
                <a:cs typeface="Arial"/>
              </a:rPr>
              <a:t>Révision : avril 2022</a:t>
            </a:r>
            <a:endParaRPr lang="en-US"/>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0430-0318-42B7-AA6D-C45B6FDE21CC}"/>
              </a:ext>
            </a:extLst>
          </p:cNvPr>
          <p:cNvSpPr>
            <a:spLocks noGrp="1"/>
          </p:cNvSpPr>
          <p:nvPr>
            <p:ph type="title"/>
          </p:nvPr>
        </p:nvSpPr>
        <p:spPr/>
        <p:txBody>
          <a:bodyPr/>
          <a:lstStyle/>
          <a:p>
            <a:r>
              <a:rPr lang="fr-CA" altLang="en-US">
                <a:solidFill>
                  <a:srgbClr val="006345"/>
                </a:solidFill>
              </a:rPr>
              <a:t>Que sont les menstruations (règles)?</a:t>
            </a:r>
            <a:endParaRPr lang="en-US"/>
          </a:p>
        </p:txBody>
      </p:sp>
      <p:sp>
        <p:nvSpPr>
          <p:cNvPr id="3" name="Content Placeholder 2">
            <a:extLst>
              <a:ext uri="{FF2B5EF4-FFF2-40B4-BE49-F238E27FC236}">
                <a16:creationId xmlns:a16="http://schemas.microsoft.com/office/drawing/2014/main" id="{740B0EDE-1D76-4C47-B8FE-A4BF1840201A}"/>
              </a:ext>
            </a:extLst>
          </p:cNvPr>
          <p:cNvSpPr>
            <a:spLocks noGrp="1"/>
          </p:cNvSpPr>
          <p:nvPr>
            <p:ph idx="1"/>
          </p:nvPr>
        </p:nvSpPr>
        <p:spPr>
          <a:xfrm>
            <a:off x="838200" y="2385250"/>
            <a:ext cx="9771529" cy="4351338"/>
          </a:xfrm>
        </p:spPr>
        <p:txBody>
          <a:bodyPr/>
          <a:lstStyle/>
          <a:p>
            <a:pPr marL="0" indent="0">
              <a:buFontTx/>
              <a:buNone/>
              <a:defRPr/>
            </a:pPr>
            <a:r>
              <a:rPr lang="fr-CA" b="1"/>
              <a:t>La personne ayant une vulve </a:t>
            </a:r>
            <a:r>
              <a:rPr lang="fr-CA"/>
              <a:t>et un utérus commencera à avoir des menstruations. </a:t>
            </a:r>
          </a:p>
          <a:p>
            <a:pPr algn="l">
              <a:spcBef>
                <a:spcPts val="1800"/>
              </a:spcBef>
            </a:pPr>
            <a:r>
              <a:rPr lang="fr-CA"/>
              <a:t>Du sang et du tissu sortent du corps par le vagin.</a:t>
            </a:r>
          </a:p>
          <a:p>
            <a:pPr algn="l">
              <a:lnSpc>
                <a:spcPct val="150000"/>
              </a:lnSpc>
            </a:pPr>
            <a:r>
              <a:rPr lang="fr-CA" altLang="en-US"/>
              <a:t>Cela se produit à peu près tous les mois.</a:t>
            </a:r>
          </a:p>
          <a:p>
            <a:pPr algn="l">
              <a:lnSpc>
                <a:spcPct val="150000"/>
              </a:lnSpc>
            </a:pPr>
            <a:r>
              <a:rPr lang="fr-CA" altLang="en-US"/>
              <a:t>L’écoulement de sang dure de 2 à 7 jours.</a:t>
            </a:r>
          </a:p>
          <a:p>
            <a:endParaRPr lang="en-US"/>
          </a:p>
        </p:txBody>
      </p:sp>
    </p:spTree>
    <p:extLst>
      <p:ext uri="{BB962C8B-B14F-4D97-AF65-F5344CB8AC3E}">
        <p14:creationId xmlns:p14="http://schemas.microsoft.com/office/powerpoint/2010/main" val="283607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20C-D03A-419C-8815-039A3C9F466B}"/>
              </a:ext>
            </a:extLst>
          </p:cNvPr>
          <p:cNvSpPr>
            <a:spLocks noGrp="1"/>
          </p:cNvSpPr>
          <p:nvPr>
            <p:ph type="title"/>
          </p:nvPr>
        </p:nvSpPr>
        <p:spPr/>
        <p:txBody>
          <a:bodyPr/>
          <a:lstStyle/>
          <a:p>
            <a:r>
              <a:rPr lang="fr-CA" altLang="en-US">
                <a:solidFill>
                  <a:srgbClr val="006345"/>
                </a:solidFill>
              </a:rPr>
              <a:t>Sentiments</a:t>
            </a:r>
            <a:endParaRPr lang="en-US"/>
          </a:p>
        </p:txBody>
      </p:sp>
      <p:sp>
        <p:nvSpPr>
          <p:cNvPr id="3" name="Content Placeholder 2">
            <a:extLst>
              <a:ext uri="{FF2B5EF4-FFF2-40B4-BE49-F238E27FC236}">
                <a16:creationId xmlns:a16="http://schemas.microsoft.com/office/drawing/2014/main" id="{F0035075-2887-4D50-9928-E3AD80C71368}"/>
              </a:ext>
            </a:extLst>
          </p:cNvPr>
          <p:cNvSpPr>
            <a:spLocks noGrp="1"/>
          </p:cNvSpPr>
          <p:nvPr>
            <p:ph idx="1"/>
          </p:nvPr>
        </p:nvSpPr>
        <p:spPr/>
        <p:txBody>
          <a:bodyPr/>
          <a:lstStyle/>
          <a:p>
            <a:pPr marL="0" indent="0">
              <a:buNone/>
            </a:pPr>
            <a:r>
              <a:rPr lang="fr-CA" altLang="en-US" sz="2400"/>
              <a:t>Tout le monde éprouve toutes sortes de sentiments pendant la puberté… c’est tout à fait normal!</a:t>
            </a:r>
          </a:p>
          <a:p>
            <a:pPr marL="0" indent="0">
              <a:buNone/>
            </a:pPr>
            <a:endParaRPr lang="fr-CA" altLang="en-US" sz="2400"/>
          </a:p>
          <a:p>
            <a:pPr marL="0" indent="0">
              <a:buNone/>
            </a:pPr>
            <a:r>
              <a:rPr lang="fr-CA" altLang="en-US" sz="2400"/>
              <a:t>Quels sont quelques-uns des sentiments que </a:t>
            </a:r>
            <a:r>
              <a:rPr lang="fr-CA" altLang="en-US"/>
              <a:t>vous pourriez ressentir?</a:t>
            </a:r>
          </a:p>
          <a:p>
            <a:pPr marL="0" indent="0">
              <a:buNone/>
            </a:pPr>
            <a:endParaRPr lang="en-US"/>
          </a:p>
        </p:txBody>
      </p:sp>
    </p:spTree>
    <p:extLst>
      <p:ext uri="{BB962C8B-B14F-4D97-AF65-F5344CB8AC3E}">
        <p14:creationId xmlns:p14="http://schemas.microsoft.com/office/powerpoint/2010/main" val="79802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4EB0C3-A21F-472B-ADDD-919DD6A472B3}"/>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3340" r="2949"/>
          <a:stretch/>
        </p:blipFill>
        <p:spPr>
          <a:xfrm>
            <a:off x="1102659" y="834677"/>
            <a:ext cx="10300447" cy="5523408"/>
          </a:xfrm>
          <a:prstGeom prst="rect">
            <a:avLst/>
          </a:prstGeom>
        </p:spPr>
      </p:pic>
    </p:spTree>
    <p:extLst>
      <p:ext uri="{BB962C8B-B14F-4D97-AF65-F5344CB8AC3E}">
        <p14:creationId xmlns:p14="http://schemas.microsoft.com/office/powerpoint/2010/main" val="188439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3A3-AA46-4349-8587-FE166208DB30}"/>
              </a:ext>
            </a:extLst>
          </p:cNvPr>
          <p:cNvSpPr>
            <a:spLocks noGrp="1"/>
          </p:cNvSpPr>
          <p:nvPr>
            <p:ph type="title"/>
          </p:nvPr>
        </p:nvSpPr>
        <p:spPr/>
        <p:txBody>
          <a:bodyPr/>
          <a:lstStyle/>
          <a:p>
            <a:r>
              <a:rPr lang="fr-CA" altLang="en-US">
                <a:solidFill>
                  <a:srgbClr val="006345"/>
                </a:solidFill>
              </a:rPr>
              <a:t>Quel peut être l’effet de la puberté sur les relations?</a:t>
            </a:r>
            <a:endParaRPr lang="en-US"/>
          </a:p>
        </p:txBody>
      </p:sp>
      <p:sp>
        <p:nvSpPr>
          <p:cNvPr id="3" name="Content Placeholder 2">
            <a:extLst>
              <a:ext uri="{FF2B5EF4-FFF2-40B4-BE49-F238E27FC236}">
                <a16:creationId xmlns:a16="http://schemas.microsoft.com/office/drawing/2014/main" id="{A1261995-8140-4B62-AB79-C24336A2B991}"/>
              </a:ext>
            </a:extLst>
          </p:cNvPr>
          <p:cNvSpPr>
            <a:spLocks noGrp="1"/>
          </p:cNvSpPr>
          <p:nvPr>
            <p:ph idx="1"/>
          </p:nvPr>
        </p:nvSpPr>
        <p:spPr/>
        <p:txBody>
          <a:bodyPr/>
          <a:lstStyle/>
          <a:p>
            <a:pPr algn="l"/>
            <a:r>
              <a:rPr lang="fr-CA" altLang="en-US"/>
              <a:t>Les relations avec les amis peuvent changer, car les intérêts de chacun peuvent évoluer.</a:t>
            </a:r>
          </a:p>
          <a:p>
            <a:pPr algn="l">
              <a:spcBef>
                <a:spcPts val="1200"/>
              </a:spcBef>
              <a:spcAft>
                <a:spcPts val="600"/>
              </a:spcAft>
            </a:pPr>
            <a:r>
              <a:rPr lang="fr-CA" altLang="en-US"/>
              <a:t>Certaines personnes peuvent commencer à avoir des sentiments romantiques envers d’autres.</a:t>
            </a:r>
          </a:p>
          <a:p>
            <a:pPr algn="l">
              <a:spcAft>
                <a:spcPts val="600"/>
              </a:spcAft>
            </a:pPr>
            <a:r>
              <a:rPr lang="fr-CA" altLang="en-US"/>
              <a:t>Certaines personnes pourraient se faire traiter comme si elles étaient plus vieilles qu’elles ne le sont en raison de leur corps qui change. </a:t>
            </a:r>
          </a:p>
          <a:p>
            <a:pPr algn="l">
              <a:spcAft>
                <a:spcPts val="600"/>
              </a:spcAft>
            </a:pPr>
            <a:r>
              <a:rPr lang="fr-CA" altLang="en-US"/>
              <a:t>Certaines personnes peuvent se faire taquiner</a:t>
            </a:r>
            <a:r>
              <a:rPr lang="fr-CA" altLang="en-US" sz="3200"/>
              <a:t>.</a:t>
            </a:r>
          </a:p>
        </p:txBody>
      </p:sp>
    </p:spTree>
    <p:extLst>
      <p:ext uri="{BB962C8B-B14F-4D97-AF65-F5344CB8AC3E}">
        <p14:creationId xmlns:p14="http://schemas.microsoft.com/office/powerpoint/2010/main" val="110465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nvPr>
        </p:nvSpPr>
        <p:spPr/>
        <p:txBody>
          <a:bodyPr/>
          <a:lstStyle/>
          <a:p>
            <a:r>
              <a:rPr lang="fr-CA" altLang="en-US">
                <a:solidFill>
                  <a:srgbClr val="006345"/>
                </a:solidFill>
              </a:rPr>
              <a:t>Où trouver d’autres renseignements?</a:t>
            </a:r>
            <a:endParaRPr lang="en-US"/>
          </a:p>
        </p:txBody>
      </p:sp>
      <p:sp>
        <p:nvSpPr>
          <p:cNvPr id="3" name="Content Placeholder 2">
            <a:extLst>
              <a:ext uri="{FF2B5EF4-FFF2-40B4-BE49-F238E27FC236}">
                <a16:creationId xmlns:a16="http://schemas.microsoft.com/office/drawing/2014/main" id="{A054D306-1F9E-4E05-848C-C7572C96CF12}"/>
              </a:ext>
            </a:extLst>
          </p:cNvPr>
          <p:cNvSpPr>
            <a:spLocks noGrp="1"/>
          </p:cNvSpPr>
          <p:nvPr>
            <p:ph idx="1"/>
          </p:nvPr>
        </p:nvSpPr>
        <p:spPr/>
        <p:txBody>
          <a:bodyPr/>
          <a:lstStyle/>
          <a:p>
            <a:pPr algn="l">
              <a:lnSpc>
                <a:spcPct val="150000"/>
              </a:lnSpc>
            </a:pPr>
            <a:r>
              <a:rPr lang="fr-CA" altLang="en-US"/>
              <a:t>Parents ou autres membres de la famille</a:t>
            </a:r>
          </a:p>
          <a:p>
            <a:pPr algn="l">
              <a:spcAft>
                <a:spcPts val="600"/>
              </a:spcAft>
            </a:pPr>
            <a:r>
              <a:rPr lang="fr-CA" altLang="en-US"/>
              <a:t>Autres adultes de confiance (personnel enseignant)</a:t>
            </a:r>
          </a:p>
          <a:p>
            <a:pPr algn="l">
              <a:spcAft>
                <a:spcPts val="600"/>
              </a:spcAft>
            </a:pPr>
            <a:r>
              <a:rPr lang="fr-CA" altLang="en-US"/>
              <a:t>Professionnels de la santé</a:t>
            </a:r>
          </a:p>
          <a:p>
            <a:pPr algn="l"/>
            <a:endParaRPr lang="en-US"/>
          </a:p>
        </p:txBody>
      </p:sp>
    </p:spTree>
    <p:extLst>
      <p:ext uri="{BB962C8B-B14F-4D97-AF65-F5344CB8AC3E}">
        <p14:creationId xmlns:p14="http://schemas.microsoft.com/office/powerpoint/2010/main" val="216646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lstStyle/>
          <a:p>
            <a:pPr algn="l">
              <a:lnSpc>
                <a:spcPct val="150000"/>
              </a:lnSpc>
            </a:pPr>
            <a:r>
              <a:rPr lang="fr-CA" altLang="en-US"/>
              <a:t>Il est permis de ricaner.</a:t>
            </a:r>
          </a:p>
          <a:p>
            <a:pPr algn="l">
              <a:lnSpc>
                <a:spcPct val="150000"/>
              </a:lnSpc>
            </a:pPr>
            <a:r>
              <a:rPr lang="fr-CA" altLang="en-US"/>
              <a:t>Soyez respectueux</a:t>
            </a:r>
          </a:p>
          <a:p>
            <a:pPr algn="l">
              <a:lnSpc>
                <a:spcPct val="150000"/>
              </a:lnSpc>
              <a:spcAft>
                <a:spcPts val="600"/>
              </a:spcAft>
            </a:pPr>
            <a:r>
              <a:rPr lang="fr-CA" altLang="en-US"/>
              <a:t>Tout le monde apprend; posez des questions!</a:t>
            </a:r>
          </a:p>
          <a:p>
            <a:pPr algn="l">
              <a:lnSpc>
                <a:spcPct val="150000"/>
              </a:lnSpc>
              <a:spcAft>
                <a:spcPts val="600"/>
              </a:spcAft>
            </a:pPr>
            <a:r>
              <a:rPr lang="fr-CA" altLang="en-US"/>
              <a:t>Discutez des sujets liés à la puberté de façon responsable en dehors de la salle de classe. </a:t>
            </a:r>
          </a:p>
          <a:p>
            <a:pPr marL="0" indent="0" algn="l">
              <a:buNone/>
            </a:pPr>
            <a:endParaRPr lang="en-CA"/>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a:solidFill>
                  <a:srgbClr val="006345"/>
                </a:solidFill>
              </a:rPr>
              <a:t>Règles pour les élèves</a:t>
            </a:r>
            <a:endParaRPr lang="en-US" altLang="en-US" b="1">
              <a:solidFill>
                <a:srgbClr val="006345"/>
              </a:solidFill>
              <a:latin typeface="Arial Black" panose="020B0A04020102020204" pitchFamily="34" charset="0"/>
            </a:endParaRPr>
          </a:p>
        </p:txBody>
      </p:sp>
    </p:spTree>
    <p:extLst>
      <p:ext uri="{BB962C8B-B14F-4D97-AF65-F5344CB8AC3E}">
        <p14:creationId xmlns:p14="http://schemas.microsoft.com/office/powerpoint/2010/main" val="286840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4C0-9DC2-4213-BADC-8683DABF2F39}"/>
              </a:ext>
            </a:extLst>
          </p:cNvPr>
          <p:cNvSpPr>
            <a:spLocks noGrp="1"/>
          </p:cNvSpPr>
          <p:nvPr>
            <p:ph type="title"/>
            <p:custDataLst>
              <p:tags r:id="rId1"/>
            </p:custDataLst>
          </p:nvPr>
        </p:nvSpPr>
        <p:spPr/>
        <p:txBody>
          <a:bodyPr/>
          <a:lstStyle/>
          <a:p>
            <a:r>
              <a:rPr lang="fr-CA" altLang="en-US">
                <a:solidFill>
                  <a:srgbClr val="006345"/>
                </a:solidFill>
              </a:rPr>
              <a:t>Qu’est-ce que la puberté?</a:t>
            </a:r>
            <a:endParaRPr lang="en-US"/>
          </a:p>
        </p:txBody>
      </p:sp>
      <p:sp>
        <p:nvSpPr>
          <p:cNvPr id="3" name="Content Placeholder 2">
            <a:extLst>
              <a:ext uri="{FF2B5EF4-FFF2-40B4-BE49-F238E27FC236}">
                <a16:creationId xmlns:a16="http://schemas.microsoft.com/office/drawing/2014/main" id="{A4605518-8277-44EE-BA7C-3AD5A292C922}"/>
              </a:ext>
            </a:extLst>
          </p:cNvPr>
          <p:cNvSpPr>
            <a:spLocks noGrp="1"/>
          </p:cNvSpPr>
          <p:nvPr>
            <p:ph idx="1"/>
            <p:custDataLst>
              <p:tags r:id="rId2"/>
            </p:custDataLst>
          </p:nvPr>
        </p:nvSpPr>
        <p:spPr/>
        <p:txBody>
          <a:bodyPr>
            <a:normAutofit lnSpcReduction="10000"/>
          </a:bodyPr>
          <a:lstStyle/>
          <a:p>
            <a:pPr algn="l">
              <a:lnSpc>
                <a:spcPct val="150000"/>
              </a:lnSpc>
            </a:pPr>
            <a:r>
              <a:rPr lang="fr-CA" altLang="en-US"/>
              <a:t>Période pendant laquelle le corps de l’enfant se transforme en corps d’adulte.</a:t>
            </a:r>
          </a:p>
          <a:p>
            <a:pPr algn="l">
              <a:lnSpc>
                <a:spcPct val="150000"/>
              </a:lnSpc>
            </a:pPr>
            <a:r>
              <a:rPr lang="fr-CA" altLang="en-US"/>
              <a:t>Changements physiques</a:t>
            </a:r>
          </a:p>
          <a:p>
            <a:pPr algn="l">
              <a:lnSpc>
                <a:spcPct val="150000"/>
              </a:lnSpc>
              <a:spcAft>
                <a:spcPts val="600"/>
              </a:spcAft>
            </a:pPr>
            <a:r>
              <a:rPr lang="fr-CA" altLang="en-US"/>
              <a:t>Changements émotionnels</a:t>
            </a:r>
          </a:p>
          <a:p>
            <a:pPr algn="l">
              <a:lnSpc>
                <a:spcPct val="150000"/>
              </a:lnSpc>
              <a:spcAft>
                <a:spcPts val="600"/>
              </a:spcAft>
            </a:pPr>
            <a:r>
              <a:rPr lang="fr-CA"/>
              <a:t>Dans certaines cultures, c’est un droit de passage qu’on célèbre</a:t>
            </a:r>
            <a:endParaRPr lang="fr-CA" altLang="en-US"/>
          </a:p>
          <a:p>
            <a:pPr algn="l">
              <a:lnSpc>
                <a:spcPct val="150000"/>
              </a:lnSpc>
              <a:spcAft>
                <a:spcPts val="600"/>
              </a:spcAft>
            </a:pPr>
            <a:endParaRPr lang="fr-CA" altLang="en-US"/>
          </a:p>
          <a:p>
            <a:pPr algn="l"/>
            <a:endParaRPr lang="en-US"/>
          </a:p>
        </p:txBody>
      </p:sp>
    </p:spTree>
    <p:extLst>
      <p:ext uri="{BB962C8B-B14F-4D97-AF65-F5344CB8AC3E}">
        <p14:creationId xmlns:p14="http://schemas.microsoft.com/office/powerpoint/2010/main" val="145105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DA5E-5664-4013-8DF4-E3D88CE30892}"/>
              </a:ext>
            </a:extLst>
          </p:cNvPr>
          <p:cNvSpPr>
            <a:spLocks noGrp="1"/>
          </p:cNvSpPr>
          <p:nvPr>
            <p:ph type="title"/>
            <p:custDataLst>
              <p:tags r:id="rId1"/>
            </p:custDataLst>
          </p:nvPr>
        </p:nvSpPr>
        <p:spPr>
          <a:xfrm>
            <a:off x="467096" y="880551"/>
            <a:ext cx="11257808" cy="1325563"/>
          </a:xfrm>
        </p:spPr>
        <p:txBody>
          <a:bodyPr/>
          <a:lstStyle/>
          <a:p>
            <a:r>
              <a:rPr lang="fr-CA" altLang="en-US">
                <a:solidFill>
                  <a:srgbClr val="006345"/>
                </a:solidFill>
              </a:rPr>
              <a:t>Quand la puberté commence-t-elle?</a:t>
            </a:r>
            <a:endParaRPr lang="en-US"/>
          </a:p>
        </p:txBody>
      </p:sp>
      <p:sp>
        <p:nvSpPr>
          <p:cNvPr id="3" name="Content Placeholder 2">
            <a:extLst>
              <a:ext uri="{FF2B5EF4-FFF2-40B4-BE49-F238E27FC236}">
                <a16:creationId xmlns:a16="http://schemas.microsoft.com/office/drawing/2014/main" id="{18FFF7ED-2158-433D-8672-0E47579B4F5A}"/>
              </a:ext>
            </a:extLst>
          </p:cNvPr>
          <p:cNvSpPr>
            <a:spLocks noGrp="1"/>
          </p:cNvSpPr>
          <p:nvPr>
            <p:ph idx="1"/>
            <p:custDataLst>
              <p:tags r:id="rId2"/>
            </p:custDataLst>
          </p:nvPr>
        </p:nvSpPr>
        <p:spPr>
          <a:xfrm>
            <a:off x="838200" y="2385250"/>
            <a:ext cx="10515600" cy="2459882"/>
          </a:xfrm>
        </p:spPr>
        <p:txBody>
          <a:bodyPr>
            <a:normAutofit fontScale="92500"/>
          </a:bodyPr>
          <a:lstStyle/>
          <a:p>
            <a:pPr algn="l">
              <a:lnSpc>
                <a:spcPct val="150000"/>
              </a:lnSpc>
              <a:spcAft>
                <a:spcPts val="600"/>
              </a:spcAft>
            </a:pPr>
            <a:r>
              <a:rPr lang="fr-CA" altLang="en-US"/>
              <a:t>En général, la puberté commence entre 8 et 15 ans. </a:t>
            </a:r>
          </a:p>
          <a:p>
            <a:pPr algn="l">
              <a:spcAft>
                <a:spcPts val="600"/>
              </a:spcAft>
            </a:pPr>
            <a:r>
              <a:rPr lang="fr-CA" altLang="en-US"/>
              <a:t>Le cerveau envoie un signal aux organes reproducteurs pour qu’ils produisent des hormones.</a:t>
            </a:r>
          </a:p>
          <a:p>
            <a:pPr algn="l">
              <a:spcAft>
                <a:spcPts val="600"/>
              </a:spcAft>
            </a:pPr>
            <a:r>
              <a:rPr lang="fr-CA" altLang="en-US"/>
              <a:t>Ces hormones causent des changements physiques et émotionnels.</a:t>
            </a:r>
          </a:p>
          <a:p>
            <a:pPr algn="l">
              <a:spcAft>
                <a:spcPts val="600"/>
              </a:spcAft>
            </a:pPr>
            <a:endParaRPr lang="fr-CA" altLang="en-US"/>
          </a:p>
          <a:p>
            <a:endParaRPr lang="en-US"/>
          </a:p>
        </p:txBody>
      </p:sp>
      <p:grpSp>
        <p:nvGrpSpPr>
          <p:cNvPr id="4" name="Group 3">
            <a:extLst>
              <a:ext uri="{FF2B5EF4-FFF2-40B4-BE49-F238E27FC236}">
                <a16:creationId xmlns:a16="http://schemas.microsoft.com/office/drawing/2014/main" id="{D10C3F33-A89E-4649-A2E0-2271D9F54AA9}"/>
              </a:ext>
            </a:extLst>
          </p:cNvPr>
          <p:cNvGrpSpPr>
            <a:grpSpLocks/>
          </p:cNvGrpSpPr>
          <p:nvPr>
            <p:custDataLst>
              <p:tags r:id="rId3"/>
            </p:custDataLst>
          </p:nvPr>
        </p:nvGrpSpPr>
        <p:grpSpPr bwMode="auto">
          <a:xfrm>
            <a:off x="4522602" y="4643251"/>
            <a:ext cx="3146796" cy="2131621"/>
            <a:chOff x="2196436" y="4399132"/>
            <a:chExt cx="3563696" cy="2449060"/>
          </a:xfrm>
        </p:grpSpPr>
        <p:pic>
          <p:nvPicPr>
            <p:cNvPr id="5" name="Picture 11">
              <a:extLst>
                <a:ext uri="{FF2B5EF4-FFF2-40B4-BE49-F238E27FC236}">
                  <a16:creationId xmlns:a16="http://schemas.microsoft.com/office/drawing/2014/main" id="{201F3809-0544-4062-8637-A5658455A4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8580"/>
            <a:stretch>
              <a:fillRect/>
            </a:stretch>
          </p:blipFill>
          <p:spPr bwMode="auto">
            <a:xfrm>
              <a:off x="3383868" y="4399132"/>
              <a:ext cx="2376264" cy="24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Up 5">
              <a:extLst>
                <a:ext uri="{FF2B5EF4-FFF2-40B4-BE49-F238E27FC236}">
                  <a16:creationId xmlns:a16="http://schemas.microsoft.com/office/drawing/2014/main" id="{E0E86638-3D98-4648-9E4F-E8CE37DF8298}"/>
                </a:ext>
              </a:extLst>
            </p:cNvPr>
            <p:cNvSpPr/>
            <p:nvPr/>
          </p:nvSpPr>
          <p:spPr>
            <a:xfrm rot="14843309">
              <a:off x="2879602" y="4244505"/>
              <a:ext cx="1007877" cy="2374210"/>
            </a:xfrm>
            <a:prstGeom prst="upArrow">
              <a:avLst/>
            </a:prstGeom>
            <a:solidFill>
              <a:srgbClr val="1CB49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7258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6F13E0F-B451-40B3-A044-4152DD5F3410}"/>
              </a:ext>
            </a:extLst>
          </p:cNvPr>
          <p:cNvSpPr txBox="1">
            <a:spLocks/>
          </p:cNvSpPr>
          <p:nvPr/>
        </p:nvSpPr>
        <p:spPr>
          <a:xfrm>
            <a:off x="836611" y="1138217"/>
            <a:ext cx="5157787" cy="823912"/>
          </a:xfrm>
          <a:prstGeom prst="rect">
            <a:avLst/>
          </a:prstGeom>
        </p:spPr>
        <p:txBody>
          <a:bodyPr vert="horz" lIns="91440" tIns="45720" rIns="91440" bIns="45720" rtlCol="0" anchor="t">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ltLang="en-US" sz="3600" b="1">
                <a:solidFill>
                  <a:srgbClr val="006345"/>
                </a:solidFill>
              </a:rPr>
              <a:t>Personne ayant un pénis</a:t>
            </a:r>
            <a:endParaRPr lang="en-US" sz="3600" b="1"/>
          </a:p>
        </p:txBody>
      </p:sp>
      <p:sp>
        <p:nvSpPr>
          <p:cNvPr id="5" name="Text Placeholder 6">
            <a:extLst>
              <a:ext uri="{FF2B5EF4-FFF2-40B4-BE49-F238E27FC236}">
                <a16:creationId xmlns:a16="http://schemas.microsoft.com/office/drawing/2014/main" id="{B324D88F-6AC3-4076-AB24-29F4DD869FF4}"/>
              </a:ext>
            </a:extLst>
          </p:cNvPr>
          <p:cNvSpPr txBox="1">
            <a:spLocks/>
          </p:cNvSpPr>
          <p:nvPr/>
        </p:nvSpPr>
        <p:spPr>
          <a:xfrm>
            <a:off x="6095999" y="1138217"/>
            <a:ext cx="5259389"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pPr>
            <a:r>
              <a:rPr lang="fr-CA" altLang="en-US" sz="3200" b="1">
                <a:solidFill>
                  <a:srgbClr val="006345"/>
                </a:solidFill>
              </a:rPr>
              <a:t>Personne ayant une vulve</a:t>
            </a:r>
          </a:p>
          <a:p>
            <a:endParaRPr lang="en-US"/>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49" y="2030062"/>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699" y="2030062"/>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Up 7">
            <a:extLst>
              <a:ext uri="{FF2B5EF4-FFF2-40B4-BE49-F238E27FC236}">
                <a16:creationId xmlns:a16="http://schemas.microsoft.com/office/drawing/2014/main" id="{5FC40253-8EC0-4D7B-853F-87A36DAA7A9D}"/>
              </a:ext>
            </a:extLst>
          </p:cNvPr>
          <p:cNvSpPr/>
          <p:nvPr/>
        </p:nvSpPr>
        <p:spPr>
          <a:xfrm rot="5400000">
            <a:off x="2911448" y="5031276"/>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B2E7AC-5B60-461E-8225-15D8C8355A42}"/>
              </a:ext>
            </a:extLst>
          </p:cNvPr>
          <p:cNvSpPr/>
          <p:nvPr/>
        </p:nvSpPr>
        <p:spPr>
          <a:xfrm>
            <a:off x="2531023" y="6028507"/>
            <a:ext cx="1406860" cy="369332"/>
          </a:xfrm>
          <a:prstGeom prst="rect">
            <a:avLst/>
          </a:prstGeom>
        </p:spPr>
        <p:txBody>
          <a:bodyPr wrap="none">
            <a:spAutoFit/>
          </a:bodyPr>
          <a:lstStyle/>
          <a:p>
            <a:r>
              <a:rPr lang="fr-CA" b="1">
                <a:solidFill>
                  <a:schemeClr val="bg1"/>
                </a:solidFill>
              </a:rPr>
              <a:t>Testostérone</a:t>
            </a:r>
            <a:endParaRPr lang="en-US">
              <a:solidFill>
                <a:schemeClr val="bg1"/>
              </a:solidFill>
            </a:endParaRPr>
          </a:p>
        </p:txBody>
      </p:sp>
      <p:sp>
        <p:nvSpPr>
          <p:cNvPr id="11" name="Arrow: Up 10">
            <a:extLst>
              <a:ext uri="{FF2B5EF4-FFF2-40B4-BE49-F238E27FC236}">
                <a16:creationId xmlns:a16="http://schemas.microsoft.com/office/drawing/2014/main" id="{8165B723-179E-4082-BEB2-71BDD7DDB3AF}"/>
              </a:ext>
            </a:extLst>
          </p:cNvPr>
          <p:cNvSpPr/>
          <p:nvPr/>
        </p:nvSpPr>
        <p:spPr>
          <a:xfrm rot="5400000">
            <a:off x="8142582" y="5027587"/>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47CD7-887F-4C02-B860-A1CED43FBB7F}"/>
              </a:ext>
            </a:extLst>
          </p:cNvPr>
          <p:cNvSpPr/>
          <p:nvPr/>
        </p:nvSpPr>
        <p:spPr>
          <a:xfrm>
            <a:off x="7856286" y="6028507"/>
            <a:ext cx="1218732" cy="369332"/>
          </a:xfrm>
          <a:prstGeom prst="rect">
            <a:avLst/>
          </a:prstGeom>
        </p:spPr>
        <p:txBody>
          <a:bodyPr wrap="none">
            <a:spAutoFit/>
          </a:bodyPr>
          <a:lstStyle/>
          <a:p>
            <a:r>
              <a:rPr lang="fr-CA" b="1">
                <a:solidFill>
                  <a:schemeClr val="bg1"/>
                </a:solidFill>
              </a:rPr>
              <a:t>Œstrogène</a:t>
            </a:r>
            <a:r>
              <a:rPr lang="fr-CA"/>
              <a:t>​</a:t>
            </a:r>
            <a:endParaRPr lang="en-US"/>
          </a:p>
        </p:txBody>
      </p:sp>
    </p:spTree>
    <p:extLst>
      <p:ext uri="{BB962C8B-B14F-4D97-AF65-F5344CB8AC3E}">
        <p14:creationId xmlns:p14="http://schemas.microsoft.com/office/powerpoint/2010/main" val="402187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A858-014C-47CA-952D-B834F99C366D}"/>
              </a:ext>
            </a:extLst>
          </p:cNvPr>
          <p:cNvSpPr>
            <a:spLocks noGrp="1"/>
          </p:cNvSpPr>
          <p:nvPr>
            <p:ph type="title"/>
          </p:nvPr>
        </p:nvSpPr>
        <p:spPr/>
        <p:txBody>
          <a:bodyPr/>
          <a:lstStyle/>
          <a:p>
            <a:r>
              <a:rPr lang="fr-CA" altLang="en-US">
                <a:solidFill>
                  <a:srgbClr val="006345"/>
                </a:solidFill>
              </a:rPr>
              <a:t>Quels changements peuvent se produire chez tout le monde?</a:t>
            </a:r>
            <a:endParaRPr lang="en-US"/>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nvPr>
        </p:nvSpPr>
        <p:spPr>
          <a:xfrm>
            <a:off x="838200" y="2385250"/>
            <a:ext cx="7848600" cy="3988656"/>
          </a:xfrm>
        </p:spPr>
        <p:txBody>
          <a:bodyPr/>
          <a:lstStyle/>
          <a:p>
            <a:pPr algn="l"/>
            <a:r>
              <a:rPr lang="fr-CA" altLang="en-US"/>
              <a:t>Croissance</a:t>
            </a:r>
          </a:p>
          <a:p>
            <a:pPr lvl="1"/>
            <a:r>
              <a:rPr lang="fr-CA" altLang="en-US">
                <a:latin typeface="Arial" panose="020B0604020202020204" pitchFamily="34" charset="0"/>
              </a:rPr>
              <a:t>Les muscles se développent et les os s’allongent; on grandit.</a:t>
            </a:r>
          </a:p>
          <a:p>
            <a:pPr lvl="1"/>
            <a:r>
              <a:rPr lang="fr-CA" altLang="en-US">
                <a:latin typeface="Arial" panose="020B0604020202020204" pitchFamily="34" charset="0"/>
              </a:rPr>
              <a:t>On prend du poids.</a:t>
            </a:r>
          </a:p>
          <a:p>
            <a:pPr algn="l">
              <a:spcBef>
                <a:spcPts val="1200"/>
              </a:spcBef>
            </a:pPr>
            <a:r>
              <a:rPr lang="fr-CA" altLang="en-US"/>
              <a:t>La peau et les cheveux peuvent devenir plus gras </a:t>
            </a:r>
          </a:p>
          <a:p>
            <a:pPr lvl="1"/>
            <a:r>
              <a:rPr lang="fr-CA" altLang="en-US">
                <a:latin typeface="Arial" panose="020B0604020202020204" pitchFamily="34" charset="0"/>
              </a:rPr>
              <a:t>Acné (visage, dos et poitrine)</a:t>
            </a:r>
          </a:p>
          <a:p>
            <a:pPr algn="l">
              <a:spcBef>
                <a:spcPts val="1200"/>
              </a:spcBef>
            </a:pPr>
            <a:r>
              <a:rPr lang="fr-CA" altLang="en-US"/>
              <a:t>Transpiration et odeur corporelle</a:t>
            </a:r>
          </a:p>
          <a:p>
            <a:endParaRPr lang="en-US"/>
          </a:p>
        </p:txBody>
      </p:sp>
      <p:pic>
        <p:nvPicPr>
          <p:cNvPr id="6" name="Picture 2">
            <a:extLst>
              <a:ext uri="{FF2B5EF4-FFF2-40B4-BE49-F238E27FC236}">
                <a16:creationId xmlns:a16="http://schemas.microsoft.com/office/drawing/2014/main" id="{63C632DA-3208-437D-B74A-81084D7D42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896567">
            <a:off x="8710143" y="1898639"/>
            <a:ext cx="3431623" cy="451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D149697-AA0F-4D09-ACCB-52561543F82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553902" y="1899170"/>
            <a:ext cx="4327678" cy="44747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40A858-014C-47CA-952D-B834F99C366D}"/>
              </a:ext>
            </a:extLst>
          </p:cNvPr>
          <p:cNvSpPr>
            <a:spLocks noGrp="1"/>
          </p:cNvSpPr>
          <p:nvPr>
            <p:ph type="title"/>
          </p:nvPr>
        </p:nvSpPr>
        <p:spPr/>
        <p:txBody>
          <a:bodyPr/>
          <a:lstStyle/>
          <a:p>
            <a:r>
              <a:rPr lang="fr-CA" altLang="en-US">
                <a:solidFill>
                  <a:srgbClr val="006345"/>
                </a:solidFill>
              </a:rPr>
              <a:t>Quels changements peuvent se produire chez tout le monde?</a:t>
            </a:r>
            <a:endParaRPr lang="en-US"/>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nvPr>
        </p:nvSpPr>
        <p:spPr>
          <a:xfrm>
            <a:off x="838200" y="2385250"/>
            <a:ext cx="10515600" cy="3988656"/>
          </a:xfrm>
        </p:spPr>
        <p:txBody>
          <a:bodyPr/>
          <a:lstStyle/>
          <a:p>
            <a:pPr algn="l">
              <a:lnSpc>
                <a:spcPct val="150000"/>
              </a:lnSpc>
            </a:pPr>
            <a:r>
              <a:rPr lang="fr-CA" altLang="en-US"/>
              <a:t>Apparition de poils</a:t>
            </a:r>
          </a:p>
          <a:p>
            <a:pPr lvl="1"/>
            <a:r>
              <a:rPr lang="fr-CA" altLang="en-US">
                <a:latin typeface="Arial" panose="020B0604020202020204" pitchFamily="34" charset="0"/>
              </a:rPr>
              <a:t>Aisselles et pubis</a:t>
            </a:r>
          </a:p>
          <a:p>
            <a:pPr lvl="1"/>
            <a:r>
              <a:rPr lang="fr-CA" altLang="en-US">
                <a:latin typeface="Arial" panose="020B0604020202020204" pitchFamily="34" charset="0"/>
              </a:rPr>
              <a:t>Poils plus foncés sur les bras et les jambes</a:t>
            </a:r>
          </a:p>
          <a:p>
            <a:pPr algn="l">
              <a:lnSpc>
                <a:spcPct val="150000"/>
              </a:lnSpc>
            </a:pPr>
            <a:r>
              <a:rPr lang="fr-CA" altLang="en-US"/>
              <a:t>Changement de la voix</a:t>
            </a:r>
          </a:p>
          <a:p>
            <a:pPr algn="l">
              <a:lnSpc>
                <a:spcPct val="150000"/>
              </a:lnSpc>
            </a:pPr>
            <a:r>
              <a:rPr lang="fr-CA" altLang="en-US"/>
              <a:t>Changements d’humeur</a:t>
            </a:r>
          </a:p>
          <a:p>
            <a:endParaRPr lang="en-US"/>
          </a:p>
        </p:txBody>
      </p:sp>
    </p:spTree>
    <p:extLst>
      <p:ext uri="{BB962C8B-B14F-4D97-AF65-F5344CB8AC3E}">
        <p14:creationId xmlns:p14="http://schemas.microsoft.com/office/powerpoint/2010/main" val="37047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8EDF-626E-4589-A183-34992AD243BE}"/>
              </a:ext>
            </a:extLst>
          </p:cNvPr>
          <p:cNvSpPr>
            <a:spLocks noGrp="1"/>
          </p:cNvSpPr>
          <p:nvPr>
            <p:ph type="title"/>
          </p:nvPr>
        </p:nvSpPr>
        <p:spPr/>
        <p:txBody>
          <a:bodyPr/>
          <a:lstStyle/>
          <a:p>
            <a:r>
              <a:rPr lang="fr-CA" altLang="en-US">
                <a:solidFill>
                  <a:srgbClr val="006345"/>
                </a:solidFill>
              </a:rPr>
              <a:t>Quels changements peuvent se produire chez la personne ayant un pénis?</a:t>
            </a:r>
            <a:endParaRPr lang="en-US"/>
          </a:p>
        </p:txBody>
      </p:sp>
      <p:sp>
        <p:nvSpPr>
          <p:cNvPr id="3" name="Content Placeholder 2">
            <a:extLst>
              <a:ext uri="{FF2B5EF4-FFF2-40B4-BE49-F238E27FC236}">
                <a16:creationId xmlns:a16="http://schemas.microsoft.com/office/drawing/2014/main" id="{6B0A9BBF-98A8-4961-8A62-BB73CD321EB3}"/>
              </a:ext>
            </a:extLst>
          </p:cNvPr>
          <p:cNvSpPr>
            <a:spLocks noGrp="1"/>
          </p:cNvSpPr>
          <p:nvPr>
            <p:ph idx="1"/>
          </p:nvPr>
        </p:nvSpPr>
        <p:spPr/>
        <p:txBody>
          <a:bodyPr/>
          <a:lstStyle/>
          <a:p>
            <a:pPr marL="0" indent="0" algn="l">
              <a:buNone/>
            </a:pPr>
            <a:r>
              <a:rPr lang="fr-CA" altLang="en-US"/>
              <a:t>La</a:t>
            </a:r>
            <a:r>
              <a:rPr lang="fr-CA" altLang="en-US" b="1"/>
              <a:t> testostérone</a:t>
            </a:r>
            <a:r>
              <a:rPr lang="fr-CA" altLang="en-US"/>
              <a:t> entraîne les changements suivants :</a:t>
            </a:r>
          </a:p>
          <a:p>
            <a:pPr algn="l">
              <a:spcBef>
                <a:spcPts val="1800"/>
              </a:spcBef>
            </a:pPr>
            <a:r>
              <a:rPr lang="fr-CA" altLang="en-US"/>
              <a:t>des poils apparaissent sur le visage, la poitrine et le dos; </a:t>
            </a:r>
          </a:p>
          <a:p>
            <a:pPr algn="l">
              <a:spcBef>
                <a:spcPts val="1200"/>
              </a:spcBef>
            </a:pPr>
            <a:r>
              <a:rPr lang="fr-CA" altLang="en-US"/>
              <a:t>les testicules et le pénis grossissent; </a:t>
            </a:r>
          </a:p>
          <a:p>
            <a:pPr algn="l">
              <a:spcBef>
                <a:spcPts val="1200"/>
              </a:spcBef>
            </a:pPr>
            <a:r>
              <a:rPr lang="fr-CA" altLang="en-US"/>
              <a:t>la voix devient grave.</a:t>
            </a:r>
          </a:p>
          <a:p>
            <a:endParaRPr lang="en-US"/>
          </a:p>
        </p:txBody>
      </p:sp>
    </p:spTree>
    <p:extLst>
      <p:ext uri="{BB962C8B-B14F-4D97-AF65-F5344CB8AC3E}">
        <p14:creationId xmlns:p14="http://schemas.microsoft.com/office/powerpoint/2010/main" val="139802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0430-0318-42B7-AA6D-C45B6FDE21CC}"/>
              </a:ext>
            </a:extLst>
          </p:cNvPr>
          <p:cNvSpPr>
            <a:spLocks noGrp="1"/>
          </p:cNvSpPr>
          <p:nvPr>
            <p:ph type="title"/>
          </p:nvPr>
        </p:nvSpPr>
        <p:spPr/>
        <p:txBody>
          <a:bodyPr/>
          <a:lstStyle/>
          <a:p>
            <a:r>
              <a:rPr lang="fr-CA" altLang="en-US">
                <a:solidFill>
                  <a:srgbClr val="006345"/>
                </a:solidFill>
              </a:rPr>
              <a:t>Quels changements peuvent se produire chez la personne ayant une vulve?</a:t>
            </a:r>
            <a:endParaRPr lang="en-US"/>
          </a:p>
        </p:txBody>
      </p:sp>
      <p:sp>
        <p:nvSpPr>
          <p:cNvPr id="3" name="Content Placeholder 2">
            <a:extLst>
              <a:ext uri="{FF2B5EF4-FFF2-40B4-BE49-F238E27FC236}">
                <a16:creationId xmlns:a16="http://schemas.microsoft.com/office/drawing/2014/main" id="{740B0EDE-1D76-4C47-B8FE-A4BF1840201A}"/>
              </a:ext>
            </a:extLst>
          </p:cNvPr>
          <p:cNvSpPr>
            <a:spLocks noGrp="1"/>
          </p:cNvSpPr>
          <p:nvPr>
            <p:ph idx="1"/>
          </p:nvPr>
        </p:nvSpPr>
        <p:spPr>
          <a:xfrm>
            <a:off x="838200" y="2385250"/>
            <a:ext cx="9771529" cy="4351338"/>
          </a:xfrm>
        </p:spPr>
        <p:txBody>
          <a:bodyPr/>
          <a:lstStyle/>
          <a:p>
            <a:pPr marL="0" indent="0" algn="just">
              <a:lnSpc>
                <a:spcPct val="100000"/>
              </a:lnSpc>
              <a:spcBef>
                <a:spcPts val="0"/>
              </a:spcBef>
              <a:buNone/>
            </a:pPr>
            <a:r>
              <a:rPr lang="fr-CA" altLang="en-US" b="1"/>
              <a:t>L’œstrogène</a:t>
            </a:r>
            <a:r>
              <a:rPr lang="fr-CA" altLang="en-US"/>
              <a:t> entraîne les changements suivants :</a:t>
            </a:r>
          </a:p>
          <a:p>
            <a:pPr algn="l">
              <a:lnSpc>
                <a:spcPct val="100000"/>
              </a:lnSpc>
            </a:pPr>
            <a:r>
              <a:rPr lang="fr-CA" altLang="en-US"/>
              <a:t>les seins et les mamelons grossissent; </a:t>
            </a:r>
          </a:p>
          <a:p>
            <a:pPr algn="l">
              <a:lnSpc>
                <a:spcPct val="100000"/>
              </a:lnSpc>
            </a:pPr>
            <a:r>
              <a:rPr lang="fr-CA" altLang="en-US"/>
              <a:t>les hanches s’élargissent et s’arrondissent;</a:t>
            </a:r>
          </a:p>
          <a:p>
            <a:pPr algn="l">
              <a:lnSpc>
                <a:spcPct val="100000"/>
              </a:lnSpc>
            </a:pPr>
            <a:r>
              <a:rPr lang="fr-CA" altLang="en-US"/>
              <a:t>les menstruations (règles) commencent.</a:t>
            </a:r>
          </a:p>
          <a:p>
            <a:endParaRPr lang="en-US"/>
          </a:p>
        </p:txBody>
      </p:sp>
    </p:spTree>
    <p:extLst>
      <p:ext uri="{BB962C8B-B14F-4D97-AF65-F5344CB8AC3E}">
        <p14:creationId xmlns:p14="http://schemas.microsoft.com/office/powerpoint/2010/main" val="4125529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5" ma:contentTypeDescription="Create a new document." ma:contentTypeScope="" ma:versionID="35b2b29fb13651e63de621e2949d7b95">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3fa969bc190d6835074d7ae971f9106c"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tails xmlns="88b26220-c0c3-4b70-bd45-470f1aa6fb54" xsi:nil="true"/>
    <TaxCatchAll xmlns="8c35f27a-7766-42e4-af79-3c5503d623c9" xsi:nil="true"/>
    <lcf76f155ced4ddcb4097134ff3c332f xmlns="88b26220-c0c3-4b70-bd45-470f1aa6fb5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151626-14E7-49ED-84A3-73CAD2DF8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26220-c0c3-4b70-bd45-470f1aa6fb54"/>
    <ds:schemaRef ds:uri="8c35f27a-7766-42e4-af79-3c5503d62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860FB0-8DB2-45E2-ADEA-3F6D18E25BCB}">
  <ds:schemaRefs>
    <ds:schemaRef ds:uri="88b26220-c0c3-4b70-bd45-470f1aa6fb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c35f27a-7766-42e4-af79-3c5503d623c9"/>
  </ds:schemaRefs>
</ds:datastoreItem>
</file>

<file path=customXml/itemProps3.xml><?xml version="1.0" encoding="utf-8"?>
<ds:datastoreItem xmlns:ds="http://schemas.openxmlformats.org/officeDocument/2006/customXml" ds:itemID="{25E01077-8248-4653-B1D2-D57BEAF133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MLHU2022-Template</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Custom Design</vt:lpstr>
      <vt:lpstr>PowerPoint Presentation</vt:lpstr>
      <vt:lpstr>Règles pour les élèves</vt:lpstr>
      <vt:lpstr>Qu’est-ce que la puberté?</vt:lpstr>
      <vt:lpstr>Quand la puberté commence-t-elle?</vt:lpstr>
      <vt:lpstr>PowerPoint Presentation</vt:lpstr>
      <vt:lpstr>Quels changements peuvent se produire chez tout le monde?</vt:lpstr>
      <vt:lpstr>Quels changements peuvent se produire chez tout le monde?</vt:lpstr>
      <vt:lpstr>Quels changements peuvent se produire chez la personne ayant un pénis?</vt:lpstr>
      <vt:lpstr>Quels changements peuvent se produire chez la personne ayant une vulve?</vt:lpstr>
      <vt:lpstr>Que sont les menstruations (règles)?</vt:lpstr>
      <vt:lpstr>Sentiments</vt:lpstr>
      <vt:lpstr>PowerPoint Presentation</vt:lpstr>
      <vt:lpstr>Quel peut être l’effet de la puberté sur les relations?</vt:lpstr>
      <vt:lpstr>Où trouver d’autres renseignements?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revision>2</cp:revision>
  <dcterms:created xsi:type="dcterms:W3CDTF">2022-04-14T13:45:21Z</dcterms:created>
  <dcterms:modified xsi:type="dcterms:W3CDTF">2022-10-21T18:27:27Z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ies>
</file>