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notesSlides/notesSlide1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notesSlides/notesSlide1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notesSlides/notesSlide1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6"/>
  </p:notesMasterIdLst>
  <p:sldIdLst>
    <p:sldId id="256"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85C"/>
    <a:srgbClr val="1CB497"/>
    <a:srgbClr val="7996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53A271-C8C5-4A96-A6E9-A3980275064F}" v="69" dt="2022-04-14T18:41:49.4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501" autoAdjust="0"/>
  </p:normalViewPr>
  <p:slideViewPr>
    <p:cSldViewPr snapToGrid="0">
      <p:cViewPr varScale="1">
        <p:scale>
          <a:sx n="81" d="100"/>
          <a:sy n="81" d="100"/>
        </p:scale>
        <p:origin x="1614" y="90"/>
      </p:cViewPr>
      <p:guideLst/>
    </p:cSldViewPr>
  </p:slideViewPr>
  <p:notesTextViewPr>
    <p:cViewPr>
      <p:scale>
        <a:sx n="1" d="1"/>
        <a:sy n="1" d="1"/>
      </p:scale>
      <p:origin x="0" y="0"/>
    </p:cViewPr>
  </p:notesTextViewPr>
  <p:notesViewPr>
    <p:cSldViewPr snapToGrid="0">
      <p:cViewPr varScale="1">
        <p:scale>
          <a:sx n="83" d="100"/>
          <a:sy n="83" d="100"/>
        </p:scale>
        <p:origin x="381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2216D49-9B5A-4598-A1CB-4B00740B9945}" type="datetimeFigureOut">
              <a:rPr lang="en-US" smtClean="0"/>
              <a:t>4/21/2022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FA4F6F7-D354-4F7A-83CD-BBE40742BBC2}" type="slidenum">
              <a:rPr lang="en-US" smtClean="0"/>
              <a:t>‹#›</a:t>
            </a:fld>
            <a:endParaRPr lang="en-US"/>
          </a:p>
        </p:txBody>
      </p:sp>
    </p:spTree>
    <p:extLst>
      <p:ext uri="{BB962C8B-B14F-4D97-AF65-F5344CB8AC3E}">
        <p14:creationId xmlns:p14="http://schemas.microsoft.com/office/powerpoint/2010/main" val="194248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brain-anatomy-man-mind-people-15429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photos/hygiene-cleaner-hygienic-wash-308326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ixabay.com/photos/swim-shower-body-care-take-bath-9573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2"/>
              </a:spcAft>
            </a:pPr>
            <a:r>
              <a:rPr lang="fr-CA" dirty="0"/>
              <a:t>Cette présentation porte sur la section D2.4, Développement de la personne et santé sexuelle, 4</a:t>
            </a:r>
            <a:r>
              <a:rPr lang="fr-CA" baseline="30000" dirty="0"/>
              <a:t>e</a:t>
            </a:r>
            <a:r>
              <a:rPr lang="fr-CA" dirty="0"/>
              <a:t> année, du programme-cadre Éducation physique et santé de l’Ontario.</a:t>
            </a:r>
            <a:endParaRPr lang="en-CA" dirty="0"/>
          </a:p>
          <a:p>
            <a:pPr>
              <a:spcAft>
                <a:spcPts val="612"/>
              </a:spcAft>
            </a:pPr>
            <a:r>
              <a:rPr lang="fr-CA" dirty="0"/>
              <a:t>Les pratiques d’hygiène à adopter sont des décisions individuelles et personnelles. Encouragez les élèves à parler à un parent ou à un adulte de confiance des changements liés à la puberté et des pratiques d’hygiène. </a:t>
            </a:r>
            <a:endParaRPr lang="en-CA" dirty="0"/>
          </a:p>
          <a:p>
            <a:r>
              <a:rPr lang="fr-CA" dirty="0"/>
              <a:t>Pour offrir un climat inclusif à tous les élèves quel que soit leur identité de genre, nous utilisons les parties du corps et les hormones et non le genre pour décrire les différences physiques. </a:t>
            </a:r>
            <a:endParaRPr lang="en-CA" dirty="0"/>
          </a:p>
        </p:txBody>
      </p:sp>
      <p:sp>
        <p:nvSpPr>
          <p:cNvPr id="4" name="Slide Number Placeholder 3"/>
          <p:cNvSpPr>
            <a:spLocks noGrp="1"/>
          </p:cNvSpPr>
          <p:nvPr>
            <p:ph type="sldNum" sz="quarter" idx="5"/>
          </p:nvPr>
        </p:nvSpPr>
        <p:spPr/>
        <p:txBody>
          <a:bodyPr/>
          <a:lstStyle/>
          <a:p>
            <a:fld id="{FFA4F6F7-D354-4F7A-83CD-BBE40742BBC2}" type="slidenum">
              <a:rPr lang="en-US" smtClean="0"/>
              <a:t>1</a:t>
            </a:fld>
            <a:endParaRPr lang="en-US"/>
          </a:p>
        </p:txBody>
      </p:sp>
    </p:spTree>
    <p:extLst>
      <p:ext uri="{BB962C8B-B14F-4D97-AF65-F5344CB8AC3E}">
        <p14:creationId xmlns:p14="http://schemas.microsoft.com/office/powerpoint/2010/main" val="244467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t>
            </a:r>
            <a:r>
              <a:rPr lang="fr-CA" altLang="en-US" noProof="0" dirty="0"/>
              <a:t>Les vaporisateurs corporels, les parfums et l’eau de Cologne ne remplacent pas la douche et le déodorant. Ces</a:t>
            </a:r>
            <a:r>
              <a:rPr lang="fr-CA" altLang="en-US" baseline="0" noProof="0" dirty="0"/>
              <a:t> produits </a:t>
            </a:r>
            <a:r>
              <a:rPr lang="fr-CA" altLang="en-US" noProof="0" dirty="0"/>
              <a:t>peuvent produire une forte odeur</a:t>
            </a:r>
            <a:r>
              <a:rPr lang="fr-CA" altLang="en-US" baseline="0" noProof="0" dirty="0"/>
              <a:t> qui ne masque pas toujours les odeurs corporelles.</a:t>
            </a:r>
            <a:r>
              <a:rPr lang="fr-CA" altLang="en-US" noProof="0" dirty="0"/>
              <a:t> </a:t>
            </a:r>
          </a:p>
          <a:p>
            <a:pPr eaLnBrk="1" hangingPunct="1">
              <a:spcBef>
                <a:spcPct val="0"/>
              </a:spcBef>
            </a:pPr>
            <a:r>
              <a:rPr lang="fr-CA" altLang="en-US" noProof="0" dirty="0"/>
              <a:t>-Renseigne-toi</a:t>
            </a:r>
            <a:r>
              <a:rPr lang="fr-CA" altLang="en-US" baseline="0" noProof="0" dirty="0"/>
              <a:t> sur les politiques « sans parfum » et sois conscient des effets que peuvent avoir les produits</a:t>
            </a:r>
            <a:r>
              <a:rPr lang="fr-CA" altLang="en-US" noProof="0" dirty="0"/>
              <a:t> parfumés </a:t>
            </a:r>
            <a:r>
              <a:rPr lang="fr-CA" altLang="en-US" baseline="0" noProof="0" dirty="0"/>
              <a:t>sur les autres.</a:t>
            </a:r>
            <a:endParaRPr lang="fr-CA" altLang="en-US" noProof="0" dirty="0"/>
          </a:p>
          <a:p>
            <a:pPr eaLnBrk="1" hangingPunct="1">
              <a:spcBef>
                <a:spcPct val="0"/>
              </a:spcBef>
            </a:pPr>
            <a:r>
              <a:rPr lang="fr-CA" altLang="en-US" noProof="0" dirty="0"/>
              <a:t>-Reconnais les </a:t>
            </a:r>
            <a:r>
              <a:rPr lang="fr-CA" altLang="en-US" dirty="0"/>
              <a:t>stratégies de </a:t>
            </a:r>
            <a:r>
              <a:rPr lang="fr-CA" altLang="en-US" noProof="0" dirty="0"/>
              <a:t>marketing des produits, p. ex. Axe.</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10</a:t>
            </a:fld>
            <a:endParaRPr lang="en-US"/>
          </a:p>
        </p:txBody>
      </p:sp>
    </p:spTree>
    <p:extLst>
      <p:ext uri="{BB962C8B-B14F-4D97-AF65-F5344CB8AC3E}">
        <p14:creationId xmlns:p14="http://schemas.microsoft.com/office/powerpoint/2010/main" val="3119298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t>De quoi s’agit-il? Quel est le lien entre ces articles et les changements qui se produisent à la puberté?</a:t>
            </a:r>
          </a:p>
          <a:p>
            <a:endParaRPr lang="en-CA" altLang="en-US" dirty="0"/>
          </a:p>
          <a:p>
            <a:r>
              <a:rPr lang="en-CA" altLang="en-US" dirty="0"/>
              <a:t>Image : Adobe Stock (</a:t>
            </a:r>
            <a:r>
              <a:rPr lang="en-CA" altLang="en-US" dirty="0" err="1"/>
              <a:t>achetée</a:t>
            </a:r>
            <a:r>
              <a:rPr lang="en-CA" altLang="en-US" dirty="0"/>
              <a:t>)</a:t>
            </a:r>
            <a:endParaRPr lang="en-US" alt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11</a:t>
            </a:fld>
            <a:endParaRPr lang="en-US"/>
          </a:p>
        </p:txBody>
      </p:sp>
    </p:spTree>
    <p:extLst>
      <p:ext uri="{BB962C8B-B14F-4D97-AF65-F5344CB8AC3E}">
        <p14:creationId xmlns:p14="http://schemas.microsoft.com/office/powerpoint/2010/main" val="1809217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12</a:t>
            </a:fld>
            <a:endParaRPr lang="en-US"/>
          </a:p>
        </p:txBody>
      </p:sp>
    </p:spTree>
    <p:extLst>
      <p:ext uri="{BB962C8B-B14F-4D97-AF65-F5344CB8AC3E}">
        <p14:creationId xmlns:p14="http://schemas.microsoft.com/office/powerpoint/2010/main" val="43985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t>De quoi s’agit-il? Quel est le lien entre cet article et les changements qui se produisent à la puberté?</a:t>
            </a:r>
          </a:p>
          <a:p>
            <a:endParaRPr lang="en-CA" altLang="en-US" dirty="0"/>
          </a:p>
          <a:p>
            <a:r>
              <a:rPr lang="en-CA" altLang="en-US" dirty="0"/>
              <a:t>Image : Adobe Stock (</a:t>
            </a:r>
            <a:r>
              <a:rPr lang="en-CA" altLang="en-US" dirty="0" err="1"/>
              <a:t>achetée</a:t>
            </a:r>
            <a:r>
              <a:rPr lang="en-CA" altLang="en-US" dirty="0"/>
              <a:t>)</a:t>
            </a:r>
            <a:endParaRPr lang="en-US" alt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13</a:t>
            </a:fld>
            <a:endParaRPr lang="en-US"/>
          </a:p>
        </p:txBody>
      </p:sp>
    </p:spTree>
    <p:extLst>
      <p:ext uri="{BB962C8B-B14F-4D97-AF65-F5344CB8AC3E}">
        <p14:creationId xmlns:p14="http://schemas.microsoft.com/office/powerpoint/2010/main" val="3406447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noProof="0" dirty="0"/>
              <a:t>Il est important d’avoir une bonne hygiène buccale durant toute la vie, pas juste à la puberté!</a:t>
            </a:r>
          </a:p>
          <a:p>
            <a:r>
              <a:rPr lang="fr-CA" altLang="en-US" noProof="0" dirty="0"/>
              <a:t>-Si tu ne peux pas te brosser les dents après le dîner à l’école, rince ta bouche avec de l’eau, puis crache l’eau pour réduire les débris d’aliments.</a:t>
            </a:r>
          </a:p>
          <a:p>
            <a:r>
              <a:rPr lang="fr-CA" altLang="en-US" noProof="0" dirty="0"/>
              <a:t>-Remplace ta brosse à dents tous les trois mois et ne la partage pas.</a:t>
            </a:r>
          </a:p>
          <a:p>
            <a:r>
              <a:rPr lang="fr-CA" altLang="en-US" noProof="0" dirty="0"/>
              <a:t>-Seuls les enfants de plus de 6 ans peuvent utiliser un rince-bouche. Son utilisation est un choix personnel et il ne remplace pas le brossage des dents.</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14</a:t>
            </a:fld>
            <a:endParaRPr lang="en-US"/>
          </a:p>
        </p:txBody>
      </p:sp>
    </p:spTree>
    <p:extLst>
      <p:ext uri="{BB962C8B-B14F-4D97-AF65-F5344CB8AC3E}">
        <p14:creationId xmlns:p14="http://schemas.microsoft.com/office/powerpoint/2010/main" val="2494404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t>De quoi s’agit-il? Quel est le lien entre ces articles et les changements qui se produisent à la puberté?</a:t>
            </a:r>
          </a:p>
          <a:p>
            <a:endParaRPr lang="en-CA" altLang="en-US" dirty="0"/>
          </a:p>
          <a:p>
            <a:r>
              <a:rPr lang="en-CA" altLang="en-US" dirty="0"/>
              <a:t>Image : Adobe Stock (</a:t>
            </a:r>
            <a:r>
              <a:rPr lang="en-CA" altLang="en-US" dirty="0" err="1"/>
              <a:t>achetée</a:t>
            </a:r>
            <a:r>
              <a:rPr lang="en-CA" altLang="en-US" dirty="0"/>
              <a:t>)</a:t>
            </a:r>
            <a:endParaRPr lang="en-US" alt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15</a:t>
            </a:fld>
            <a:endParaRPr lang="en-US"/>
          </a:p>
        </p:txBody>
      </p:sp>
    </p:spTree>
    <p:extLst>
      <p:ext uri="{BB962C8B-B14F-4D97-AF65-F5344CB8AC3E}">
        <p14:creationId xmlns:p14="http://schemas.microsoft.com/office/powerpoint/2010/main" val="131855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a:t>
            </a:r>
            <a:r>
              <a:rPr lang="fr-CA" altLang="en-US" noProof="0" dirty="0"/>
              <a:t>Les menstruations commencent pendant</a:t>
            </a:r>
            <a:r>
              <a:rPr lang="fr-CA" altLang="en-US" baseline="0" noProof="0" dirty="0"/>
              <a:t> l</a:t>
            </a:r>
            <a:r>
              <a:rPr lang="fr-CA" altLang="en-US" noProof="0" dirty="0"/>
              <a:t>a puberté. Au début, il</a:t>
            </a:r>
            <a:r>
              <a:rPr lang="fr-CA" altLang="en-US" baseline="0" noProof="0" dirty="0"/>
              <a:t> est possible que les règles ne se produisent pas tous les mois (tous les </a:t>
            </a:r>
            <a:r>
              <a:rPr lang="fr-CA" altLang="en-US" noProof="0" dirty="0"/>
              <a:t>21 à 45 jours).</a:t>
            </a:r>
          </a:p>
          <a:p>
            <a:r>
              <a:rPr lang="fr-CA" altLang="en-US" noProof="0" dirty="0"/>
              <a:t>(Pour obtenir des renseignements plus détaillés</a:t>
            </a:r>
            <a:r>
              <a:rPr lang="fr-CA" altLang="en-US" baseline="0" noProof="0" dirty="0"/>
              <a:t> </a:t>
            </a:r>
            <a:r>
              <a:rPr lang="fr-CA" altLang="en-US" noProof="0" dirty="0"/>
              <a:t>sur le cycle menstruel et un diagramme de l’utérus, consulter la présentation « La puberté et la reproduction ».)</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16</a:t>
            </a:fld>
            <a:endParaRPr lang="en-US"/>
          </a:p>
        </p:txBody>
      </p:sp>
    </p:spTree>
    <p:extLst>
      <p:ext uri="{BB962C8B-B14F-4D97-AF65-F5344CB8AC3E}">
        <p14:creationId xmlns:p14="http://schemas.microsoft.com/office/powerpoint/2010/main" val="730073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2"/>
              </a:spcAft>
              <a:defRPr/>
            </a:pPr>
            <a:r>
              <a:rPr lang="fr-CA" altLang="en-US" dirty="0">
                <a:latin typeface="Arial" panose="020B0604020202020204" pitchFamily="34" charset="0"/>
              </a:rPr>
              <a:t>Protège-dessous : mince serviette hygiénique utilisée pour absorber les sécrétions vaginales ou avant l’apparition des règles. </a:t>
            </a:r>
          </a:p>
          <a:p>
            <a:pPr>
              <a:spcAft>
                <a:spcPts val="612"/>
              </a:spcAft>
              <a:defRPr/>
            </a:pPr>
            <a:r>
              <a:rPr lang="fr-CA" altLang="en-US" dirty="0">
                <a:latin typeface="Arial" panose="020B0604020202020204" pitchFamily="34" charset="0"/>
              </a:rPr>
              <a:t>Serviette hygiénique : se colle à l’intérieur du sous-vêtement pendant les menstruations; il y en a de toutes les tailles et de toutes les formes. </a:t>
            </a:r>
          </a:p>
          <a:p>
            <a:pPr>
              <a:spcAft>
                <a:spcPts val="612"/>
              </a:spcAft>
              <a:defRPr/>
            </a:pPr>
            <a:r>
              <a:rPr lang="fr-CA" altLang="en-US" dirty="0">
                <a:latin typeface="Arial" panose="020B0604020202020204" pitchFamily="34" charset="0"/>
              </a:rPr>
              <a:t>Tampon : s’insère dans le vagin pour absorber le flux menstruel. </a:t>
            </a:r>
          </a:p>
          <a:p>
            <a:pPr>
              <a:spcAft>
                <a:spcPts val="612"/>
              </a:spcAft>
            </a:pPr>
            <a:r>
              <a:rPr lang="fr-CA" dirty="0">
                <a:latin typeface="Arial" panose="020B0604020202020204" pitchFamily="34" charset="0"/>
                <a:cs typeface="Arial" panose="020B0604020202020204" pitchFamily="34" charset="0"/>
              </a:rPr>
              <a:t>Coupe menstruelle : coupe flexible et réutilisable qui s’insère dans le vagin pour recueillir le sang et les pertes; il faut la vider toutes les 4 à 12 heures. </a:t>
            </a:r>
            <a:endParaRPr lang="en-CA" dirty="0">
              <a:latin typeface="Arial" panose="020B0604020202020204" pitchFamily="34" charset="0"/>
              <a:cs typeface="Arial" panose="020B0604020202020204" pitchFamily="34" charset="0"/>
            </a:endParaRPr>
          </a:p>
          <a:p>
            <a:pPr>
              <a:spcAft>
                <a:spcPts val="612"/>
              </a:spcAft>
            </a:pPr>
            <a:r>
              <a:rPr lang="fr-CA" dirty="0">
                <a:latin typeface="Arial" panose="020B0604020202020204" pitchFamily="34" charset="0"/>
                <a:cs typeface="Arial" panose="020B0604020202020204" pitchFamily="34" charset="0"/>
              </a:rPr>
              <a:t>Sous-vêtements menstruels : sous-vêtements absorbants et réutilisables qui se portent seuls ou avec d’autres produits menstruels.  </a:t>
            </a:r>
            <a:endParaRPr lang="en-CA" dirty="0">
              <a:latin typeface="Arial" panose="020B0604020202020204" pitchFamily="34" charset="0"/>
              <a:cs typeface="Arial" panose="020B0604020202020204" pitchFamily="34" charset="0"/>
            </a:endParaRPr>
          </a:p>
          <a:p>
            <a:pPr marL="1770669" indent="-1770669">
              <a:defRPr/>
            </a:pPr>
            <a:endParaRPr lang="fr-CA" altLang="en-US" dirty="0">
              <a:highlight>
                <a:srgbClr val="14985C"/>
              </a:highlight>
              <a:latin typeface="Arial" panose="020B0604020202020204" pitchFamily="34" charset="0"/>
            </a:endParaRPr>
          </a:p>
          <a:p>
            <a:pPr>
              <a:defRPr/>
            </a:pPr>
            <a:r>
              <a:rPr lang="fr-CA" altLang="en-US" dirty="0">
                <a:latin typeface="Arial" panose="020B0604020202020204" pitchFamily="34" charset="0"/>
              </a:rPr>
              <a:t>Le choix des produits menstruels est personnel; tout le monde a ses préférences. </a:t>
            </a:r>
            <a:endParaRPr lang="en-CA" altLang="en-US" dirty="0">
              <a:latin typeface="Arial" panose="020B0604020202020204" pitchFamily="34" charset="0"/>
            </a:endParaRPr>
          </a:p>
          <a:p>
            <a:pPr marL="1501627" indent="-1501627">
              <a:spcBef>
                <a:spcPts val="1183"/>
              </a:spcBef>
              <a:defRPr/>
            </a:pPr>
            <a:endParaRPr lang="fr-CA" altLang="en-US"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17</a:t>
            </a:fld>
            <a:endParaRPr lang="en-US"/>
          </a:p>
        </p:txBody>
      </p:sp>
    </p:spTree>
    <p:extLst>
      <p:ext uri="{BB962C8B-B14F-4D97-AF65-F5344CB8AC3E}">
        <p14:creationId xmlns:p14="http://schemas.microsoft.com/office/powerpoint/2010/main" val="2609949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noProof="0" dirty="0"/>
              <a:t>Que montre cette image? Quel est son lien avec les changements pendant la puberté?</a:t>
            </a:r>
          </a:p>
          <a:p>
            <a:endParaRPr lang="en-US" dirty="0"/>
          </a:p>
          <a:p>
            <a:r>
              <a:rPr lang="en-US" dirty="0"/>
              <a:t>Image source: https://pixabay.com/photos/corona-hand-washing-virus-covid-19-5069862/ </a:t>
            </a:r>
          </a:p>
        </p:txBody>
      </p:sp>
      <p:sp>
        <p:nvSpPr>
          <p:cNvPr id="4" name="Slide Number Placeholder 3"/>
          <p:cNvSpPr>
            <a:spLocks noGrp="1"/>
          </p:cNvSpPr>
          <p:nvPr>
            <p:ph type="sldNum" sz="quarter" idx="5"/>
          </p:nvPr>
        </p:nvSpPr>
        <p:spPr/>
        <p:txBody>
          <a:bodyPr/>
          <a:lstStyle/>
          <a:p>
            <a:fld id="{FFA4F6F7-D354-4F7A-83CD-BBE40742BBC2}" type="slidenum">
              <a:rPr lang="en-US" smtClean="0"/>
              <a:t>18</a:t>
            </a:fld>
            <a:endParaRPr lang="en-US"/>
          </a:p>
        </p:txBody>
      </p:sp>
    </p:spTree>
    <p:extLst>
      <p:ext uri="{BB962C8B-B14F-4D97-AF65-F5344CB8AC3E}">
        <p14:creationId xmlns:p14="http://schemas.microsoft.com/office/powerpoint/2010/main" val="238902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noProof="0" dirty="0"/>
              <a:t>Le lavage des mains est important durant</a:t>
            </a:r>
            <a:r>
              <a:rPr lang="fr-CA" altLang="en-US" baseline="0" noProof="0" dirty="0"/>
              <a:t> toute la vie, pas juste à la puberté</a:t>
            </a:r>
            <a:r>
              <a:rPr lang="fr-CA" altLang="en-US" noProof="0" dirty="0"/>
              <a:t>!</a:t>
            </a:r>
          </a:p>
          <a:p>
            <a:endParaRPr lang="fr-CA" altLang="en-US" noProof="0" dirty="0"/>
          </a:p>
          <a:p>
            <a:r>
              <a:rPr lang="fr-CA" altLang="en-US" noProof="0" dirty="0"/>
              <a:t>D’autres moments où il faut se laver les mains :</a:t>
            </a:r>
          </a:p>
          <a:p>
            <a:r>
              <a:rPr lang="fr-CA" altLang="en-US" noProof="0" dirty="0"/>
              <a:t>après avoir touché à un animal</a:t>
            </a:r>
          </a:p>
          <a:p>
            <a:r>
              <a:rPr lang="fr-CA" altLang="en-US" noProof="0" dirty="0"/>
              <a:t>après être allé dehors</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19</a:t>
            </a:fld>
            <a:endParaRPr lang="en-US"/>
          </a:p>
        </p:txBody>
      </p:sp>
    </p:spTree>
    <p:extLst>
      <p:ext uri="{BB962C8B-B14F-4D97-AF65-F5344CB8AC3E}">
        <p14:creationId xmlns:p14="http://schemas.microsoft.com/office/powerpoint/2010/main" val="643138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Demandez aux élèves de proposer d’autres règles à ajouter à la liste.  </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a:t>
            </a:fld>
            <a:endParaRPr lang="en-US"/>
          </a:p>
        </p:txBody>
      </p:sp>
    </p:spTree>
    <p:extLst>
      <p:ext uri="{BB962C8B-B14F-4D97-AF65-F5344CB8AC3E}">
        <p14:creationId xmlns:p14="http://schemas.microsoft.com/office/powerpoint/2010/main" val="114301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noProof="0" dirty="0"/>
              <a:t>Le désinfectant pour les mains peut être utilisé s’il n’y a pas de saleté</a:t>
            </a:r>
            <a:r>
              <a:rPr lang="fr-CA" altLang="en-US" baseline="0" noProof="0" dirty="0"/>
              <a:t> visible et si </a:t>
            </a:r>
            <a:r>
              <a:rPr lang="fr-CA" altLang="en-US" noProof="0" dirty="0"/>
              <a:t>tu n’as pas accès à de l’eau et du savon. </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20</a:t>
            </a:fld>
            <a:endParaRPr lang="en-US"/>
          </a:p>
        </p:txBody>
      </p:sp>
    </p:spTree>
    <p:extLst>
      <p:ext uri="{BB962C8B-B14F-4D97-AF65-F5344CB8AC3E}">
        <p14:creationId xmlns:p14="http://schemas.microsoft.com/office/powerpoint/2010/main" val="3749304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CA" altLang="en-US" dirty="0">
                <a:latin typeface="Arial" panose="020B0604020202020204" pitchFamily="34" charset="0"/>
                <a:cs typeface="Arial" panose="020B0604020202020204" pitchFamily="34" charset="0"/>
              </a:rPr>
              <a:t>Les parents peuvent être une bonne source de renseignements en ce qui a trait aux changements liés à la puberté. Ils peuvent répondre à vos questions et vous donner d’excellents conseils. </a:t>
            </a:r>
          </a:p>
          <a:p>
            <a:pPr eaLnBrk="1" hangingPunct="1"/>
            <a:r>
              <a:rPr lang="fr-CA" altLang="en-US" dirty="0">
                <a:latin typeface="Arial" panose="020B0604020202020204" pitchFamily="34" charset="0"/>
                <a:cs typeface="Arial" panose="020B0604020202020204" pitchFamily="34" charset="0"/>
              </a:rPr>
              <a:t>Encouragez les élèves à parler avec leurs parents de ce qu’ils ont appris et à demander à un adulte de confiance de répondre à leurs questions au sujet de la puberté. </a:t>
            </a:r>
            <a:endParaRPr 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21</a:t>
            </a:fld>
            <a:endParaRPr lang="en-US"/>
          </a:p>
        </p:txBody>
      </p:sp>
    </p:spTree>
    <p:extLst>
      <p:ext uri="{BB962C8B-B14F-4D97-AF65-F5344CB8AC3E}">
        <p14:creationId xmlns:p14="http://schemas.microsoft.com/office/powerpoint/2010/main" val="124036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FA4F6F7-D354-4F7A-83CD-BBE40742BBC2}" type="slidenum">
              <a:rPr lang="en-US" smtClean="0"/>
              <a:t>3</a:t>
            </a:fld>
            <a:endParaRPr lang="en-US"/>
          </a:p>
        </p:txBody>
      </p:sp>
    </p:spTree>
    <p:extLst>
      <p:ext uri="{BB962C8B-B14F-4D97-AF65-F5344CB8AC3E}">
        <p14:creationId xmlns:p14="http://schemas.microsoft.com/office/powerpoint/2010/main" val="1325474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Tous les corps sont différents. Par exemple, les gens ont différentes tailles et différentes couleurs de cheveux. C’est normal que tout le monde n’ait pas la même apparence.  </a:t>
            </a:r>
          </a:p>
          <a:p>
            <a:r>
              <a:rPr lang="fr-CA" dirty="0"/>
              <a:t>Le moment où la puberté commence et la durée du processus peuvent varier beaucoup d’une personne à l’autre, et c’est tout à fait normal; personne n’a le contrôle sur ces facteurs.</a:t>
            </a:r>
            <a:endParaRPr lang="en-CA" dirty="0"/>
          </a:p>
          <a:p>
            <a:endParaRPr lang="en-CA" altLang="en-US" dirty="0"/>
          </a:p>
          <a:p>
            <a:r>
              <a:rPr lang="en-CA" altLang="en-US" dirty="0"/>
              <a:t>Image source: </a:t>
            </a:r>
            <a:r>
              <a:rPr lang="en-US" altLang="en-US" dirty="0">
                <a:hlinkClick r:id="rId3"/>
              </a:rPr>
              <a:t>https://pixabay.com/vectors/brain-anatomy-man-mind-people-154297/</a:t>
            </a:r>
            <a:endParaRPr lang="en-US" alt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4</a:t>
            </a:fld>
            <a:endParaRPr lang="en-US"/>
          </a:p>
        </p:txBody>
      </p:sp>
    </p:spTree>
    <p:extLst>
      <p:ext uri="{BB962C8B-B14F-4D97-AF65-F5344CB8AC3E}">
        <p14:creationId xmlns:p14="http://schemas.microsoft.com/office/powerpoint/2010/main" val="194361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263">
              <a:defRPr/>
            </a:pPr>
            <a:r>
              <a:rPr lang="fr-CA" altLang="en-US" dirty="0"/>
              <a:t>Le pénis et la vulve sont les parties externes visibles de l’anatomie du système reproducteur (montrer le pénis et la vulve du doigt). On utilise toutes sortes de mots pour désigner ces parties du corps, mais « pénis » et « vulve » sont les termes anatomiques.  </a:t>
            </a:r>
          </a:p>
          <a:p>
            <a:endParaRPr lang="fr-CA" altLang="en-US" noProof="0" dirty="0"/>
          </a:p>
          <a:p>
            <a:r>
              <a:rPr lang="fr-CA" altLang="en-US" noProof="0" dirty="0"/>
              <a:t>La plupart des changements qui se produisent pendant la puberté touchent tout le monde, mais il y a certains changements qui ne touchent que les personnes qui ont une vulve</a:t>
            </a:r>
            <a:r>
              <a:rPr lang="fr-CA" altLang="en-US" baseline="0" noProof="0" dirty="0"/>
              <a:t>, comme les menstruations.</a:t>
            </a:r>
            <a:endParaRPr lang="fr-CA" altLang="en-US" noProof="0" dirty="0"/>
          </a:p>
          <a:p>
            <a:r>
              <a:rPr lang="fr-CA" altLang="en-US" noProof="0" dirty="0"/>
              <a:t>Nous discuterons</a:t>
            </a:r>
            <a:r>
              <a:rPr lang="fr-CA" altLang="en-US" baseline="0" noProof="0" dirty="0"/>
              <a:t> des menstruations un peu plus loin.</a:t>
            </a:r>
            <a:endParaRPr lang="fr-CA" altLang="en-US" noProof="0" dirty="0"/>
          </a:p>
          <a:p>
            <a:endParaRPr lang="en-CA" altLang="en-US" dirty="0"/>
          </a:p>
          <a:p>
            <a:r>
              <a:rPr lang="en-CA" altLang="en-US" dirty="0"/>
              <a:t>Image Source: </a:t>
            </a:r>
            <a:r>
              <a:rPr lang="en-US" altLang="en-US" dirty="0">
                <a:hlinkClick r:id="rId3"/>
              </a:rPr>
              <a:t>https://www.secca.org.au/</a:t>
            </a:r>
            <a:r>
              <a:rPr lang="en-US" altLang="en-US" dirty="0"/>
              <a:t> with permission</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5</a:t>
            </a:fld>
            <a:endParaRPr lang="en-US"/>
          </a:p>
        </p:txBody>
      </p:sp>
    </p:spTree>
    <p:extLst>
      <p:ext uri="{BB962C8B-B14F-4D97-AF65-F5344CB8AC3E}">
        <p14:creationId xmlns:p14="http://schemas.microsoft.com/office/powerpoint/2010/main" val="223915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CA" altLang="en-US" dirty="0"/>
              <a:t>Image source: Adobe Stock-</a:t>
            </a:r>
            <a:r>
              <a:rPr lang="en-CA" altLang="en-US" baseline="0" dirty="0"/>
              <a:t>(</a:t>
            </a:r>
            <a:r>
              <a:rPr lang="en-CA" altLang="en-US" baseline="0" dirty="0" err="1"/>
              <a:t>achetée</a:t>
            </a:r>
            <a:r>
              <a:rPr lang="en-CA" altLang="en-US" baseline="0" dirty="0"/>
              <a:t>)</a:t>
            </a:r>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6</a:t>
            </a:fld>
            <a:endParaRPr lang="en-US"/>
          </a:p>
        </p:txBody>
      </p:sp>
    </p:spTree>
    <p:extLst>
      <p:ext uri="{BB962C8B-B14F-4D97-AF65-F5344CB8AC3E}">
        <p14:creationId xmlns:p14="http://schemas.microsoft.com/office/powerpoint/2010/main" val="62407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noProof="0" dirty="0"/>
              <a:t>De quoi</a:t>
            </a:r>
            <a:r>
              <a:rPr lang="fr-CA" altLang="en-US" baseline="0" noProof="0" dirty="0"/>
              <a:t> s’agit-il? </a:t>
            </a:r>
            <a:r>
              <a:rPr lang="fr-CA" altLang="en-US" noProof="0" dirty="0"/>
              <a:t>Quel est le lien entre ces</a:t>
            </a:r>
            <a:r>
              <a:rPr lang="fr-CA" altLang="en-US" baseline="0" noProof="0" dirty="0"/>
              <a:t> articles et </a:t>
            </a:r>
            <a:r>
              <a:rPr lang="fr-CA" altLang="en-US" noProof="0" dirty="0"/>
              <a:t>les changements qui se produisent à la puberté?</a:t>
            </a:r>
          </a:p>
          <a:p>
            <a:endParaRPr lang="en-CA" altLang="en-US" dirty="0"/>
          </a:p>
          <a:p>
            <a:r>
              <a:rPr lang="en-CA" altLang="en-US" dirty="0"/>
              <a:t>Images : </a:t>
            </a:r>
            <a:r>
              <a:rPr lang="en-US" altLang="en-US" dirty="0">
                <a:hlinkClick r:id="rId3"/>
              </a:rPr>
              <a:t>https://pixabay.com/photos/hygiene-cleaner-hygienic-wash-3083261/</a:t>
            </a:r>
            <a:endParaRPr lang="en-US" altLang="en-US" dirty="0"/>
          </a:p>
          <a:p>
            <a:r>
              <a:rPr lang="en-US" altLang="en-US" dirty="0">
                <a:hlinkClick r:id="rId4"/>
              </a:rPr>
              <a:t>https://pixabay.com/photos/swim-shower-body-care-take-bath-95735/</a:t>
            </a:r>
            <a:endParaRPr lang="en-US" alt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7</a:t>
            </a:fld>
            <a:endParaRPr lang="en-US"/>
          </a:p>
        </p:txBody>
      </p:sp>
    </p:spTree>
    <p:extLst>
      <p:ext uri="{BB962C8B-B14F-4D97-AF65-F5344CB8AC3E}">
        <p14:creationId xmlns:p14="http://schemas.microsoft.com/office/powerpoint/2010/main" val="1580576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t>-Une</a:t>
            </a:r>
            <a:r>
              <a:rPr lang="fr-CA" altLang="en-US" noProof="0" dirty="0"/>
              <a:t> peau plus grasse peut causer de l’acné. L’acné</a:t>
            </a:r>
            <a:r>
              <a:rPr lang="fr-CA" altLang="en-US" baseline="0" noProof="0" dirty="0"/>
              <a:t> apparaît habituellement sur le visage, le dos et la poitrine</a:t>
            </a:r>
            <a:r>
              <a:rPr lang="fr-CA" altLang="en-US" noProof="0" dirty="0"/>
              <a:t>. Si l’acné te dérange beaucoup, parle à un parent ou à un fournisseur de soins de santé pour savoir quels produits utiliser.</a:t>
            </a:r>
          </a:p>
          <a:p>
            <a:r>
              <a:rPr lang="fr-CA" altLang="en-US" noProof="0" dirty="0"/>
              <a:t>-Le mélange de sueur et de</a:t>
            </a:r>
            <a:r>
              <a:rPr lang="fr-CA" altLang="en-US" dirty="0"/>
              <a:t> </a:t>
            </a:r>
            <a:r>
              <a:rPr lang="fr-CA" altLang="en-US" noProof="0" dirty="0"/>
              <a:t>bactéries sur la peau entraîne des odeurs corporelles. Les parties du corps</a:t>
            </a:r>
            <a:r>
              <a:rPr lang="fr-CA" altLang="en-US" baseline="0" noProof="0" dirty="0"/>
              <a:t> qui </a:t>
            </a:r>
            <a:r>
              <a:rPr lang="fr-CA" altLang="en-US" noProof="0" dirty="0"/>
              <a:t>transpirent, comme les organes génitaux, les aisselles et les pieds, ont</a:t>
            </a:r>
            <a:r>
              <a:rPr lang="fr-CA" altLang="en-US" baseline="0" noProof="0" dirty="0"/>
              <a:t> plus tendance à dégager une odeur. </a:t>
            </a:r>
          </a:p>
          <a:p>
            <a:r>
              <a:rPr lang="fr-CA" altLang="en-US" baseline="0" noProof="0" dirty="0"/>
              <a:t>-</a:t>
            </a:r>
            <a:r>
              <a:rPr lang="fr-CA" altLang="en-US" dirty="0"/>
              <a:t> Important : l’</a:t>
            </a:r>
            <a:r>
              <a:rPr lang="fr-CA" dirty="0"/>
              <a:t>acceptation des odeurs corporelles varie d’une culture à l’autre.</a:t>
            </a:r>
            <a:endParaRPr lang="fr-CA" altLang="en-US" noProof="0" dirty="0"/>
          </a:p>
          <a:p>
            <a:endParaRPr lang="fr-CA" altLang="en-US" noProof="0" dirty="0"/>
          </a:p>
          <a:p>
            <a:r>
              <a:rPr lang="fr-CA" altLang="en-US" noProof="0" dirty="0"/>
              <a:t>-Il existe de nombreux produits nettoyants</a:t>
            </a:r>
            <a:r>
              <a:rPr lang="fr-CA" altLang="en-US" baseline="0" noProof="0" dirty="0"/>
              <a:t> </a:t>
            </a:r>
            <a:r>
              <a:rPr lang="fr-CA" altLang="en-US" noProof="0" dirty="0"/>
              <a:t>(savons, nettoyants corporels, gels de bain). Choisis celui qui te convient le mieux.</a:t>
            </a:r>
          </a:p>
          <a:p>
            <a:endParaRPr lang="fr-CA" dirty="0"/>
          </a:p>
        </p:txBody>
      </p:sp>
      <p:sp>
        <p:nvSpPr>
          <p:cNvPr id="4" name="Slide Number Placeholder 3"/>
          <p:cNvSpPr>
            <a:spLocks noGrp="1"/>
          </p:cNvSpPr>
          <p:nvPr>
            <p:ph type="sldNum" sz="quarter" idx="5"/>
          </p:nvPr>
        </p:nvSpPr>
        <p:spPr/>
        <p:txBody>
          <a:bodyPr/>
          <a:lstStyle/>
          <a:p>
            <a:fld id="{FFA4F6F7-D354-4F7A-83CD-BBE40742BBC2}" type="slidenum">
              <a:rPr lang="en-US" smtClean="0"/>
              <a:t>8</a:t>
            </a:fld>
            <a:endParaRPr lang="en-US"/>
          </a:p>
        </p:txBody>
      </p:sp>
    </p:spTree>
    <p:extLst>
      <p:ext uri="{BB962C8B-B14F-4D97-AF65-F5344CB8AC3E}">
        <p14:creationId xmlns:p14="http://schemas.microsoft.com/office/powerpoint/2010/main" val="3391467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noProof="0" dirty="0"/>
              <a:t>De quoi</a:t>
            </a:r>
            <a:r>
              <a:rPr lang="fr-CA" altLang="en-US" baseline="0" noProof="0" dirty="0"/>
              <a:t> s’agit-il? </a:t>
            </a:r>
            <a:r>
              <a:rPr lang="fr-CA" altLang="en-US" noProof="0" dirty="0"/>
              <a:t>Quel est le lien entre cet</a:t>
            </a:r>
            <a:r>
              <a:rPr lang="fr-CA" altLang="en-US" baseline="0" noProof="0" dirty="0"/>
              <a:t> article et </a:t>
            </a:r>
            <a:r>
              <a:rPr lang="fr-CA" altLang="en-US" noProof="0" dirty="0"/>
              <a:t>les changements qui se produisent à la puberté?</a:t>
            </a:r>
          </a:p>
          <a:p>
            <a:endParaRPr lang="en-CA" altLang="en-US" dirty="0"/>
          </a:p>
          <a:p>
            <a:r>
              <a:rPr lang="en-CA" altLang="en-US" dirty="0"/>
              <a:t>Image : Adobe</a:t>
            </a:r>
            <a:r>
              <a:rPr lang="en-CA" altLang="en-US" baseline="0" dirty="0"/>
              <a:t> Stock (</a:t>
            </a:r>
            <a:r>
              <a:rPr lang="en-CA" altLang="en-US" baseline="0" dirty="0" err="1"/>
              <a:t>achetée</a:t>
            </a:r>
            <a:r>
              <a:rPr lang="en-CA" altLang="en-US" baseline="0" dirty="0"/>
              <a:t>)</a:t>
            </a:r>
            <a:endParaRPr lang="en-US" alt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9</a:t>
            </a:fld>
            <a:endParaRPr lang="en-US"/>
          </a:p>
        </p:txBody>
      </p:sp>
    </p:spTree>
    <p:extLst>
      <p:ext uri="{BB962C8B-B14F-4D97-AF65-F5344CB8AC3E}">
        <p14:creationId xmlns:p14="http://schemas.microsoft.com/office/powerpoint/2010/main" val="347847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2022-04-21</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2022-04-21</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2022-04-21</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2022-04-21</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2022-04-21</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2022-04-21</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2022-04-21</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2022-04-21</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2022-04-21</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2022-04-21</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2022-04-21</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custDataLst>
              <p:tags r:id="rId2"/>
            </p:custDataLst>
          </p:nvPr>
        </p:nvSpPr>
        <p:spPr>
          <a:xfrm>
            <a:off x="2098766" y="4310747"/>
            <a:ext cx="8368937" cy="477054"/>
          </a:xfrm>
          <a:prstGeom prst="rect">
            <a:avLst/>
          </a:prstGeom>
          <a:noFill/>
        </p:spPr>
        <p:txBody>
          <a:bodyPr wrap="square" rtlCol="0">
            <a:spAutoFit/>
          </a:bodyPr>
          <a:lstStyle/>
          <a:p>
            <a:pPr algn="ctr"/>
            <a:r>
              <a:rPr lang="fr-CA" altLang="en-US" sz="2500" dirty="0">
                <a:solidFill>
                  <a:schemeClr val="bg1"/>
                </a:solidFill>
                <a:latin typeface="Arial" panose="020B0604020202020204" pitchFamily="34" charset="0"/>
              </a:rPr>
              <a:t>L’hygiène personnelle pendant la puberté</a:t>
            </a:r>
            <a:endParaRPr lang="en-CA" sz="2500" dirty="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F313C1D-7F6F-45AD-9C1F-039BD7B9EB34}"/>
              </a:ext>
            </a:extLst>
          </p:cNvPr>
          <p:cNvSpPr txBox="1">
            <a:spLocks noChangeArrowheads="1"/>
          </p:cNvSpPr>
          <p:nvPr>
            <p:custDataLst>
              <p:tags r:id="rId3"/>
            </p:custDataLst>
          </p:nvPr>
        </p:nvSpPr>
        <p:spPr bwMode="auto">
          <a:xfrm>
            <a:off x="7042068" y="5510212"/>
            <a:ext cx="5149932" cy="1138773"/>
          </a:xfrm>
          <a:prstGeom prst="rect">
            <a:avLst/>
          </a:prstGeom>
          <a:noFill/>
          <a:ln>
            <a:noFill/>
          </a:ln>
          <a:effectLst/>
        </p:spPr>
        <p:txBody>
          <a:bodyPr wrap="square">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a:buNone/>
            </a:pPr>
            <a:r>
              <a:rPr lang="fr-CA" altLang="en-US" sz="2000" dirty="0">
                <a:solidFill>
                  <a:schemeClr val="bg1"/>
                </a:solidFill>
                <a:latin typeface="Arial" panose="020B0604020202020204" pitchFamily="34" charset="0"/>
                <a:cs typeface="Arial" panose="020B0604020202020204" pitchFamily="34" charset="0"/>
              </a:rPr>
              <a:t>Créée par : Équipe de la santé des enfants</a:t>
            </a:r>
          </a:p>
          <a:p>
            <a:pPr>
              <a:buNone/>
            </a:pPr>
            <a:r>
              <a:rPr lang="fr-CA" altLang="en-US" sz="2000" dirty="0">
                <a:solidFill>
                  <a:schemeClr val="bg1"/>
                </a:solidFill>
                <a:latin typeface="Arial" panose="020B0604020202020204" pitchFamily="34" charset="0"/>
                <a:cs typeface="Arial" panose="020B0604020202020204" pitchFamily="34" charset="0"/>
              </a:rPr>
              <a:t>Création : novembre 2019</a:t>
            </a:r>
          </a:p>
          <a:p>
            <a:pPr>
              <a:buNone/>
            </a:pPr>
            <a:r>
              <a:rPr lang="fr-CA" altLang="en-US" sz="2000" dirty="0">
                <a:solidFill>
                  <a:schemeClr val="bg1"/>
                </a:solidFill>
                <a:latin typeface="Arial" panose="020B0604020202020204" pitchFamily="34" charset="0"/>
                <a:cs typeface="Arial" panose="020B0604020202020204" pitchFamily="34" charset="0"/>
              </a:rPr>
              <a:t>Révision : avril 2022</a:t>
            </a:r>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4528-A383-48AD-8A99-06B417991690}"/>
              </a:ext>
            </a:extLst>
          </p:cNvPr>
          <p:cNvSpPr>
            <a:spLocks noGrp="1"/>
          </p:cNvSpPr>
          <p:nvPr>
            <p:ph type="title"/>
            <p:custDataLst>
              <p:tags r:id="rId1"/>
            </p:custDataLst>
          </p:nvPr>
        </p:nvSpPr>
        <p:spPr/>
        <p:txBody>
          <a:bodyPr/>
          <a:lstStyle/>
          <a:p>
            <a:r>
              <a:rPr lang="fr-CA" altLang="en-US" dirty="0">
                <a:solidFill>
                  <a:srgbClr val="006345"/>
                </a:solidFill>
              </a:rPr>
              <a:t>Déodorant et antisudorifique</a:t>
            </a:r>
            <a:endParaRPr lang="en-US" dirty="0"/>
          </a:p>
        </p:txBody>
      </p:sp>
      <p:sp>
        <p:nvSpPr>
          <p:cNvPr id="3" name="Content Placeholder 2">
            <a:extLst>
              <a:ext uri="{FF2B5EF4-FFF2-40B4-BE49-F238E27FC236}">
                <a16:creationId xmlns:a16="http://schemas.microsoft.com/office/drawing/2014/main" id="{F72FD050-081D-4E6F-BD65-1C77269EF7A1}"/>
              </a:ext>
            </a:extLst>
          </p:cNvPr>
          <p:cNvSpPr>
            <a:spLocks noGrp="1"/>
          </p:cNvSpPr>
          <p:nvPr>
            <p:ph idx="1"/>
            <p:custDataLst>
              <p:tags r:id="rId2"/>
            </p:custDataLst>
          </p:nvPr>
        </p:nvSpPr>
        <p:spPr/>
        <p:txBody>
          <a:bodyPr/>
          <a:lstStyle/>
          <a:p>
            <a:pPr marL="0" indent="0">
              <a:buNone/>
              <a:defRPr/>
            </a:pPr>
            <a:r>
              <a:rPr lang="fr-CA" altLang="en-US" sz="2500" b="1" i="1" dirty="0"/>
              <a:t>Certaines personnes commencent à utiliser un déodorant ou un antisudorifique au début de la puberté. Elles l’appliquent sous les aisselles, le matin ou après une douche.  </a:t>
            </a:r>
          </a:p>
          <a:p>
            <a:pPr marL="0" indent="0">
              <a:buNone/>
              <a:defRPr/>
            </a:pPr>
            <a:endParaRPr lang="fr-CA" altLang="en-US" dirty="0"/>
          </a:p>
          <a:p>
            <a:pPr algn="l">
              <a:defRPr/>
            </a:pPr>
            <a:r>
              <a:rPr lang="fr-CA" altLang="en-US" dirty="0"/>
              <a:t>Le déodorant aide à contrôler les odeurs.</a:t>
            </a:r>
          </a:p>
          <a:p>
            <a:pPr algn="l">
              <a:defRPr/>
            </a:pPr>
            <a:r>
              <a:rPr lang="fr-CA" altLang="en-US" dirty="0"/>
              <a:t>L’antisudorifique réduit la transpiration.</a:t>
            </a:r>
          </a:p>
          <a:p>
            <a:pPr algn="l">
              <a:defRPr/>
            </a:pPr>
            <a:r>
              <a:rPr lang="fr-CA" altLang="en-US" dirty="0"/>
              <a:t>Certains produits combinent les deux.</a:t>
            </a:r>
          </a:p>
          <a:p>
            <a:pPr algn="l"/>
            <a:endParaRPr lang="en-US" dirty="0"/>
          </a:p>
        </p:txBody>
      </p:sp>
    </p:spTree>
    <p:extLst>
      <p:ext uri="{BB962C8B-B14F-4D97-AF65-F5344CB8AC3E}">
        <p14:creationId xmlns:p14="http://schemas.microsoft.com/office/powerpoint/2010/main" val="58585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0F72652-61AA-4823-B880-0D00888FEAA6}"/>
              </a:ext>
            </a:extLst>
          </p:cNvPr>
          <p:cNvPicPr>
            <a:picLocks noChangeAspect="1" noChangeArrowheads="1"/>
          </p:cNvPicPr>
          <p:nvPr>
            <p:custDataLst>
              <p:tags r:id="rId1"/>
            </p:custDataLst>
          </p:nvPr>
        </p:nvPicPr>
        <p:blipFill>
          <a:blip r:embed="rId4" cstate="hqprint">
            <a:extLst>
              <a:ext uri="{28A0092B-C50C-407E-A947-70E740481C1C}">
                <a14:useLocalDpi xmlns:a14="http://schemas.microsoft.com/office/drawing/2010/main" val="0"/>
              </a:ext>
            </a:extLst>
          </a:blip>
          <a:srcRect/>
          <a:stretch>
            <a:fillRect/>
          </a:stretch>
        </p:blipFill>
        <p:spPr bwMode="auto">
          <a:xfrm>
            <a:off x="2247900" y="873125"/>
            <a:ext cx="76962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95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9A4B-DC56-412B-8015-CA04E62BE732}"/>
              </a:ext>
            </a:extLst>
          </p:cNvPr>
          <p:cNvSpPr>
            <a:spLocks noGrp="1"/>
          </p:cNvSpPr>
          <p:nvPr>
            <p:ph type="title"/>
            <p:custDataLst>
              <p:tags r:id="rId1"/>
            </p:custDataLst>
          </p:nvPr>
        </p:nvSpPr>
        <p:spPr/>
        <p:txBody>
          <a:bodyPr/>
          <a:lstStyle/>
          <a:p>
            <a:r>
              <a:rPr lang="fr-CA" altLang="en-US" dirty="0">
                <a:solidFill>
                  <a:srgbClr val="006345"/>
                </a:solidFill>
              </a:rPr>
              <a:t>Lessive</a:t>
            </a:r>
            <a:endParaRPr lang="en-US" dirty="0"/>
          </a:p>
        </p:txBody>
      </p:sp>
      <p:sp>
        <p:nvSpPr>
          <p:cNvPr id="3" name="Content Placeholder 2">
            <a:extLst>
              <a:ext uri="{FF2B5EF4-FFF2-40B4-BE49-F238E27FC236}">
                <a16:creationId xmlns:a16="http://schemas.microsoft.com/office/drawing/2014/main" id="{400AAD55-3D1E-4682-96FE-259459F164A7}"/>
              </a:ext>
            </a:extLst>
          </p:cNvPr>
          <p:cNvSpPr>
            <a:spLocks noGrp="1"/>
          </p:cNvSpPr>
          <p:nvPr>
            <p:ph idx="1"/>
            <p:custDataLst>
              <p:tags r:id="rId2"/>
            </p:custDataLst>
          </p:nvPr>
        </p:nvSpPr>
        <p:spPr/>
        <p:txBody>
          <a:bodyPr/>
          <a:lstStyle/>
          <a:p>
            <a:pPr marL="0" indent="0">
              <a:buNone/>
              <a:defRPr/>
            </a:pPr>
            <a:r>
              <a:rPr lang="fr-CA" altLang="en-US" sz="2500" b="1" i="1" dirty="0"/>
              <a:t>Tes vêtements pourraient devoir se faire laver plus souvent une fois la puberté commencée. </a:t>
            </a:r>
            <a:endParaRPr lang="en-CA" altLang="en-US" sz="2500" b="1" i="1" dirty="0"/>
          </a:p>
          <a:p>
            <a:pPr algn="l">
              <a:lnSpc>
                <a:spcPct val="200000"/>
              </a:lnSpc>
              <a:defRPr/>
            </a:pPr>
            <a:r>
              <a:rPr lang="fr-CA" altLang="en-US" dirty="0"/>
              <a:t>La sueur et l’huile corporelle collent aux vêtements.</a:t>
            </a:r>
          </a:p>
          <a:p>
            <a:pPr algn="l">
              <a:defRPr/>
            </a:pPr>
            <a:r>
              <a:rPr lang="fr-CA" altLang="en-US" dirty="0"/>
              <a:t>Les bactéries donnent une odeur aux vêtements</a:t>
            </a:r>
          </a:p>
          <a:p>
            <a:pPr marL="273050" indent="-273050" algn="l">
              <a:spcBef>
                <a:spcPts val="0"/>
              </a:spcBef>
              <a:buNone/>
              <a:defRPr/>
            </a:pPr>
            <a:r>
              <a:rPr lang="fr-CA" altLang="en-US" dirty="0"/>
              <a:t>	s’ils ne sont pas lavés régulièrement.</a:t>
            </a:r>
            <a:endParaRPr lang="en-US" altLang="en-US" sz="1400" dirty="0">
              <a:latin typeface="Calibri" panose="020F0502020204030204" pitchFamily="34" charset="0"/>
            </a:endParaRPr>
          </a:p>
          <a:p>
            <a:endParaRPr lang="en-US" dirty="0"/>
          </a:p>
        </p:txBody>
      </p:sp>
      <p:sp>
        <p:nvSpPr>
          <p:cNvPr id="4" name="Speech Bubble: Rectangle with Corners Rounded 3">
            <a:extLst>
              <a:ext uri="{FF2B5EF4-FFF2-40B4-BE49-F238E27FC236}">
                <a16:creationId xmlns:a16="http://schemas.microsoft.com/office/drawing/2014/main" id="{88A93100-E280-4E3B-A840-9D85D0C83264}"/>
              </a:ext>
            </a:extLst>
          </p:cNvPr>
          <p:cNvSpPr/>
          <p:nvPr>
            <p:custDataLst>
              <p:tags r:id="rId3"/>
            </p:custDataLst>
          </p:nvPr>
        </p:nvSpPr>
        <p:spPr>
          <a:xfrm rot="20312476">
            <a:off x="8848091" y="4164113"/>
            <a:ext cx="3046574" cy="2087563"/>
          </a:xfrm>
          <a:prstGeom prst="wedgeRoundRectCallout">
            <a:avLst>
              <a:gd name="adj1" fmla="val 36737"/>
              <a:gd name="adj2" fmla="val 64842"/>
              <a:gd name="adj3" fmla="val 16667"/>
            </a:avLst>
          </a:prstGeom>
          <a:solidFill>
            <a:srgbClr val="1CB497"/>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fr-CA" b="1" i="1" dirty="0"/>
              <a:t>Les sous-vêtements, les bas et les chandails couvrent les parties du corps qui transpirent le plus.</a:t>
            </a:r>
          </a:p>
          <a:p>
            <a:pPr algn="ctr">
              <a:defRPr/>
            </a:pPr>
            <a:r>
              <a:rPr lang="fr-CA" i="1" dirty="0"/>
              <a:t>Assure-toi d’en porter des propres chaque jour. </a:t>
            </a:r>
          </a:p>
        </p:txBody>
      </p:sp>
    </p:spTree>
    <p:extLst>
      <p:ext uri="{BB962C8B-B14F-4D97-AF65-F5344CB8AC3E}">
        <p14:creationId xmlns:p14="http://schemas.microsoft.com/office/powerpoint/2010/main" val="4195828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A255CA3-946B-4647-874F-9AC566F9134A}"/>
              </a:ext>
            </a:extLst>
          </p:cNvPr>
          <p:cNvPicPr>
            <a:picLocks noChangeAspect="1" noChangeArrowheads="1"/>
          </p:cNvPicPr>
          <p:nvPr>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bwMode="auto">
          <a:xfrm>
            <a:off x="2822680" y="1246787"/>
            <a:ext cx="6546640" cy="4364426"/>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39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BF15-C5B4-4BF7-B849-D8BE79F59509}"/>
              </a:ext>
            </a:extLst>
          </p:cNvPr>
          <p:cNvSpPr>
            <a:spLocks noGrp="1"/>
          </p:cNvSpPr>
          <p:nvPr>
            <p:ph type="title"/>
            <p:custDataLst>
              <p:tags r:id="rId1"/>
            </p:custDataLst>
          </p:nvPr>
        </p:nvSpPr>
        <p:spPr/>
        <p:txBody>
          <a:bodyPr/>
          <a:lstStyle/>
          <a:p>
            <a:r>
              <a:rPr lang="en-CA" altLang="en-US" dirty="0" err="1">
                <a:solidFill>
                  <a:srgbClr val="006345"/>
                </a:solidFill>
              </a:rPr>
              <a:t>Brosse</a:t>
            </a:r>
            <a:r>
              <a:rPr lang="en-CA" altLang="en-US" dirty="0">
                <a:solidFill>
                  <a:srgbClr val="006345"/>
                </a:solidFill>
              </a:rPr>
              <a:t> à dents et </a:t>
            </a:r>
            <a:r>
              <a:rPr lang="en-CA" altLang="en-US" dirty="0" err="1">
                <a:solidFill>
                  <a:srgbClr val="006345"/>
                </a:solidFill>
              </a:rPr>
              <a:t>soie</a:t>
            </a:r>
            <a:r>
              <a:rPr lang="en-CA" altLang="en-US" dirty="0">
                <a:solidFill>
                  <a:srgbClr val="006345"/>
                </a:solidFill>
              </a:rPr>
              <a:t> </a:t>
            </a:r>
            <a:r>
              <a:rPr lang="en-CA" altLang="en-US" dirty="0" err="1">
                <a:solidFill>
                  <a:srgbClr val="006345"/>
                </a:solidFill>
              </a:rPr>
              <a:t>dentaire</a:t>
            </a:r>
            <a:endParaRPr lang="en-US" dirty="0"/>
          </a:p>
        </p:txBody>
      </p:sp>
      <p:sp>
        <p:nvSpPr>
          <p:cNvPr id="3" name="Content Placeholder 2">
            <a:extLst>
              <a:ext uri="{FF2B5EF4-FFF2-40B4-BE49-F238E27FC236}">
                <a16:creationId xmlns:a16="http://schemas.microsoft.com/office/drawing/2014/main" id="{08FD0074-B044-4BE9-A865-B68ACCA85179}"/>
              </a:ext>
            </a:extLst>
          </p:cNvPr>
          <p:cNvSpPr>
            <a:spLocks noGrp="1"/>
          </p:cNvSpPr>
          <p:nvPr>
            <p:ph idx="1"/>
            <p:custDataLst>
              <p:tags r:id="rId2"/>
            </p:custDataLst>
          </p:nvPr>
        </p:nvSpPr>
        <p:spPr/>
        <p:txBody>
          <a:bodyPr/>
          <a:lstStyle/>
          <a:p>
            <a:pPr marL="0" indent="0">
              <a:buNone/>
              <a:defRPr/>
            </a:pPr>
            <a:r>
              <a:rPr lang="fr-CA" altLang="en-US" sz="2400" b="1" i="1" dirty="0"/>
              <a:t>Brosse-toi les dents pendant deux minutes, deux fois par jour.</a:t>
            </a:r>
          </a:p>
          <a:p>
            <a:pPr>
              <a:defRPr/>
            </a:pPr>
            <a:endParaRPr lang="fr-CA" altLang="en-US" dirty="0"/>
          </a:p>
          <a:p>
            <a:pPr algn="l">
              <a:defRPr/>
            </a:pPr>
            <a:r>
              <a:rPr lang="fr-CA" altLang="en-US" dirty="0"/>
              <a:t>Cela prévient la carie dentaire.</a:t>
            </a:r>
          </a:p>
          <a:p>
            <a:pPr algn="l">
              <a:defRPr/>
            </a:pPr>
            <a:r>
              <a:rPr lang="fr-CA" altLang="en-US" dirty="0"/>
              <a:t>Cela élimine les bactéries qui causent la mauvaise haleine.</a:t>
            </a:r>
          </a:p>
          <a:p>
            <a:pPr algn="l">
              <a:defRPr/>
            </a:pPr>
            <a:r>
              <a:rPr lang="fr-CA" altLang="en-US" dirty="0"/>
              <a:t>La quantité de dentifrice ne devrait pas dépasser la taille d’un pois.</a:t>
            </a:r>
            <a:endParaRPr lang="en-US" altLang="en-US" sz="1400" dirty="0">
              <a:latin typeface="Calibri" panose="020F0502020204030204" pitchFamily="34" charset="0"/>
            </a:endParaRPr>
          </a:p>
          <a:p>
            <a:endParaRPr lang="en-US" dirty="0"/>
          </a:p>
        </p:txBody>
      </p:sp>
      <p:sp>
        <p:nvSpPr>
          <p:cNvPr id="4" name="Speech Bubble: Rectangle with Corners Rounded 3">
            <a:extLst>
              <a:ext uri="{FF2B5EF4-FFF2-40B4-BE49-F238E27FC236}">
                <a16:creationId xmlns:a16="http://schemas.microsoft.com/office/drawing/2014/main" id="{DF973CC3-1522-4956-9331-00B6BF2AF417}"/>
              </a:ext>
            </a:extLst>
          </p:cNvPr>
          <p:cNvSpPr/>
          <p:nvPr>
            <p:custDataLst>
              <p:tags r:id="rId3"/>
            </p:custDataLst>
          </p:nvPr>
        </p:nvSpPr>
        <p:spPr>
          <a:xfrm>
            <a:off x="4643437" y="5005918"/>
            <a:ext cx="3058625" cy="1657350"/>
          </a:xfrm>
          <a:prstGeom prst="wedgeRoundRectCallout">
            <a:avLst>
              <a:gd name="adj1" fmla="val 36737"/>
              <a:gd name="adj2" fmla="val 64842"/>
              <a:gd name="adj3" fmla="val 16667"/>
            </a:avLst>
          </a:prstGeom>
          <a:solidFill>
            <a:srgbClr val="7996F3"/>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fr-CA" sz="2400" i="1" dirty="0"/>
              <a:t>N’oublie pas de passer la soie dentaire chaque jour</a:t>
            </a:r>
            <a:r>
              <a:rPr lang="en-US" sz="2400" i="1" dirty="0"/>
              <a:t>!</a:t>
            </a:r>
            <a:endParaRPr lang="en-CA" sz="2400" i="1" dirty="0"/>
          </a:p>
        </p:txBody>
      </p:sp>
    </p:spTree>
    <p:extLst>
      <p:ext uri="{BB962C8B-B14F-4D97-AF65-F5344CB8AC3E}">
        <p14:creationId xmlns:p14="http://schemas.microsoft.com/office/powerpoint/2010/main" val="418498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E5D8275-C66E-4861-8D6F-5B2896CE4169}"/>
              </a:ext>
            </a:extLst>
          </p:cNvPr>
          <p:cNvPicPr>
            <a:picLocks noChangeAspect="1" noChangeArrowheads="1"/>
          </p:cNvPicPr>
          <p:nvPr>
            <p:custDataLst>
              <p:tags r:id="rId1"/>
            </p:custDataLst>
          </p:nvPr>
        </p:nvPicPr>
        <p:blipFill>
          <a:blip r:embed="rId4" cstate="hqprint">
            <a:extLst>
              <a:ext uri="{28A0092B-C50C-407E-A947-70E740481C1C}">
                <a14:useLocalDpi xmlns:a14="http://schemas.microsoft.com/office/drawing/2010/main" val="0"/>
              </a:ext>
            </a:extLst>
          </a:blip>
          <a:srcRect/>
          <a:stretch>
            <a:fillRect/>
          </a:stretch>
        </p:blipFill>
        <p:spPr bwMode="auto">
          <a:xfrm>
            <a:off x="2289175" y="890587"/>
            <a:ext cx="761365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053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18258-6649-42D4-B8C8-B67B82CBD996}"/>
              </a:ext>
            </a:extLst>
          </p:cNvPr>
          <p:cNvSpPr>
            <a:spLocks noGrp="1"/>
          </p:cNvSpPr>
          <p:nvPr>
            <p:ph type="title"/>
            <p:custDataLst>
              <p:tags r:id="rId1"/>
            </p:custDataLst>
          </p:nvPr>
        </p:nvSpPr>
        <p:spPr/>
        <p:txBody>
          <a:bodyPr/>
          <a:lstStyle/>
          <a:p>
            <a:pPr>
              <a:defRPr/>
            </a:pPr>
            <a:r>
              <a:rPr lang="fr-CA" altLang="en-US" kern="0" dirty="0">
                <a:solidFill>
                  <a:srgbClr val="006345"/>
                </a:solidFill>
              </a:rPr>
              <a:t>Produits menstruels</a:t>
            </a:r>
          </a:p>
        </p:txBody>
      </p:sp>
      <p:sp>
        <p:nvSpPr>
          <p:cNvPr id="3" name="Content Placeholder 2">
            <a:extLst>
              <a:ext uri="{FF2B5EF4-FFF2-40B4-BE49-F238E27FC236}">
                <a16:creationId xmlns:a16="http://schemas.microsoft.com/office/drawing/2014/main" id="{4BD03458-C2C6-437A-8E4A-6ECF7861BCBF}"/>
              </a:ext>
            </a:extLst>
          </p:cNvPr>
          <p:cNvSpPr>
            <a:spLocks noGrp="1"/>
          </p:cNvSpPr>
          <p:nvPr>
            <p:ph idx="1"/>
            <p:custDataLst>
              <p:tags r:id="rId2"/>
            </p:custDataLst>
          </p:nvPr>
        </p:nvSpPr>
        <p:spPr/>
        <p:txBody>
          <a:bodyPr>
            <a:normAutofit/>
          </a:bodyPr>
          <a:lstStyle/>
          <a:p>
            <a:pPr marL="0" indent="0">
              <a:lnSpc>
                <a:spcPct val="150000"/>
              </a:lnSpc>
              <a:buNone/>
              <a:defRPr/>
            </a:pPr>
            <a:r>
              <a:rPr lang="fr-CA" sz="2400" b="1" i="1" dirty="0"/>
              <a:t>Que sont les menstruations (les règles)?</a:t>
            </a:r>
          </a:p>
          <a:p>
            <a:pPr marL="0" indent="0" algn="l">
              <a:buFontTx/>
              <a:buNone/>
              <a:defRPr/>
            </a:pPr>
            <a:r>
              <a:rPr lang="fr-CA" dirty="0"/>
              <a:t>La personne ayant une vulve et un utérus commencera à avoir des menstruations.</a:t>
            </a:r>
          </a:p>
          <a:p>
            <a:pPr algn="l">
              <a:lnSpc>
                <a:spcPct val="150000"/>
              </a:lnSpc>
              <a:spcBef>
                <a:spcPts val="1200"/>
              </a:spcBef>
              <a:defRPr/>
            </a:pPr>
            <a:r>
              <a:rPr lang="fr-CA" dirty="0"/>
              <a:t>Du sang et des tissus sortent du corps par le vagin.</a:t>
            </a:r>
          </a:p>
          <a:p>
            <a:pPr algn="l">
              <a:lnSpc>
                <a:spcPct val="150000"/>
              </a:lnSpc>
              <a:defRPr/>
            </a:pPr>
            <a:r>
              <a:rPr lang="fr-CA" altLang="en-US" dirty="0"/>
              <a:t>Cela se produit à peu près tous les mois.</a:t>
            </a:r>
          </a:p>
          <a:p>
            <a:pPr algn="l">
              <a:lnSpc>
                <a:spcPct val="150000"/>
              </a:lnSpc>
              <a:defRPr/>
            </a:pPr>
            <a:r>
              <a:rPr lang="fr-CA" altLang="en-US" dirty="0"/>
              <a:t>L’écoulement de sang dure de 2 à 7 jours.</a:t>
            </a:r>
          </a:p>
          <a:p>
            <a:endParaRPr lang="en-US" dirty="0"/>
          </a:p>
        </p:txBody>
      </p:sp>
    </p:spTree>
    <p:extLst>
      <p:ext uri="{BB962C8B-B14F-4D97-AF65-F5344CB8AC3E}">
        <p14:creationId xmlns:p14="http://schemas.microsoft.com/office/powerpoint/2010/main" val="3620093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EA52-2A20-40B2-81E3-4BF4B06E070E}"/>
              </a:ext>
            </a:extLst>
          </p:cNvPr>
          <p:cNvSpPr>
            <a:spLocks noGrp="1"/>
          </p:cNvSpPr>
          <p:nvPr>
            <p:ph type="title"/>
            <p:custDataLst>
              <p:tags r:id="rId1"/>
            </p:custDataLst>
          </p:nvPr>
        </p:nvSpPr>
        <p:spPr/>
        <p:txBody>
          <a:bodyPr/>
          <a:lstStyle/>
          <a:p>
            <a:r>
              <a:rPr lang="fr-CA" altLang="en-US" dirty="0">
                <a:solidFill>
                  <a:srgbClr val="006345"/>
                </a:solidFill>
              </a:rPr>
              <a:t>Produits menstruels</a:t>
            </a:r>
            <a:endParaRPr lang="en-US" dirty="0"/>
          </a:p>
        </p:txBody>
      </p:sp>
      <p:sp>
        <p:nvSpPr>
          <p:cNvPr id="3" name="Content Placeholder 2">
            <a:extLst>
              <a:ext uri="{FF2B5EF4-FFF2-40B4-BE49-F238E27FC236}">
                <a16:creationId xmlns:a16="http://schemas.microsoft.com/office/drawing/2014/main" id="{874A05A0-0F36-454E-A700-3F7DE3B401F3}"/>
              </a:ext>
            </a:extLst>
          </p:cNvPr>
          <p:cNvSpPr>
            <a:spLocks noGrp="1"/>
          </p:cNvSpPr>
          <p:nvPr>
            <p:ph idx="1"/>
            <p:custDataLst>
              <p:tags r:id="rId2"/>
            </p:custDataLst>
          </p:nvPr>
        </p:nvSpPr>
        <p:spPr/>
        <p:txBody>
          <a:bodyPr>
            <a:normAutofit/>
          </a:bodyPr>
          <a:lstStyle/>
          <a:p>
            <a:pPr marL="0" indent="0">
              <a:buNone/>
              <a:defRPr/>
            </a:pPr>
            <a:r>
              <a:rPr lang="fr-CA" altLang="en-US" sz="2400" b="1" i="1" dirty="0"/>
              <a:t>Servent à absorber le sang et les pertes afin de garder les sous-vêtements propres. </a:t>
            </a:r>
          </a:p>
          <a:p>
            <a:pPr algn="l">
              <a:lnSpc>
                <a:spcPct val="150000"/>
              </a:lnSpc>
              <a:defRPr/>
            </a:pPr>
            <a:r>
              <a:rPr lang="fr-CA" altLang="en-US" dirty="0"/>
              <a:t>Protège-dessous / serviettes hygiéniques</a:t>
            </a:r>
          </a:p>
          <a:p>
            <a:pPr algn="l">
              <a:lnSpc>
                <a:spcPct val="150000"/>
              </a:lnSpc>
              <a:defRPr/>
            </a:pPr>
            <a:r>
              <a:rPr lang="fr-CA" altLang="en-US" dirty="0"/>
              <a:t>Tampons</a:t>
            </a:r>
          </a:p>
          <a:p>
            <a:pPr algn="l">
              <a:lnSpc>
                <a:spcPct val="150000"/>
              </a:lnSpc>
              <a:defRPr/>
            </a:pPr>
            <a:r>
              <a:rPr lang="en-CA" altLang="en-US" dirty="0"/>
              <a:t>Coupes </a:t>
            </a:r>
            <a:r>
              <a:rPr lang="en-CA" altLang="en-US" dirty="0" err="1"/>
              <a:t>menstruelles</a:t>
            </a:r>
            <a:endParaRPr lang="en-CA" altLang="en-US" dirty="0"/>
          </a:p>
          <a:p>
            <a:pPr algn="l">
              <a:lnSpc>
                <a:spcPct val="150000"/>
              </a:lnSpc>
              <a:defRPr/>
            </a:pPr>
            <a:r>
              <a:rPr lang="fr-CA" altLang="en-US" dirty="0"/>
              <a:t>Sous-vêtements menstruels</a:t>
            </a:r>
            <a:endParaRPr lang="en-US" altLang="en-US" dirty="0"/>
          </a:p>
          <a:p>
            <a:endParaRPr lang="en-US" dirty="0"/>
          </a:p>
        </p:txBody>
      </p:sp>
      <p:sp>
        <p:nvSpPr>
          <p:cNvPr id="4" name="Speech Bubble: Rectangle with Corners Rounded 3">
            <a:extLst>
              <a:ext uri="{FF2B5EF4-FFF2-40B4-BE49-F238E27FC236}">
                <a16:creationId xmlns:a16="http://schemas.microsoft.com/office/drawing/2014/main" id="{A0030A30-CA8B-4278-988B-ACF8DF0CB053}"/>
              </a:ext>
            </a:extLst>
          </p:cNvPr>
          <p:cNvSpPr/>
          <p:nvPr>
            <p:custDataLst>
              <p:tags r:id="rId3"/>
            </p:custDataLst>
          </p:nvPr>
        </p:nvSpPr>
        <p:spPr>
          <a:xfrm rot="20087357">
            <a:off x="8477469" y="4012892"/>
            <a:ext cx="3368546" cy="1981200"/>
          </a:xfrm>
          <a:prstGeom prst="wedgeRoundRectCallout">
            <a:avLst>
              <a:gd name="adj1" fmla="val 36737"/>
              <a:gd name="adj2" fmla="val 64842"/>
              <a:gd name="adj3" fmla="val 16667"/>
            </a:avLst>
          </a:prstGeom>
          <a:solidFill>
            <a:schemeClr val="bg2">
              <a:lumMod val="50000"/>
            </a:schemeClr>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fr-CA" sz="2400" i="1" dirty="0"/>
              <a:t>Pour prévenir </a:t>
            </a:r>
            <a:r>
              <a:rPr lang="en-CA" sz="2400" i="1" dirty="0"/>
              <a:t>les </a:t>
            </a:r>
            <a:r>
              <a:rPr lang="fr-CA" sz="2400" i="1" dirty="0"/>
              <a:t>infections, il faut changer tous les produits menstruels aux deux heures environ.</a:t>
            </a:r>
            <a:endParaRPr lang="en-US" sz="2400" i="1" dirty="0"/>
          </a:p>
        </p:txBody>
      </p:sp>
    </p:spTree>
    <p:extLst>
      <p:ext uri="{BB962C8B-B14F-4D97-AF65-F5344CB8AC3E}">
        <p14:creationId xmlns:p14="http://schemas.microsoft.com/office/powerpoint/2010/main" val="563490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ona, Hand Washing, Virus, Covid-19, Health, Soap">
            <a:extLst>
              <a:ext uri="{FF2B5EF4-FFF2-40B4-BE49-F238E27FC236}">
                <a16:creationId xmlns:a16="http://schemas.microsoft.com/office/drawing/2014/main" id="{3251ADB0-DAAF-4441-86ED-71348C0A18E2}"/>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41319" y="1059213"/>
            <a:ext cx="7109361" cy="47395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211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B20C-D03A-419C-8815-039A3C9F466B}"/>
              </a:ext>
            </a:extLst>
          </p:cNvPr>
          <p:cNvSpPr>
            <a:spLocks noGrp="1"/>
          </p:cNvSpPr>
          <p:nvPr>
            <p:ph type="title"/>
            <p:custDataLst>
              <p:tags r:id="rId1"/>
            </p:custDataLst>
          </p:nvPr>
        </p:nvSpPr>
        <p:spPr/>
        <p:txBody>
          <a:bodyPr/>
          <a:lstStyle/>
          <a:p>
            <a:r>
              <a:rPr lang="fr-CA" altLang="en-US" dirty="0">
                <a:solidFill>
                  <a:srgbClr val="006345"/>
                </a:solidFill>
              </a:rPr>
              <a:t>Lavage des mains</a:t>
            </a:r>
            <a:endParaRPr lang="en-US" dirty="0"/>
          </a:p>
        </p:txBody>
      </p:sp>
      <p:sp>
        <p:nvSpPr>
          <p:cNvPr id="3" name="Content Placeholder 2">
            <a:extLst>
              <a:ext uri="{FF2B5EF4-FFF2-40B4-BE49-F238E27FC236}">
                <a16:creationId xmlns:a16="http://schemas.microsoft.com/office/drawing/2014/main" id="{F0035075-2887-4D50-9928-E3AD80C71368}"/>
              </a:ext>
            </a:extLst>
          </p:cNvPr>
          <p:cNvSpPr>
            <a:spLocks noGrp="1"/>
          </p:cNvSpPr>
          <p:nvPr>
            <p:ph idx="1"/>
            <p:custDataLst>
              <p:tags r:id="rId2"/>
            </p:custDataLst>
          </p:nvPr>
        </p:nvSpPr>
        <p:spPr/>
        <p:txBody>
          <a:bodyPr/>
          <a:lstStyle/>
          <a:p>
            <a:pPr marL="0" indent="0">
              <a:buNone/>
              <a:defRPr/>
            </a:pPr>
            <a:r>
              <a:rPr lang="fr-CA" altLang="en-US" sz="2400" b="1" i="1" dirty="0"/>
              <a:t>C’est la chose la plus importante à faire pour éviter la propagation des microbes. </a:t>
            </a:r>
          </a:p>
          <a:p>
            <a:pPr marL="0" indent="0">
              <a:buNone/>
              <a:defRPr/>
            </a:pPr>
            <a:r>
              <a:rPr lang="fr-CA" altLang="en-US" b="1" dirty="0"/>
              <a:t>Quand faut-il se laver les mains?</a:t>
            </a:r>
          </a:p>
          <a:p>
            <a:pPr algn="l">
              <a:defRPr/>
            </a:pPr>
            <a:endParaRPr lang="fr-CA" altLang="en-US" dirty="0"/>
          </a:p>
          <a:p>
            <a:pPr algn="l">
              <a:defRPr/>
            </a:pPr>
            <a:r>
              <a:rPr lang="fr-CA" altLang="en-US" dirty="0"/>
              <a:t>Après être allé à la toilette.</a:t>
            </a:r>
          </a:p>
          <a:p>
            <a:pPr algn="l">
              <a:defRPr/>
            </a:pPr>
            <a:r>
              <a:rPr lang="fr-CA" altLang="en-US" dirty="0"/>
              <a:t>Avant de manger ou de préparer de la nourriture.</a:t>
            </a:r>
          </a:p>
          <a:p>
            <a:pPr algn="l">
              <a:defRPr/>
            </a:pPr>
            <a:r>
              <a:rPr lang="fr-CA" altLang="en-US" dirty="0"/>
              <a:t>Après avoir éternué ou toussé.</a:t>
            </a:r>
            <a:endParaRPr lang="en-US" altLang="en-US" dirty="0"/>
          </a:p>
          <a:p>
            <a:endParaRPr lang="en-US" dirty="0"/>
          </a:p>
        </p:txBody>
      </p:sp>
      <p:sp>
        <p:nvSpPr>
          <p:cNvPr id="4" name="Speech Bubble: Rectangle with Corners Rounded 3">
            <a:extLst>
              <a:ext uri="{FF2B5EF4-FFF2-40B4-BE49-F238E27FC236}">
                <a16:creationId xmlns:a16="http://schemas.microsoft.com/office/drawing/2014/main" id="{60B6C488-238F-4C6E-B756-E169586C2968}"/>
              </a:ext>
            </a:extLst>
          </p:cNvPr>
          <p:cNvSpPr/>
          <p:nvPr>
            <p:custDataLst>
              <p:tags r:id="rId3"/>
            </p:custDataLst>
          </p:nvPr>
        </p:nvSpPr>
        <p:spPr>
          <a:xfrm rot="20087357">
            <a:off x="8879094" y="4421559"/>
            <a:ext cx="2846387" cy="1693862"/>
          </a:xfrm>
          <a:prstGeom prst="wedgeRoundRectCallout">
            <a:avLst>
              <a:gd name="adj1" fmla="val 36737"/>
              <a:gd name="adj2" fmla="val 64842"/>
              <a:gd name="adj3" fmla="val 16667"/>
            </a:avLst>
          </a:prstGeom>
          <a:solidFill>
            <a:srgbClr val="7996F3"/>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fr-CA" sz="2400" i="1" dirty="0"/>
              <a:t>Si tes mains semblent sales, lave-les!</a:t>
            </a:r>
          </a:p>
        </p:txBody>
      </p:sp>
    </p:spTree>
    <p:extLst>
      <p:ext uri="{BB962C8B-B14F-4D97-AF65-F5344CB8AC3E}">
        <p14:creationId xmlns:p14="http://schemas.microsoft.com/office/powerpoint/2010/main" val="79802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p:txBody>
          <a:bodyPr/>
          <a:lstStyle/>
          <a:p>
            <a:pPr algn="l">
              <a:lnSpc>
                <a:spcPct val="150000"/>
              </a:lnSpc>
            </a:pPr>
            <a:r>
              <a:rPr lang="fr-CA" altLang="en-US" dirty="0"/>
              <a:t>Il est permis de ricaner.</a:t>
            </a:r>
          </a:p>
          <a:p>
            <a:pPr algn="l">
              <a:lnSpc>
                <a:spcPct val="150000"/>
              </a:lnSpc>
            </a:pPr>
            <a:r>
              <a:rPr lang="fr-CA" altLang="en-US" dirty="0"/>
              <a:t>Soyez respectueux</a:t>
            </a:r>
          </a:p>
          <a:p>
            <a:pPr algn="l">
              <a:lnSpc>
                <a:spcPct val="150000"/>
              </a:lnSpc>
              <a:spcAft>
                <a:spcPts val="600"/>
              </a:spcAft>
            </a:pPr>
            <a:r>
              <a:rPr lang="fr-CA" altLang="en-US" dirty="0"/>
              <a:t>Tout le monde apprend; posez des questions!</a:t>
            </a:r>
          </a:p>
          <a:p>
            <a:pPr algn="l">
              <a:lnSpc>
                <a:spcPct val="150000"/>
              </a:lnSpc>
              <a:spcAft>
                <a:spcPts val="600"/>
              </a:spcAft>
            </a:pPr>
            <a:r>
              <a:rPr lang="fr-CA" altLang="en-US" dirty="0"/>
              <a:t>Discutez des sujets liés à la puberté de façon responsable en dehors de la salle de classe. </a:t>
            </a:r>
          </a:p>
          <a:p>
            <a:pPr marL="0" indent="0" algn="l">
              <a:buNone/>
            </a:pPr>
            <a:endParaRPr lang="en-CA"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dirty="0">
                <a:solidFill>
                  <a:srgbClr val="006345"/>
                </a:solidFill>
              </a:rPr>
              <a:t>Règles pour les élèves</a:t>
            </a:r>
            <a:endParaRPr lang="en-US" altLang="en-US" b="1" dirty="0">
              <a:solidFill>
                <a:srgbClr val="006345"/>
              </a:solidFill>
              <a:latin typeface="Arial Black" panose="020B0A04020102020204" pitchFamily="34" charset="0"/>
            </a:endParaRPr>
          </a:p>
        </p:txBody>
      </p:sp>
    </p:spTree>
    <p:extLst>
      <p:ext uri="{BB962C8B-B14F-4D97-AF65-F5344CB8AC3E}">
        <p14:creationId xmlns:p14="http://schemas.microsoft.com/office/powerpoint/2010/main" val="352261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73A3-AA46-4349-8587-FE166208DB30}"/>
              </a:ext>
            </a:extLst>
          </p:cNvPr>
          <p:cNvSpPr>
            <a:spLocks noGrp="1"/>
          </p:cNvSpPr>
          <p:nvPr>
            <p:ph type="title"/>
            <p:custDataLst>
              <p:tags r:id="rId1"/>
            </p:custDataLst>
          </p:nvPr>
        </p:nvSpPr>
        <p:spPr/>
        <p:txBody>
          <a:bodyPr/>
          <a:lstStyle/>
          <a:p>
            <a:r>
              <a:rPr lang="fr-CA" altLang="en-US" dirty="0">
                <a:solidFill>
                  <a:srgbClr val="006345"/>
                </a:solidFill>
              </a:rPr>
              <a:t>Lavage des mains</a:t>
            </a:r>
            <a:endParaRPr lang="en-US" dirty="0"/>
          </a:p>
        </p:txBody>
      </p:sp>
      <p:sp>
        <p:nvSpPr>
          <p:cNvPr id="3" name="Content Placeholder 2">
            <a:extLst>
              <a:ext uri="{FF2B5EF4-FFF2-40B4-BE49-F238E27FC236}">
                <a16:creationId xmlns:a16="http://schemas.microsoft.com/office/drawing/2014/main" id="{A1261995-8140-4B62-AB79-C24336A2B991}"/>
              </a:ext>
            </a:extLst>
          </p:cNvPr>
          <p:cNvSpPr>
            <a:spLocks noGrp="1"/>
          </p:cNvSpPr>
          <p:nvPr>
            <p:ph idx="1"/>
            <p:custDataLst>
              <p:tags r:id="rId2"/>
            </p:custDataLst>
          </p:nvPr>
        </p:nvSpPr>
        <p:spPr/>
        <p:txBody>
          <a:bodyPr/>
          <a:lstStyle/>
          <a:p>
            <a:pPr marL="0" indent="0">
              <a:spcAft>
                <a:spcPts val="1200"/>
              </a:spcAft>
              <a:buNone/>
              <a:defRPr/>
            </a:pPr>
            <a:r>
              <a:rPr lang="fr-CA" altLang="en-US" b="1" dirty="0"/>
              <a:t>Comment bien se laver les mains?</a:t>
            </a:r>
          </a:p>
          <a:p>
            <a:pPr algn="l">
              <a:defRPr/>
            </a:pPr>
            <a:r>
              <a:rPr lang="fr-CA" altLang="en-US" dirty="0"/>
              <a:t>Ouvre le robinet.</a:t>
            </a:r>
          </a:p>
          <a:p>
            <a:pPr algn="l">
              <a:defRPr/>
            </a:pPr>
            <a:r>
              <a:rPr lang="fr-CA" altLang="en-US" dirty="0"/>
              <a:t>Mets du savon dans tes mains et fais-le mousser</a:t>
            </a:r>
          </a:p>
          <a:p>
            <a:pPr marL="0" indent="0" algn="l">
              <a:spcBef>
                <a:spcPts val="0"/>
              </a:spcBef>
              <a:buNone/>
              <a:tabLst>
                <a:tab pos="273050" algn="l"/>
              </a:tabLst>
              <a:defRPr/>
            </a:pPr>
            <a:r>
              <a:rPr lang="fr-CA" altLang="en-US" dirty="0"/>
              <a:t>	pendant 20 secondes.</a:t>
            </a:r>
          </a:p>
          <a:p>
            <a:pPr algn="l">
              <a:defRPr/>
            </a:pPr>
            <a:r>
              <a:rPr lang="fr-CA" altLang="en-US" dirty="0"/>
              <a:t>Rince-toi les mains à l’eau courante.</a:t>
            </a:r>
          </a:p>
          <a:p>
            <a:pPr algn="l">
              <a:defRPr/>
            </a:pPr>
            <a:r>
              <a:rPr lang="fr-CA" altLang="en-US" dirty="0"/>
              <a:t>Sèche-toi les mains avec des serviettes de papier propres ou un sèche-mains.</a:t>
            </a:r>
          </a:p>
          <a:p>
            <a:endParaRPr lang="en-US" dirty="0"/>
          </a:p>
        </p:txBody>
      </p:sp>
      <p:sp>
        <p:nvSpPr>
          <p:cNvPr id="4" name="Speech Bubble: Rectangle with Corners Rounded 3">
            <a:extLst>
              <a:ext uri="{FF2B5EF4-FFF2-40B4-BE49-F238E27FC236}">
                <a16:creationId xmlns:a16="http://schemas.microsoft.com/office/drawing/2014/main" id="{E4164D51-257E-46A0-B2BF-5FFFC0DBBFE4}"/>
              </a:ext>
            </a:extLst>
          </p:cNvPr>
          <p:cNvSpPr/>
          <p:nvPr>
            <p:custDataLst>
              <p:tags r:id="rId3"/>
            </p:custDataLst>
          </p:nvPr>
        </p:nvSpPr>
        <p:spPr>
          <a:xfrm>
            <a:off x="9457706" y="2817844"/>
            <a:ext cx="2218479" cy="2015413"/>
          </a:xfrm>
          <a:prstGeom prst="wedgeRoundRectCallout">
            <a:avLst>
              <a:gd name="adj1" fmla="val -61702"/>
              <a:gd name="adj2" fmla="val -5551"/>
              <a:gd name="adj3" fmla="val 16667"/>
            </a:avLst>
          </a:prstGeom>
          <a:solidFill>
            <a:srgbClr val="1CB497"/>
          </a:solidFill>
        </p:spPr>
        <p:style>
          <a:lnRef idx="3">
            <a:schemeClr val="lt1"/>
          </a:lnRef>
          <a:fillRef idx="1">
            <a:schemeClr val="accent2"/>
          </a:fillRef>
          <a:effectRef idx="1">
            <a:schemeClr val="accent2"/>
          </a:effectRef>
          <a:fontRef idx="minor">
            <a:schemeClr val="lt1"/>
          </a:fontRef>
        </p:style>
        <p:txBody>
          <a:bodyPr anchor="ctr"/>
          <a:lstStyle/>
          <a:p>
            <a:pPr algn="ctr">
              <a:defRPr/>
            </a:pPr>
            <a:r>
              <a:rPr lang="fr-CA" sz="2400" i="1" dirty="0"/>
              <a:t>Savais-tu qu’il faut environ 20 secondes pour chanter l’alphabet?</a:t>
            </a:r>
          </a:p>
        </p:txBody>
      </p:sp>
    </p:spTree>
    <p:extLst>
      <p:ext uri="{BB962C8B-B14F-4D97-AF65-F5344CB8AC3E}">
        <p14:creationId xmlns:p14="http://schemas.microsoft.com/office/powerpoint/2010/main" val="110465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338F-3E33-4CDA-9EC4-EB52C4312D63}"/>
              </a:ext>
            </a:extLst>
          </p:cNvPr>
          <p:cNvSpPr>
            <a:spLocks noGrp="1"/>
          </p:cNvSpPr>
          <p:nvPr>
            <p:ph type="title"/>
            <p:custDataLst>
              <p:tags r:id="rId1"/>
            </p:custDataLst>
          </p:nvPr>
        </p:nvSpPr>
        <p:spPr/>
        <p:txBody>
          <a:bodyPr/>
          <a:lstStyle/>
          <a:p>
            <a:r>
              <a:rPr lang="fr-CA" altLang="en-US" dirty="0">
                <a:solidFill>
                  <a:srgbClr val="006345"/>
                </a:solidFill>
              </a:rPr>
              <a:t>Où trouver d’autres renseignements?</a:t>
            </a:r>
            <a:endParaRPr lang="en-US" dirty="0"/>
          </a:p>
        </p:txBody>
      </p:sp>
      <p:sp>
        <p:nvSpPr>
          <p:cNvPr id="3" name="Content Placeholder 2">
            <a:extLst>
              <a:ext uri="{FF2B5EF4-FFF2-40B4-BE49-F238E27FC236}">
                <a16:creationId xmlns:a16="http://schemas.microsoft.com/office/drawing/2014/main" id="{A054D306-1F9E-4E05-848C-C7572C96CF12}"/>
              </a:ext>
            </a:extLst>
          </p:cNvPr>
          <p:cNvSpPr>
            <a:spLocks noGrp="1"/>
          </p:cNvSpPr>
          <p:nvPr>
            <p:ph idx="1"/>
            <p:custDataLst>
              <p:tags r:id="rId2"/>
            </p:custDataLst>
          </p:nvPr>
        </p:nvSpPr>
        <p:spPr/>
        <p:txBody>
          <a:bodyPr/>
          <a:lstStyle/>
          <a:p>
            <a:pPr algn="l">
              <a:lnSpc>
                <a:spcPct val="150000"/>
              </a:lnSpc>
            </a:pPr>
            <a:r>
              <a:rPr lang="fr-CA" altLang="en-US" dirty="0"/>
              <a:t>Parents ou autres membres de la famille</a:t>
            </a:r>
          </a:p>
          <a:p>
            <a:pPr algn="l">
              <a:spcAft>
                <a:spcPts val="600"/>
              </a:spcAft>
            </a:pPr>
            <a:r>
              <a:rPr lang="fr-CA" altLang="en-US" dirty="0"/>
              <a:t>Autres adultes de confiance (personnel enseignant)</a:t>
            </a:r>
          </a:p>
          <a:p>
            <a:pPr algn="l">
              <a:spcAft>
                <a:spcPts val="600"/>
              </a:spcAft>
            </a:pPr>
            <a:r>
              <a:rPr lang="fr-CA" altLang="en-US" dirty="0"/>
              <a:t>Professionnels de la santé</a:t>
            </a:r>
          </a:p>
          <a:p>
            <a:pPr algn="l"/>
            <a:endParaRPr lang="en-US" dirty="0"/>
          </a:p>
        </p:txBody>
      </p:sp>
    </p:spTree>
    <p:extLst>
      <p:ext uri="{BB962C8B-B14F-4D97-AF65-F5344CB8AC3E}">
        <p14:creationId xmlns:p14="http://schemas.microsoft.com/office/powerpoint/2010/main" val="216646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74C0-9DC2-4213-BADC-8683DABF2F39}"/>
              </a:ext>
            </a:extLst>
          </p:cNvPr>
          <p:cNvSpPr>
            <a:spLocks noGrp="1"/>
          </p:cNvSpPr>
          <p:nvPr>
            <p:ph type="title"/>
            <p:custDataLst>
              <p:tags r:id="rId1"/>
            </p:custDataLst>
          </p:nvPr>
        </p:nvSpPr>
        <p:spPr/>
        <p:txBody>
          <a:bodyPr/>
          <a:lstStyle/>
          <a:p>
            <a:r>
              <a:rPr lang="fr-CA" altLang="en-US" dirty="0">
                <a:solidFill>
                  <a:srgbClr val="006345"/>
                </a:solidFill>
              </a:rPr>
              <a:t>Qu’est-ce que la puberté?</a:t>
            </a:r>
            <a:endParaRPr lang="en-US" dirty="0"/>
          </a:p>
        </p:txBody>
      </p:sp>
      <p:sp>
        <p:nvSpPr>
          <p:cNvPr id="3" name="Content Placeholder 2">
            <a:extLst>
              <a:ext uri="{FF2B5EF4-FFF2-40B4-BE49-F238E27FC236}">
                <a16:creationId xmlns:a16="http://schemas.microsoft.com/office/drawing/2014/main" id="{A4605518-8277-44EE-BA7C-3AD5A292C922}"/>
              </a:ext>
            </a:extLst>
          </p:cNvPr>
          <p:cNvSpPr>
            <a:spLocks noGrp="1"/>
          </p:cNvSpPr>
          <p:nvPr>
            <p:ph idx="1"/>
            <p:custDataLst>
              <p:tags r:id="rId2"/>
            </p:custDataLst>
          </p:nvPr>
        </p:nvSpPr>
        <p:spPr/>
        <p:txBody>
          <a:bodyPr/>
          <a:lstStyle/>
          <a:p>
            <a:pPr algn="l">
              <a:lnSpc>
                <a:spcPct val="150000"/>
              </a:lnSpc>
            </a:pPr>
            <a:r>
              <a:rPr lang="fr-CA" altLang="en-US" dirty="0"/>
              <a:t>Période pendant laquelle le corps de l’enfant se transforme en corps d’adulte.</a:t>
            </a:r>
          </a:p>
          <a:p>
            <a:pPr algn="l">
              <a:lnSpc>
                <a:spcPct val="150000"/>
              </a:lnSpc>
            </a:pPr>
            <a:r>
              <a:rPr lang="fr-CA" altLang="en-US" dirty="0"/>
              <a:t>Changements physiques</a:t>
            </a:r>
          </a:p>
          <a:p>
            <a:pPr algn="l">
              <a:lnSpc>
                <a:spcPct val="150000"/>
              </a:lnSpc>
              <a:spcAft>
                <a:spcPts val="600"/>
              </a:spcAft>
            </a:pPr>
            <a:r>
              <a:rPr lang="fr-CA" altLang="en-US" dirty="0"/>
              <a:t>Changements émotionnels</a:t>
            </a:r>
          </a:p>
          <a:p>
            <a:pPr algn="l"/>
            <a:endParaRPr lang="en-US" dirty="0"/>
          </a:p>
        </p:txBody>
      </p:sp>
    </p:spTree>
    <p:extLst>
      <p:ext uri="{BB962C8B-B14F-4D97-AF65-F5344CB8AC3E}">
        <p14:creationId xmlns:p14="http://schemas.microsoft.com/office/powerpoint/2010/main" val="231956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DA5E-5664-4013-8DF4-E3D88CE30892}"/>
              </a:ext>
            </a:extLst>
          </p:cNvPr>
          <p:cNvSpPr>
            <a:spLocks noGrp="1"/>
          </p:cNvSpPr>
          <p:nvPr>
            <p:ph type="title"/>
            <p:custDataLst>
              <p:tags r:id="rId1"/>
            </p:custDataLst>
          </p:nvPr>
        </p:nvSpPr>
        <p:spPr>
          <a:xfrm>
            <a:off x="467096" y="880551"/>
            <a:ext cx="11257808" cy="1325563"/>
          </a:xfrm>
        </p:spPr>
        <p:txBody>
          <a:bodyPr/>
          <a:lstStyle/>
          <a:p>
            <a:r>
              <a:rPr lang="fr-CA" altLang="en-US" dirty="0">
                <a:solidFill>
                  <a:srgbClr val="006345"/>
                </a:solidFill>
              </a:rPr>
              <a:t>Pourquoi et quand la puberté commence-t-elle?</a:t>
            </a:r>
            <a:endParaRPr lang="en-US" dirty="0"/>
          </a:p>
        </p:txBody>
      </p:sp>
      <p:sp>
        <p:nvSpPr>
          <p:cNvPr id="3" name="Content Placeholder 2">
            <a:extLst>
              <a:ext uri="{FF2B5EF4-FFF2-40B4-BE49-F238E27FC236}">
                <a16:creationId xmlns:a16="http://schemas.microsoft.com/office/drawing/2014/main" id="{18FFF7ED-2158-433D-8672-0E47579B4F5A}"/>
              </a:ext>
            </a:extLst>
          </p:cNvPr>
          <p:cNvSpPr>
            <a:spLocks noGrp="1"/>
          </p:cNvSpPr>
          <p:nvPr>
            <p:ph idx="1"/>
            <p:custDataLst>
              <p:tags r:id="rId2"/>
            </p:custDataLst>
          </p:nvPr>
        </p:nvSpPr>
        <p:spPr>
          <a:xfrm>
            <a:off x="838200" y="2385250"/>
            <a:ext cx="10515600" cy="2459882"/>
          </a:xfrm>
        </p:spPr>
        <p:txBody>
          <a:bodyPr>
            <a:normAutofit fontScale="92500"/>
          </a:bodyPr>
          <a:lstStyle/>
          <a:p>
            <a:pPr algn="l">
              <a:lnSpc>
                <a:spcPct val="150000"/>
              </a:lnSpc>
              <a:spcAft>
                <a:spcPts val="600"/>
              </a:spcAft>
            </a:pPr>
            <a:r>
              <a:rPr lang="fr-CA" altLang="en-US" dirty="0"/>
              <a:t>La puberté commence entre 8 et 15 ans.</a:t>
            </a:r>
          </a:p>
          <a:p>
            <a:pPr algn="l">
              <a:spcAft>
                <a:spcPts val="600"/>
              </a:spcAft>
            </a:pPr>
            <a:r>
              <a:rPr lang="fr-CA" altLang="en-US" dirty="0"/>
              <a:t>Le cerveau envoie un signal aux organes reproducteurs pour qu’ils produisent des hormones.</a:t>
            </a:r>
          </a:p>
          <a:p>
            <a:pPr algn="l"/>
            <a:r>
              <a:rPr lang="fr-CA" altLang="en-US" dirty="0"/>
              <a:t>Ces hormones causent des changements physiques et émotionnels.</a:t>
            </a:r>
          </a:p>
          <a:p>
            <a:endParaRPr lang="en-US" dirty="0"/>
          </a:p>
        </p:txBody>
      </p:sp>
      <p:grpSp>
        <p:nvGrpSpPr>
          <p:cNvPr id="4" name="Group 3">
            <a:extLst>
              <a:ext uri="{FF2B5EF4-FFF2-40B4-BE49-F238E27FC236}">
                <a16:creationId xmlns:a16="http://schemas.microsoft.com/office/drawing/2014/main" id="{D10C3F33-A89E-4649-A2E0-2271D9F54AA9}"/>
              </a:ext>
            </a:extLst>
          </p:cNvPr>
          <p:cNvGrpSpPr>
            <a:grpSpLocks/>
          </p:cNvGrpSpPr>
          <p:nvPr>
            <p:custDataLst>
              <p:tags r:id="rId3"/>
            </p:custDataLst>
          </p:nvPr>
        </p:nvGrpSpPr>
        <p:grpSpPr bwMode="auto">
          <a:xfrm>
            <a:off x="4522602" y="4643251"/>
            <a:ext cx="3146796" cy="2131621"/>
            <a:chOff x="2196436" y="4399132"/>
            <a:chExt cx="3563696" cy="2449060"/>
          </a:xfrm>
        </p:grpSpPr>
        <p:pic>
          <p:nvPicPr>
            <p:cNvPr id="5" name="Picture 11">
              <a:extLst>
                <a:ext uri="{FF2B5EF4-FFF2-40B4-BE49-F238E27FC236}">
                  <a16:creationId xmlns:a16="http://schemas.microsoft.com/office/drawing/2014/main" id="{201F3809-0544-4062-8637-A5658455A4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28580"/>
            <a:stretch>
              <a:fillRect/>
            </a:stretch>
          </p:blipFill>
          <p:spPr bwMode="auto">
            <a:xfrm>
              <a:off x="3383868" y="4399132"/>
              <a:ext cx="2376264" cy="244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Up 5">
              <a:extLst>
                <a:ext uri="{FF2B5EF4-FFF2-40B4-BE49-F238E27FC236}">
                  <a16:creationId xmlns:a16="http://schemas.microsoft.com/office/drawing/2014/main" id="{E0E86638-3D98-4648-9E4F-E8CE37DF8298}"/>
                </a:ext>
              </a:extLst>
            </p:cNvPr>
            <p:cNvSpPr/>
            <p:nvPr/>
          </p:nvSpPr>
          <p:spPr>
            <a:xfrm rot="14843309">
              <a:off x="2879602" y="4244505"/>
              <a:ext cx="1007877" cy="2374210"/>
            </a:xfrm>
            <a:prstGeom prst="upArrow">
              <a:avLst/>
            </a:prstGeom>
            <a:solidFill>
              <a:srgbClr val="1CB49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6858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76F13E0F-B451-40B3-A044-4152DD5F3410}"/>
              </a:ext>
            </a:extLst>
          </p:cNvPr>
          <p:cNvSpPr txBox="1">
            <a:spLocks/>
          </p:cNvSpPr>
          <p:nvPr>
            <p:custDataLst>
              <p:tags r:id="rId1"/>
            </p:custDataLst>
          </p:nvPr>
        </p:nvSpPr>
        <p:spPr>
          <a:xfrm>
            <a:off x="836611" y="1138217"/>
            <a:ext cx="5157787" cy="823912"/>
          </a:xfrm>
          <a:prstGeom prst="rect">
            <a:avLst/>
          </a:prstGeom>
        </p:spPr>
        <p:txBody>
          <a:bodyPr vert="horz" lIns="91440" tIns="45720" rIns="91440" bIns="45720" rtlCol="0" anchor="t">
            <a:normAutofit fontScale="92500"/>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altLang="en-US" sz="3600" b="1" dirty="0">
                <a:solidFill>
                  <a:srgbClr val="006345"/>
                </a:solidFill>
              </a:rPr>
              <a:t>Personne ayant un pénis</a:t>
            </a:r>
            <a:endParaRPr lang="en-US" sz="3600" b="1" dirty="0"/>
          </a:p>
        </p:txBody>
      </p:sp>
      <p:sp>
        <p:nvSpPr>
          <p:cNvPr id="5" name="Text Placeholder 6">
            <a:extLst>
              <a:ext uri="{FF2B5EF4-FFF2-40B4-BE49-F238E27FC236}">
                <a16:creationId xmlns:a16="http://schemas.microsoft.com/office/drawing/2014/main" id="{B324D88F-6AC3-4076-AB24-29F4DD869FF4}"/>
              </a:ext>
            </a:extLst>
          </p:cNvPr>
          <p:cNvSpPr txBox="1">
            <a:spLocks/>
          </p:cNvSpPr>
          <p:nvPr>
            <p:custDataLst>
              <p:tags r:id="rId2"/>
            </p:custDataLst>
          </p:nvPr>
        </p:nvSpPr>
        <p:spPr>
          <a:xfrm>
            <a:off x="6096000" y="1138217"/>
            <a:ext cx="5898078"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pPr>
            <a:r>
              <a:rPr lang="fr-CA" altLang="en-US" sz="3300" b="1" dirty="0">
                <a:solidFill>
                  <a:srgbClr val="006345"/>
                </a:solidFill>
              </a:rPr>
              <a:t>Personne ayant une vulve</a:t>
            </a:r>
            <a:endParaRPr lang="fr-CA" altLang="en-US" sz="3300" b="1" dirty="0">
              <a:solidFill>
                <a:srgbClr val="006345"/>
              </a:solidFill>
              <a:latin typeface="Arial Black" panose="020B0A04020102020204" pitchFamily="34" charset="0"/>
            </a:endParaRPr>
          </a:p>
          <a:p>
            <a:endParaRPr lang="en-US" dirty="0"/>
          </a:p>
        </p:txBody>
      </p:sp>
      <p:pic>
        <p:nvPicPr>
          <p:cNvPr id="6" name="Picture 6">
            <a:extLst>
              <a:ext uri="{FF2B5EF4-FFF2-40B4-BE49-F238E27FC236}">
                <a16:creationId xmlns:a16="http://schemas.microsoft.com/office/drawing/2014/main" id="{F445A533-B74E-453C-AC9C-429A30998919}"/>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549549" y="2030062"/>
            <a:ext cx="373191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C7C689EA-F17F-4211-9797-19FF00DE431B}"/>
              </a:ext>
            </a:extLst>
          </p:cNvPr>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858699" y="2030062"/>
            <a:ext cx="365779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87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A858-014C-47CA-952D-B834F99C366D}"/>
              </a:ext>
            </a:extLst>
          </p:cNvPr>
          <p:cNvSpPr>
            <a:spLocks noGrp="1"/>
          </p:cNvSpPr>
          <p:nvPr>
            <p:ph type="title"/>
            <p:custDataLst>
              <p:tags r:id="rId1"/>
            </p:custDataLst>
          </p:nvPr>
        </p:nvSpPr>
        <p:spPr/>
        <p:txBody>
          <a:bodyPr/>
          <a:lstStyle/>
          <a:p>
            <a:r>
              <a:rPr lang="fr-CA" altLang="en-US" dirty="0">
                <a:solidFill>
                  <a:srgbClr val="006345"/>
                </a:solidFill>
              </a:rPr>
              <a:t>Hygiène et puberté</a:t>
            </a:r>
            <a:endParaRPr lang="en-US" dirty="0"/>
          </a:p>
        </p:txBody>
      </p:sp>
      <p:sp>
        <p:nvSpPr>
          <p:cNvPr id="3" name="Content Placeholder 2">
            <a:extLst>
              <a:ext uri="{FF2B5EF4-FFF2-40B4-BE49-F238E27FC236}">
                <a16:creationId xmlns:a16="http://schemas.microsoft.com/office/drawing/2014/main" id="{5E231E03-3741-4FA7-9284-465460A4AA7F}"/>
              </a:ext>
            </a:extLst>
          </p:cNvPr>
          <p:cNvSpPr>
            <a:spLocks noGrp="1"/>
          </p:cNvSpPr>
          <p:nvPr>
            <p:ph idx="1"/>
            <p:custDataLst>
              <p:tags r:id="rId2"/>
            </p:custDataLst>
          </p:nvPr>
        </p:nvSpPr>
        <p:spPr>
          <a:xfrm>
            <a:off x="838200" y="2385250"/>
            <a:ext cx="10515600" cy="1325563"/>
          </a:xfrm>
        </p:spPr>
        <p:txBody>
          <a:bodyPr/>
          <a:lstStyle/>
          <a:p>
            <a:pPr marL="0" indent="0">
              <a:buNone/>
            </a:pPr>
            <a:r>
              <a:rPr lang="fr-CA" altLang="en-US" dirty="0"/>
              <a:t>Les changements physiques de la puberté peuvent changer ce que nous devons faire pour rester propres.</a:t>
            </a:r>
          </a:p>
          <a:p>
            <a:endParaRPr lang="en-US" dirty="0"/>
          </a:p>
        </p:txBody>
      </p:sp>
      <p:pic>
        <p:nvPicPr>
          <p:cNvPr id="4" name="Picture 4" descr="Soap foam overlying on the background of a blue water color">
            <a:extLst>
              <a:ext uri="{FF2B5EF4-FFF2-40B4-BE49-F238E27FC236}">
                <a16:creationId xmlns:a16="http://schemas.microsoft.com/office/drawing/2014/main" id="{C09C6E92-6868-40E7-AAF7-0EF64DB4C27B}"/>
              </a:ext>
            </a:extLst>
          </p:cNvPr>
          <p:cNvPicPr>
            <a:picLocks noChangeAspect="1" noChangeArrowheads="1"/>
          </p:cNvPicPr>
          <p:nvPr>
            <p:custDataLst>
              <p:tags r:id="rId3"/>
            </p:custDataLst>
          </p:nvPr>
        </p:nvPicPr>
        <p:blipFill rotWithShape="1">
          <a:blip r:embed="rId6">
            <a:extLst>
              <a:ext uri="{28A0092B-C50C-407E-A947-70E740481C1C}">
                <a14:useLocalDpi xmlns:a14="http://schemas.microsoft.com/office/drawing/2010/main" val="0"/>
              </a:ext>
            </a:extLst>
          </a:blip>
          <a:srcRect t="36110" b="156"/>
          <a:stretch/>
        </p:blipFill>
        <p:spPr bwMode="auto">
          <a:xfrm>
            <a:off x="-106878" y="3429000"/>
            <a:ext cx="12457216" cy="36486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4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ygiene, Cleaner, Hygienic, Wash, Bathroom, Soap, Clean">
            <a:extLst>
              <a:ext uri="{FF2B5EF4-FFF2-40B4-BE49-F238E27FC236}">
                <a16:creationId xmlns:a16="http://schemas.microsoft.com/office/drawing/2014/main" id="{C8FB87F9-61BE-4EF4-AB73-F8E712DF8EB8}"/>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5330103" y="617187"/>
            <a:ext cx="5614987" cy="36322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wim, Shower, Body Care, Take Bath, Bath">
            <a:extLst>
              <a:ext uri="{FF2B5EF4-FFF2-40B4-BE49-F238E27FC236}">
                <a16:creationId xmlns:a16="http://schemas.microsoft.com/office/drawing/2014/main" id="{9295026E-545D-47F2-BEF2-1BD0E2443F6D}"/>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l="12981" r="17789"/>
          <a:stretch>
            <a:fillRect/>
          </a:stretch>
        </p:blipFill>
        <p:spPr bwMode="auto">
          <a:xfrm>
            <a:off x="1246910" y="1974359"/>
            <a:ext cx="3939865" cy="4268928"/>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54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1FB6-B3F2-47DA-B785-44FF3D305526}"/>
              </a:ext>
            </a:extLst>
          </p:cNvPr>
          <p:cNvSpPr>
            <a:spLocks noGrp="1"/>
          </p:cNvSpPr>
          <p:nvPr>
            <p:ph type="title"/>
            <p:custDataLst>
              <p:tags r:id="rId1"/>
            </p:custDataLst>
          </p:nvPr>
        </p:nvSpPr>
        <p:spPr/>
        <p:txBody>
          <a:bodyPr/>
          <a:lstStyle/>
          <a:p>
            <a:r>
              <a:rPr lang="fr-CA" altLang="en-US" dirty="0">
                <a:solidFill>
                  <a:srgbClr val="006345"/>
                </a:solidFill>
              </a:rPr>
              <a:t>Savon et nettoyant corporel</a:t>
            </a:r>
            <a:endParaRPr lang="en-US" dirty="0"/>
          </a:p>
        </p:txBody>
      </p:sp>
      <p:sp>
        <p:nvSpPr>
          <p:cNvPr id="4" name="Rectangle 3">
            <a:extLst>
              <a:ext uri="{FF2B5EF4-FFF2-40B4-BE49-F238E27FC236}">
                <a16:creationId xmlns:a16="http://schemas.microsoft.com/office/drawing/2014/main" id="{78782E29-B7AD-4437-ACF1-E63F2C856BDC}"/>
              </a:ext>
            </a:extLst>
          </p:cNvPr>
          <p:cNvSpPr>
            <a:spLocks noGrp="1" noChangeArrowheads="1"/>
          </p:cNvSpPr>
          <p:nvPr>
            <p:ph idx="1"/>
            <p:custDataLst>
              <p:tags r:id="rId2"/>
            </p:custDataLst>
          </p:nvPr>
        </p:nvSpPr>
        <p:spPr>
          <a:xfrm>
            <a:off x="838200" y="1943886"/>
            <a:ext cx="10515600" cy="4351337"/>
          </a:xfrm>
        </p:spPr>
        <p:txBody>
          <a:bodyPr>
            <a:normAutofit/>
          </a:bodyPr>
          <a:lstStyle/>
          <a:p>
            <a:pPr marL="0" indent="0" algn="ctr">
              <a:lnSpc>
                <a:spcPct val="100000"/>
              </a:lnSpc>
              <a:buFontTx/>
              <a:buNone/>
              <a:defRPr/>
            </a:pPr>
            <a:r>
              <a:rPr lang="fr-CA" altLang="en-US" sz="2500" b="1" i="1" dirty="0"/>
              <a:t>Une fois la puberté commencée, tu pourrais vouloir prendre un bain ou une douche plus souvent.</a:t>
            </a:r>
          </a:p>
          <a:p>
            <a:pPr marL="0" indent="0" algn="l">
              <a:spcBef>
                <a:spcPts val="1800"/>
              </a:spcBef>
              <a:buFontTx/>
              <a:buNone/>
              <a:defRPr/>
            </a:pPr>
            <a:r>
              <a:rPr lang="fr-CA" altLang="en-US" dirty="0"/>
              <a:t>Pendant la puberté…</a:t>
            </a:r>
          </a:p>
          <a:p>
            <a:pPr algn="l">
              <a:lnSpc>
                <a:spcPct val="150000"/>
              </a:lnSpc>
              <a:defRPr/>
            </a:pPr>
            <a:r>
              <a:rPr lang="fr-CA" altLang="en-US" dirty="0"/>
              <a:t>La peau devient plus grasse et cela peut causer de l’acné.</a:t>
            </a:r>
          </a:p>
          <a:p>
            <a:pPr algn="l">
              <a:lnSpc>
                <a:spcPct val="150000"/>
              </a:lnSpc>
              <a:defRPr/>
            </a:pPr>
            <a:r>
              <a:rPr lang="fr-CA" altLang="en-US" dirty="0"/>
              <a:t>Le corps transpire plus.</a:t>
            </a:r>
          </a:p>
          <a:p>
            <a:pPr algn="l">
              <a:lnSpc>
                <a:spcPct val="150000"/>
              </a:lnSpc>
              <a:defRPr/>
            </a:pPr>
            <a:r>
              <a:rPr lang="fr-CA" altLang="en-US" dirty="0"/>
              <a:t>Le corps dégage des odeurs.</a:t>
            </a:r>
          </a:p>
        </p:txBody>
      </p:sp>
      <p:sp>
        <p:nvSpPr>
          <p:cNvPr id="6" name="Speech Bubble: Rectangle with Corners Rounded 5">
            <a:extLst>
              <a:ext uri="{FF2B5EF4-FFF2-40B4-BE49-F238E27FC236}">
                <a16:creationId xmlns:a16="http://schemas.microsoft.com/office/drawing/2014/main" id="{F275FBE9-0E89-420E-9B37-C917984C7C15}"/>
              </a:ext>
            </a:extLst>
          </p:cNvPr>
          <p:cNvSpPr/>
          <p:nvPr>
            <p:custDataLst>
              <p:tags r:id="rId3"/>
            </p:custDataLst>
          </p:nvPr>
        </p:nvSpPr>
        <p:spPr>
          <a:xfrm rot="20312476">
            <a:off x="8755787" y="4238931"/>
            <a:ext cx="3301304" cy="2087563"/>
          </a:xfrm>
          <a:prstGeom prst="wedgeRoundRectCallout">
            <a:avLst>
              <a:gd name="adj1" fmla="val 36737"/>
              <a:gd name="adj2" fmla="val 64842"/>
              <a:gd name="adj3" fmla="val 16667"/>
            </a:avLst>
          </a:prstGeom>
          <a:solidFill>
            <a:srgbClr val="1CB497"/>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fr-CA" sz="2400" i="1" dirty="0"/>
              <a:t>Ne crève pas et ne pince pas les boutons!</a:t>
            </a:r>
          </a:p>
          <a:p>
            <a:pPr algn="ctr">
              <a:defRPr/>
            </a:pPr>
            <a:endParaRPr lang="en-CA" sz="1200" dirty="0">
              <a:solidFill>
                <a:schemeClr val="tx1"/>
              </a:solidFill>
            </a:endParaRPr>
          </a:p>
          <a:p>
            <a:pPr algn="ctr">
              <a:defRPr/>
            </a:pPr>
            <a:r>
              <a:rPr lang="fr-CA" dirty="0">
                <a:solidFill>
                  <a:schemeClr val="bg1"/>
                </a:solidFill>
              </a:rPr>
              <a:t>Si tu as de l’acné, te laver le visage 1 ou 2 fois par jour avec un savon doux pourrait aider.</a:t>
            </a:r>
          </a:p>
        </p:txBody>
      </p:sp>
    </p:spTree>
    <p:extLst>
      <p:ext uri="{BB962C8B-B14F-4D97-AF65-F5344CB8AC3E}">
        <p14:creationId xmlns:p14="http://schemas.microsoft.com/office/powerpoint/2010/main" val="834073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99C302-47A9-4E97-BF10-ABD95386ED5B}"/>
              </a:ext>
            </a:extLst>
          </p:cNvPr>
          <p:cNvPicPr>
            <a:picLocks noChangeAspect="1" noChangeArrowheads="1"/>
          </p:cNvPicPr>
          <p:nvPr>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bwMode="auto">
          <a:xfrm>
            <a:off x="2590800" y="1092200"/>
            <a:ext cx="7010400" cy="46736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3788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HU032922.pptx" id="{9C9A844F-60E2-4832-9500-5CDCB9E9264F}" vid="{F3BFBC48-11B2-4151-9D1F-1441328DED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tails xmlns="88b26220-c0c3-4b70-bd45-470f1aa6fb5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970EF6889E1542940F523285A40321" ma:contentTypeVersion="12" ma:contentTypeDescription="Create a new document." ma:contentTypeScope="" ma:versionID="17f1a4bda857ee7376544884c1da0893">
  <xsd:schema xmlns:xsd="http://www.w3.org/2001/XMLSchema" xmlns:xs="http://www.w3.org/2001/XMLSchema" xmlns:p="http://schemas.microsoft.com/office/2006/metadata/properties" xmlns:ns2="88b26220-c0c3-4b70-bd45-470f1aa6fb54" targetNamespace="http://schemas.microsoft.com/office/2006/metadata/properties" ma:root="true" ma:fieldsID="739c14c030fc6725a4d9af5102ff7027" ns2:_="">
    <xsd:import namespace="88b26220-c0c3-4b70-bd45-470f1aa6fb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26220-c0c3-4b70-bd45-470f1aa6f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etails" ma:index="18" nillable="true" ma:displayName="Details" ma:format="Dropdown" ma:internalName="Details">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860FB0-8DB2-45E2-ADEA-3F6D18E25BCB}">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88b26220-c0c3-4b70-bd45-470f1aa6fb54"/>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5E01077-8248-4653-B1D2-D57BEAF1339B}">
  <ds:schemaRefs>
    <ds:schemaRef ds:uri="http://schemas.microsoft.com/sharepoint/v3/contenttype/forms"/>
  </ds:schemaRefs>
</ds:datastoreItem>
</file>

<file path=customXml/itemProps3.xml><?xml version="1.0" encoding="utf-8"?>
<ds:datastoreItem xmlns:ds="http://schemas.openxmlformats.org/officeDocument/2006/customXml" ds:itemID="{C29ED427-44D2-4945-BC67-A1F512EB5B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b26220-c0c3-4b70-bd45-470f1aa6fb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MLHU2022-Template</Template>
  <TotalTime>523</TotalTime>
  <Words>1506</Words>
  <Application>Microsoft Office PowerPoint</Application>
  <PresentationFormat>Widescreen</PresentationFormat>
  <Paragraphs>167</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Custom Design</vt:lpstr>
      <vt:lpstr>PowerPoint Presentation</vt:lpstr>
      <vt:lpstr>Règles pour les élèves</vt:lpstr>
      <vt:lpstr>Qu’est-ce que la puberté?</vt:lpstr>
      <vt:lpstr>Pourquoi et quand la puberté commence-t-elle?</vt:lpstr>
      <vt:lpstr>PowerPoint Presentation</vt:lpstr>
      <vt:lpstr>Hygiène et puberté</vt:lpstr>
      <vt:lpstr>PowerPoint Presentation</vt:lpstr>
      <vt:lpstr>Savon et nettoyant corporel</vt:lpstr>
      <vt:lpstr>PowerPoint Presentation</vt:lpstr>
      <vt:lpstr>Déodorant et antisudorifique</vt:lpstr>
      <vt:lpstr>PowerPoint Presentation</vt:lpstr>
      <vt:lpstr>Lessive</vt:lpstr>
      <vt:lpstr>PowerPoint Presentation</vt:lpstr>
      <vt:lpstr>Brosse à dents et soie dentaire</vt:lpstr>
      <vt:lpstr>PowerPoint Presentation</vt:lpstr>
      <vt:lpstr>Produits menstruels</vt:lpstr>
      <vt:lpstr>Produits menstruels</vt:lpstr>
      <vt:lpstr>PowerPoint Presentation</vt:lpstr>
      <vt:lpstr>Lavage des mains</vt:lpstr>
      <vt:lpstr>Lavage des mains</vt:lpstr>
      <vt:lpstr>Où trouver d’autres renseignements?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Eckert</dc:creator>
  <cp:lastModifiedBy>Jacqueline Eckert</cp:lastModifiedBy>
  <cp:revision>20</cp:revision>
  <cp:lastPrinted>2022-04-21T14:50:05Z</cp:lastPrinted>
  <dcterms:created xsi:type="dcterms:W3CDTF">2022-04-14T13:45:21Z</dcterms:created>
  <dcterms:modified xsi:type="dcterms:W3CDTF">2022-04-21T15:12:34Z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0x01010050970EF6889E1542940F523285A40321</vt:lpwstr>
  </property>
</Properties>
</file>