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2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5.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26.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27.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3"/>
  </p:notesMasterIdLst>
  <p:sldIdLst>
    <p:sldId id="256" r:id="rId5"/>
    <p:sldId id="259" r:id="rId6"/>
    <p:sldId id="260" r:id="rId7"/>
    <p:sldId id="261" r:id="rId8"/>
    <p:sldId id="263" r:id="rId9"/>
    <p:sldId id="262" r:id="rId10"/>
    <p:sldId id="313" r:id="rId11"/>
    <p:sldId id="284" r:id="rId12"/>
    <p:sldId id="285" r:id="rId13"/>
    <p:sldId id="289" r:id="rId14"/>
    <p:sldId id="291" r:id="rId15"/>
    <p:sldId id="292" r:id="rId16"/>
    <p:sldId id="264" r:id="rId17"/>
    <p:sldId id="293" r:id="rId18"/>
    <p:sldId id="296" r:id="rId19"/>
    <p:sldId id="297" r:id="rId20"/>
    <p:sldId id="298" r:id="rId21"/>
    <p:sldId id="299" r:id="rId22"/>
    <p:sldId id="314" r:id="rId23"/>
    <p:sldId id="301" r:id="rId24"/>
    <p:sldId id="302" r:id="rId25"/>
    <p:sldId id="303" r:id="rId26"/>
    <p:sldId id="304" r:id="rId27"/>
    <p:sldId id="305" r:id="rId28"/>
    <p:sldId id="315" r:id="rId29"/>
    <p:sldId id="307" r:id="rId30"/>
    <p:sldId id="311" r:id="rId31"/>
    <p:sldId id="309"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Eckert" initials="JE" lastIdx="3" clrIdx="0">
    <p:extLst>
      <p:ext uri="{19B8F6BF-5375-455C-9EA6-DF929625EA0E}">
        <p15:presenceInfo xmlns:p15="http://schemas.microsoft.com/office/powerpoint/2012/main" userId="S::Jacqueline.Eckert@mlhu.on.ca::1f843b4d-32c0-467e-a6e0-8181a83124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D7CE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99" autoAdjust="0"/>
    <p:restoredTop sz="95256" autoAdjust="0"/>
  </p:normalViewPr>
  <p:slideViewPr>
    <p:cSldViewPr snapToGrid="0">
      <p:cViewPr>
        <p:scale>
          <a:sx n="90" d="100"/>
          <a:sy n="90" d="100"/>
        </p:scale>
        <p:origin x="53" y="53"/>
      </p:cViewPr>
      <p:guideLst/>
    </p:cSldViewPr>
  </p:slideViewPr>
  <p:notesTextViewPr>
    <p:cViewPr>
      <p:scale>
        <a:sx n="1" d="1"/>
        <a:sy n="1" d="1"/>
      </p:scale>
      <p:origin x="0" y="0"/>
    </p:cViewPr>
  </p:notesTextViewPr>
  <p:notesViewPr>
    <p:cSldViewPr snapToGrid="0">
      <p:cViewPr varScale="1">
        <p:scale>
          <a:sx n="53" d="100"/>
          <a:sy n="53" d="100"/>
        </p:scale>
        <p:origin x="242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6AF1C8C-AAC6-4DE5-BA97-7AAE717F41F6}" type="datetimeFigureOut">
              <a:rPr lang="en-US" smtClean="0"/>
              <a:t>4/5/2023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DF3DC4A-19F6-42CA-A5EF-5A7430E77B3B}" type="slidenum">
              <a:rPr lang="en-US" smtClean="0"/>
              <a:t>‹#›</a:t>
            </a:fld>
            <a:endParaRPr lang="en-US"/>
          </a:p>
        </p:txBody>
      </p:sp>
    </p:spTree>
    <p:extLst>
      <p:ext uri="{BB962C8B-B14F-4D97-AF65-F5344CB8AC3E}">
        <p14:creationId xmlns:p14="http://schemas.microsoft.com/office/powerpoint/2010/main" val="80361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vXrQ_FhZmo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exandu.ca/fr/contraception/hormonal-contraception/#tc1"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unsplash.com/photos/fgqLiOKNjU8" TargetMode="External"/><Relationship Id="rId4" Type="http://schemas.openxmlformats.org/officeDocument/2006/relationships/hyperlink" Target="https://sexualhealthontario.ca/fr/sante_genesique#contraceptio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exandu.ca/fr/contraception/hormonal-contraception/#tc2"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unsplash.com/photos/lR1eWq2nl-Y" TargetMode="External"/><Relationship Id="rId4" Type="http://schemas.openxmlformats.org/officeDocument/2006/relationships/hyperlink" Target="https://sexualhealthontario.ca/fr/sante_genesique#contraceptio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exandu.ca/fr/contraception/hormonal-contraception/#tc3"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unsplash.com/photos/utxGYPso0Z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exandu.ca/fr/contraception/hormonal-contraception/#tc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upload.wikimedia.org/wikipedia/commons/1/1d/Syringe2.jpg"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exandu.ca/fr/contraception/hormonal-contraception/#tc4"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unsplash.com/photos/rI0Uc7BPExo" TargetMode="External"/><Relationship Id="rId4" Type="http://schemas.openxmlformats.org/officeDocument/2006/relationships/hyperlink" Target="https://sexualhealthontario.ca/fr/sante_genesique#contracep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exandu.ca/fr/contraception/emergency-contraceptio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unsplash.com/photos/F2bTuiboieg"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eachingsexualhealth.ca/teachers/resource/utliser-un-condom/"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unsplash.com/photos/Wb-rLP27Gvo" TargetMode="External"/><Relationship Id="rId4" Type="http://schemas.openxmlformats.org/officeDocument/2006/relationships/hyperlink" Target="https://www.sexandu.ca/fr/contraception/non-hormonal-contraception/"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exandu.ca/fr/contraception/non-hormonal-contraception/#tc2"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unsplash.com/photos/13TFAniXyKI" TargetMode="External"/><Relationship Id="rId4" Type="http://schemas.openxmlformats.org/officeDocument/2006/relationships/hyperlink" Target="https://sexualhealthontario.ca/fr/sante_genesique#contraceptio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exandu.ca/contraception/non-hormonal-contraception/#tc9"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sexualhealthontario.ca/fr/sante_genesique#contraceptio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healthunit.com/birth-control"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healthunit.com/pap-smears" TargetMode="External"/><Relationship Id="rId4" Type="http://schemas.openxmlformats.org/officeDocument/2006/relationships/hyperlink" Target="http://healthunit.com/emergency-contraceptiv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eunessejecoute.ca/information/jeu-questionnaire-consentement/?_ga=2.155294971.179751271.1657314429-197194673.165582695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AaKoSIeLAKc"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5"/>
              </a:spcAft>
            </a:pPr>
            <a:r>
              <a:rPr lang="fr-CA" dirty="0"/>
              <a:t>Cette présentation porte sur la section D1.4, D2.3 et D3.3, Développement de la personne et santé sexuelle, 8</a:t>
            </a:r>
            <a:r>
              <a:rPr lang="fr-CA" baseline="30000" dirty="0"/>
              <a:t>e</a:t>
            </a:r>
            <a:r>
              <a:rPr lang="fr-CA" dirty="0"/>
              <a:t> année, du programme-cadre Éducation physique et santé de l’Ontario.</a:t>
            </a:r>
            <a:endParaRPr lang="en-US" dirty="0"/>
          </a:p>
          <a:p>
            <a:endParaRPr lang="en-US" dirty="0"/>
          </a:p>
          <a:p>
            <a:r>
              <a:rPr lang="fr-FR" dirty="0"/>
              <a:t>Afin de créer un milieu inclusif pour tous les élèves quel que soit leur identité de genre, lorsque nous discutons des différences physiques, nous utilisons le nom des parties du corps et des hormones plutôt que d’utiliser les genres. </a:t>
            </a:r>
          </a:p>
        </p:txBody>
      </p:sp>
      <p:sp>
        <p:nvSpPr>
          <p:cNvPr id="4" name="Slide Number Placeholder 3"/>
          <p:cNvSpPr>
            <a:spLocks noGrp="1"/>
          </p:cNvSpPr>
          <p:nvPr>
            <p:ph type="sldNum" sz="quarter" idx="5"/>
          </p:nvPr>
        </p:nvSpPr>
        <p:spPr/>
        <p:txBody>
          <a:bodyPr/>
          <a:lstStyle/>
          <a:p>
            <a:fld id="{6DF3DC4A-19F6-42CA-A5EF-5A7430E77B3B}" type="slidenum">
              <a:rPr lang="en-US" smtClean="0"/>
              <a:t>1</a:t>
            </a:fld>
            <a:endParaRPr lang="en-US"/>
          </a:p>
        </p:txBody>
      </p:sp>
    </p:spTree>
    <p:extLst>
      <p:ext uri="{BB962C8B-B14F-4D97-AF65-F5344CB8AC3E}">
        <p14:creationId xmlns:p14="http://schemas.microsoft.com/office/powerpoint/2010/main" val="338915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b="1" dirty="0">
                <a:latin typeface="Arial" panose="020B0604020202020204" pitchFamily="34" charset="0"/>
                <a:cs typeface="Arial" panose="020B0604020202020204" pitchFamily="34" charset="0"/>
              </a:rPr>
              <a:t>Vulve</a:t>
            </a:r>
            <a:r>
              <a:rPr lang="fr-CA" altLang="en-US" dirty="0">
                <a:latin typeface="Arial" panose="020B0604020202020204" pitchFamily="34" charset="0"/>
                <a:cs typeface="Arial" panose="020B0604020202020204" pitchFamily="34" charset="0"/>
              </a:rPr>
              <a:t> – Nom de l’ensemble des parties génitales externes.</a:t>
            </a:r>
            <a:endParaRPr lang="fr-CA" altLang="en-US" b="1" dirty="0">
              <a:latin typeface="Arial" panose="020B0604020202020204" pitchFamily="34" charset="0"/>
              <a:cs typeface="Arial" panose="020B0604020202020204" pitchFamily="34" charset="0"/>
            </a:endParaRPr>
          </a:p>
          <a:p>
            <a:r>
              <a:rPr lang="fr-CA" altLang="en-US" b="1" dirty="0">
                <a:latin typeface="Arial" panose="020B0604020202020204" pitchFamily="34" charset="0"/>
                <a:cs typeface="Arial" panose="020B0604020202020204" pitchFamily="34" charset="0"/>
              </a:rPr>
              <a:t>Ovaire</a:t>
            </a:r>
            <a:r>
              <a:rPr lang="fr-CA" altLang="en-US" dirty="0">
                <a:latin typeface="Arial" panose="020B0604020202020204" pitchFamily="34" charset="0"/>
                <a:cs typeface="Arial" panose="020B0604020202020204" pitchFamily="34" charset="0"/>
              </a:rPr>
              <a:t> – Libère les ovules (œufs) et produit des hormones (œstrogène et progestérone) selon un cycle mensuel. </a:t>
            </a:r>
          </a:p>
          <a:p>
            <a:r>
              <a:rPr lang="fr-CA" altLang="en-US" b="1" dirty="0">
                <a:latin typeface="Arial" panose="020B0604020202020204" pitchFamily="34" charset="0"/>
                <a:cs typeface="Arial" panose="020B0604020202020204" pitchFamily="34" charset="0"/>
              </a:rPr>
              <a:t>Trompes de Fallope </a:t>
            </a:r>
            <a:r>
              <a:rPr lang="fr-CA" altLang="en-US" dirty="0">
                <a:latin typeface="Arial" panose="020B0604020202020204" pitchFamily="34" charset="0"/>
                <a:cs typeface="Arial" panose="020B0604020202020204" pitchFamily="34" charset="0"/>
              </a:rPr>
              <a:t>– Tubes qui vont des ovaires jusqu’au-dessus de l’utérus et dont les extrémités en forme de doigts entourent l’ovaire. </a:t>
            </a:r>
          </a:p>
          <a:p>
            <a:r>
              <a:rPr lang="fr-CA" altLang="en-US" b="1" dirty="0">
                <a:latin typeface="Arial" panose="020B0604020202020204" pitchFamily="34" charset="0"/>
                <a:cs typeface="Arial" panose="020B0604020202020204" pitchFamily="34" charset="0"/>
              </a:rPr>
              <a:t>Utérus</a:t>
            </a:r>
            <a:r>
              <a:rPr lang="fr-CA" altLang="en-US" dirty="0">
                <a:latin typeface="Arial" panose="020B0604020202020204" pitchFamily="34" charset="0"/>
                <a:cs typeface="Arial" panose="020B0604020202020204" pitchFamily="34" charset="0"/>
              </a:rPr>
              <a:t> – Organe en forme de poire qui nourrit et abrite le fœtus qui s’y développe. Chaque mois, il se prépare à la grossesse en formant une couche faite de sang et de tissu. </a:t>
            </a:r>
          </a:p>
          <a:p>
            <a:r>
              <a:rPr lang="fr-CA" altLang="en-US" b="1" dirty="0">
                <a:latin typeface="Arial" panose="020B0604020202020204" pitchFamily="34" charset="0"/>
                <a:cs typeface="Arial" panose="020B0604020202020204" pitchFamily="34" charset="0"/>
              </a:rPr>
              <a:t>Col de l’utérus</a:t>
            </a:r>
            <a:r>
              <a:rPr lang="fr-CA" altLang="en-US" dirty="0">
                <a:latin typeface="Arial" panose="020B0604020202020204" pitchFamily="34" charset="0"/>
                <a:cs typeface="Arial" panose="020B0604020202020204" pitchFamily="34" charset="0"/>
              </a:rPr>
              <a:t> – Partie étroite du vagin qui mène à l’utérus. </a:t>
            </a:r>
          </a:p>
          <a:p>
            <a:r>
              <a:rPr lang="fr-CA" altLang="en-US" b="1" dirty="0">
                <a:latin typeface="Arial" panose="020B0604020202020204" pitchFamily="34" charset="0"/>
                <a:cs typeface="Arial" panose="020B0604020202020204" pitchFamily="34" charset="0"/>
              </a:rPr>
              <a:t>Vagin</a:t>
            </a:r>
            <a:r>
              <a:rPr lang="fr-CA" altLang="en-US" dirty="0">
                <a:latin typeface="Arial" panose="020B0604020202020204" pitchFamily="34" charset="0"/>
                <a:cs typeface="Arial" panose="020B0604020202020204" pitchFamily="34" charset="0"/>
              </a:rPr>
              <a:t> – Tube musculaire qui peut s’élargir pour laisser passer le pénis pendant les rapports sexuels ou un bébé pendant l’accouchement.  </a:t>
            </a:r>
          </a:p>
          <a:p>
            <a:endParaRPr lang="fr-CA" altLang="en-US" dirty="0">
              <a:latin typeface="Arial" panose="020B0604020202020204" pitchFamily="34" charset="0"/>
              <a:cs typeface="Arial" panose="020B0604020202020204" pitchFamily="34" charset="0"/>
            </a:endParaRPr>
          </a:p>
          <a:p>
            <a:r>
              <a:rPr lang="fr-CA" altLang="en-US" dirty="0">
                <a:latin typeface="Arial" panose="020B0604020202020204" pitchFamily="34" charset="0"/>
                <a:cs typeface="Arial" panose="020B0604020202020204" pitchFamily="34" charset="0"/>
              </a:rPr>
              <a:t>Image : Adobe Stock – achetée</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a:p>
        </p:txBody>
      </p:sp>
    </p:spTree>
    <p:extLst>
      <p:ext uri="{BB962C8B-B14F-4D97-AF65-F5344CB8AC3E}">
        <p14:creationId xmlns:p14="http://schemas.microsoft.com/office/powerpoint/2010/main" val="141553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altLang="en-US" dirty="0">
                <a:latin typeface="Comic Sans MS" panose="030F0702030302020204" pitchFamily="66" charset="0"/>
                <a:hlinkClick r:id="rId3"/>
              </a:rPr>
              <a:t>https://www.youtube.com/watch?v=vXrQ_FhZmos</a:t>
            </a:r>
            <a:endParaRPr lang="en-CA" altLang="en-US" dirty="0">
              <a:latin typeface="Comic Sans MS" panose="030F0702030302020204" pitchFamily="66" charset="0"/>
            </a:endParaRPr>
          </a:p>
          <a:p>
            <a:r>
              <a:rPr lang="fr-FR" dirty="0"/>
              <a:t>*Note pour le personnel enseignant : Dans cette vidéo, on utilise un langage </a:t>
            </a:r>
            <a:r>
              <a:rPr lang="fr-FR" dirty="0" err="1"/>
              <a:t>genré</a:t>
            </a:r>
            <a:r>
              <a:rPr lang="fr-FR" dirty="0"/>
              <a:t> (femme, fille, elle) pour expliquer les menstruations. Dans cette présentation, nous nous efforçons d’offrir une éducation plus inclusive et de tenir compte du fait que ce ne sont pas tous les jeunes qui s’identifient à un genre précis. </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a:p>
        </p:txBody>
      </p:sp>
    </p:spTree>
    <p:extLst>
      <p:ext uri="{BB962C8B-B14F-4D97-AF65-F5344CB8AC3E}">
        <p14:creationId xmlns:p14="http://schemas.microsoft.com/office/powerpoint/2010/main" val="403891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solidFill>
                <a:srgbClr val="FF0000"/>
              </a:solidFill>
            </a:endParaRPr>
          </a:p>
        </p:txBody>
      </p:sp>
      <p:sp>
        <p:nvSpPr>
          <p:cNvPr id="4" name="Slide Number Placeholder 3"/>
          <p:cNvSpPr>
            <a:spLocks noGrp="1"/>
          </p:cNvSpPr>
          <p:nvPr>
            <p:ph type="sldNum" sz="quarter" idx="5"/>
          </p:nvPr>
        </p:nvSpPr>
        <p:spPr/>
        <p:txBody>
          <a:bodyPr/>
          <a:lstStyle/>
          <a:p>
            <a:fld id="{6DF3DC4A-19F6-42CA-A5EF-5A7430E77B3B}" type="slidenum">
              <a:rPr lang="en-US" smtClean="0"/>
              <a:t>12</a:t>
            </a:fld>
            <a:endParaRPr lang="en-US"/>
          </a:p>
        </p:txBody>
      </p:sp>
    </p:spTree>
    <p:extLst>
      <p:ext uri="{BB962C8B-B14F-4D97-AF65-F5344CB8AC3E}">
        <p14:creationId xmlns:p14="http://schemas.microsoft.com/office/powerpoint/2010/main" val="122303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116547"/>
          </a:xfrm>
        </p:spPr>
        <p:txBody>
          <a:bodyPr/>
          <a:lstStyle/>
          <a:p>
            <a:endParaRPr lang="fr-CA" altLang="en-US" dirty="0">
              <a:solidFill>
                <a:srgbClr val="000000"/>
              </a:solidFill>
              <a:ea typeface="Calibri" panose="020F0502020204030204"/>
              <a:cs typeface="Calibri" panose="020F0502020204030204"/>
            </a:endParaRPr>
          </a:p>
          <a:p>
            <a:r>
              <a:rPr lang="fr-CA" altLang="en-US" dirty="0"/>
              <a:t>L’abstinence – c’est-à-dire l’absence de contact vaginal, anal, oral ou peau à peau – est la seule méthode de protection efficace à 100 % contre les ITS et la grossesse.</a:t>
            </a:r>
          </a:p>
          <a:p>
            <a:endParaRPr lang="fr-CA" dirty="0"/>
          </a:p>
          <a:p>
            <a:r>
              <a:rPr lang="fr-CA" dirty="0"/>
              <a:t>Demandez aux élèves de nommer d’autres façons dont deux personnes peuvent être intimes si elles pratiquent l’abstinence (p. ex. se donner des câlins, se tenir la main ou s’embrasser).  </a:t>
            </a:r>
          </a:p>
          <a:p>
            <a:endParaRPr lang="fr-CA" dirty="0"/>
          </a:p>
          <a:p>
            <a:r>
              <a:rPr lang="fr-CA" dirty="0"/>
              <a:t>« Personne ne devrait se sentir obligé de participer à des activités sexuelles. »  (Curriculum de l’Ontario, de la 1</a:t>
            </a:r>
            <a:r>
              <a:rPr lang="fr-CA" baseline="30000" dirty="0"/>
              <a:t>re</a:t>
            </a:r>
            <a:r>
              <a:rPr lang="fr-CA" dirty="0"/>
              <a:t> à la 8</a:t>
            </a:r>
            <a:r>
              <a:rPr lang="fr-CA" baseline="30000" dirty="0"/>
              <a:t>e</a:t>
            </a:r>
            <a:r>
              <a:rPr lang="fr-CA" dirty="0"/>
              <a:t> année; Éducation physique et santé, 2019)</a:t>
            </a:r>
          </a:p>
          <a:p>
            <a:endParaRPr lang="fr-CA" dirty="0"/>
          </a:p>
          <a:p>
            <a:r>
              <a:rPr lang="fr-CA" dirty="0"/>
              <a:t>Quels sont les facteurs que les élèves devraient prendre en compte lorsqu’ils établissent leurs limites personnelles quant à l’intimité physique? (p. ex. valeurs familiales et personnelles, croyances religieuses, risques et façons de réduire les risques)</a:t>
            </a:r>
          </a:p>
          <a:p>
            <a:endParaRPr lang="fr-CA" dirty="0"/>
          </a:p>
          <a:p>
            <a:r>
              <a:rPr lang="fr-CA" dirty="0"/>
              <a:t>Source de l’image : canva.com</a:t>
            </a:r>
          </a:p>
        </p:txBody>
      </p:sp>
      <p:sp>
        <p:nvSpPr>
          <p:cNvPr id="4" name="Slide Number Placeholder 3"/>
          <p:cNvSpPr>
            <a:spLocks noGrp="1"/>
          </p:cNvSpPr>
          <p:nvPr>
            <p:ph type="sldNum" sz="quarter" idx="5"/>
          </p:nvPr>
        </p:nvSpPr>
        <p:spPr/>
        <p:txBody>
          <a:bodyPr/>
          <a:lstStyle/>
          <a:p>
            <a:fld id="{6DF3DC4A-19F6-42CA-A5EF-5A7430E77B3B}" type="slidenum">
              <a:rPr lang="en-US" smtClean="0"/>
              <a:t>13</a:t>
            </a:fld>
            <a:endParaRPr lang="en-US"/>
          </a:p>
        </p:txBody>
      </p:sp>
    </p:spTree>
    <p:extLst>
      <p:ext uri="{BB962C8B-B14F-4D97-AF65-F5344CB8AC3E}">
        <p14:creationId xmlns:p14="http://schemas.microsoft.com/office/powerpoint/2010/main" val="2734016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L’œstrogène et la progestérone sont les hormones produites par les ovaires. </a:t>
            </a:r>
          </a:p>
          <a:p>
            <a:endParaRPr lang="fr-CA" dirty="0">
              <a:cs typeface="Calibri"/>
            </a:endParaRPr>
          </a:p>
          <a:p>
            <a:r>
              <a:rPr lang="fr-CA" dirty="0"/>
              <a:t>Sachez que les taux d’efficacité donnés dans les diapositives qui suivent sont fondés sur l’utilisation typique. </a:t>
            </a:r>
            <a:endParaRPr lang="en-CA" dirty="0">
              <a:cs typeface="Calibri"/>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14</a:t>
            </a:fld>
            <a:endParaRPr lang="en-US"/>
          </a:p>
        </p:txBody>
      </p:sp>
    </p:spTree>
    <p:extLst>
      <p:ext uri="{BB962C8B-B14F-4D97-AF65-F5344CB8AC3E}">
        <p14:creationId xmlns:p14="http://schemas.microsoft.com/office/powerpoint/2010/main" val="15164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9305" y="4480005"/>
            <a:ext cx="6150270" cy="4050538"/>
          </a:xfrm>
        </p:spPr>
        <p:txBody>
          <a:bodyPr/>
          <a:lstStyle/>
          <a:p>
            <a:pPr eaLnBrk="1" hangingPunct="1"/>
            <a:r>
              <a:rPr lang="fr-CA" altLang="en-US" sz="1100" dirty="0">
                <a:latin typeface="Arial" panose="020B0604020202020204" pitchFamily="34" charset="0"/>
                <a:cs typeface="Arial" panose="020B0604020202020204" pitchFamily="34" charset="0"/>
              </a:rPr>
              <a:t>S’appelle aussi pilule contraceptive et contraceptif oral. Il existe deux types </a:t>
            </a:r>
            <a:r>
              <a:rPr lang="fr-CA" altLang="en-US" sz="1100">
                <a:latin typeface="Arial" panose="020B0604020202020204" pitchFamily="34" charset="0"/>
                <a:cs typeface="Arial" panose="020B0604020202020204" pitchFamily="34" charset="0"/>
              </a:rPr>
              <a:t>de pilules </a:t>
            </a:r>
            <a:r>
              <a:rPr lang="fr-CA" altLang="en-US" sz="1100" dirty="0">
                <a:latin typeface="Arial" panose="020B0604020202020204" pitchFamily="34" charset="0"/>
                <a:cs typeface="Arial" panose="020B0604020202020204" pitchFamily="34" charset="0"/>
              </a:rPr>
              <a:t>: le contraceptif oral combiné, qui contient de l’œstrogène et de la </a:t>
            </a:r>
            <a:r>
              <a:rPr lang="fr-CA" altLang="en-US" sz="1100" dirty="0" err="1">
                <a:latin typeface="Arial" panose="020B0604020202020204" pitchFamily="34" charset="0"/>
                <a:cs typeface="Arial" panose="020B0604020202020204" pitchFamily="34" charset="0"/>
              </a:rPr>
              <a:t>progestine</a:t>
            </a:r>
            <a:r>
              <a:rPr lang="fr-CA" altLang="en-US" sz="1100" dirty="0">
                <a:latin typeface="Arial" panose="020B0604020202020204" pitchFamily="34" charset="0"/>
                <a:cs typeface="Arial" panose="020B0604020202020204" pitchFamily="34" charset="0"/>
              </a:rPr>
              <a:t>, et le contraceptif oral à progestatif seul. </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Pour être pleinement efficace, la pilule doit être prise à la même heure tous les jours pendant un cycle complet (28 jours) avant d’avoir des rapports sexuels.  </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Il faut avoir une ordonnance d’un fournisseur de soins de santé.</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La pilule ne protège pas contre les infections transmissibles sexuellement ou par le sang; utiliser un condom en même temps que la pilule offre une meilleure protection. </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Le contraceptif oral combiné peut réduire l’acné, soulager les symptômes menstruels comme les crampes et réguler le cycle menstruel.  </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La pilule est une méthode réversible; quand on arrête de la prendre, on peut tomber enceinte.</a:t>
            </a:r>
          </a:p>
          <a:p>
            <a:pPr eaLnBrk="1" hangingPunct="1"/>
            <a:endParaRPr lang="fr-CA" altLang="en-US" dirty="0">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rPr>
              <a:t>Références</a:t>
            </a:r>
          </a:p>
          <a:p>
            <a:r>
              <a:rPr lang="fr-CA" sz="1100" dirty="0">
                <a:latin typeface="Arial" panose="020B0604020202020204" pitchFamily="34" charset="0"/>
                <a:cs typeface="Arial" panose="020B0604020202020204" pitchFamily="34" charset="0"/>
                <a:hlinkClick r:id="rId3"/>
              </a:rPr>
              <a:t>https://www.sexandu.ca/fr/contraception/hormonal-contraception/#tc1</a:t>
            </a:r>
            <a:endParaRPr lang="fr-CA" sz="1100" dirty="0">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hlinkClick r:id="rId4"/>
              </a:rPr>
              <a:t>https://sexualhealthontario.ca/fr/sante_genesique#contraception</a:t>
            </a:r>
            <a:endParaRPr lang="fr-CA" sz="1100" dirty="0">
              <a:latin typeface="Arial" panose="020B0604020202020204" pitchFamily="34" charset="0"/>
              <a:cs typeface="Arial" panose="020B0604020202020204" pitchFamily="34" charset="0"/>
            </a:endParaRPr>
          </a:p>
          <a:p>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Source de l’image : </a:t>
            </a:r>
            <a:r>
              <a:rPr lang="fr-CA" altLang="en-US" sz="1100" dirty="0">
                <a:latin typeface="Arial" panose="020B0604020202020204" pitchFamily="34" charset="0"/>
                <a:cs typeface="Arial" panose="020B0604020202020204" pitchFamily="34" charset="0"/>
                <a:hlinkClick r:id="rId5"/>
              </a:rPr>
              <a:t>https://unsplash.com/photos/fgqLiOKNjU8</a:t>
            </a:r>
            <a:r>
              <a:rPr lang="fr-CA" altLang="en-US" sz="11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FFA4F6F7-D354-4F7A-83CD-BBE40742BBC2}" type="slidenum">
              <a:rPr lang="en-US" smtClean="0"/>
              <a:t>15</a:t>
            </a:fld>
            <a:endParaRPr lang="en-US"/>
          </a:p>
        </p:txBody>
      </p:sp>
    </p:spTree>
    <p:extLst>
      <p:ext uri="{BB962C8B-B14F-4D97-AF65-F5344CB8AC3E}">
        <p14:creationId xmlns:p14="http://schemas.microsoft.com/office/powerpoint/2010/main" val="424816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4336" y="4411048"/>
            <a:ext cx="6531772" cy="4311925"/>
          </a:xfrm>
        </p:spPr>
        <p:txBody>
          <a:bodyPr/>
          <a:lstStyle/>
          <a:p>
            <a:pPr eaLnBrk="1" hangingPunct="1"/>
            <a:r>
              <a:rPr lang="fr-CA" altLang="en-US" sz="1100" dirty="0">
                <a:latin typeface="Arial" panose="020B0604020202020204" pitchFamily="34" charset="0"/>
                <a:cs typeface="Arial" panose="020B0604020202020204" pitchFamily="34" charset="0"/>
              </a:rPr>
              <a:t>Le timbre s’applique sur la peau; il libère de l’œstrogène et de la </a:t>
            </a:r>
            <a:r>
              <a:rPr lang="fr-CA" altLang="en-US" sz="1100" dirty="0" err="1">
                <a:latin typeface="Arial" panose="020B0604020202020204" pitchFamily="34" charset="0"/>
                <a:cs typeface="Arial" panose="020B0604020202020204" pitchFamily="34" charset="0"/>
              </a:rPr>
              <a:t>progestine</a:t>
            </a:r>
            <a:r>
              <a:rPr lang="fr-CA" altLang="en-US" sz="1100" dirty="0">
                <a:latin typeface="Arial" panose="020B0604020202020204" pitchFamily="34" charset="0"/>
                <a:cs typeface="Arial" panose="020B0604020202020204" pitchFamily="34" charset="0"/>
              </a:rPr>
              <a:t> dans le sang.</a:t>
            </a:r>
          </a:p>
          <a:p>
            <a:pPr eaLnBrk="1" hangingPunct="1"/>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panose="020B0604020202020204" pitchFamily="34" charset="0"/>
                <a:cs typeface="Arial" panose="020B0604020202020204" pitchFamily="34" charset="0"/>
              </a:rPr>
              <a:t>C’est un adhésif; on peut le fixer sur les fesses, le haut du bras, le ventre ou la poitrine, mais pas sur les seins. </a:t>
            </a:r>
          </a:p>
          <a:p>
            <a:pPr defTabSz="933237">
              <a:defRPr/>
            </a:pPr>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panose="020B0604020202020204" pitchFamily="34" charset="0"/>
                <a:cs typeface="Arial" panose="020B0604020202020204" pitchFamily="34" charset="0"/>
              </a:rPr>
              <a:t>Il faut appliquer un nouveau timbre chaque semaine et retirer le vieux. </a:t>
            </a:r>
          </a:p>
          <a:p>
            <a:pPr defTabSz="933237">
              <a:defRPr/>
            </a:pPr>
            <a:endParaRPr lang="fr-CA" altLang="en-US" sz="1100" dirty="0">
              <a:latin typeface="Arial" panose="020B0604020202020204" pitchFamily="34" charset="0"/>
              <a:cs typeface="Arial" panose="020B0604020202020204" pitchFamily="34" charset="0"/>
            </a:endParaRPr>
          </a:p>
          <a:p>
            <a:r>
              <a:rPr lang="fr-CA" altLang="en-US" sz="1100" dirty="0">
                <a:latin typeface="Arial" panose="020B0604020202020204" pitchFamily="34" charset="0"/>
                <a:cs typeface="Arial" panose="020B0604020202020204" pitchFamily="34" charset="0"/>
              </a:rPr>
              <a:t>Pour être pleinement efficace, le timbre doit être porté pendant tout un cycle menstruel avant d’avoir des rapports sexuels.  </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Il faut avoir une ordonnance d’un fournisseur de soins de santé.</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Le timbre ne protège pas contre les infections transmissibles sexuellement ou par le sang; utiliser un condom en même temps offre une meilleure protection. </a:t>
            </a:r>
          </a:p>
          <a:p>
            <a:pPr eaLnBrk="1" hangingPunct="1"/>
            <a:endParaRPr lang="fr-CA" altLang="en-US" sz="1100" dirty="0">
              <a:latin typeface="Arial" panose="020B0604020202020204" pitchFamily="34" charset="0"/>
              <a:cs typeface="Arial" panose="020B0604020202020204" pitchFamily="34" charset="0"/>
            </a:endParaRPr>
          </a:p>
          <a:p>
            <a:r>
              <a:rPr lang="fr-CA" altLang="en-US" sz="1100" dirty="0">
                <a:latin typeface="Arial" panose="020B0604020202020204" pitchFamily="34" charset="0"/>
                <a:cs typeface="Arial" panose="020B0604020202020204" pitchFamily="34" charset="0"/>
              </a:rPr>
              <a:t>Le timbre peut réduire les symptômes menstruels comme les crampes et réguler le cycle menstruel.  </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Le timbre est une méthode réversible; quand on arrête de l’utiliser, on peut tomber enceinte.</a:t>
            </a:r>
          </a:p>
          <a:p>
            <a:endParaRPr lang="en-US" altLang="en-US" sz="1100" dirty="0">
              <a:latin typeface="Arial"/>
              <a:cs typeface="Arial"/>
            </a:endParaRPr>
          </a:p>
          <a:p>
            <a:r>
              <a:rPr lang="fr-CA" sz="1100" dirty="0"/>
              <a:t>Références</a:t>
            </a:r>
          </a:p>
          <a:p>
            <a:r>
              <a:rPr lang="fr-CA" sz="1100" dirty="0">
                <a:hlinkClick r:id="rId3"/>
              </a:rPr>
              <a:t>https://www.sexandu.ca/fr/contraception/hormonal-contraception/#tc2</a:t>
            </a:r>
            <a:r>
              <a:rPr lang="fr-CA" sz="1100" dirty="0"/>
              <a:t> </a:t>
            </a:r>
          </a:p>
          <a:p>
            <a:r>
              <a:rPr lang="fr-CA" sz="1100" dirty="0">
                <a:hlinkClick r:id="rId4"/>
              </a:rPr>
              <a:t>https://sexualhealthontario.ca/fr/sante_genesique#contraception</a:t>
            </a:r>
            <a:endParaRPr lang="fr-CA" sz="1100" dirty="0"/>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Times New Roman" panose="02020603050405020304" pitchFamily="18" charset="0"/>
              </a:rPr>
              <a:t>Source de </a:t>
            </a:r>
            <a:r>
              <a:rPr lang="en-US" altLang="en-US" sz="1100" dirty="0" err="1">
                <a:latin typeface="Times New Roman" panose="02020603050405020304" pitchFamily="18" charset="0"/>
              </a:rPr>
              <a:t>l’image</a:t>
            </a:r>
            <a:r>
              <a:rPr lang="en-US" altLang="en-US" sz="1100" dirty="0">
                <a:latin typeface="Times New Roman" panose="02020603050405020304" pitchFamily="18" charset="0"/>
              </a:rPr>
              <a:t> : </a:t>
            </a:r>
            <a:r>
              <a:rPr lang="en-US" altLang="en-US" sz="1100" dirty="0">
                <a:latin typeface="Times New Roman" panose="02020603050405020304" pitchFamily="18" charset="0"/>
                <a:hlinkClick r:id="rId5"/>
              </a:rPr>
              <a:t>https://unsplash.com/photos/lR1eWq2nl-Y</a:t>
            </a:r>
            <a:endParaRPr lang="en-US" altLang="en-US" sz="110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16</a:t>
            </a:fld>
            <a:endParaRPr lang="en-US"/>
          </a:p>
        </p:txBody>
      </p:sp>
    </p:spTree>
    <p:extLst>
      <p:ext uri="{BB962C8B-B14F-4D97-AF65-F5344CB8AC3E}">
        <p14:creationId xmlns:p14="http://schemas.microsoft.com/office/powerpoint/2010/main" val="242998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1791" y="4480004"/>
            <a:ext cx="5789000" cy="4151026"/>
          </a:xfrm>
        </p:spPr>
        <p:txBody>
          <a:bodyPr/>
          <a:lstStyle/>
          <a:p>
            <a:pPr eaLnBrk="1" hangingPunct="1"/>
            <a:r>
              <a:rPr lang="fr-CA" altLang="en-US" sz="1100" dirty="0">
                <a:latin typeface="Arial" panose="020B0604020202020204" pitchFamily="34" charset="0"/>
                <a:cs typeface="Arial" panose="020B0604020202020204" pitchFamily="34" charset="0"/>
              </a:rPr>
              <a:t>L’anneau vaginal contient de l’œstrogène et de la progestine, lesquels sont absorbés par le vagin. </a:t>
            </a:r>
          </a:p>
          <a:p>
            <a:pPr defTabSz="933237">
              <a:defRPr/>
            </a:pPr>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panose="020B0604020202020204" pitchFamily="34" charset="0"/>
                <a:cs typeface="Arial" panose="020B0604020202020204" pitchFamily="34" charset="0"/>
              </a:rPr>
              <a:t>Il est inséré dans le vagin et il en est retiré une fois par mois par la personne qui le porte. Ce sont les parois du vagin qui le tiennent en place et habituellement, on ne le sent plus une fois qu’il est inséré.  </a:t>
            </a:r>
          </a:p>
          <a:p>
            <a:pPr defTabSz="933237">
              <a:defRPr/>
            </a:pPr>
            <a:endParaRPr lang="fr-CA" altLang="en-US" sz="1100" dirty="0">
              <a:latin typeface="Arial" panose="020B0604020202020204" pitchFamily="34" charset="0"/>
              <a:cs typeface="Arial" panose="020B0604020202020204" pitchFamily="34" charset="0"/>
            </a:endParaRPr>
          </a:p>
          <a:p>
            <a:r>
              <a:rPr lang="fr-CA" altLang="en-US" sz="1100" dirty="0">
                <a:latin typeface="Arial" panose="020B0604020202020204" pitchFamily="34" charset="0"/>
                <a:cs typeface="Arial" panose="020B0604020202020204" pitchFamily="34" charset="0"/>
              </a:rPr>
              <a:t>Pour être pleinement efficace, l’anneau vaginal doit être porté pendant tout un cycle menstruel avant d’avoir des rapports sexuels.  </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Il faut avoir une ordonnance d’un fournisseur de soins de santé.</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L’anneau vaginal ne protège pas contre les infections transmissibles sexuellement ou par le sang; utiliser un condom en même temps que l’anneau offre une meilleure protection. </a:t>
            </a:r>
          </a:p>
          <a:p>
            <a:pPr eaLnBrk="1" hangingPunct="1"/>
            <a:endParaRPr lang="fr-CA" altLang="en-US" sz="1100" dirty="0">
              <a:latin typeface="Arial" panose="020B0604020202020204" pitchFamily="34" charset="0"/>
              <a:cs typeface="Arial" panose="020B0604020202020204" pitchFamily="34" charset="0"/>
            </a:endParaRPr>
          </a:p>
          <a:p>
            <a:r>
              <a:rPr lang="fr-CA" altLang="en-US" sz="1100" dirty="0">
                <a:latin typeface="Arial" panose="020B0604020202020204" pitchFamily="34" charset="0"/>
                <a:cs typeface="Arial" panose="020B0604020202020204" pitchFamily="34" charset="0"/>
              </a:rPr>
              <a:t>L’anneau peut réduire les symptômes menstruels comme les crampes et réguler le cycle menstruel.  </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L’anneau est une méthode réversible; quand on arrête de l’utiliser, on peut tomber enceinte.</a:t>
            </a:r>
          </a:p>
          <a:p>
            <a:pPr eaLnBrk="1" hangingPunct="1"/>
            <a:endParaRPr lang="en-US" altLang="en-US" sz="1100" dirty="0">
              <a:latin typeface="Arial" panose="020B0604020202020204" pitchFamily="34" charset="0"/>
              <a:cs typeface="Arial" panose="020B0604020202020204" pitchFamily="34" charset="0"/>
            </a:endParaRPr>
          </a:p>
          <a:p>
            <a:r>
              <a:rPr lang="fr-CA" altLang="en-US" sz="1100" dirty="0">
                <a:latin typeface="Arial" panose="020B0604020202020204" pitchFamily="34" charset="0"/>
                <a:cs typeface="Arial" panose="020B0604020202020204" pitchFamily="34" charset="0"/>
              </a:rPr>
              <a:t>Référence</a:t>
            </a:r>
            <a:r>
              <a:rPr lang="en-US" altLang="en-US" sz="1100" dirty="0">
                <a:latin typeface="Arial" panose="020B0604020202020204" pitchFamily="34" charset="0"/>
                <a:cs typeface="Arial" panose="020B0604020202020204" pitchFamily="34" charset="0"/>
              </a:rPr>
              <a:t> : </a:t>
            </a:r>
            <a:r>
              <a:rPr lang="fr-CA" sz="1100" dirty="0">
                <a:latin typeface="Arial" panose="020B0604020202020204" pitchFamily="34" charset="0"/>
                <a:cs typeface="Arial" panose="020B0604020202020204" pitchFamily="34" charset="0"/>
                <a:hlinkClick r:id="rId3"/>
              </a:rPr>
              <a:t>https://www.sexandu.ca/fr/contraception/hormonal-contraception/#tc3</a:t>
            </a:r>
            <a:r>
              <a:rPr lang="fr-CA" sz="1100" dirty="0">
                <a:latin typeface="Arial" panose="020B0604020202020204" pitchFamily="34" charset="0"/>
                <a:cs typeface="Arial" panose="020B0604020202020204" pitchFamily="34" charset="0"/>
              </a:rPr>
              <a:t> </a:t>
            </a:r>
          </a:p>
          <a:p>
            <a:r>
              <a:rPr lang="en-US" altLang="en-US" sz="1100" dirty="0">
                <a:latin typeface="Arial" panose="020B0604020202020204" pitchFamily="34" charset="0"/>
                <a:cs typeface="Arial" panose="020B0604020202020204" pitchFamily="34" charset="0"/>
              </a:rPr>
              <a:t>Source de </a:t>
            </a:r>
            <a:r>
              <a:rPr lang="en-US" altLang="en-US" sz="1100" dirty="0" err="1">
                <a:latin typeface="Arial" panose="020B0604020202020204" pitchFamily="34" charset="0"/>
                <a:cs typeface="Arial" panose="020B0604020202020204" pitchFamily="34" charset="0"/>
              </a:rPr>
              <a:t>l’image</a:t>
            </a:r>
            <a:r>
              <a:rPr lang="en-US" altLang="en-US" sz="1100" dirty="0">
                <a:latin typeface="Arial" panose="020B0604020202020204" pitchFamily="34" charset="0"/>
                <a:cs typeface="Arial" panose="020B0604020202020204" pitchFamily="34" charset="0"/>
              </a:rPr>
              <a:t> : </a:t>
            </a:r>
            <a:r>
              <a:rPr lang="en-US" altLang="en-US" sz="1100" dirty="0">
                <a:latin typeface="Arial" panose="020B0604020202020204" pitchFamily="34" charset="0"/>
                <a:cs typeface="Arial" panose="020B0604020202020204" pitchFamily="34" charset="0"/>
                <a:hlinkClick r:id="rId4"/>
              </a:rPr>
              <a:t>https://unsplash.com/photos/utxGYPso0ZM</a:t>
            </a:r>
            <a:endParaRPr lang="en-US" altLang="en-US" sz="1100" dirty="0">
              <a:latin typeface="Arial" panose="020B0604020202020204" pitchFamily="34" charset="0"/>
              <a:cs typeface="Arial" panose="020B0604020202020204" pitchFamily="34" charset="0"/>
            </a:endParaRPr>
          </a:p>
          <a:p>
            <a:pPr eaLnBrk="1" hangingPunct="1"/>
            <a:endParaRPr lang="en-US" altLang="en-US" sz="1100" dirty="0">
              <a:latin typeface="Arial" panose="020B0604020202020204" pitchFamily="34" charset="0"/>
              <a:cs typeface="Arial" panose="020B0604020202020204" pitchFamily="34" charset="0"/>
            </a:endParaRPr>
          </a:p>
          <a:p>
            <a:pPr eaLnBrk="1" hangingPunct="1"/>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17</a:t>
            </a:fld>
            <a:endParaRPr lang="en-US"/>
          </a:p>
        </p:txBody>
      </p:sp>
    </p:spTree>
    <p:extLst>
      <p:ext uri="{BB962C8B-B14F-4D97-AF65-F5344CB8AC3E}">
        <p14:creationId xmlns:p14="http://schemas.microsoft.com/office/powerpoint/2010/main" val="605352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794751"/>
          </a:xfrm>
        </p:spPr>
        <p:txBody>
          <a:bodyPr/>
          <a:lstStyle/>
          <a:p>
            <a:pPr eaLnBrk="1" hangingPunct="1"/>
            <a:r>
              <a:rPr lang="fr-CA" altLang="en-US" sz="1100" dirty="0">
                <a:latin typeface="Arial" panose="020B0604020202020204" pitchFamily="34" charset="0"/>
                <a:cs typeface="Arial" panose="020B0604020202020204" pitchFamily="34" charset="0"/>
              </a:rPr>
              <a:t>On l’appelle aussi piqûre contraceptive.</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La piqûre (</a:t>
            </a:r>
            <a:r>
              <a:rPr lang="fr-CA" altLang="en-US" sz="1100" dirty="0" err="1">
                <a:latin typeface="Arial" panose="020B0604020202020204" pitchFamily="34" charset="0"/>
                <a:cs typeface="Arial" panose="020B0604020202020204" pitchFamily="34" charset="0"/>
              </a:rPr>
              <a:t>Depo-Provera</a:t>
            </a:r>
            <a:r>
              <a:rPr lang="fr-CA" altLang="en-US" sz="1100" dirty="0">
                <a:latin typeface="Arial" panose="020B0604020202020204" pitchFamily="34" charset="0"/>
                <a:cs typeface="Arial" panose="020B0604020202020204" pitchFamily="34" charset="0"/>
              </a:rPr>
              <a:t>) contient de la progestine qui est injectée dans un muscle par un fournisseur de soins de santé.</a:t>
            </a:r>
          </a:p>
          <a:p>
            <a:pPr eaLnBrk="1" hangingPunct="1"/>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panose="020B0604020202020204" pitchFamily="34" charset="0"/>
                <a:cs typeface="Arial" panose="020B0604020202020204" pitchFamily="34" charset="0"/>
              </a:rPr>
              <a:t>L’injection se donne toutes les 12 ou 13 semaines.</a:t>
            </a:r>
          </a:p>
          <a:p>
            <a:pPr defTabSz="933237">
              <a:defRPr/>
            </a:pPr>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Il faut avoir une ordonnance d’un fournisseur de soins de santé.</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L’injection ne protège pas contre les infections transmissibles sexuellement ou par le sang; utiliser un condom en même temps offre une meilleure protection. </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L’injection réduit ou élimine les menstruations et pourrait convenir aux personnes qui ne peuvent pas prendre d’œstrogène. </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L’injection est une méthode réversible; quand on arrête de l’utiliser, on peut tomber enceinte.</a:t>
            </a:r>
          </a:p>
          <a:p>
            <a:pPr eaLnBrk="1" hangingPunct="1"/>
            <a:endParaRPr lang="fr-CA" altLang="en-US" sz="1100" dirty="0">
              <a:latin typeface="Times New Roman" panose="02020603050405020304" pitchFamily="18" charset="0"/>
            </a:endParaRP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Référence : </a:t>
            </a:r>
            <a:r>
              <a:rPr lang="fr-CA" altLang="en-US" sz="1100" dirty="0">
                <a:latin typeface="Arial" panose="020B0604020202020204" pitchFamily="34" charset="0"/>
                <a:cs typeface="Arial" panose="020B0604020202020204" pitchFamily="34" charset="0"/>
                <a:hlinkClick r:id="rId3"/>
              </a:rPr>
              <a:t>https://www.sexandu.ca/fr/contraception/hormonal-contraception/#tc5</a:t>
            </a:r>
            <a:r>
              <a:rPr lang="fr-CA" altLang="en-US" sz="1100" dirty="0">
                <a:latin typeface="Arial" panose="020B0604020202020204" pitchFamily="34" charset="0"/>
                <a:cs typeface="Arial" panose="020B0604020202020204" pitchFamily="34" charset="0"/>
              </a:rPr>
              <a:t> Source de l’image : </a:t>
            </a:r>
            <a:r>
              <a:rPr lang="fr-CA" altLang="en-US" sz="1100" dirty="0">
                <a:latin typeface="Times New Roman" panose="02020603050405020304" pitchFamily="18" charset="0"/>
                <a:hlinkClick r:id="rId4"/>
              </a:rPr>
              <a:t>https://upload.wikimedia.org/wikipedia/commons/1/1d/Syringe2.jpg</a:t>
            </a:r>
            <a:endParaRPr lang="fr-CA" altLang="en-US" sz="1100" dirty="0">
              <a:latin typeface="Times New Roman" panose="02020603050405020304" pitchFamily="18" charset="0"/>
            </a:endParaRPr>
          </a:p>
          <a:p>
            <a:pPr eaLnBrk="1" hangingPunct="1"/>
            <a:endParaRPr lang="fr-CA"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18</a:t>
            </a:fld>
            <a:endParaRPr lang="en-US"/>
          </a:p>
        </p:txBody>
      </p:sp>
    </p:spTree>
    <p:extLst>
      <p:ext uri="{BB962C8B-B14F-4D97-AF65-F5344CB8AC3E}">
        <p14:creationId xmlns:p14="http://schemas.microsoft.com/office/powerpoint/2010/main" val="1212799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955649"/>
          </a:xfrm>
        </p:spPr>
        <p:txBody>
          <a:bodyPr/>
          <a:lstStyle/>
          <a:p>
            <a:pPr defTabSz="933237">
              <a:defRPr/>
            </a:pPr>
            <a:r>
              <a:rPr lang="fr-CA" altLang="en-US" sz="1100" dirty="0">
                <a:latin typeface="Arial"/>
                <a:cs typeface="Arial"/>
              </a:rPr>
              <a:t>Aussi appelé stérilet hormonal </a:t>
            </a:r>
          </a:p>
          <a:p>
            <a:pPr defTabSz="933237">
              <a:defRPr/>
            </a:pPr>
            <a:endParaRPr lang="fr-CA" altLang="en-US" sz="1100" dirty="0">
              <a:latin typeface="Arial"/>
              <a:cs typeface="Arial"/>
            </a:endParaRPr>
          </a:p>
          <a:p>
            <a:pPr defTabSz="933237">
              <a:defRPr/>
            </a:pPr>
            <a:r>
              <a:rPr lang="fr-CA" altLang="en-US" sz="1100" dirty="0">
                <a:latin typeface="Arial"/>
                <a:cs typeface="Arial"/>
              </a:rPr>
              <a:t>Tous les </a:t>
            </a:r>
            <a:r>
              <a:rPr lang="fr-CA" altLang="en-US" sz="1100" dirty="0" err="1">
                <a:latin typeface="Arial"/>
                <a:cs typeface="Arial"/>
              </a:rPr>
              <a:t>SIU</a:t>
            </a:r>
            <a:r>
              <a:rPr lang="fr-CA" altLang="en-US" sz="1100" dirty="0">
                <a:latin typeface="Arial"/>
                <a:cs typeface="Arial"/>
              </a:rPr>
              <a:t> nécessitent une ordonnance et doivent être insérés par un fournisseur de soins de santé. </a:t>
            </a:r>
          </a:p>
          <a:p>
            <a:pPr defTabSz="933237">
              <a:defRPr/>
            </a:pPr>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panose="020B0604020202020204" pitchFamily="34" charset="0"/>
                <a:cs typeface="Arial" panose="020B0604020202020204" pitchFamily="34" charset="0"/>
              </a:rPr>
              <a:t>Le système intra-utérin à libération progressive de lévonorgestrel, également appelé </a:t>
            </a:r>
            <a:r>
              <a:rPr lang="fr-CA" altLang="en-US" sz="1100" dirty="0" err="1">
                <a:latin typeface="Arial" panose="020B0604020202020204" pitchFamily="34" charset="0"/>
                <a:cs typeface="Arial" panose="020B0604020202020204" pitchFamily="34" charset="0"/>
              </a:rPr>
              <a:t>SIU-LNG</a:t>
            </a:r>
            <a:r>
              <a:rPr lang="fr-CA" altLang="en-US" sz="1100" dirty="0">
                <a:latin typeface="Arial" panose="020B0604020202020204" pitchFamily="34" charset="0"/>
                <a:cs typeface="Arial" panose="020B0604020202020204" pitchFamily="34" charset="0"/>
              </a:rPr>
              <a:t>, contient de la progestine. </a:t>
            </a:r>
          </a:p>
          <a:p>
            <a:pPr defTabSz="933237">
              <a:defRPr/>
            </a:pPr>
            <a:r>
              <a:rPr lang="fr-CA" altLang="en-US" sz="1100" dirty="0">
                <a:latin typeface="Arial"/>
                <a:cs typeface="Arial"/>
              </a:rPr>
              <a:t>	</a:t>
            </a:r>
            <a:endParaRPr lang="fr-CA" sz="1100" dirty="0">
              <a:latin typeface="Calibri" panose="020F0502020204030204"/>
              <a:cs typeface="Calibri" panose="020F0502020204030204"/>
            </a:endParaRPr>
          </a:p>
          <a:p>
            <a:pPr>
              <a:defRPr/>
            </a:pPr>
            <a:r>
              <a:rPr lang="fr-CA" altLang="en-US" sz="1100" dirty="0">
                <a:latin typeface="Arial"/>
                <a:cs typeface="Arial"/>
              </a:rPr>
              <a:t>Le </a:t>
            </a:r>
            <a:r>
              <a:rPr lang="fr-CA" altLang="en-US" sz="1100" dirty="0" err="1">
                <a:latin typeface="Arial"/>
                <a:cs typeface="Arial"/>
              </a:rPr>
              <a:t>SIU</a:t>
            </a:r>
            <a:r>
              <a:rPr lang="fr-CA" altLang="en-US" sz="1100" dirty="0">
                <a:latin typeface="Arial"/>
                <a:cs typeface="Arial"/>
              </a:rPr>
              <a:t> peut demeurer en place pendant jusqu’à 5 ans selon le type utilisé. </a:t>
            </a:r>
          </a:p>
          <a:p>
            <a:pPr>
              <a:defRPr/>
            </a:pPr>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a:cs typeface="Arial"/>
              </a:rPr>
              <a:t>Il pourrait convenir aux personnes qui ne peuvent pas prendre d’œstrogène.  </a:t>
            </a:r>
          </a:p>
          <a:p>
            <a:pPr defTabSz="933237">
              <a:defRPr/>
            </a:pPr>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panose="020B0604020202020204" pitchFamily="34" charset="0"/>
                <a:cs typeface="Arial" panose="020B0604020202020204" pitchFamily="34" charset="0"/>
              </a:rPr>
              <a:t>Il peut réduire ou éliminer les menstruations. </a:t>
            </a:r>
          </a:p>
          <a:p>
            <a:pPr defTabSz="933237">
              <a:defRPr/>
            </a:pPr>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a:cs typeface="Arial"/>
              </a:rPr>
              <a:t>Les </a:t>
            </a:r>
            <a:r>
              <a:rPr lang="fr-CA" altLang="en-US" sz="1100" dirty="0" err="1">
                <a:latin typeface="Arial"/>
                <a:cs typeface="Arial"/>
              </a:rPr>
              <a:t>SIU</a:t>
            </a:r>
            <a:r>
              <a:rPr lang="fr-CA" altLang="en-US" sz="1100" dirty="0">
                <a:latin typeface="Arial" panose="020B0604020202020204" pitchFamily="34" charset="0"/>
                <a:cs typeface="Arial" panose="020B0604020202020204" pitchFamily="34" charset="0"/>
              </a:rPr>
              <a:t> ne protègent pas contre les infections transmissibles sexuellement ou par le sang; utiliser un condom en même temps qu’un </a:t>
            </a:r>
            <a:r>
              <a:rPr lang="fr-CA" altLang="en-US" sz="1100" dirty="0" err="1">
                <a:latin typeface="Arial" panose="020B0604020202020204" pitchFamily="34" charset="0"/>
                <a:cs typeface="Arial" panose="020B0604020202020204" pitchFamily="34" charset="0"/>
              </a:rPr>
              <a:t>SIU</a:t>
            </a:r>
            <a:r>
              <a:rPr lang="fr-CA" altLang="en-US" sz="1100" dirty="0">
                <a:latin typeface="Arial" panose="020B0604020202020204" pitchFamily="34" charset="0"/>
                <a:cs typeface="Arial" panose="020B0604020202020204" pitchFamily="34" charset="0"/>
              </a:rPr>
              <a:t> offre une meilleure protection.</a:t>
            </a:r>
            <a:r>
              <a:rPr lang="fr-CA" altLang="en-US" sz="1100" dirty="0">
                <a:latin typeface="Arial"/>
                <a:cs typeface="Arial"/>
              </a:rPr>
              <a:t> </a:t>
            </a:r>
            <a:endParaRPr lang="fr-CA" altLang="en-US" sz="1100" dirty="0">
              <a:latin typeface="Arial" panose="020B0604020202020204" pitchFamily="34" charset="0"/>
              <a:cs typeface="Arial" panose="020B0604020202020204" pitchFamily="34" charset="0"/>
            </a:endParaRPr>
          </a:p>
          <a:p>
            <a:pPr eaLnBrk="1" hangingPunct="1"/>
            <a:endParaRPr lang="fr-CA" altLang="en-US" sz="1100" dirty="0">
              <a:latin typeface="Times New Roman" panose="02020603050405020304" pitchFamily="18" charset="0"/>
              <a:cs typeface="Times New Roman" panose="02020603050405020304" pitchFamily="18" charset="0"/>
            </a:endParaRPr>
          </a:p>
          <a:p>
            <a:r>
              <a:rPr lang="fr-CA" sz="1100" dirty="0"/>
              <a:t>Références : </a:t>
            </a:r>
            <a:r>
              <a:rPr lang="en-US" sz="1100" dirty="0">
                <a:hlinkClick r:id="rId3"/>
              </a:rPr>
              <a:t>https://www.sexandu.ca/fr/contraception/hormonal-contraception/#tc4</a:t>
            </a:r>
            <a:r>
              <a:rPr lang="en-US" sz="1100" dirty="0"/>
              <a:t>  </a:t>
            </a:r>
          </a:p>
          <a:p>
            <a:r>
              <a:rPr lang="fr-CA" sz="1100" dirty="0">
                <a:hlinkClick r:id="rId4"/>
              </a:rPr>
              <a:t>https://sexualhealthontario.ca/fr/sante_genesique#contraception</a:t>
            </a:r>
            <a:endParaRPr lang="fr-CA" sz="1100" dirty="0"/>
          </a:p>
          <a:p>
            <a:endParaRPr lang="en-US" sz="1100" dirty="0"/>
          </a:p>
          <a:p>
            <a:r>
              <a:rPr lang="en-US" sz="1100" dirty="0"/>
              <a:t>Source de </a:t>
            </a:r>
            <a:r>
              <a:rPr lang="en-US" sz="1100" dirty="0" err="1"/>
              <a:t>l’image</a:t>
            </a:r>
            <a:r>
              <a:rPr lang="en-US" sz="1100" dirty="0"/>
              <a:t> : </a:t>
            </a:r>
            <a:r>
              <a:rPr lang="en-US" sz="1100" dirty="0">
                <a:hlinkClick r:id="rId5"/>
              </a:rPr>
              <a:t>https://unsplash.com/photos/rI0Uc7BPExo</a:t>
            </a:r>
            <a:endParaRPr lang="en-US" sz="1100" dirty="0"/>
          </a:p>
          <a:p>
            <a:endParaRPr lang="en-US" altLang="en-US" sz="1100" dirty="0">
              <a:latin typeface="Times New Roman"/>
              <a:cs typeface="Times New Roman"/>
            </a:endParaRPr>
          </a:p>
          <a:p>
            <a:pPr eaLnBrk="1" hangingPunct="1"/>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19</a:t>
            </a:fld>
            <a:endParaRPr lang="en-US"/>
          </a:p>
        </p:txBody>
      </p:sp>
    </p:spTree>
    <p:extLst>
      <p:ext uri="{BB962C8B-B14F-4D97-AF65-F5344CB8AC3E}">
        <p14:creationId xmlns:p14="http://schemas.microsoft.com/office/powerpoint/2010/main" val="12902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fr-CA" dirty="0"/>
              <a:t>Demandez aux élèves de proposer d’autres règles à ajouter à la liste.  </a:t>
            </a:r>
          </a:p>
          <a:p>
            <a:pPr defTabSz="933237">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sz="1100" b="1" dirty="0">
                <a:latin typeface="Arial" panose="020B0604020202020204" pitchFamily="34" charset="0"/>
                <a:cs typeface="Arial" panose="020B0604020202020204" pitchFamily="34" charset="0"/>
              </a:rPr>
              <a:t>Raison</a:t>
            </a:r>
          </a:p>
          <a:p>
            <a:pPr lvl="1" eaLnBrk="1" hangingPunct="1">
              <a:buSzPct val="65000"/>
              <a:buFont typeface="Wingdings" panose="05000000000000000000" pitchFamily="2" charset="2"/>
              <a:buChar char="§"/>
            </a:pPr>
            <a:r>
              <a:rPr lang="fr-CA" altLang="en-US" sz="1100" dirty="0">
                <a:latin typeface="Arial" panose="020B0604020202020204" pitchFamily="34" charset="0"/>
                <a:cs typeface="Arial" panose="020B0604020202020204" pitchFamily="34" charset="0"/>
              </a:rPr>
              <a:t> Le corps s’adapte au contraceptif.</a:t>
            </a:r>
          </a:p>
          <a:p>
            <a:pPr lvl="1" eaLnBrk="1" hangingPunct="1">
              <a:buSzPct val="65000"/>
              <a:buFont typeface="Wingdings" panose="05000000000000000000" pitchFamily="2" charset="2"/>
              <a:buChar char="§"/>
            </a:pPr>
            <a:r>
              <a:rPr lang="fr-CA" altLang="en-US" sz="1100" dirty="0">
                <a:latin typeface="Arial" panose="020B0604020202020204" pitchFamily="34" charset="0"/>
                <a:cs typeface="Arial" panose="020B0604020202020204" pitchFamily="34" charset="0"/>
              </a:rPr>
              <a:t> Le taux d’hormones fluctue au début. </a:t>
            </a:r>
          </a:p>
          <a:p>
            <a:pPr eaLnBrk="1" hangingPunct="1">
              <a:buFontTx/>
              <a:buChar char="-"/>
            </a:pPr>
            <a:endParaRPr lang="fr-CA" altLang="en-US" sz="1100" dirty="0">
              <a:latin typeface="Arial" panose="020B0604020202020204" pitchFamily="34" charset="0"/>
              <a:cs typeface="Arial" panose="020B0604020202020204" pitchFamily="34" charset="0"/>
            </a:endParaRPr>
          </a:p>
          <a:p>
            <a:pPr eaLnBrk="1" hangingPunct="1"/>
            <a:r>
              <a:rPr lang="fr-CA" altLang="en-US" sz="1100" b="1" dirty="0">
                <a:latin typeface="Arial" panose="020B0604020202020204" pitchFamily="34" charset="0"/>
                <a:cs typeface="Arial" panose="020B0604020202020204" pitchFamily="34" charset="0"/>
              </a:rPr>
              <a:t>Quand ces effets vont-ils arrêter?</a:t>
            </a:r>
          </a:p>
          <a:p>
            <a:pPr lvl="1" eaLnBrk="1" hangingPunct="1">
              <a:buSzPct val="65000"/>
              <a:buFont typeface="Wingdings" panose="05000000000000000000" pitchFamily="2" charset="2"/>
              <a:buChar char="§"/>
            </a:pPr>
            <a:r>
              <a:rPr lang="fr-CA" altLang="en-US" sz="1100" dirty="0">
                <a:latin typeface="Arial" panose="020B0604020202020204" pitchFamily="34" charset="0"/>
                <a:cs typeface="Arial" panose="020B0604020202020204" pitchFamily="34" charset="0"/>
              </a:rPr>
              <a:t> La plupart des symptômes sont normaux et ils diminueront ou cesseront dans les deux ou trois premiers mois.  </a:t>
            </a:r>
          </a:p>
          <a:p>
            <a:pPr lvl="1" eaLnBrk="1" hangingPunct="1">
              <a:buSzPct val="65000"/>
              <a:buFont typeface="Wingdings" panose="05000000000000000000" pitchFamily="2" charset="2"/>
              <a:buChar char="§"/>
            </a:pPr>
            <a:endParaRPr lang="fr-CA" altLang="en-US" sz="1100" b="1" dirty="0">
              <a:latin typeface="Arial" panose="020B0604020202020204" pitchFamily="34" charset="0"/>
              <a:cs typeface="Arial" panose="020B0604020202020204" pitchFamily="34" charset="0"/>
            </a:endParaRPr>
          </a:p>
          <a:p>
            <a:pPr eaLnBrk="1" hangingPunct="1"/>
            <a:r>
              <a:rPr lang="fr-CA" altLang="en-US" sz="1100" b="1" dirty="0">
                <a:latin typeface="Arial" panose="020B0604020202020204" pitchFamily="34" charset="0"/>
                <a:cs typeface="Arial" panose="020B0604020202020204" pitchFamily="34" charset="0"/>
              </a:rPr>
              <a:t>S’ils vous dérangent ou ne diminuent pas</a:t>
            </a:r>
          </a:p>
          <a:p>
            <a:pPr lvl="1" eaLnBrk="1" hangingPunct="1">
              <a:buSzPct val="65000"/>
              <a:buFont typeface="Wingdings" panose="05000000000000000000" pitchFamily="2" charset="2"/>
              <a:buChar char="§"/>
            </a:pPr>
            <a:r>
              <a:rPr lang="fr-CA" altLang="en-US" sz="1100" dirty="0">
                <a:latin typeface="Arial" panose="020B0604020202020204" pitchFamily="34" charset="0"/>
                <a:cs typeface="Arial" panose="020B0604020202020204" pitchFamily="34" charset="0"/>
              </a:rPr>
              <a:t> Parlez-en à votre fournisseur de soins de santé.</a:t>
            </a:r>
          </a:p>
          <a:p>
            <a:pPr lvl="1" eaLnBrk="1" hangingPunct="1">
              <a:buSzPct val="65000"/>
              <a:buFont typeface="Wingdings" panose="05000000000000000000" pitchFamily="2" charset="2"/>
              <a:buChar char="§"/>
            </a:pPr>
            <a:r>
              <a:rPr lang="fr-CA" altLang="en-US" sz="1100" dirty="0">
                <a:latin typeface="Arial" panose="020B0604020202020204" pitchFamily="34" charset="0"/>
                <a:cs typeface="Arial" panose="020B0604020202020204" pitchFamily="34" charset="0"/>
              </a:rPr>
              <a:t> Il pourrait y avoir une méthode qui vous convient mieux. </a:t>
            </a:r>
          </a:p>
          <a:p>
            <a:endParaRPr lang="en-US" sz="1100" dirty="0"/>
          </a:p>
        </p:txBody>
      </p:sp>
      <p:sp>
        <p:nvSpPr>
          <p:cNvPr id="4" name="Slide Number Placeholder 3"/>
          <p:cNvSpPr>
            <a:spLocks noGrp="1"/>
          </p:cNvSpPr>
          <p:nvPr>
            <p:ph type="sldNum" sz="quarter" idx="5"/>
          </p:nvPr>
        </p:nvSpPr>
        <p:spPr/>
        <p:txBody>
          <a:bodyPr/>
          <a:lstStyle/>
          <a:p>
            <a:fld id="{FFA4F6F7-D354-4F7A-83CD-BBE40742BBC2}" type="slidenum">
              <a:rPr lang="en-US" smtClean="0"/>
              <a:t>20</a:t>
            </a:fld>
            <a:endParaRPr lang="en-US"/>
          </a:p>
        </p:txBody>
      </p:sp>
    </p:spTree>
    <p:extLst>
      <p:ext uri="{BB962C8B-B14F-4D97-AF65-F5344CB8AC3E}">
        <p14:creationId xmlns:p14="http://schemas.microsoft.com/office/powerpoint/2010/main" val="205358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548" y="4480004"/>
            <a:ext cx="5835243" cy="4461330"/>
          </a:xfrm>
        </p:spPr>
        <p:txBody>
          <a:bodyPr/>
          <a:lstStyle/>
          <a:p>
            <a:pPr>
              <a:defRPr/>
            </a:pPr>
            <a:r>
              <a:rPr lang="fr-CA" sz="1100" dirty="0">
                <a:latin typeface="Arial" panose="020B0604020202020204" pitchFamily="34" charset="0"/>
                <a:cs typeface="Arial" panose="020B0604020202020204" pitchFamily="34" charset="0"/>
              </a:rPr>
              <a:t>On l’appelle aussi « pilule du lendemain ».</a:t>
            </a:r>
          </a:p>
          <a:p>
            <a:pPr>
              <a:defRPr/>
            </a:pPr>
            <a:endParaRPr lang="fr-CA" sz="1100" dirty="0">
              <a:latin typeface="Arial" panose="020B0604020202020204" pitchFamily="34" charset="0"/>
              <a:cs typeface="Arial" panose="020B0604020202020204" pitchFamily="34" charset="0"/>
            </a:endParaRPr>
          </a:p>
          <a:p>
            <a:pPr>
              <a:defRPr/>
            </a:pPr>
            <a:r>
              <a:rPr lang="fr-CA" sz="1100" dirty="0">
                <a:latin typeface="Arial" panose="020B0604020202020204" pitchFamily="34" charset="0"/>
                <a:cs typeface="Arial" panose="020B0604020202020204" pitchFamily="34" charset="0"/>
              </a:rPr>
              <a:t>La contraception d’urgence c’est une ou plusieurs pilules qui se prennent après une relation sexuelle non protégée par d’autres méthodes de contraception ou si les méthodes utilisées n’ont pas fonctionné (p. ex. rupture d’un condom ou oubli de prendre une pilule, de changer le timbre ou de recevoir l’injection). </a:t>
            </a:r>
          </a:p>
          <a:p>
            <a:pPr>
              <a:defRPr/>
            </a:pPr>
            <a:endParaRPr lang="fr-CA" sz="1100" dirty="0">
              <a:latin typeface="Arial" panose="020B0604020202020204" pitchFamily="34" charset="0"/>
              <a:cs typeface="Arial" panose="020B0604020202020204" pitchFamily="34" charset="0"/>
            </a:endParaRPr>
          </a:p>
          <a:p>
            <a:pPr>
              <a:defRPr/>
            </a:pPr>
            <a:r>
              <a:rPr lang="fr-CA" sz="1100" dirty="0">
                <a:latin typeface="Arial" panose="020B0604020202020204" pitchFamily="34" charset="0"/>
                <a:cs typeface="Arial" panose="020B0604020202020204" pitchFamily="34" charset="0"/>
              </a:rPr>
              <a:t>La contraception d’urgence est </a:t>
            </a:r>
          </a:p>
          <a:p>
            <a:pPr marL="816582" lvl="1" indent="-349964">
              <a:spcBef>
                <a:spcPts val="612"/>
              </a:spcBef>
              <a:defRPr/>
            </a:pPr>
            <a:r>
              <a:rPr lang="fr-CA" sz="1100" dirty="0"/>
              <a:t>efficace à 95 % si on la prend dans les 24 heures suivant la relation sexuelle;</a:t>
            </a:r>
          </a:p>
          <a:p>
            <a:pPr marL="816582" lvl="1" indent="-349964">
              <a:spcBef>
                <a:spcPts val="612"/>
              </a:spcBef>
              <a:defRPr/>
            </a:pPr>
            <a:r>
              <a:rPr lang="fr-CA" sz="1100" dirty="0"/>
              <a:t>efficace à 85 % si on la prend dans les 25 à 48 heures suivant la relation sexuelle;</a:t>
            </a:r>
          </a:p>
          <a:p>
            <a:pPr marL="816582" lvl="1" indent="-349964">
              <a:spcBef>
                <a:spcPts val="612"/>
              </a:spcBef>
              <a:defRPr/>
            </a:pPr>
            <a:r>
              <a:rPr lang="fr-CA" sz="1100" dirty="0"/>
              <a:t>efficace à 58 % si on la prend dans les 49 à 72 heures suivant la relation sexuelle.</a:t>
            </a:r>
          </a:p>
          <a:p>
            <a:pPr>
              <a:defRPr/>
            </a:pPr>
            <a:endParaRPr lang="fr-CA" sz="1100" dirty="0">
              <a:latin typeface="Arial" panose="020B0604020202020204" pitchFamily="34" charset="0"/>
              <a:cs typeface="Arial" panose="020B0604020202020204" pitchFamily="34" charset="0"/>
            </a:endParaRPr>
          </a:p>
          <a:p>
            <a:pPr>
              <a:defRPr/>
            </a:pPr>
            <a:r>
              <a:rPr lang="fr-CA" sz="1100" dirty="0">
                <a:latin typeface="Arial" panose="020B0604020202020204" pitchFamily="34" charset="0"/>
                <a:cs typeface="Arial" panose="020B0604020202020204" pitchFamily="34" charset="0"/>
              </a:rPr>
              <a:t>Certaines marques se vendent en pharmacie sans ordonnance. Il est important de bien lire l’emballage ou de parler avec le pharmacien pour s’assurer de prendre la contraception d’urgence correctement.  </a:t>
            </a:r>
          </a:p>
          <a:p>
            <a:pPr>
              <a:defRPr/>
            </a:pPr>
            <a:endParaRPr lang="fr-CA" sz="1100" dirty="0">
              <a:latin typeface="Arial" panose="020B0604020202020204" pitchFamily="34" charset="0"/>
              <a:cs typeface="Arial" panose="020B0604020202020204" pitchFamily="34" charset="0"/>
            </a:endParaRPr>
          </a:p>
          <a:p>
            <a:pPr>
              <a:defRPr/>
            </a:pPr>
            <a:r>
              <a:rPr lang="fr-CA" sz="1100" dirty="0">
                <a:latin typeface="Arial" panose="020B0604020202020204" pitchFamily="34" charset="0"/>
                <a:cs typeface="Arial" panose="020B0604020202020204" pitchFamily="34" charset="0"/>
              </a:rPr>
              <a:t>D’autres marques nécessitent une ordonnance d’un fournisseur de soins de santé. </a:t>
            </a:r>
          </a:p>
          <a:p>
            <a:pPr>
              <a:defRPr/>
            </a:pPr>
            <a:endParaRPr lang="fr-CA" sz="1100" dirty="0">
              <a:latin typeface="Arial" panose="020B0604020202020204" pitchFamily="34" charset="0"/>
              <a:cs typeface="Arial" panose="020B0604020202020204" pitchFamily="34" charset="0"/>
            </a:endParaRPr>
          </a:p>
          <a:p>
            <a:pPr>
              <a:buFont typeface="Arial" pitchFamily="34" charset="0"/>
              <a:buNone/>
              <a:defRPr/>
            </a:pPr>
            <a:r>
              <a:rPr lang="fr-CA" sz="1100" dirty="0">
                <a:latin typeface="Arial" panose="020B0604020202020204" pitchFamily="34" charset="0"/>
                <a:cs typeface="Arial" panose="020B0604020202020204" pitchFamily="34" charset="0"/>
              </a:rPr>
              <a:t>L’insertion d’un stérilet de cuivre (</a:t>
            </a:r>
            <a:r>
              <a:rPr lang="fr-CA" sz="1100" dirty="0" err="1">
                <a:latin typeface="Arial" panose="020B0604020202020204" pitchFamily="34" charset="0"/>
                <a:cs typeface="Arial" panose="020B0604020202020204" pitchFamily="34" charset="0"/>
              </a:rPr>
              <a:t>IUD</a:t>
            </a:r>
            <a:r>
              <a:rPr lang="fr-CA" sz="1100" dirty="0">
                <a:latin typeface="Arial" panose="020B0604020202020204" pitchFamily="34" charset="0"/>
                <a:cs typeface="Arial" panose="020B0604020202020204" pitchFamily="34" charset="0"/>
              </a:rPr>
              <a:t>) par un fournisseur de soins de santé jusqu’à sept jours après une relation sexuelle non protégée peut aussi servir de contraception d’urgence. </a:t>
            </a:r>
          </a:p>
          <a:p>
            <a:pPr>
              <a:buFont typeface="Arial" pitchFamily="34" charset="0"/>
              <a:buNone/>
              <a:defRPr/>
            </a:pPr>
            <a:endParaRPr lang="fr-CA" sz="1100" dirty="0">
              <a:latin typeface="Arial" panose="020B0604020202020204" pitchFamily="34" charset="0"/>
              <a:cs typeface="Arial" panose="020B0604020202020204" pitchFamily="34" charset="0"/>
            </a:endParaRPr>
          </a:p>
          <a:p>
            <a:pPr>
              <a:buFont typeface="Arial" pitchFamily="34" charset="0"/>
              <a:defRPr/>
            </a:pPr>
            <a:r>
              <a:rPr lang="fr-CA" sz="1100" dirty="0">
                <a:latin typeface="Arial"/>
                <a:cs typeface="Arial"/>
              </a:rPr>
              <a:t>Référence : </a:t>
            </a:r>
            <a:r>
              <a:rPr lang="fr-CA" sz="1100" dirty="0">
                <a:latin typeface="Arial"/>
                <a:cs typeface="Arial"/>
                <a:hlinkClick r:id="rId3"/>
              </a:rPr>
              <a:t>https://www.sexandu.ca/fr/contraception/emergency-contraception/</a:t>
            </a:r>
            <a:r>
              <a:rPr lang="fr-CA" sz="1100" dirty="0">
                <a:latin typeface="Arial"/>
                <a:cs typeface="Arial"/>
              </a:rPr>
              <a:t> </a:t>
            </a:r>
          </a:p>
          <a:p>
            <a:pPr>
              <a:buFont typeface="Arial" pitchFamily="34" charset="0"/>
              <a:defRPr/>
            </a:pPr>
            <a:r>
              <a:rPr lang="fr-CA" sz="1100" dirty="0">
                <a:latin typeface="Arial" panose="020B0604020202020204" pitchFamily="34" charset="0"/>
                <a:cs typeface="Arial" panose="020B0604020202020204" pitchFamily="34" charset="0"/>
              </a:rPr>
              <a:t>Source de l’image : </a:t>
            </a:r>
            <a:r>
              <a:rPr lang="fr-CA" sz="1100" dirty="0">
                <a:hlinkClick r:id="rId4"/>
              </a:rPr>
              <a:t>https://unsplash.com/photos/F2bTuiboieg</a:t>
            </a:r>
            <a:endParaRPr lang="fr-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21</a:t>
            </a:fld>
            <a:endParaRPr lang="en-US"/>
          </a:p>
        </p:txBody>
      </p:sp>
    </p:spTree>
    <p:extLst>
      <p:ext uri="{BB962C8B-B14F-4D97-AF65-F5344CB8AC3E}">
        <p14:creationId xmlns:p14="http://schemas.microsoft.com/office/powerpoint/2010/main" val="3941385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22</a:t>
            </a:fld>
            <a:endParaRPr lang="en-US"/>
          </a:p>
        </p:txBody>
      </p:sp>
    </p:spTree>
    <p:extLst>
      <p:ext uri="{BB962C8B-B14F-4D97-AF65-F5344CB8AC3E}">
        <p14:creationId xmlns:p14="http://schemas.microsoft.com/office/powerpoint/2010/main" val="1135375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987" y="4480003"/>
            <a:ext cx="6161831" cy="4484315"/>
          </a:xfrm>
        </p:spPr>
        <p:txBody>
          <a:bodyPr/>
          <a:lstStyle/>
          <a:p>
            <a:pPr>
              <a:spcAft>
                <a:spcPts val="816"/>
              </a:spcAft>
            </a:pPr>
            <a:r>
              <a:rPr lang="fr-CA" altLang="en-US" sz="1100" dirty="0">
                <a:latin typeface="Arial"/>
                <a:cs typeface="Arial"/>
              </a:rPr>
              <a:t>Démonstration de l’utilisation d’un condom : (vous pourriez choisir de faire la démonstration avec un vrai condom tout en montrant les diapositives) </a:t>
            </a:r>
            <a:r>
              <a:rPr lang="fr-CA" altLang="en-US" sz="1100" dirty="0">
                <a:latin typeface="Arial" panose="020B0604020202020204" pitchFamily="34" charset="0"/>
                <a:cs typeface="Arial" panose="020B0604020202020204" pitchFamily="34" charset="0"/>
                <a:hlinkClick r:id="rId3"/>
              </a:rPr>
              <a:t>https://teachingsexualhealth.ca/teachers/resource/utliser-un-condom/</a:t>
            </a:r>
            <a:endParaRPr lang="fr-CA" altLang="en-US" sz="1100" dirty="0">
              <a:latin typeface="Arial" panose="020B0604020202020204" pitchFamily="34" charset="0"/>
              <a:cs typeface="Arial" panose="020B0604020202020204" pitchFamily="34" charset="0"/>
            </a:endParaRPr>
          </a:p>
          <a:p>
            <a:pPr>
              <a:spcAft>
                <a:spcPts val="816"/>
              </a:spcAft>
            </a:pPr>
            <a:r>
              <a:rPr lang="fr-CA" altLang="en-US" sz="1100" dirty="0">
                <a:latin typeface="Arial"/>
                <a:cs typeface="Arial"/>
              </a:rPr>
              <a:t>Il est facile de se procurer des condoms à prix modique ou gratuitement; il n’est pas nécessaire d’avoir une ordonnance.</a:t>
            </a:r>
          </a:p>
          <a:p>
            <a:pPr>
              <a:spcAft>
                <a:spcPts val="816"/>
              </a:spcAft>
            </a:pPr>
            <a:r>
              <a:rPr lang="fr-CA" altLang="en-US" sz="1100" dirty="0">
                <a:latin typeface="Arial"/>
                <a:cs typeface="Arial"/>
              </a:rPr>
              <a:t>Les condoms captent le sperme durant l’éjaculation et empêchent les spermatozoïdes de féconder un ovule. </a:t>
            </a:r>
          </a:p>
          <a:p>
            <a:pPr>
              <a:spcAft>
                <a:spcPts val="816"/>
              </a:spcAft>
              <a:defRPr/>
            </a:pPr>
            <a:r>
              <a:rPr lang="fr-CA" altLang="en-US" sz="1100" dirty="0">
                <a:latin typeface="Arial" panose="020B0604020202020204" pitchFamily="34" charset="0"/>
                <a:cs typeface="Arial" panose="020B0604020202020204" pitchFamily="34" charset="0"/>
              </a:rPr>
              <a:t>Ils sont faits d’une mince couche de latex ou de polyuréthane.</a:t>
            </a:r>
          </a:p>
          <a:p>
            <a:pPr>
              <a:spcAft>
                <a:spcPts val="816"/>
              </a:spcAft>
            </a:pPr>
            <a:r>
              <a:rPr lang="fr-CA" altLang="en-US" sz="1100" dirty="0">
                <a:latin typeface="Arial"/>
                <a:cs typeface="Arial"/>
              </a:rPr>
              <a:t>Les condoms réduisent le risque de transmission des infections transmissibles sexuellement ou par le sang. Pour maximiser la protection, on peut les utiliser avec une autre méthode de contraception. </a:t>
            </a:r>
          </a:p>
          <a:p>
            <a:pPr>
              <a:spcAft>
                <a:spcPts val="816"/>
              </a:spcAft>
            </a:pPr>
            <a:r>
              <a:rPr lang="fr-CA" altLang="en-US" sz="1100" dirty="0">
                <a:latin typeface="Arial"/>
                <a:cs typeface="Arial"/>
              </a:rPr>
              <a:t>Le </a:t>
            </a:r>
            <a:r>
              <a:rPr lang="fr-CA" sz="1100" dirty="0">
                <a:latin typeface="Arial"/>
                <a:cs typeface="Arial"/>
              </a:rPr>
              <a:t>condom se porte sur le pénis en érection et il faut le porter avant tout contact peau contre peau, puis l’enlever et le jeter après l’éjaculation. </a:t>
            </a:r>
          </a:p>
          <a:p>
            <a:pPr>
              <a:spcAft>
                <a:spcPts val="816"/>
              </a:spcAft>
            </a:pPr>
            <a:r>
              <a:rPr lang="fr-CA" altLang="en-US" sz="1100" dirty="0">
                <a:latin typeface="Arial"/>
                <a:cs typeface="Arial"/>
              </a:rPr>
              <a:t>Il faut utiliser un nouveau condom pour chaque rapport sexuel.</a:t>
            </a:r>
          </a:p>
          <a:p>
            <a:pPr>
              <a:spcAft>
                <a:spcPts val="816"/>
              </a:spcAft>
            </a:pPr>
            <a:r>
              <a:rPr lang="fr-CA" altLang="en-US" sz="1100" dirty="0">
                <a:latin typeface="Arial" panose="020B0604020202020204" pitchFamily="34" charset="0"/>
                <a:cs typeface="Arial" panose="020B0604020202020204" pitchFamily="34" charset="0"/>
              </a:rPr>
              <a:t>L</a:t>
            </a:r>
            <a:r>
              <a:rPr lang="fr-CA" altLang="en-US" sz="1100" dirty="0">
                <a:latin typeface="Arial"/>
                <a:cs typeface="Arial"/>
              </a:rPr>
              <a:t>es condoms ont une date de péremption. Il faut les entreposer correctement pour réduire le risque de rupture.  </a:t>
            </a:r>
            <a:endParaRPr lang="fr-CA" sz="1100" dirty="0">
              <a:latin typeface="Arial"/>
              <a:cs typeface="Arial"/>
            </a:endParaRPr>
          </a:p>
          <a:p>
            <a:r>
              <a:rPr lang="fr-CA" altLang="en-US" sz="1100" dirty="0">
                <a:latin typeface="Arial"/>
                <a:cs typeface="Arial"/>
              </a:rPr>
              <a:t>On peut transformer les condoms en digues dentaires et les utiliser pendant les rapports sexuels oraux. </a:t>
            </a:r>
            <a:endParaRPr lang="fr-CA" altLang="en-US" sz="1100" dirty="0">
              <a:latin typeface="Arial" panose="020B0604020202020204" pitchFamily="34" charset="0"/>
              <a:cs typeface="Arial" panose="020B0604020202020204" pitchFamily="34" charset="0"/>
            </a:endParaRPr>
          </a:p>
          <a:p>
            <a:endParaRPr lang="fr-CA" altLang="en-US" sz="800" dirty="0">
              <a:latin typeface="Times New Roman" panose="02020603050405020304" pitchFamily="18" charset="0"/>
            </a:endParaRPr>
          </a:p>
          <a:p>
            <a:r>
              <a:rPr lang="fr-CA" altLang="en-US" sz="1100" dirty="0">
                <a:latin typeface="Times New Roman"/>
                <a:cs typeface="Times New Roman"/>
              </a:rPr>
              <a:t>Référence </a:t>
            </a:r>
            <a:r>
              <a:rPr lang="en-CA" altLang="en-US" sz="1100" dirty="0">
                <a:latin typeface="Times New Roman"/>
                <a:cs typeface="Times New Roman"/>
              </a:rPr>
              <a:t>: </a:t>
            </a:r>
            <a:r>
              <a:rPr lang="en-CA" altLang="en-US" sz="1100" dirty="0">
                <a:latin typeface="Times New Roman"/>
                <a:cs typeface="Times New Roman"/>
                <a:hlinkClick r:id="rId4"/>
              </a:rPr>
              <a:t>https://www.sexandu.ca/fr/contraception/non-hormonal-contraception/</a:t>
            </a:r>
            <a:endParaRPr lang="en-CA" altLang="en-US" sz="1100" dirty="0">
              <a:latin typeface="Times New Roman"/>
              <a:cs typeface="Times New Roman"/>
            </a:endParaRPr>
          </a:p>
          <a:p>
            <a:r>
              <a:rPr lang="en-CA" altLang="en-US" sz="1100" dirty="0">
                <a:latin typeface="Times New Roman"/>
                <a:cs typeface="Times New Roman"/>
              </a:rPr>
              <a:t>Source de </a:t>
            </a:r>
            <a:r>
              <a:rPr lang="en-CA" altLang="en-US" sz="1100" dirty="0" err="1">
                <a:latin typeface="Times New Roman"/>
                <a:cs typeface="Times New Roman"/>
              </a:rPr>
              <a:t>l’image</a:t>
            </a:r>
            <a:r>
              <a:rPr lang="en-CA" altLang="en-US" sz="1100" dirty="0">
                <a:latin typeface="Times New Roman"/>
                <a:cs typeface="Times New Roman"/>
              </a:rPr>
              <a:t> : </a:t>
            </a:r>
            <a:r>
              <a:rPr lang="en-US" altLang="en-US" sz="1100" dirty="0">
                <a:latin typeface="Times New Roman"/>
                <a:cs typeface="Times New Roman"/>
                <a:hlinkClick r:id="rId5"/>
              </a:rPr>
              <a:t>https://unsplash.com/photos/Wb-rLP27Gvo</a:t>
            </a:r>
            <a:endParaRPr lang="en-US" altLang="en-US" sz="1100" dirty="0">
              <a:latin typeface="Times New Roman"/>
              <a:cs typeface="Times New Roman"/>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23</a:t>
            </a:fld>
            <a:endParaRPr lang="en-US"/>
          </a:p>
        </p:txBody>
      </p:sp>
    </p:spTree>
    <p:extLst>
      <p:ext uri="{BB962C8B-B14F-4D97-AF65-F5344CB8AC3E}">
        <p14:creationId xmlns:p14="http://schemas.microsoft.com/office/powerpoint/2010/main" val="4151699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987" y="4480004"/>
            <a:ext cx="5846803" cy="3955649"/>
          </a:xfrm>
        </p:spPr>
        <p:txBody>
          <a:bodyPr/>
          <a:lstStyle/>
          <a:p>
            <a:pPr eaLnBrk="1" hangingPunct="1"/>
            <a:r>
              <a:rPr lang="fr-CA" altLang="en-US" sz="1100" dirty="0">
                <a:latin typeface="Arial" panose="020B0604020202020204" pitchFamily="34" charset="0"/>
                <a:cs typeface="Arial" panose="020B0604020202020204" pitchFamily="34" charset="0"/>
              </a:rPr>
              <a:t>Sert de barrière physique qui empêche le sperme d’entrer dans le vagin. Le condom retient le sperme et il faut le jeter après chaque usage.  </a:t>
            </a:r>
          </a:p>
          <a:p>
            <a:pPr eaLnBrk="1" hangingPunct="1"/>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panose="020B0604020202020204" pitchFamily="34" charset="0"/>
                <a:cs typeface="Arial" panose="020B0604020202020204" pitchFamily="34" charset="0"/>
              </a:rPr>
              <a:t>Comme il est fait de polyuréthane, il pourrait convenir aux personnes qui sont allergiques au latex. </a:t>
            </a:r>
          </a:p>
          <a:p>
            <a:pPr defTabSz="933237">
              <a:defRPr/>
            </a:pPr>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panose="020B0604020202020204" pitchFamily="34" charset="0"/>
                <a:cs typeface="Arial" panose="020B0604020202020204" pitchFamily="34" charset="0"/>
              </a:rPr>
              <a:t>Le petit anneau flexible est inséré dans le vagin et le grand anneau demeure à l’extérieur du vagin. </a:t>
            </a:r>
          </a:p>
          <a:p>
            <a:pPr defTabSz="933237">
              <a:defRPr/>
            </a:pPr>
            <a:endParaRPr lang="fr-CA" altLang="en-US" sz="1100" dirty="0">
              <a:latin typeface="Arial" panose="020B0604020202020204" pitchFamily="34" charset="0"/>
              <a:cs typeface="Arial" panose="020B0604020202020204" pitchFamily="34" charset="0"/>
            </a:endParaRPr>
          </a:p>
          <a:p>
            <a:pPr>
              <a:spcAft>
                <a:spcPts val="816"/>
              </a:spcAft>
            </a:pPr>
            <a:r>
              <a:rPr lang="fr-CA" altLang="en-US" sz="1100" dirty="0">
                <a:latin typeface="Arial" panose="020B0604020202020204" pitchFamily="34" charset="0"/>
                <a:cs typeface="Arial" panose="020B0604020202020204" pitchFamily="34" charset="0"/>
              </a:rPr>
              <a:t>Le condom interne </a:t>
            </a:r>
            <a:r>
              <a:rPr lang="fr-CA" altLang="en-US" sz="1100" dirty="0">
                <a:latin typeface="Arial"/>
                <a:cs typeface="Arial"/>
              </a:rPr>
              <a:t>le risque de transmission des infections transmissibles sexuellement ou par le sang. Pour maximiser la protection, on peut l’utiliser avec une autre méthode de contraception. </a:t>
            </a:r>
            <a:endParaRPr lang="fr-CA" altLang="en-US" sz="1100" dirty="0"/>
          </a:p>
          <a:p>
            <a:pPr defTabSz="933237">
              <a:defRPr/>
            </a:pPr>
            <a:r>
              <a:rPr lang="fr-CA" altLang="en-US" sz="1100" dirty="0">
                <a:latin typeface="Arial" panose="020B0604020202020204" pitchFamily="34" charset="0"/>
                <a:cs typeface="Arial" panose="020B0604020202020204" pitchFamily="34" charset="0"/>
              </a:rPr>
              <a:t>Il faut utiliser un nouveau condom pour chaque rapport sexuel. </a:t>
            </a:r>
          </a:p>
          <a:p>
            <a:pPr defTabSz="933237">
              <a:defRPr/>
            </a:pPr>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On peut se le procurer sans ordonnance dans certaines pharmacies. </a:t>
            </a:r>
          </a:p>
          <a:p>
            <a:pPr eaLnBrk="1" hangingPunct="1"/>
            <a:endParaRPr lang="fr-CA" altLang="en-US" sz="1100" dirty="0">
              <a:latin typeface="Arial" panose="020B0604020202020204" pitchFamily="34" charset="0"/>
              <a:cs typeface="Arial" panose="020B0604020202020204" pitchFamily="34" charset="0"/>
            </a:endParaRPr>
          </a:p>
          <a:p>
            <a:pPr eaLnBrk="1" hangingPunct="1"/>
            <a:r>
              <a:rPr lang="fr-CA" altLang="en-US" sz="1100" dirty="0">
                <a:latin typeface="Arial" panose="020B0604020202020204" pitchFamily="34" charset="0"/>
                <a:cs typeface="Arial" panose="020B0604020202020204" pitchFamily="34" charset="0"/>
              </a:rPr>
              <a:t>Remarque : On l’appelle aussi condom « féminin ». </a:t>
            </a:r>
          </a:p>
          <a:p>
            <a:pPr eaLnBrk="1" hangingPunct="1"/>
            <a:endParaRPr lang="fr-CA" altLang="en-US" sz="1100" dirty="0">
              <a:latin typeface="Arial" panose="020B0604020202020204" pitchFamily="34" charset="0"/>
              <a:cs typeface="Arial" panose="020B0604020202020204" pitchFamily="34" charset="0"/>
            </a:endParaRPr>
          </a:p>
          <a:p>
            <a:r>
              <a:rPr lang="fr-CA" sz="1100" dirty="0"/>
              <a:t>Références </a:t>
            </a:r>
            <a:r>
              <a:rPr lang="en-US" sz="1100" dirty="0"/>
              <a:t>: </a:t>
            </a:r>
            <a:r>
              <a:rPr lang="en-US" sz="1100" dirty="0">
                <a:hlinkClick r:id="rId3"/>
              </a:rPr>
              <a:t>https://www.sexandu.ca/fr/contraception/non-hormonal-contraception/#tc2</a:t>
            </a:r>
            <a:r>
              <a:rPr lang="en-US" sz="1100" dirty="0"/>
              <a:t> </a:t>
            </a:r>
            <a:r>
              <a:rPr lang="en-US" sz="1100" dirty="0">
                <a:hlinkClick r:id="rId4"/>
              </a:rPr>
              <a:t>https://sexualhealthontario.ca/fr/sante_genesique#contraception</a:t>
            </a:r>
            <a:r>
              <a:rPr lang="en-US" sz="1100" dirty="0"/>
              <a:t> </a:t>
            </a:r>
          </a:p>
          <a:p>
            <a:endParaRPr lang="en-US" sz="1100" dirty="0"/>
          </a:p>
          <a:p>
            <a:r>
              <a:rPr lang="en-US" sz="1100" dirty="0"/>
              <a:t>Source de </a:t>
            </a:r>
            <a:r>
              <a:rPr lang="en-US" sz="1100" dirty="0" err="1"/>
              <a:t>l’image</a:t>
            </a:r>
            <a:r>
              <a:rPr lang="en-US" sz="1100" dirty="0"/>
              <a:t> : </a:t>
            </a:r>
            <a:r>
              <a:rPr lang="en-US" sz="1100" dirty="0">
                <a:hlinkClick r:id="rId5"/>
              </a:rPr>
              <a:t>https://unsplash.com/photos/13TFAniXyKI</a:t>
            </a:r>
            <a:endParaRPr lang="en-US" sz="1100" dirty="0"/>
          </a:p>
          <a:p>
            <a:endParaRPr lang="en-US" altLang="en-US" sz="1100" dirty="0">
              <a:latin typeface="Arial"/>
              <a:cs typeface="Arial"/>
            </a:endParaRPr>
          </a:p>
          <a:p>
            <a:pPr eaLnBrk="1" hangingPunct="1"/>
            <a:endParaRPr lang="en-US" altLang="en-US" sz="1100" dirty="0">
              <a:latin typeface="Times New Roman"/>
              <a:cs typeface="Times New Roman"/>
            </a:endParaRPr>
          </a:p>
          <a:p>
            <a:pPr eaLnBrk="1" hangingPunct="1"/>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24</a:t>
            </a:fld>
            <a:endParaRPr lang="en-US"/>
          </a:p>
        </p:txBody>
      </p:sp>
    </p:spTree>
    <p:extLst>
      <p:ext uri="{BB962C8B-B14F-4D97-AF65-F5344CB8AC3E}">
        <p14:creationId xmlns:p14="http://schemas.microsoft.com/office/powerpoint/2010/main" val="3835907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618480" cy="3921171"/>
          </a:xfrm>
        </p:spPr>
        <p:txBody>
          <a:bodyPr/>
          <a:lstStyle/>
          <a:p>
            <a:pPr defTabSz="933237">
              <a:defRPr/>
            </a:pPr>
            <a:r>
              <a:rPr lang="fr-CA" altLang="en-US" sz="1100" dirty="0">
                <a:latin typeface="Arial"/>
                <a:cs typeface="Arial"/>
              </a:rPr>
              <a:t>Aussi appelé stérilet</a:t>
            </a:r>
          </a:p>
          <a:p>
            <a:pPr defTabSz="933237">
              <a:defRPr/>
            </a:pPr>
            <a:endParaRPr lang="fr-CA" altLang="en-US" sz="1100" dirty="0">
              <a:latin typeface="Arial"/>
              <a:cs typeface="Arial"/>
            </a:endParaRPr>
          </a:p>
          <a:p>
            <a:pPr defTabSz="933237">
              <a:defRPr/>
            </a:pPr>
            <a:r>
              <a:rPr lang="fr-CA" altLang="en-US" sz="1100" dirty="0">
                <a:latin typeface="Arial"/>
                <a:cs typeface="Arial"/>
              </a:rPr>
              <a:t>Tous les DIU nécessitent une ordonnance et doivent être insérés par un fournisseur de soins de santé. </a:t>
            </a:r>
          </a:p>
          <a:p>
            <a:pPr defTabSz="933237">
              <a:defRPr/>
            </a:pPr>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panose="020B0604020202020204" pitchFamily="34" charset="0"/>
                <a:cs typeface="Arial" panose="020B0604020202020204" pitchFamily="34" charset="0"/>
              </a:rPr>
              <a:t>Le dispositif intra-utérin de cuivre ne contient pas d’hormones.</a:t>
            </a:r>
          </a:p>
          <a:p>
            <a:pPr defTabSz="933237">
              <a:defRPr/>
            </a:pPr>
            <a:r>
              <a:rPr lang="fr-CA" altLang="en-US" sz="1100" dirty="0">
                <a:latin typeface="Arial"/>
                <a:cs typeface="Arial"/>
              </a:rPr>
              <a:t>	</a:t>
            </a:r>
            <a:endParaRPr lang="fr-CA" sz="1100" dirty="0">
              <a:latin typeface="Calibri" panose="020F0502020204030204"/>
              <a:cs typeface="Calibri" panose="020F0502020204030204"/>
            </a:endParaRPr>
          </a:p>
          <a:p>
            <a:pPr>
              <a:defRPr/>
            </a:pPr>
            <a:r>
              <a:rPr lang="fr-CA" altLang="en-US" sz="1100" dirty="0">
                <a:latin typeface="Arial"/>
                <a:cs typeface="Arial"/>
              </a:rPr>
              <a:t>Il peut demeurer en place pendant jusqu’à 10 ans selon le type utilisé. </a:t>
            </a:r>
          </a:p>
          <a:p>
            <a:pPr>
              <a:defRPr/>
            </a:pPr>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a:cs typeface="Arial"/>
              </a:rPr>
              <a:t>Il pourrait convenir aux personnes qui ne peuvent pas prendre d’œstrogène.  </a:t>
            </a:r>
          </a:p>
          <a:p>
            <a:pPr defTabSz="933237">
              <a:defRPr/>
            </a:pPr>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panose="020B0604020202020204" pitchFamily="34" charset="0"/>
                <a:cs typeface="Arial" panose="020B0604020202020204" pitchFamily="34" charset="0"/>
              </a:rPr>
              <a:t>Il peut réduire ou éliminer les menstruations. </a:t>
            </a:r>
          </a:p>
          <a:p>
            <a:pPr defTabSz="933237">
              <a:defRPr/>
            </a:pPr>
            <a:endParaRPr lang="fr-CA" altLang="en-US" sz="1100" dirty="0">
              <a:latin typeface="Arial" panose="020B0604020202020204" pitchFamily="34" charset="0"/>
              <a:cs typeface="Arial" panose="020B0604020202020204" pitchFamily="34" charset="0"/>
            </a:endParaRPr>
          </a:p>
          <a:p>
            <a:pPr defTabSz="933237">
              <a:defRPr/>
            </a:pPr>
            <a:r>
              <a:rPr lang="fr-CA" altLang="en-US" sz="1100" dirty="0">
                <a:latin typeface="Arial"/>
                <a:cs typeface="Arial"/>
              </a:rPr>
              <a:t>Les DIU</a:t>
            </a:r>
            <a:r>
              <a:rPr lang="fr-CA" altLang="en-US" sz="1100" dirty="0">
                <a:latin typeface="Arial" panose="020B0604020202020204" pitchFamily="34" charset="0"/>
                <a:cs typeface="Arial" panose="020B0604020202020204" pitchFamily="34" charset="0"/>
              </a:rPr>
              <a:t> ne protègent pas contre les infections transmissibles sexuellement ou par le sang; utiliser un condom en même temps qu’un DIU offre une meilleure protection.</a:t>
            </a:r>
            <a:r>
              <a:rPr lang="fr-CA" altLang="en-US" sz="1100" dirty="0">
                <a:latin typeface="Arial"/>
                <a:cs typeface="Arial"/>
              </a:rPr>
              <a:t> </a:t>
            </a:r>
            <a:endParaRPr lang="fr-CA" altLang="en-US" sz="1100" dirty="0">
              <a:latin typeface="Arial" panose="020B0604020202020204" pitchFamily="34" charset="0"/>
              <a:cs typeface="Arial" panose="020B0604020202020204" pitchFamily="34" charset="0"/>
            </a:endParaRPr>
          </a:p>
          <a:p>
            <a:pPr defTabSz="933237">
              <a:defRPr/>
            </a:pPr>
            <a:endParaRPr lang="fr-CA" altLang="en-US" sz="1100" dirty="0">
              <a:latin typeface="Arial" panose="020B0604020202020204" pitchFamily="34" charset="0"/>
              <a:cs typeface="Arial" panose="020B0604020202020204" pitchFamily="34" charset="0"/>
            </a:endParaRPr>
          </a:p>
          <a:p>
            <a:pPr defTabSz="933237">
              <a:defRPr/>
            </a:pPr>
            <a:endParaRPr lang="fr-CA" altLang="en-US" sz="1100" dirty="0">
              <a:latin typeface="Arial" panose="020B0604020202020204" pitchFamily="34" charset="0"/>
              <a:cs typeface="Arial" panose="020B0604020202020204" pitchFamily="34" charset="0"/>
            </a:endParaRPr>
          </a:p>
          <a:p>
            <a:r>
              <a:rPr lang="fr-CA" sz="1100" dirty="0"/>
              <a:t>Références </a:t>
            </a:r>
            <a:r>
              <a:rPr lang="en-US" sz="1100" dirty="0"/>
              <a:t>:  </a:t>
            </a:r>
            <a:r>
              <a:rPr lang="en-US" sz="1100" dirty="0">
                <a:hlinkClick r:id="rId3"/>
              </a:rPr>
              <a:t>https://www.sexandu.ca/contraception/non-hormonal-contraception/#tc9</a:t>
            </a:r>
            <a:endParaRPr lang="en-US" sz="1100" dirty="0"/>
          </a:p>
          <a:p>
            <a:r>
              <a:rPr lang="en-US" sz="1100" dirty="0">
                <a:hlinkClick r:id="rId4"/>
              </a:rPr>
              <a:t>https://sexualhealthontario.ca/fr/sante_genesique#contraception</a:t>
            </a:r>
            <a:r>
              <a:rPr lang="en-US" sz="1100" dirty="0"/>
              <a:t> </a:t>
            </a:r>
          </a:p>
          <a:p>
            <a:endParaRPr lang="en-US" sz="1100" dirty="0"/>
          </a:p>
          <a:p>
            <a:r>
              <a:rPr lang="en-US" sz="1100" dirty="0"/>
              <a:t>Source de </a:t>
            </a:r>
            <a:r>
              <a:rPr lang="en-US" sz="1100" dirty="0" err="1"/>
              <a:t>l’image</a:t>
            </a:r>
            <a:r>
              <a:rPr lang="en-US" sz="1100" dirty="0"/>
              <a:t> : reproductive-health-supplies-coalition-cHrcHdg2H9E-unsplash.jpg </a:t>
            </a:r>
            <a:endParaRPr lang="en-US" sz="1100" dirty="0">
              <a:cs typeface="Calibri" panose="020F0502020204030204"/>
            </a:endParaRPr>
          </a:p>
          <a:p>
            <a:endParaRPr lang="en-US" altLang="en-US" sz="1100" dirty="0">
              <a:latin typeface="Times New Roman"/>
              <a:cs typeface="Times New Roman"/>
            </a:endParaRPr>
          </a:p>
          <a:p>
            <a:pPr eaLnBrk="1" hangingPunct="1"/>
            <a:endParaRPr lang="en-US" altLang="en-US" sz="1100" dirty="0">
              <a:latin typeface="Arial" panose="020B0604020202020204" pitchFamily="34" charset="0"/>
              <a:cs typeface="Arial" panose="020B0604020202020204" pitchFamily="34" charset="0"/>
            </a:endParaRPr>
          </a:p>
          <a:p>
            <a:pPr defTabSz="933237">
              <a:defRPr/>
            </a:pPr>
            <a:endParaRPr lang="en-US" altLang="en-US" sz="1100" dirty="0">
              <a:latin typeface="Arial"/>
              <a:cs typeface="Arial"/>
            </a:endParaRPr>
          </a:p>
          <a:p>
            <a:pPr eaLnBrk="1" hangingPunct="1"/>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25</a:t>
            </a:fld>
            <a:endParaRPr lang="en-US"/>
          </a:p>
        </p:txBody>
      </p:sp>
    </p:spTree>
    <p:extLst>
      <p:ext uri="{BB962C8B-B14F-4D97-AF65-F5344CB8AC3E}">
        <p14:creationId xmlns:p14="http://schemas.microsoft.com/office/powerpoint/2010/main" val="4205239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Partenaire : Avoir une discussion sur la contraception avant de devenir sexuellement actifs permet aux gens de songer à leurs valeurs personnelles et aux choix qui s’offrent à eux avant de se retrouver dans le feu de l’action. Plusieurs méthodes de contraception nécessitent un rendez-vous chez un fournisseur de soins de santé ainsi qu’un certain temps avant d’être efficaces. </a:t>
            </a:r>
          </a:p>
        </p:txBody>
      </p:sp>
      <p:sp>
        <p:nvSpPr>
          <p:cNvPr id="4" name="Slide Number Placeholder 3"/>
          <p:cNvSpPr>
            <a:spLocks noGrp="1"/>
          </p:cNvSpPr>
          <p:nvPr>
            <p:ph type="sldNum" sz="quarter" idx="5"/>
          </p:nvPr>
        </p:nvSpPr>
        <p:spPr/>
        <p:txBody>
          <a:bodyPr/>
          <a:lstStyle/>
          <a:p>
            <a:fld id="{FFA4F6F7-D354-4F7A-83CD-BBE40742BBC2}" type="slidenum">
              <a:rPr lang="en-US" smtClean="0"/>
              <a:t>26</a:t>
            </a:fld>
            <a:endParaRPr lang="en-US"/>
          </a:p>
        </p:txBody>
      </p:sp>
    </p:spTree>
    <p:extLst>
      <p:ext uri="{BB962C8B-B14F-4D97-AF65-F5344CB8AC3E}">
        <p14:creationId xmlns:p14="http://schemas.microsoft.com/office/powerpoint/2010/main" val="2977979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27</a:t>
            </a:fld>
            <a:endParaRPr lang="en-US"/>
          </a:p>
        </p:txBody>
      </p:sp>
    </p:spTree>
    <p:extLst>
      <p:ext uri="{BB962C8B-B14F-4D97-AF65-F5344CB8AC3E}">
        <p14:creationId xmlns:p14="http://schemas.microsoft.com/office/powerpoint/2010/main" val="3512729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À la clinique de contraception de London, nous offrons des </a:t>
            </a:r>
            <a:r>
              <a:rPr lang="fr-CA" u="sng" dirty="0">
                <a:hlinkClick r:id="rId3"/>
              </a:rPr>
              <a:t>méthodes de contraception</a:t>
            </a:r>
            <a:r>
              <a:rPr lang="fr-CA" dirty="0"/>
              <a:t>, des tests de grossesse, des conseils en matière de contraception, la </a:t>
            </a:r>
            <a:r>
              <a:rPr lang="fr-CA" u="sng" dirty="0">
                <a:hlinkClick r:id="rId4"/>
              </a:rPr>
              <a:t>contraception d’urgence</a:t>
            </a:r>
            <a:r>
              <a:rPr lang="fr-CA" dirty="0"/>
              <a:t> et les </a:t>
            </a:r>
            <a:r>
              <a:rPr lang="fr-CA" u="sng" dirty="0">
                <a:hlinkClick r:id="rId5"/>
              </a:rPr>
              <a:t>tests de</a:t>
            </a:r>
            <a:r>
              <a:rPr lang="fr-CA" u="sng" dirty="0"/>
              <a:t> </a:t>
            </a:r>
            <a:r>
              <a:rPr lang="fr-CA" u="sng" dirty="0" err="1">
                <a:hlinkClick r:id="rId5"/>
              </a:rPr>
              <a:t>Pap</a:t>
            </a:r>
            <a:r>
              <a:rPr lang="fr-CA" dirty="0"/>
              <a:t> aux personnes de moins de 50 ans. Les clients en apprennent sur les choix possibles en matière de contraception. Ils peuvent d’ailleurs se procurer la plupart des méthodes à la clinique à un prix abordable. Il faut prendre rendez-vous et présenter une carte Santé valide à chaque rendez-vous. </a:t>
            </a:r>
          </a:p>
          <a:p>
            <a:endParaRPr lang="fr-CA" altLang="en-US" dirty="0"/>
          </a:p>
          <a:p>
            <a:pPr marL="174982" indent="-174982">
              <a:buFont typeface="Arial" panose="020B0604020202020204" pitchFamily="34" charset="0"/>
              <a:buChar char="•"/>
            </a:pPr>
            <a:r>
              <a:rPr lang="fr-CA" dirty="0"/>
              <a:t>Conseils en matière de contraception</a:t>
            </a:r>
            <a:endParaRPr lang="fr-CA" dirty="0">
              <a:cs typeface="Calibri"/>
            </a:endParaRPr>
          </a:p>
          <a:p>
            <a:pPr marL="174982" indent="-174982">
              <a:buFont typeface="Arial" panose="020B0604020202020204" pitchFamily="34" charset="0"/>
              <a:buChar char="•"/>
            </a:pPr>
            <a:r>
              <a:rPr lang="fr-CA" dirty="0"/>
              <a:t>Méthodes de contraception abordables</a:t>
            </a:r>
            <a:endParaRPr lang="fr-CA" dirty="0">
              <a:cs typeface="Calibri"/>
            </a:endParaRPr>
          </a:p>
          <a:p>
            <a:pPr marL="174982" indent="-174982">
              <a:buFont typeface="Arial" panose="020B0604020202020204" pitchFamily="34" charset="0"/>
              <a:buChar char="•"/>
            </a:pPr>
            <a:r>
              <a:rPr lang="fr-CA" dirty="0"/>
              <a:t>Contraception d’urgence à prix abordable</a:t>
            </a:r>
            <a:endParaRPr lang="fr-CA" dirty="0">
              <a:cs typeface="Calibri"/>
            </a:endParaRPr>
          </a:p>
          <a:p>
            <a:pPr marL="174982" indent="-174982">
              <a:buFont typeface="Arial" panose="020B0604020202020204" pitchFamily="34" charset="0"/>
              <a:buChar char="•"/>
            </a:pPr>
            <a:r>
              <a:rPr lang="fr-CA" dirty="0"/>
              <a:t>Test de grossesse (*en fonction de l’évaluation)</a:t>
            </a:r>
            <a:endParaRPr lang="fr-CA" dirty="0">
              <a:cs typeface="Calibri"/>
            </a:endParaRPr>
          </a:p>
          <a:p>
            <a:pPr marL="174982" indent="-174982">
              <a:buFont typeface="Arial" panose="020B0604020202020204" pitchFamily="34" charset="0"/>
              <a:buChar char="•"/>
            </a:pPr>
            <a:r>
              <a:rPr lang="fr-CA" dirty="0"/>
              <a:t>Dépistage du cancer du col de l’utérus</a:t>
            </a:r>
            <a:endParaRPr lang="fr-CA" dirty="0">
              <a:cs typeface="Calibri"/>
            </a:endParaRPr>
          </a:p>
          <a:p>
            <a:pPr marL="174982" indent="-174982">
              <a:buFont typeface="Arial" panose="020B0604020202020204" pitchFamily="34" charset="0"/>
              <a:buChar char="•"/>
            </a:pPr>
            <a:r>
              <a:rPr lang="fr-CA" dirty="0"/>
              <a:t>Suivi : ITS, infections et douleur pelvienne </a:t>
            </a:r>
            <a:endParaRPr lang="fr-CA" dirty="0">
              <a:cs typeface="Calibri"/>
            </a:endParaRPr>
          </a:p>
          <a:p>
            <a:pPr marL="174982" indent="-174982">
              <a:buFont typeface="Arial" panose="020B0604020202020204" pitchFamily="34" charset="0"/>
              <a:buChar char="•"/>
            </a:pPr>
            <a:r>
              <a:rPr lang="fr-CA" dirty="0"/>
              <a:t>Consultation concernant les dispositifs intra-utérins (stérilets) </a:t>
            </a:r>
            <a:endParaRPr lang="fr-CA" dirty="0">
              <a:cs typeface="Calibri"/>
            </a:endParaRPr>
          </a:p>
          <a:p>
            <a:pPr marL="174982" indent="-174982">
              <a:buFont typeface="Arial" panose="020B0604020202020204" pitchFamily="34" charset="0"/>
              <a:buChar char="•"/>
            </a:pPr>
            <a:r>
              <a:rPr lang="fr-CA" dirty="0"/>
              <a:t>Pose de stérilet</a:t>
            </a:r>
            <a:endParaRPr lang="fr-CA" dirty="0">
              <a:cs typeface="Calibri"/>
            </a:endParaRPr>
          </a:p>
          <a:p>
            <a:pPr marL="174982" indent="-174982">
              <a:buFont typeface="Arial" panose="020B0604020202020204" pitchFamily="34" charset="0"/>
              <a:buChar char="•"/>
            </a:pPr>
            <a:r>
              <a:rPr lang="fr-CA" dirty="0"/>
              <a:t>Condoms gratuits</a:t>
            </a:r>
            <a:endParaRPr lang="en-US" altLang="en-US"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28</a:t>
            </a:fld>
            <a:endParaRPr lang="en-US"/>
          </a:p>
        </p:txBody>
      </p:sp>
    </p:spTree>
    <p:extLst>
      <p:ext uri="{BB962C8B-B14F-4D97-AF65-F5344CB8AC3E}">
        <p14:creationId xmlns:p14="http://schemas.microsoft.com/office/powerpoint/2010/main" val="152956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Source de </a:t>
            </a:r>
            <a:r>
              <a:rPr lang="en-CA" dirty="0" err="1"/>
              <a:t>l’image</a:t>
            </a:r>
            <a:r>
              <a:rPr lang="en-CA" dirty="0"/>
              <a:t> : https://www.pexels.com/photo/hands-on-a-metal-railing-7496143/ </a:t>
            </a:r>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3</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r>
              <a:rPr lang="fr-CA" dirty="0"/>
              <a:t>Source de l’image : canva.com</a:t>
            </a:r>
          </a:p>
          <a:p>
            <a:endParaRPr lang="fr-CA" dirty="0"/>
          </a:p>
          <a:p>
            <a:r>
              <a:rPr lang="fr-CA" dirty="0"/>
              <a:t>Pouvez-vous penser à des façons non physiques dont les gens peuvent avoir une relation intime? P. ex. avoir de longues conversations, parler de choses très intimes ou se dire des secrets. </a:t>
            </a:r>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a:p>
        </p:txBody>
      </p:sp>
    </p:spTree>
    <p:extLst>
      <p:ext uri="{BB962C8B-B14F-4D97-AF65-F5344CB8AC3E}">
        <p14:creationId xmlns:p14="http://schemas.microsoft.com/office/powerpoint/2010/main" val="161738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ltLang="en-US" dirty="0">
                <a:latin typeface="Arial" panose="020B0604020202020204" pitchFamily="34" charset="0"/>
                <a:cs typeface="Arial" panose="020B0604020202020204" pitchFamily="34" charset="0"/>
              </a:rPr>
              <a:t>S’assurer que les élèves savent :</a:t>
            </a:r>
          </a:p>
          <a:p>
            <a:pPr>
              <a:defRPr/>
            </a:pPr>
            <a:r>
              <a:rPr lang="fr-FR" altLang="en-US" dirty="0">
                <a:latin typeface="Arial" panose="020B0604020202020204" pitchFamily="34" charset="0"/>
                <a:cs typeface="Arial" panose="020B0604020202020204" pitchFamily="34" charset="0"/>
              </a:rPr>
              <a:t>. qu’il existe de la confusion, même auprès des adultes, quant à savoir si les rapports sexuels comprennent uniquement les rapports vaginaux;</a:t>
            </a:r>
          </a:p>
          <a:p>
            <a:pPr>
              <a:defRPr/>
            </a:pPr>
            <a:r>
              <a:rPr lang="fr-FR" altLang="en-US" dirty="0">
                <a:latin typeface="Arial" panose="020B0604020202020204" pitchFamily="34" charset="0"/>
                <a:cs typeface="Arial" panose="020B0604020202020204" pitchFamily="34" charset="0"/>
              </a:rPr>
              <a:t>. que les jeunes Canadiens font l’expérience de différents niveaux d’activités sexuelles;</a:t>
            </a:r>
          </a:p>
          <a:p>
            <a:pPr>
              <a:defRPr/>
            </a:pPr>
            <a:r>
              <a:rPr lang="fr-FR" altLang="en-US" dirty="0">
                <a:latin typeface="Arial" panose="020B0604020202020204" pitchFamily="34" charset="0"/>
                <a:cs typeface="Arial" panose="020B0604020202020204" pitchFamily="34" charset="0"/>
              </a:rPr>
              <a:t>. que la sexualité orale comporte des risques d’ITS ainsi que d’autres risques;</a:t>
            </a:r>
          </a:p>
          <a:p>
            <a:pPr>
              <a:defRPr/>
            </a:pPr>
            <a:r>
              <a:rPr lang="fr-FR" altLang="en-US" dirty="0">
                <a:latin typeface="Arial" panose="020B0604020202020204" pitchFamily="34" charset="0"/>
                <a:cs typeface="Arial" panose="020B0604020202020204" pitchFamily="34" charset="0"/>
              </a:rPr>
              <a:t>. que se limiter à de faibles niveaux d’activités sexuelles (rapports sans pénétration) peut éliminer les risques de grossesse et d’ITS.</a:t>
            </a:r>
          </a:p>
          <a:p>
            <a:pPr>
              <a:defRPr/>
            </a:pPr>
            <a:endParaRPr lang="en-CA" altLang="en-US" dirty="0">
              <a:latin typeface="Arial" panose="020B0604020202020204" pitchFamily="34" charset="0"/>
              <a:cs typeface="Arial" panose="020B0604020202020204" pitchFamily="34" charset="0"/>
            </a:endParaRPr>
          </a:p>
          <a:p>
            <a:pPr>
              <a:defRPr/>
            </a:pPr>
            <a:r>
              <a:rPr lang="fr-FR" dirty="0">
                <a:solidFill>
                  <a:schemeClr val="tx1">
                    <a:lumMod val="50000"/>
                    <a:lumOff val="50000"/>
                  </a:schemeClr>
                </a:solidFill>
                <a:latin typeface="Arial" panose="020B0604020202020204" pitchFamily="34" charset="0"/>
                <a:cs typeface="Arial" panose="020B0604020202020204" pitchFamily="34" charset="0"/>
              </a:rPr>
              <a:t>L’abstinence, ce n’est pas nécessairement permanent ni seulement pour les personnes qui n’ont jamais eu de rapports sexuels.</a:t>
            </a:r>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a:p>
        </p:txBody>
      </p:sp>
    </p:spTree>
    <p:extLst>
      <p:ext uri="{BB962C8B-B14F-4D97-AF65-F5344CB8AC3E}">
        <p14:creationId xmlns:p14="http://schemas.microsoft.com/office/powerpoint/2010/main" val="112962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Jeu-questionnaire facultatif sur le consentement offert sur le site Web de Jeunesse, J’écoute : </a:t>
            </a:r>
            <a:r>
              <a:rPr lang="fr-CA" dirty="0">
                <a:solidFill>
                  <a:prstClr val="black"/>
                </a:solidFill>
                <a:hlinkClick r:id="rId3"/>
              </a:rPr>
              <a:t>Jeu-questionnaire : que sais-tu sur le consentement ? - jeunessejecoute.ca</a:t>
            </a:r>
            <a:endParaRPr lang="fr-FR" dirty="0"/>
          </a:p>
          <a:p>
            <a:endParaRPr lang="fr-FR" dirty="0"/>
          </a:p>
          <a:p>
            <a:r>
              <a:rPr lang="fr-FR" dirty="0"/>
              <a:t>VERSION FRANÇAISE DE LA VIDÉO : </a:t>
            </a:r>
            <a:r>
              <a:rPr lang="fr-FR" dirty="0">
                <a:hlinkClick r:id="rId4"/>
              </a:rPr>
              <a:t>https://www.youtube.com/watch?v=AaKoSIeLAKc</a:t>
            </a:r>
            <a:r>
              <a:rPr lang="fr-FR" dirty="0"/>
              <a:t> </a:t>
            </a:r>
            <a:endParaRPr lang="en-CA" dirty="0"/>
          </a:p>
          <a:p>
            <a:endParaRPr lang="en-CA" dirty="0"/>
          </a:p>
          <a:p>
            <a:endParaRPr lang="en-CA" dirty="0"/>
          </a:p>
          <a:p>
            <a:r>
              <a:rPr lang="en-CA" dirty="0"/>
              <a:t>Source de </a:t>
            </a:r>
            <a:r>
              <a:rPr lang="en-CA" dirty="0" err="1"/>
              <a:t>l’image</a:t>
            </a:r>
            <a:r>
              <a:rPr lang="en-CA" dirty="0"/>
              <a:t> : canva.com</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a:p>
        </p:txBody>
      </p:sp>
    </p:spTree>
    <p:extLst>
      <p:ext uri="{BB962C8B-B14F-4D97-AF65-F5344CB8AC3E}">
        <p14:creationId xmlns:p14="http://schemas.microsoft.com/office/powerpoint/2010/main" val="163300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547" y="4441845"/>
            <a:ext cx="6080907" cy="4166200"/>
          </a:xfrm>
        </p:spPr>
        <p:txBody>
          <a:bodyPr/>
          <a:lstStyle/>
          <a:p>
            <a:r>
              <a:rPr lang="fr-CA" sz="1100" dirty="0">
                <a:cs typeface="Calibri"/>
              </a:rPr>
              <a:t>Il y a toutes sortes de façons de refuser l’intimité à l’autre. Voici quelques façons de dire « non ». </a:t>
            </a:r>
          </a:p>
          <a:p>
            <a:r>
              <a:rPr lang="fr-CA" sz="1100" dirty="0"/>
              <a:t>Non.</a:t>
            </a:r>
            <a:endParaRPr lang="fr-CA" sz="1100" dirty="0">
              <a:cs typeface="Calibri" panose="020F0502020204030204"/>
            </a:endParaRPr>
          </a:p>
          <a:p>
            <a:pPr>
              <a:lnSpc>
                <a:spcPct val="90000"/>
              </a:lnSpc>
            </a:pPr>
            <a:r>
              <a:rPr lang="fr-CA" sz="1100" dirty="0"/>
              <a:t>Arrête.</a:t>
            </a:r>
            <a:endParaRPr lang="fr-CA" sz="1100" dirty="0">
              <a:cs typeface="Calibri" panose="020F0502020204030204"/>
            </a:endParaRPr>
          </a:p>
          <a:p>
            <a:pPr>
              <a:lnSpc>
                <a:spcPct val="90000"/>
              </a:lnSpc>
            </a:pPr>
            <a:r>
              <a:rPr lang="fr-CA" sz="1100" dirty="0"/>
              <a:t>Pas maintenant.</a:t>
            </a:r>
            <a:endParaRPr lang="fr-CA" sz="1100" dirty="0">
              <a:cs typeface="Calibri" panose="020F0502020204030204"/>
            </a:endParaRPr>
          </a:p>
          <a:p>
            <a:pPr>
              <a:lnSpc>
                <a:spcPct val="90000"/>
              </a:lnSpc>
            </a:pPr>
            <a:r>
              <a:rPr lang="fr-CA" sz="1100" dirty="0"/>
              <a:t>Je ne suis pas prêt(e).</a:t>
            </a:r>
            <a:endParaRPr lang="fr-CA" sz="1100" dirty="0">
              <a:cs typeface="Calibri" panose="020F0502020204030204"/>
            </a:endParaRPr>
          </a:p>
          <a:p>
            <a:pPr>
              <a:lnSpc>
                <a:spcPct val="90000"/>
              </a:lnSpc>
            </a:pPr>
            <a:r>
              <a:rPr lang="fr-CA" sz="1100" dirty="0"/>
              <a:t>Je ne veux pas.</a:t>
            </a:r>
            <a:endParaRPr lang="fr-CA" sz="1100" dirty="0">
              <a:cs typeface="Calibri" panose="020F0502020204030204"/>
            </a:endParaRPr>
          </a:p>
          <a:p>
            <a:pPr>
              <a:lnSpc>
                <a:spcPct val="90000"/>
              </a:lnSpc>
            </a:pPr>
            <a:r>
              <a:rPr lang="fr-CA" sz="1100" dirty="0"/>
              <a:t>Je dois étudier.</a:t>
            </a:r>
            <a:endParaRPr lang="fr-CA" sz="1100" dirty="0">
              <a:cs typeface="Calibri" panose="020F0502020204030204"/>
            </a:endParaRPr>
          </a:p>
          <a:p>
            <a:pPr>
              <a:lnSpc>
                <a:spcPct val="90000"/>
              </a:lnSpc>
            </a:pPr>
            <a:r>
              <a:rPr lang="fr-CA" sz="1100" dirty="0"/>
              <a:t>Je ne me sens pas bien.</a:t>
            </a:r>
            <a:endParaRPr lang="fr-CA" sz="1100" dirty="0">
              <a:cs typeface="Calibri" panose="020F0502020204030204"/>
            </a:endParaRPr>
          </a:p>
          <a:p>
            <a:pPr>
              <a:lnSpc>
                <a:spcPct val="90000"/>
              </a:lnSpc>
            </a:pPr>
            <a:r>
              <a:rPr lang="fr-CA" sz="1100" dirty="0"/>
              <a:t>Je dois aller chez moi maintenant.</a:t>
            </a:r>
            <a:endParaRPr lang="fr-CA" sz="1100" dirty="0">
              <a:cs typeface="Calibri" panose="020F0502020204030204"/>
            </a:endParaRPr>
          </a:p>
          <a:p>
            <a:pPr>
              <a:lnSpc>
                <a:spcPct val="90000"/>
              </a:lnSpc>
            </a:pPr>
            <a:r>
              <a:rPr lang="fr-CA" sz="1100" dirty="0"/>
              <a:t>J’ai besoin d’aller aux toilettes.</a:t>
            </a:r>
            <a:endParaRPr lang="fr-CA" sz="1100" dirty="0">
              <a:cs typeface="Calibri" panose="020F0502020204030204"/>
            </a:endParaRPr>
          </a:p>
          <a:p>
            <a:pPr>
              <a:lnSpc>
                <a:spcPct val="90000"/>
              </a:lnSpc>
            </a:pPr>
            <a:r>
              <a:rPr lang="fr-CA" sz="1100" dirty="0"/>
              <a:t>Repousser quelqu’un physiquement.</a:t>
            </a:r>
          </a:p>
          <a:p>
            <a:pPr>
              <a:lnSpc>
                <a:spcPct val="90000"/>
              </a:lnSpc>
            </a:pPr>
            <a:r>
              <a:rPr lang="fr-CA" sz="1100" dirty="0">
                <a:cs typeface="Calibri"/>
              </a:rPr>
              <a:t>Je ne suis pas à l’aise.</a:t>
            </a:r>
          </a:p>
          <a:p>
            <a:pPr>
              <a:lnSpc>
                <a:spcPct val="90000"/>
              </a:lnSpc>
            </a:pPr>
            <a:r>
              <a:rPr lang="fr-CA" sz="1100" dirty="0">
                <a:cs typeface="Calibri"/>
              </a:rPr>
              <a:t>Faisons autre chose.</a:t>
            </a:r>
          </a:p>
          <a:p>
            <a:pPr>
              <a:lnSpc>
                <a:spcPct val="90000"/>
              </a:lnSpc>
            </a:pPr>
            <a:r>
              <a:rPr lang="fr-CA" sz="1100" dirty="0">
                <a:cs typeface="Calibri"/>
              </a:rPr>
              <a:t>Je ne pense pas que je devrais.</a:t>
            </a:r>
          </a:p>
          <a:p>
            <a:pPr>
              <a:lnSpc>
                <a:spcPct val="90000"/>
              </a:lnSpc>
            </a:pPr>
            <a:r>
              <a:rPr lang="fr-CA" sz="1100" dirty="0">
                <a:cs typeface="Calibri"/>
              </a:rPr>
              <a:t>Je n’en ai pas envie.</a:t>
            </a:r>
          </a:p>
          <a:p>
            <a:pPr>
              <a:lnSpc>
                <a:spcPct val="90000"/>
              </a:lnSpc>
            </a:pPr>
            <a:r>
              <a:rPr lang="fr-CA" sz="1100" dirty="0">
                <a:cs typeface="Calibri"/>
              </a:rPr>
              <a:t>Est-ce qu’on peut ralentir?</a:t>
            </a:r>
          </a:p>
          <a:p>
            <a:pPr>
              <a:lnSpc>
                <a:spcPct val="90000"/>
              </a:lnSpc>
            </a:pPr>
            <a:r>
              <a:rPr lang="fr-CA" sz="1100" dirty="0">
                <a:cs typeface="Calibri"/>
              </a:rPr>
              <a:t>Je dois partir bientôt.</a:t>
            </a:r>
          </a:p>
          <a:p>
            <a:pPr>
              <a:lnSpc>
                <a:spcPct val="90000"/>
              </a:lnSpc>
            </a:pPr>
            <a:r>
              <a:rPr lang="fr-CA" sz="1100" dirty="0">
                <a:cs typeface="Calibri"/>
              </a:rPr>
              <a:t>Il faut que j’y pense.</a:t>
            </a:r>
          </a:p>
          <a:p>
            <a:pPr>
              <a:lnSpc>
                <a:spcPct val="90000"/>
              </a:lnSpc>
            </a:pPr>
            <a:r>
              <a:rPr lang="fr-CA" sz="1100" dirty="0">
                <a:cs typeface="Calibri"/>
              </a:rPr>
              <a:t>J’ai besoin de plus de temps.</a:t>
            </a:r>
          </a:p>
          <a:p>
            <a:pPr>
              <a:lnSpc>
                <a:spcPct val="90000"/>
              </a:lnSpc>
            </a:pPr>
            <a:r>
              <a:rPr lang="fr-CA" sz="1100" dirty="0">
                <a:cs typeface="Calibri"/>
              </a:rPr>
              <a:t>Pas ici.</a:t>
            </a:r>
          </a:p>
          <a:p>
            <a:pPr>
              <a:lnSpc>
                <a:spcPct val="90000"/>
              </a:lnSpc>
            </a:pPr>
            <a:r>
              <a:rPr lang="fr-CA" sz="1100" dirty="0">
                <a:cs typeface="Calibri"/>
              </a:rPr>
              <a:t>Je t’aime bien, mais je ne veux pas aller plus loin.</a:t>
            </a:r>
          </a:p>
          <a:p>
            <a:pPr>
              <a:lnSpc>
                <a:spcPct val="90000"/>
              </a:lnSpc>
            </a:pPr>
            <a:endParaRPr lang="fr-CA" sz="1100" dirty="0">
              <a:cs typeface="Calibri"/>
            </a:endParaRPr>
          </a:p>
          <a:p>
            <a:r>
              <a:rPr lang="fr-CA" sz="1100" dirty="0">
                <a:cs typeface="Calibri"/>
              </a:rPr>
              <a:t>Établir ses limites est une autre façon d’exprimer son degré d’aise relativement à différents degrés d’intimité et de dire à l’autre exactement ce qu’on est à l’aise de faire.</a:t>
            </a:r>
          </a:p>
          <a:p>
            <a:r>
              <a:rPr lang="fr-CA" sz="1100" dirty="0">
                <a:cs typeface="Calibri"/>
              </a:rPr>
              <a:t>Source de l’image : wordart.com</a:t>
            </a:r>
          </a:p>
        </p:txBody>
      </p:sp>
      <p:sp>
        <p:nvSpPr>
          <p:cNvPr id="4" name="Slide Number Placeholder 3"/>
          <p:cNvSpPr>
            <a:spLocks noGrp="1"/>
          </p:cNvSpPr>
          <p:nvPr>
            <p:ph type="sldNum" sz="quarter" idx="5"/>
          </p:nvPr>
        </p:nvSpPr>
        <p:spPr/>
        <p:txBody>
          <a:bodyPr/>
          <a:lstStyle/>
          <a:p>
            <a:fld id="{6DF3DC4A-19F6-42CA-A5EF-5A7430E77B3B}" type="slidenum">
              <a:rPr lang="en-US" smtClean="0"/>
              <a:t>7</a:t>
            </a:fld>
            <a:endParaRPr lang="en-US"/>
          </a:p>
        </p:txBody>
      </p:sp>
    </p:spTree>
    <p:extLst>
      <p:ext uri="{BB962C8B-B14F-4D97-AF65-F5344CB8AC3E}">
        <p14:creationId xmlns:p14="http://schemas.microsoft.com/office/powerpoint/2010/main" val="1271756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latin typeface="Arial" panose="020B0604020202020204" pitchFamily="34" charset="0"/>
                <a:cs typeface="Arial" panose="020B0604020202020204" pitchFamily="34" charset="0"/>
              </a:rPr>
              <a:t>Les images ne sont pas à l’échelle.</a:t>
            </a:r>
          </a:p>
          <a:p>
            <a:endParaRPr lang="fr-CA" altLang="en-US" dirty="0">
              <a:latin typeface="Arial" panose="020B0604020202020204" pitchFamily="34" charset="0"/>
              <a:cs typeface="Arial" panose="020B0604020202020204" pitchFamily="34" charset="0"/>
            </a:endParaRPr>
          </a:p>
          <a:p>
            <a:r>
              <a:rPr lang="fr-CA" altLang="en-US" dirty="0">
                <a:latin typeface="Arial" panose="020B0604020202020204" pitchFamily="34" charset="0"/>
                <a:cs typeface="Arial" panose="020B0604020202020204" pitchFamily="34" charset="0"/>
              </a:rPr>
              <a:t>Images : Adobe Stock – achetées</a:t>
            </a:r>
          </a:p>
          <a:p>
            <a:pPr lvl="0">
              <a:defRPr/>
            </a:pPr>
            <a:r>
              <a:rPr lang="fr-CA" altLang="en-US" dirty="0">
                <a:latin typeface="Arial" panose="020B0604020202020204" pitchFamily="34" charset="0"/>
                <a:cs typeface="Arial" panose="020B0604020202020204" pitchFamily="34" charset="0"/>
              </a:rPr>
              <a:t>	</a:t>
            </a:r>
            <a:r>
              <a:rPr lang="fr-CA" dirty="0">
                <a:hlinkClick r:id="rId3"/>
              </a:rPr>
              <a:t>https://www.secca.org.au/</a:t>
            </a:r>
            <a:r>
              <a:rPr lang="fr-CA" dirty="0"/>
              <a:t> avec permission</a:t>
            </a:r>
          </a:p>
        </p:txBody>
      </p:sp>
      <p:sp>
        <p:nvSpPr>
          <p:cNvPr id="4" name="Slide Number Placeholder 3"/>
          <p:cNvSpPr>
            <a:spLocks noGrp="1"/>
          </p:cNvSpPr>
          <p:nvPr>
            <p:ph type="sldNum" sz="quarter" idx="5"/>
          </p:nvPr>
        </p:nvSpPr>
        <p:spPr/>
        <p:txBody>
          <a:bodyPr/>
          <a:lstStyle/>
          <a:p>
            <a:fld id="{FFA4F6F7-D354-4F7A-83CD-BBE40742BBC2}" type="slidenum">
              <a:rPr lang="en-US" smtClean="0"/>
              <a:t>8</a:t>
            </a:fld>
            <a:endParaRPr lang="en-US"/>
          </a:p>
        </p:txBody>
      </p:sp>
    </p:spTree>
    <p:extLst>
      <p:ext uri="{BB962C8B-B14F-4D97-AF65-F5344CB8AC3E}">
        <p14:creationId xmlns:p14="http://schemas.microsoft.com/office/powerpoint/2010/main" val="151599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729371" cy="4020674"/>
          </a:xfrm>
        </p:spPr>
        <p:txBody>
          <a:bodyPr/>
          <a:lstStyle/>
          <a:p>
            <a:r>
              <a:rPr lang="fr-CA" altLang="en-US" b="1" dirty="0">
                <a:latin typeface="Arial" panose="020B0604020202020204" pitchFamily="34" charset="0"/>
                <a:cs typeface="Arial" panose="020B0604020202020204" pitchFamily="34" charset="0"/>
              </a:rPr>
              <a:t>Pénis</a:t>
            </a:r>
            <a:r>
              <a:rPr lang="fr-CA" altLang="en-US" dirty="0">
                <a:latin typeface="Arial" panose="020B0604020202020204" pitchFamily="34" charset="0"/>
                <a:cs typeface="Arial" panose="020B0604020202020204" pitchFamily="34" charset="0"/>
              </a:rPr>
              <a:t> – Organe spongieux et musculaire qui grossit et se raidit quand la personne est excitée sexuellement. </a:t>
            </a:r>
          </a:p>
          <a:p>
            <a:pPr lvl="0">
              <a:defRPr/>
            </a:pPr>
            <a:r>
              <a:rPr lang="fr-CA" altLang="en-US" b="1" dirty="0">
                <a:latin typeface="Arial" panose="020B0604020202020204" pitchFamily="34" charset="0"/>
                <a:cs typeface="Arial" panose="020B0604020202020204" pitchFamily="34" charset="0"/>
              </a:rPr>
              <a:t>Scrotum</a:t>
            </a:r>
            <a:r>
              <a:rPr lang="fr-CA" altLang="en-US" dirty="0">
                <a:latin typeface="Arial" panose="020B0604020202020204" pitchFamily="34" charset="0"/>
                <a:cs typeface="Arial" panose="020B0604020202020204" pitchFamily="34" charset="0"/>
              </a:rPr>
              <a:t> – Poche de peau qui renferme les deux testicules.</a:t>
            </a:r>
          </a:p>
          <a:p>
            <a:pPr lvl="0">
              <a:defRPr/>
            </a:pPr>
            <a:r>
              <a:rPr lang="fr-CA" altLang="en-US" b="1" dirty="0">
                <a:latin typeface="Arial" panose="020B0604020202020204" pitchFamily="34" charset="0"/>
                <a:cs typeface="Arial" panose="020B0604020202020204" pitchFamily="34" charset="0"/>
              </a:rPr>
              <a:t>Testicules </a:t>
            </a:r>
            <a:r>
              <a:rPr lang="fr-CA" altLang="en-US" dirty="0">
                <a:latin typeface="Arial" panose="020B0604020202020204" pitchFamily="34" charset="0"/>
                <a:cs typeface="Arial" panose="020B0604020202020204" pitchFamily="34" charset="0"/>
              </a:rPr>
              <a:t>– Glandes sexuelles mâles qui produisent les spermatozoïdes et la testostérone (hormone mâle). </a:t>
            </a:r>
          </a:p>
          <a:p>
            <a:pPr lvl="0">
              <a:defRPr/>
            </a:pPr>
            <a:r>
              <a:rPr lang="fr-CA" altLang="en-US" b="1" dirty="0">
                <a:latin typeface="Arial" panose="020B0604020202020204" pitchFamily="34" charset="0"/>
                <a:cs typeface="Arial" panose="020B0604020202020204" pitchFamily="34" charset="0"/>
              </a:rPr>
              <a:t>Épididyme</a:t>
            </a:r>
            <a:r>
              <a:rPr lang="fr-CA" altLang="en-US" dirty="0">
                <a:latin typeface="Arial" panose="020B0604020202020204" pitchFamily="34" charset="0"/>
                <a:cs typeface="Arial" panose="020B0604020202020204" pitchFamily="34" charset="0"/>
              </a:rPr>
              <a:t> – Tube à la surface de chaque testicule qui entrepose les spermatozoïdes et les transporte vers les canaux déférents.</a:t>
            </a:r>
          </a:p>
          <a:p>
            <a:pPr lvl="0">
              <a:defRPr/>
            </a:pPr>
            <a:r>
              <a:rPr lang="fr-CA" altLang="en-US" b="1" dirty="0">
                <a:latin typeface="Arial" panose="020B0604020202020204" pitchFamily="34" charset="0"/>
                <a:cs typeface="Arial" panose="020B0604020202020204" pitchFamily="34" charset="0"/>
              </a:rPr>
              <a:t>Canal déférent </a:t>
            </a:r>
            <a:r>
              <a:rPr lang="fr-CA" altLang="en-US" dirty="0">
                <a:latin typeface="Arial" panose="020B0604020202020204" pitchFamily="34" charset="0"/>
                <a:cs typeface="Arial" panose="020B0604020202020204" pitchFamily="34" charset="0"/>
              </a:rPr>
              <a:t>– Tube qui sert au transport des spermatozoïdes du testicule à la vésicule séminale. </a:t>
            </a:r>
          </a:p>
          <a:p>
            <a:pPr lvl="0">
              <a:defRPr/>
            </a:pPr>
            <a:r>
              <a:rPr lang="fr-CA" altLang="en-US" b="1" dirty="0">
                <a:latin typeface="Arial" panose="020B0604020202020204" pitchFamily="34" charset="0"/>
                <a:cs typeface="Arial" panose="020B0604020202020204" pitchFamily="34" charset="0"/>
              </a:rPr>
              <a:t>Vésicules séminales </a:t>
            </a:r>
            <a:r>
              <a:rPr lang="fr-CA" altLang="en-US" dirty="0">
                <a:latin typeface="Arial" panose="020B0604020202020204" pitchFamily="34" charset="0"/>
                <a:cs typeface="Arial" panose="020B0604020202020204" pitchFamily="34" charset="0"/>
              </a:rPr>
              <a:t>– Paire de glandes qui produisent un liquide qui sert à nourrir les spermatozoïdes. </a:t>
            </a:r>
          </a:p>
          <a:p>
            <a:pPr lvl="0">
              <a:defRPr/>
            </a:pPr>
            <a:r>
              <a:rPr lang="fr-CA" altLang="en-US" b="1" dirty="0">
                <a:latin typeface="Arial" panose="020B0604020202020204" pitchFamily="34" charset="0"/>
                <a:cs typeface="Arial" panose="020B0604020202020204" pitchFamily="34" charset="0"/>
              </a:rPr>
              <a:t>Prostate </a:t>
            </a:r>
            <a:r>
              <a:rPr lang="fr-CA" altLang="en-US" dirty="0">
                <a:latin typeface="Arial" panose="020B0604020202020204" pitchFamily="34" charset="0"/>
                <a:cs typeface="Arial" panose="020B0604020202020204" pitchFamily="34" charset="0"/>
              </a:rPr>
              <a:t>– Glande qui ajoute un liquide laiteux au sperme. Le </a:t>
            </a:r>
            <a:r>
              <a:rPr lang="fr-CA" altLang="en-US" b="1" dirty="0">
                <a:latin typeface="Arial" panose="020B0604020202020204" pitchFamily="34" charset="0"/>
                <a:cs typeface="Arial" panose="020B0604020202020204" pitchFamily="34" charset="0"/>
              </a:rPr>
              <a:t>sperme</a:t>
            </a:r>
            <a:r>
              <a:rPr lang="fr-CA" altLang="en-US" dirty="0">
                <a:latin typeface="Arial" panose="020B0604020202020204" pitchFamily="34" charset="0"/>
                <a:cs typeface="Arial" panose="020B0604020202020204" pitchFamily="34" charset="0"/>
              </a:rPr>
              <a:t>, c’est la combinaison des spermatozoïdes et des liquides produits par les vésicules séminales et la prostate. </a:t>
            </a:r>
          </a:p>
          <a:p>
            <a:pPr lvl="0">
              <a:defRPr/>
            </a:pPr>
            <a:r>
              <a:rPr lang="fr-CA" altLang="en-US" b="1" dirty="0">
                <a:latin typeface="Arial" panose="020B0604020202020204" pitchFamily="34" charset="0"/>
                <a:cs typeface="Arial" panose="020B0604020202020204" pitchFamily="34" charset="0"/>
              </a:rPr>
              <a:t>Vessie</a:t>
            </a:r>
            <a:r>
              <a:rPr lang="fr-CA" altLang="en-US" dirty="0">
                <a:latin typeface="Arial" panose="020B0604020202020204" pitchFamily="34" charset="0"/>
                <a:cs typeface="Arial" panose="020B0604020202020204" pitchFamily="34" charset="0"/>
              </a:rPr>
              <a:t> – Organe ayant la forme d’un sac dans lequel l’urine s’accumule jusqu’à son élimination. </a:t>
            </a:r>
          </a:p>
          <a:p>
            <a:pPr lvl="0">
              <a:defRPr/>
            </a:pPr>
            <a:r>
              <a:rPr lang="fr-CA" altLang="en-US" b="1" dirty="0">
                <a:latin typeface="Arial" panose="020B0604020202020204" pitchFamily="34" charset="0"/>
                <a:cs typeface="Arial" panose="020B0604020202020204" pitchFamily="34" charset="0"/>
              </a:rPr>
              <a:t>Urètre </a:t>
            </a:r>
            <a:r>
              <a:rPr lang="fr-CA" altLang="en-US" dirty="0">
                <a:latin typeface="Arial" panose="020B0604020202020204" pitchFamily="34" charset="0"/>
                <a:cs typeface="Arial" panose="020B0604020202020204" pitchFamily="34" charset="0"/>
              </a:rPr>
              <a:t>– Tube qui traverse le pénis par lequel l’urine et le sperme quittent le corps. </a:t>
            </a:r>
          </a:p>
          <a:p>
            <a:pPr lvl="0">
              <a:defRPr/>
            </a:pPr>
            <a:endParaRPr lang="fr-CA" altLang="en-US" b="1" dirty="0">
              <a:latin typeface="Arial" panose="020B0604020202020204" pitchFamily="34" charset="0"/>
              <a:cs typeface="Arial" panose="020B0604020202020204" pitchFamily="34" charset="0"/>
            </a:endParaRPr>
          </a:p>
          <a:p>
            <a:r>
              <a:rPr lang="fr-CA" altLang="en-US" dirty="0">
                <a:latin typeface="Arial" panose="020B0604020202020204" pitchFamily="34" charset="0"/>
                <a:cs typeface="Arial" panose="020B0604020202020204" pitchFamily="34" charset="0"/>
              </a:rPr>
              <a:t>Image : Adobe Stock – achetée</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9</a:t>
            </a:fld>
            <a:endParaRPr lang="en-US"/>
          </a:p>
        </p:txBody>
      </p:sp>
    </p:spTree>
    <p:extLst>
      <p:ext uri="{BB962C8B-B14F-4D97-AF65-F5344CB8AC3E}">
        <p14:creationId xmlns:p14="http://schemas.microsoft.com/office/powerpoint/2010/main" val="334405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2023-04-05</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2023-04-05</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2023-04-05</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2023-04-05</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2023-04-05</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2023-04-05</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2023-04-05</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2023-04-05</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2023-04-05</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2023-04-05</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2023-04-05</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microsoft.com/office/2007/relationships/hdphoto" Target="../media/hdphoto1.wdp"/><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image" Target="../media/image12.png"/><Relationship Id="rId2" Type="http://schemas.openxmlformats.org/officeDocument/2006/relationships/tags" Target="../tags/tag51.xml"/><Relationship Id="rId16" Type="http://schemas.openxmlformats.org/officeDocument/2006/relationships/notesSlide" Target="../notesSlides/notesSlide10.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slideLayout" Target="../slideLayouts/slideLayout2.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vXrQ_FhZmos" TargetMode="External"/><Relationship Id="rId3" Type="http://schemas.openxmlformats.org/officeDocument/2006/relationships/tags" Target="../tags/tag65.xml"/><Relationship Id="rId7" Type="http://schemas.openxmlformats.org/officeDocument/2006/relationships/image" Target="../media/image13.jpeg"/><Relationship Id="rId2" Type="http://schemas.openxmlformats.org/officeDocument/2006/relationships/video" Target="https://www.youtube.com/embed/vXrQ_FhZmos" TargetMode="External"/><Relationship Id="rId1" Type="http://schemas.openxmlformats.org/officeDocument/2006/relationships/tags" Target="../tags/tag64.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12.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16.jpe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15.jpeg"/><Relationship Id="rId2" Type="http://schemas.openxmlformats.org/officeDocument/2006/relationships/tags" Target="../tags/tag68.xml"/><Relationship Id="rId16" Type="http://schemas.openxmlformats.org/officeDocument/2006/relationships/image" Target="../media/image19.jpe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4.jpeg"/><Relationship Id="rId5" Type="http://schemas.openxmlformats.org/officeDocument/2006/relationships/tags" Target="../tags/tag71.xml"/><Relationship Id="rId15" Type="http://schemas.openxmlformats.org/officeDocument/2006/relationships/image" Target="../media/image18.jpeg"/><Relationship Id="rId10" Type="http://schemas.openxmlformats.org/officeDocument/2006/relationships/notesSlide" Target="../notesSlides/notesSlide12.xml"/><Relationship Id="rId4" Type="http://schemas.openxmlformats.org/officeDocument/2006/relationships/tags" Target="../tags/tag70.xml"/><Relationship Id="rId9" Type="http://schemas.openxmlformats.org/officeDocument/2006/relationships/slideLayout" Target="../slideLayouts/slideLayout2.xml"/><Relationship Id="rId1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tags" Target="../tags/tag78.xml"/><Relationship Id="rId7" Type="http://schemas.microsoft.com/office/2007/relationships/hdphoto" Target="../media/hdphoto1.wdp"/><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21.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1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22.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17.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23.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1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24.jpe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1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25.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26.jpe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6.xml"/><Relationship Id="rId7" Type="http://schemas.openxmlformats.org/officeDocument/2006/relationships/notesSlide" Target="../notesSlides/notesSlide2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111.xml"/><Relationship Id="rId7" Type="http://schemas.openxmlformats.org/officeDocument/2006/relationships/notesSlide" Target="../notesSlides/notesSlide23.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hyperlink" Target="https://teachingsexualhealth.ca/teachers/resource/utliser-un-condom/"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28.jpe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29.jpe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www.caseplanifie.ca/" TargetMode="Externa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hyperlink" Target="https://www.sexandu.ca/fr/contraception/" TargetMode="External"/><Relationship Id="rId5" Type="http://schemas.openxmlformats.org/officeDocument/2006/relationships/hyperlink" Target="http://www.healthunit.com/birth-control-methods" TargetMode="Externa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notesSlide" Target="../notesSlides/notesSlide4.xml"/><Relationship Id="rId5" Type="http://schemas.openxmlformats.org/officeDocument/2006/relationships/tags" Target="../tags/tag14.xml"/><Relationship Id="rId10" Type="http://schemas.openxmlformats.org/officeDocument/2006/relationships/slideLayout" Target="../slideLayouts/slideLayout2.xml"/><Relationship Id="rId4" Type="http://schemas.openxmlformats.org/officeDocument/2006/relationships/tags" Target="../tags/tag13.xml"/><Relationship Id="rId9"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3.xml"/><Relationship Id="rId7" Type="http://schemas.openxmlformats.org/officeDocument/2006/relationships/hyperlink" Target="https://www.youtube.com/watch?v=AaKoSIeLAKc" TargetMode="Externa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9.xml"/><Relationship Id="rId7" Type="http://schemas.openxmlformats.org/officeDocument/2006/relationships/image" Target="../media/image8.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3" Type="http://schemas.openxmlformats.org/officeDocument/2006/relationships/tags" Target="../tags/tag33.xml"/><Relationship Id="rId21" Type="http://schemas.openxmlformats.org/officeDocument/2006/relationships/notesSlide" Target="../notesSlides/notesSlide9.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image" Target="../media/image11.png"/><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custDataLst>
              <p:tags r:id="rId2"/>
            </p:custDataLst>
          </p:nvPr>
        </p:nvSpPr>
        <p:spPr>
          <a:xfrm>
            <a:off x="2098766" y="4310747"/>
            <a:ext cx="8368937" cy="861774"/>
          </a:xfrm>
          <a:prstGeom prst="rect">
            <a:avLst/>
          </a:prstGeom>
          <a:noFill/>
        </p:spPr>
        <p:txBody>
          <a:bodyPr wrap="square" lIns="91440" tIns="45720" rIns="91440" bIns="45720" rtlCol="0" anchor="t">
            <a:spAutoFit/>
          </a:bodyPr>
          <a:lstStyle/>
          <a:p>
            <a:pPr algn="ctr"/>
            <a:r>
              <a:rPr lang="en-CA" sz="2500" dirty="0" err="1">
                <a:solidFill>
                  <a:schemeClr val="bg1"/>
                </a:solidFill>
                <a:latin typeface="Arial" panose="020B0604020202020204" pitchFamily="34" charset="0"/>
                <a:cs typeface="Arial" panose="020B0604020202020204" pitchFamily="34" charset="0"/>
              </a:rPr>
              <a:t>Décisions</a:t>
            </a:r>
            <a:r>
              <a:rPr lang="en-CA" sz="2500" dirty="0">
                <a:solidFill>
                  <a:schemeClr val="bg1"/>
                </a:solidFill>
                <a:latin typeface="Arial" panose="020B0604020202020204" pitchFamily="34" charset="0"/>
                <a:cs typeface="Arial" panose="020B0604020202020204" pitchFamily="34" charset="0"/>
              </a:rPr>
              <a:t> sur </a:t>
            </a:r>
            <a:r>
              <a:rPr lang="en-CA" sz="2500" dirty="0" err="1">
                <a:solidFill>
                  <a:schemeClr val="bg1"/>
                </a:solidFill>
                <a:latin typeface="Arial" panose="020B0604020202020204" pitchFamily="34" charset="0"/>
                <a:cs typeface="Arial" panose="020B0604020202020204" pitchFamily="34" charset="0"/>
              </a:rPr>
              <a:t>l’activité</a:t>
            </a:r>
            <a:r>
              <a:rPr lang="en-CA" sz="2500" dirty="0">
                <a:solidFill>
                  <a:schemeClr val="bg1"/>
                </a:solidFill>
                <a:latin typeface="Arial" panose="020B0604020202020204" pitchFamily="34" charset="0"/>
                <a:cs typeface="Arial" panose="020B0604020202020204" pitchFamily="34" charset="0"/>
              </a:rPr>
              <a:t> </a:t>
            </a:r>
            <a:r>
              <a:rPr lang="en-CA" sz="2500" dirty="0" err="1">
                <a:solidFill>
                  <a:schemeClr val="bg1"/>
                </a:solidFill>
                <a:latin typeface="Arial" panose="020B0604020202020204" pitchFamily="34" charset="0"/>
                <a:cs typeface="Arial" panose="020B0604020202020204" pitchFamily="34" charset="0"/>
              </a:rPr>
              <a:t>sexuelle</a:t>
            </a:r>
            <a:r>
              <a:rPr lang="en-CA" sz="2500" dirty="0">
                <a:solidFill>
                  <a:schemeClr val="bg1"/>
                </a:solidFill>
                <a:latin typeface="Arial" panose="020B0604020202020204" pitchFamily="34" charset="0"/>
                <a:cs typeface="Arial" panose="020B0604020202020204" pitchFamily="34" charset="0"/>
              </a:rPr>
              <a:t> : la contraception</a:t>
            </a:r>
          </a:p>
          <a:p>
            <a:pPr algn="ctr"/>
            <a:endParaRPr lang="en-CA" sz="2500"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242EFC4-1E99-440C-A697-E490E1BF57F2}"/>
              </a:ext>
            </a:extLst>
          </p:cNvPr>
          <p:cNvSpPr txBox="1">
            <a:spLocks noChangeArrowheads="1"/>
          </p:cNvSpPr>
          <p:nvPr>
            <p:custDataLst>
              <p:tags r:id="rId3"/>
            </p:custDataLst>
          </p:nvPr>
        </p:nvSpPr>
        <p:spPr bwMode="auto">
          <a:xfrm>
            <a:off x="7149732" y="5510212"/>
            <a:ext cx="4937760" cy="1138773"/>
          </a:xfrm>
          <a:prstGeom prst="rect">
            <a:avLst/>
          </a:prstGeom>
          <a:noFill/>
          <a:ln>
            <a:noFill/>
          </a:ln>
          <a:effectLst/>
        </p:spPr>
        <p:txBody>
          <a:bodyPr wrap="square">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eaLnBrk="1" hangingPunct="1">
              <a:buFontTx/>
              <a:buNone/>
            </a:pPr>
            <a:r>
              <a:rPr lang="en-CA" altLang="en-US" sz="2000" dirty="0" err="1">
                <a:solidFill>
                  <a:schemeClr val="bg1"/>
                </a:solidFill>
                <a:latin typeface="Arial" panose="020B0604020202020204" pitchFamily="34" charset="0"/>
                <a:cs typeface="Arial" panose="020B0604020202020204" pitchFamily="34" charset="0"/>
              </a:rPr>
              <a:t>Créé</a:t>
            </a:r>
            <a:r>
              <a:rPr lang="en-CA" altLang="en-US" sz="2000" dirty="0">
                <a:solidFill>
                  <a:schemeClr val="bg1"/>
                </a:solidFill>
                <a:latin typeface="Arial" panose="020B0604020202020204" pitchFamily="34" charset="0"/>
                <a:cs typeface="Arial" panose="020B0604020202020204" pitchFamily="34" charset="0"/>
              </a:rPr>
              <a:t> par : </a:t>
            </a:r>
            <a:r>
              <a:rPr lang="en-CA" altLang="en-US" sz="2000" dirty="0" err="1">
                <a:solidFill>
                  <a:schemeClr val="bg1"/>
                </a:solidFill>
                <a:latin typeface="Arial" panose="020B0604020202020204" pitchFamily="34" charset="0"/>
                <a:cs typeface="Arial" panose="020B0604020202020204" pitchFamily="34" charset="0"/>
              </a:rPr>
              <a:t>Équipe</a:t>
            </a:r>
            <a:r>
              <a:rPr lang="en-CA" altLang="en-US" sz="2000" dirty="0">
                <a:solidFill>
                  <a:schemeClr val="bg1"/>
                </a:solidFill>
                <a:latin typeface="Arial" panose="020B0604020202020204" pitchFamily="34" charset="0"/>
                <a:cs typeface="Arial" panose="020B0604020202020204" pitchFamily="34" charset="0"/>
              </a:rPr>
              <a:t> de la santé des </a:t>
            </a:r>
            <a:r>
              <a:rPr lang="en-CA" altLang="en-US" sz="2000" dirty="0" err="1">
                <a:solidFill>
                  <a:schemeClr val="bg1"/>
                </a:solidFill>
                <a:latin typeface="Arial" panose="020B0604020202020204" pitchFamily="34" charset="0"/>
                <a:cs typeface="Arial" panose="020B0604020202020204" pitchFamily="34" charset="0"/>
              </a:rPr>
              <a:t>enfants</a:t>
            </a:r>
            <a:r>
              <a:rPr lang="en-CA" altLang="en-US" sz="2000" dirty="0">
                <a:solidFill>
                  <a:schemeClr val="bg1"/>
                </a:solidFill>
                <a:latin typeface="Arial" panose="020B0604020202020204" pitchFamily="34" charset="0"/>
                <a:cs typeface="Arial" panose="020B0604020202020204" pitchFamily="34" charset="0"/>
              </a:rPr>
              <a:t> </a:t>
            </a:r>
          </a:p>
          <a:p>
            <a:pPr eaLnBrk="1" hangingPunct="1">
              <a:buFontTx/>
              <a:buNone/>
            </a:pPr>
            <a:r>
              <a:rPr lang="en-CA" altLang="en-US" sz="2000" dirty="0" err="1">
                <a:solidFill>
                  <a:schemeClr val="bg1"/>
                </a:solidFill>
                <a:latin typeface="Arial" panose="020B0604020202020204" pitchFamily="34" charset="0"/>
                <a:cs typeface="Arial" panose="020B0604020202020204" pitchFamily="34" charset="0"/>
              </a:rPr>
              <a:t>Création</a:t>
            </a:r>
            <a:r>
              <a:rPr lang="en-CA" altLang="en-US" sz="2000" dirty="0">
                <a:solidFill>
                  <a:schemeClr val="bg1"/>
                </a:solidFill>
                <a:latin typeface="Arial" panose="020B0604020202020204" pitchFamily="34" charset="0"/>
                <a:cs typeface="Arial" panose="020B0604020202020204" pitchFamily="34" charset="0"/>
              </a:rPr>
              <a:t> : </a:t>
            </a:r>
            <a:r>
              <a:rPr lang="en-CA" altLang="en-US" sz="2000" dirty="0" err="1">
                <a:solidFill>
                  <a:schemeClr val="bg1"/>
                </a:solidFill>
                <a:latin typeface="Arial" panose="020B0604020202020204" pitchFamily="34" charset="0"/>
                <a:cs typeface="Arial" panose="020B0604020202020204" pitchFamily="34" charset="0"/>
              </a:rPr>
              <a:t>janvier</a:t>
            </a:r>
            <a:r>
              <a:rPr lang="en-CA" altLang="en-US" sz="2000" dirty="0">
                <a:solidFill>
                  <a:schemeClr val="bg1"/>
                </a:solidFill>
                <a:latin typeface="Arial" panose="020B0604020202020204" pitchFamily="34" charset="0"/>
                <a:cs typeface="Arial" panose="020B0604020202020204" pitchFamily="34" charset="0"/>
              </a:rPr>
              <a:t> 2014</a:t>
            </a:r>
          </a:p>
          <a:p>
            <a:pPr eaLnBrk="1" hangingPunct="1">
              <a:buFontTx/>
              <a:buNone/>
            </a:pPr>
            <a:r>
              <a:rPr lang="en-CA" altLang="en-US" sz="2000" dirty="0" err="1">
                <a:solidFill>
                  <a:schemeClr val="bg1"/>
                </a:solidFill>
                <a:latin typeface="Arial" panose="020B0604020202020204" pitchFamily="34" charset="0"/>
                <a:cs typeface="Arial" panose="020B0604020202020204" pitchFamily="34" charset="0"/>
              </a:rPr>
              <a:t>Mise</a:t>
            </a:r>
            <a:r>
              <a:rPr lang="en-CA" altLang="en-US" sz="2000" dirty="0">
                <a:solidFill>
                  <a:schemeClr val="bg1"/>
                </a:solidFill>
                <a:latin typeface="Arial" panose="020B0604020202020204" pitchFamily="34" charset="0"/>
                <a:cs typeface="Arial" panose="020B0604020202020204" pitchFamily="34" charset="0"/>
              </a:rPr>
              <a:t> à jour : </a:t>
            </a:r>
            <a:r>
              <a:rPr lang="en-CA" altLang="en-US" sz="2000" dirty="0" err="1">
                <a:solidFill>
                  <a:schemeClr val="bg1"/>
                </a:solidFill>
                <a:latin typeface="Arial" panose="020B0604020202020204" pitchFamily="34" charset="0"/>
                <a:cs typeface="Arial" panose="020B0604020202020204" pitchFamily="34" charset="0"/>
              </a:rPr>
              <a:t>mai</a:t>
            </a:r>
            <a:r>
              <a:rPr lang="en-CA" altLang="en-US" sz="2000" dirty="0">
                <a:solidFill>
                  <a:schemeClr val="bg1"/>
                </a:solidFill>
                <a:latin typeface="Arial" panose="020B0604020202020204" pitchFamily="34" charset="0"/>
                <a:cs typeface="Arial" panose="020B0604020202020204" pitchFamily="34" charset="0"/>
              </a:rPr>
              <a:t> 2022</a:t>
            </a:r>
            <a:endParaRPr lang="en-US" altLang="en-US" sz="2000" dirty="0">
              <a:solidFill>
                <a:schemeClr val="bg1"/>
              </a:solidFill>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7AFEAA8C-EBC1-8AC2-28DC-F35D73AC31F2}"/>
              </a:ext>
            </a:extLst>
          </p:cNvPr>
          <p:cNvSpPr txBox="1">
            <a:spLocks noChangeArrowheads="1"/>
          </p:cNvSpPr>
          <p:nvPr>
            <p:custDataLst>
              <p:tags r:id="rId4"/>
            </p:custDataLst>
          </p:nvPr>
        </p:nvSpPr>
        <p:spPr bwMode="auto">
          <a:xfrm>
            <a:off x="379184" y="6244997"/>
            <a:ext cx="5541781" cy="400110"/>
          </a:xfrm>
          <a:prstGeom prst="rect">
            <a:avLst/>
          </a:prstGeom>
          <a:noFill/>
          <a:ln>
            <a:noFill/>
          </a:ln>
          <a:effectLst/>
        </p:spPr>
        <p:txBody>
          <a:bodyPr wrap="square" lIns="91440" tIns="45720" rIns="91440" bIns="45720" anchor="t">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en-CA" sz="2000" dirty="0" err="1">
                <a:solidFill>
                  <a:schemeClr val="bg1"/>
                </a:solidFill>
                <a:latin typeface="Arial"/>
                <a:cs typeface="Arial"/>
              </a:rPr>
              <a:t>Recommandé</a:t>
            </a:r>
            <a:r>
              <a:rPr lang="en-CA" sz="2000" dirty="0">
                <a:solidFill>
                  <a:schemeClr val="bg1"/>
                </a:solidFill>
                <a:latin typeface="Arial"/>
                <a:cs typeface="Arial"/>
              </a:rPr>
              <a:t> pour les </a:t>
            </a:r>
            <a:r>
              <a:rPr lang="en-CA" sz="2000" dirty="0" err="1">
                <a:solidFill>
                  <a:schemeClr val="bg1"/>
                </a:solidFill>
                <a:latin typeface="Arial"/>
                <a:cs typeface="Arial"/>
              </a:rPr>
              <a:t>élèves</a:t>
            </a:r>
            <a:r>
              <a:rPr lang="en-CA" sz="2000" dirty="0">
                <a:solidFill>
                  <a:schemeClr val="bg1"/>
                </a:solidFill>
                <a:latin typeface="Arial"/>
                <a:cs typeface="Arial"/>
              </a:rPr>
              <a:t> de la 8</a:t>
            </a:r>
            <a:r>
              <a:rPr lang="fr-CA" altLang="en-US" sz="2000" baseline="30000" dirty="0">
                <a:solidFill>
                  <a:prstClr val="white"/>
                </a:solidFill>
                <a:latin typeface="Arial"/>
                <a:cs typeface="Arial"/>
              </a:rPr>
              <a:t>e</a:t>
            </a:r>
            <a:r>
              <a:rPr lang="fr-CA" altLang="en-US" sz="2000" dirty="0">
                <a:solidFill>
                  <a:prstClr val="white"/>
                </a:solidFill>
                <a:latin typeface="Arial"/>
                <a:cs typeface="Arial"/>
              </a:rPr>
              <a:t> année</a:t>
            </a:r>
            <a:endParaRPr lang="en-US" dirty="0">
              <a:solidFill>
                <a:schemeClr val="bg1"/>
              </a:solidFill>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AD1D-B7E8-4A5F-81CA-7F641D0D62B2}"/>
              </a:ext>
            </a:extLst>
          </p:cNvPr>
          <p:cNvSpPr>
            <a:spLocks noGrp="1"/>
          </p:cNvSpPr>
          <p:nvPr>
            <p:ph type="title"/>
            <p:custDataLst>
              <p:tags r:id="rId1"/>
            </p:custDataLst>
          </p:nvPr>
        </p:nvSpPr>
        <p:spPr/>
        <p:txBody>
          <a:bodyPr/>
          <a:lstStyle/>
          <a:p>
            <a:r>
              <a:rPr lang="fr-CA" altLang="en-US" dirty="0">
                <a:solidFill>
                  <a:srgbClr val="006345"/>
                </a:solidFill>
              </a:rPr>
              <a:t>Personne ayant une vulve</a:t>
            </a:r>
            <a:endParaRPr lang="en-US" dirty="0"/>
          </a:p>
        </p:txBody>
      </p:sp>
      <p:pic>
        <p:nvPicPr>
          <p:cNvPr id="4" name="Picture 3">
            <a:extLst>
              <a:ext uri="{FF2B5EF4-FFF2-40B4-BE49-F238E27FC236}">
                <a16:creationId xmlns:a16="http://schemas.microsoft.com/office/drawing/2014/main" id="{9FE420B3-DD58-40BF-B131-7AA836462B40}"/>
              </a:ext>
            </a:extLst>
          </p:cNvPr>
          <p:cNvPicPr>
            <a:picLocks noChangeAspect="1"/>
          </p:cNvPicPr>
          <p:nvPr>
            <p:custDataLst>
              <p:tags r:id="rId2"/>
            </p:custDataLst>
          </p:nvPr>
        </p:nvPicPr>
        <p:blipFill>
          <a:blip r:embed="rId17">
            <a:extLst>
              <a:ext uri="{BEBA8EAE-BF5A-486C-A8C5-ECC9F3942E4B}">
                <a14:imgProps xmlns:a14="http://schemas.microsoft.com/office/drawing/2010/main">
                  <a14:imgLayer r:embed="rId18">
                    <a14:imgEffect>
                      <a14:colorTemperature colorTemp="5300"/>
                    </a14:imgEffect>
                    <a14:imgEffect>
                      <a14:saturation sat="0"/>
                    </a14:imgEffect>
                  </a14:imgLayer>
                </a14:imgProps>
              </a:ext>
            </a:extLst>
          </a:blip>
          <a:stretch>
            <a:fillRect/>
          </a:stretch>
        </p:blipFill>
        <p:spPr>
          <a:xfrm>
            <a:off x="4026278" y="1914971"/>
            <a:ext cx="4441135" cy="5366371"/>
          </a:xfrm>
          <a:prstGeom prst="rect">
            <a:avLst/>
          </a:prstGeom>
        </p:spPr>
      </p:pic>
      <p:sp>
        <p:nvSpPr>
          <p:cNvPr id="5" name="TextBox 4">
            <a:extLst>
              <a:ext uri="{FF2B5EF4-FFF2-40B4-BE49-F238E27FC236}">
                <a16:creationId xmlns:a16="http://schemas.microsoft.com/office/drawing/2014/main" id="{D60949B1-E64F-44D4-A253-2134B3549450}"/>
              </a:ext>
            </a:extLst>
          </p:cNvPr>
          <p:cNvSpPr txBox="1"/>
          <p:nvPr>
            <p:custDataLst>
              <p:tags r:id="rId3"/>
            </p:custDataLst>
          </p:nvPr>
        </p:nvSpPr>
        <p:spPr>
          <a:xfrm>
            <a:off x="5068942" y="2778869"/>
            <a:ext cx="1650703" cy="369332"/>
          </a:xfrm>
          <a:prstGeom prst="rect">
            <a:avLst/>
          </a:prstGeom>
          <a:noFill/>
        </p:spPr>
        <p:txBody>
          <a:bodyPr wrap="square" rtlCol="0">
            <a:spAutoFit/>
          </a:bodyPr>
          <a:lstStyle/>
          <a:p>
            <a:pPr algn="ctr"/>
            <a:r>
              <a:rPr lang="en-CA" dirty="0" err="1">
                <a:latin typeface="Arial" panose="020B0604020202020204" pitchFamily="34" charset="0"/>
                <a:cs typeface="Arial" panose="020B0604020202020204" pitchFamily="34" charset="0"/>
              </a:rPr>
              <a:t>Ovaires</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C59088F-45D7-4391-AD0F-6A726A335F27}"/>
              </a:ext>
            </a:extLst>
          </p:cNvPr>
          <p:cNvCxnSpPr>
            <a:cxnSpLocks/>
          </p:cNvCxnSpPr>
          <p:nvPr>
            <p:custDataLst>
              <p:tags r:id="rId4"/>
            </p:custDataLst>
          </p:nvPr>
        </p:nvCxnSpPr>
        <p:spPr>
          <a:xfrm flipH="1">
            <a:off x="5538446" y="3240534"/>
            <a:ext cx="432048" cy="1194519"/>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0D9EDF2-7DC4-44CA-8510-576BE91B3266}"/>
              </a:ext>
            </a:extLst>
          </p:cNvPr>
          <p:cNvCxnSpPr>
            <a:cxnSpLocks/>
          </p:cNvCxnSpPr>
          <p:nvPr>
            <p:custDataLst>
              <p:tags r:id="rId5"/>
            </p:custDataLst>
          </p:nvPr>
        </p:nvCxnSpPr>
        <p:spPr>
          <a:xfrm>
            <a:off x="5970494" y="3240534"/>
            <a:ext cx="873884" cy="1194519"/>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D8DB852-FA8F-4BD4-8B82-8E8C4FAB85A4}"/>
              </a:ext>
            </a:extLst>
          </p:cNvPr>
          <p:cNvSpPr txBox="1"/>
          <p:nvPr>
            <p:custDataLst>
              <p:tags r:id="rId6"/>
            </p:custDataLst>
          </p:nvPr>
        </p:nvSpPr>
        <p:spPr>
          <a:xfrm>
            <a:off x="2986500" y="2778869"/>
            <a:ext cx="1650703" cy="646331"/>
          </a:xfrm>
          <a:prstGeom prst="rect">
            <a:avLst/>
          </a:prstGeom>
          <a:noFill/>
        </p:spPr>
        <p:txBody>
          <a:bodyPr wrap="square" rtlCol="0">
            <a:spAutoFit/>
          </a:bodyPr>
          <a:lstStyle/>
          <a:p>
            <a:pPr algn="ctr"/>
            <a:r>
              <a:rPr lang="en-CA" dirty="0" err="1">
                <a:latin typeface="Arial" panose="020B0604020202020204" pitchFamily="34" charset="0"/>
                <a:cs typeface="Arial" panose="020B0604020202020204" pitchFamily="34" charset="0"/>
              </a:rPr>
              <a:t>Trompes</a:t>
            </a:r>
            <a:r>
              <a:rPr lang="en-CA" dirty="0">
                <a:latin typeface="Arial" panose="020B0604020202020204" pitchFamily="34" charset="0"/>
                <a:cs typeface="Arial" panose="020B0604020202020204" pitchFamily="34" charset="0"/>
              </a:rPr>
              <a:t> de </a:t>
            </a:r>
            <a:r>
              <a:rPr lang="en-CA" dirty="0" err="1">
                <a:latin typeface="Arial" panose="020B0604020202020204" pitchFamily="34" charset="0"/>
                <a:cs typeface="Arial" panose="020B0604020202020204" pitchFamily="34" charset="0"/>
              </a:rPr>
              <a:t>Fallope</a:t>
            </a:r>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0F05CFD6-39C7-4726-A933-F97883CD1845}"/>
              </a:ext>
            </a:extLst>
          </p:cNvPr>
          <p:cNvCxnSpPr/>
          <p:nvPr>
            <p:custDataLst>
              <p:tags r:id="rId7"/>
            </p:custDataLst>
          </p:nvPr>
        </p:nvCxnSpPr>
        <p:spPr>
          <a:xfrm>
            <a:off x="4354652" y="3498949"/>
            <a:ext cx="1080120" cy="72008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F538CD1-1D7B-41CE-8309-EDC3C1223712}"/>
              </a:ext>
            </a:extLst>
          </p:cNvPr>
          <p:cNvCxnSpPr/>
          <p:nvPr>
            <p:custDataLst>
              <p:tags r:id="rId8"/>
            </p:custDataLst>
          </p:nvPr>
        </p:nvCxnSpPr>
        <p:spPr>
          <a:xfrm>
            <a:off x="4387801" y="3510351"/>
            <a:ext cx="2564620" cy="67110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2165CFE-A0FC-47F4-B180-B55C9E3C0ADA}"/>
              </a:ext>
            </a:extLst>
          </p:cNvPr>
          <p:cNvSpPr txBox="1"/>
          <p:nvPr>
            <p:custDataLst>
              <p:tags r:id="rId9"/>
            </p:custDataLst>
          </p:nvPr>
        </p:nvSpPr>
        <p:spPr>
          <a:xfrm>
            <a:off x="2924024" y="4113892"/>
            <a:ext cx="1650703" cy="369332"/>
          </a:xfrm>
          <a:prstGeom prst="rect">
            <a:avLst/>
          </a:prstGeom>
          <a:noFill/>
        </p:spPr>
        <p:txBody>
          <a:bodyPr wrap="square" rtlCol="0">
            <a:spAutoFit/>
          </a:bodyPr>
          <a:lstStyle/>
          <a:p>
            <a:pPr algn="ctr"/>
            <a:r>
              <a:rPr lang="en-CA" dirty="0" err="1">
                <a:latin typeface="Arial" panose="020B0604020202020204" pitchFamily="34" charset="0"/>
                <a:cs typeface="Arial" panose="020B0604020202020204" pitchFamily="34" charset="0"/>
              </a:rPr>
              <a:t>Utérus</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6ED7704-4406-4FB5-BFFB-EB25F98EA153}"/>
              </a:ext>
            </a:extLst>
          </p:cNvPr>
          <p:cNvCxnSpPr>
            <a:cxnSpLocks/>
          </p:cNvCxnSpPr>
          <p:nvPr>
            <p:custDataLst>
              <p:tags r:id="rId10"/>
            </p:custDataLst>
          </p:nvPr>
        </p:nvCxnSpPr>
        <p:spPr>
          <a:xfrm>
            <a:off x="4265000" y="4417055"/>
            <a:ext cx="1847244" cy="275831"/>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55AD5BB-C5D5-41D3-843C-C3002A85FCD6}"/>
              </a:ext>
            </a:extLst>
          </p:cNvPr>
          <p:cNvSpPr txBox="1"/>
          <p:nvPr>
            <p:custDataLst>
              <p:tags r:id="rId11"/>
            </p:custDataLst>
          </p:nvPr>
        </p:nvSpPr>
        <p:spPr>
          <a:xfrm>
            <a:off x="2375575" y="4868697"/>
            <a:ext cx="1650703" cy="369332"/>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Col de </a:t>
            </a:r>
            <a:r>
              <a:rPr lang="en-CA" dirty="0" err="1">
                <a:latin typeface="Arial" panose="020B0604020202020204" pitchFamily="34" charset="0"/>
                <a:cs typeface="Arial" panose="020B0604020202020204" pitchFamily="34" charset="0"/>
              </a:rPr>
              <a:t>l’utérus</a:t>
            </a:r>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BCE41D1-FB3E-4B33-B6D7-354262007CBE}"/>
              </a:ext>
            </a:extLst>
          </p:cNvPr>
          <p:cNvCxnSpPr>
            <a:cxnSpLocks/>
          </p:cNvCxnSpPr>
          <p:nvPr>
            <p:custDataLst>
              <p:tags r:id="rId12"/>
            </p:custDataLst>
          </p:nvPr>
        </p:nvCxnSpPr>
        <p:spPr>
          <a:xfrm flipV="1">
            <a:off x="4135012" y="5110256"/>
            <a:ext cx="1977232" cy="3759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DCEB9C3-18D0-4E02-A75D-F72952C71C6D}"/>
              </a:ext>
            </a:extLst>
          </p:cNvPr>
          <p:cNvSpPr txBox="1"/>
          <p:nvPr>
            <p:custDataLst>
              <p:tags r:id="rId13"/>
            </p:custDataLst>
          </p:nvPr>
        </p:nvSpPr>
        <p:spPr>
          <a:xfrm>
            <a:off x="2924024" y="5396964"/>
            <a:ext cx="1650703" cy="369332"/>
          </a:xfrm>
          <a:prstGeom prst="rect">
            <a:avLst/>
          </a:prstGeom>
          <a:noFill/>
        </p:spPr>
        <p:txBody>
          <a:bodyPr wrap="square" rtlCol="0">
            <a:spAutoFit/>
          </a:bodyPr>
          <a:lstStyle/>
          <a:p>
            <a:pPr algn="ctr"/>
            <a:r>
              <a:rPr lang="en-CA" dirty="0" err="1">
                <a:latin typeface="Arial" panose="020B0604020202020204" pitchFamily="34" charset="0"/>
                <a:cs typeface="Arial" panose="020B0604020202020204" pitchFamily="34" charset="0"/>
              </a:rPr>
              <a:t>Vagin</a:t>
            </a: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4A1A6702-BE56-4AB5-ABD9-750063E9179D}"/>
              </a:ext>
            </a:extLst>
          </p:cNvPr>
          <p:cNvCxnSpPr>
            <a:cxnSpLocks/>
          </p:cNvCxnSpPr>
          <p:nvPr>
            <p:custDataLst>
              <p:tags r:id="rId14"/>
            </p:custDataLst>
          </p:nvPr>
        </p:nvCxnSpPr>
        <p:spPr>
          <a:xfrm flipV="1">
            <a:off x="4325326" y="5367950"/>
            <a:ext cx="1899386" cy="25984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78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86B1-DAB7-4D72-978C-8FBE6891F96F}"/>
              </a:ext>
            </a:extLst>
          </p:cNvPr>
          <p:cNvSpPr>
            <a:spLocks noGrp="1"/>
          </p:cNvSpPr>
          <p:nvPr>
            <p:ph type="title"/>
            <p:custDataLst>
              <p:tags r:id="rId1"/>
            </p:custDataLst>
          </p:nvPr>
        </p:nvSpPr>
        <p:spPr/>
        <p:txBody>
          <a:bodyPr/>
          <a:lstStyle/>
          <a:p>
            <a:r>
              <a:rPr lang="en-CA" altLang="en-US" dirty="0">
                <a:solidFill>
                  <a:srgbClr val="006345"/>
                </a:solidFill>
              </a:rPr>
              <a:t>Le cycle </a:t>
            </a:r>
            <a:r>
              <a:rPr lang="en-CA" altLang="en-US" dirty="0" err="1">
                <a:solidFill>
                  <a:srgbClr val="006345"/>
                </a:solidFill>
              </a:rPr>
              <a:t>menstruel</a:t>
            </a:r>
            <a:endParaRPr lang="en-US" dirty="0"/>
          </a:p>
        </p:txBody>
      </p:sp>
      <p:pic>
        <p:nvPicPr>
          <p:cNvPr id="4" name="Online Media 3" title="The Menstrual Cycle">
            <a:hlinkClick r:id="" action="ppaction://media"/>
            <a:extLst>
              <a:ext uri="{FF2B5EF4-FFF2-40B4-BE49-F238E27FC236}">
                <a16:creationId xmlns:a16="http://schemas.microsoft.com/office/drawing/2014/main" id="{CEF2D794-3634-4924-A2A8-2A806563432B}"/>
              </a:ext>
            </a:extLst>
          </p:cNvPr>
          <p:cNvPicPr>
            <a:picLocks noGrp="1" noRot="1" noChangeAspect="1"/>
          </p:cNvPicPr>
          <p:nvPr>
            <p:ph idx="1"/>
            <a:videoFile r:link="rId2"/>
            <p:custDataLst>
              <p:tags r:id="rId3"/>
            </p:custDataLst>
          </p:nvPr>
        </p:nvPicPr>
        <p:blipFill>
          <a:blip r:embed="rId7"/>
          <a:stretch>
            <a:fillRect/>
          </a:stretch>
        </p:blipFill>
        <p:spPr>
          <a:xfrm>
            <a:off x="2272275" y="1880016"/>
            <a:ext cx="7647447" cy="4301689"/>
          </a:xfrm>
          <a:prstGeom prst="rect">
            <a:avLst/>
          </a:prstGeom>
        </p:spPr>
      </p:pic>
      <p:sp>
        <p:nvSpPr>
          <p:cNvPr id="5" name="TextBox 4">
            <a:extLst>
              <a:ext uri="{FF2B5EF4-FFF2-40B4-BE49-F238E27FC236}">
                <a16:creationId xmlns:a16="http://schemas.microsoft.com/office/drawing/2014/main" id="{625AA207-6CEE-4A71-9005-A46629138D28}"/>
              </a:ext>
            </a:extLst>
          </p:cNvPr>
          <p:cNvSpPr txBox="1"/>
          <p:nvPr>
            <p:custDataLst>
              <p:tags r:id="rId4"/>
            </p:custDataLst>
          </p:nvPr>
        </p:nvSpPr>
        <p:spPr>
          <a:xfrm>
            <a:off x="3198800" y="6211669"/>
            <a:ext cx="5794396" cy="523220"/>
          </a:xfrm>
          <a:prstGeom prst="rect">
            <a:avLst/>
          </a:prstGeom>
          <a:noFill/>
        </p:spPr>
        <p:txBody>
          <a:bodyPr wrap="square" rtlCol="0">
            <a:spAutoFit/>
          </a:bodyPr>
          <a:lstStyle/>
          <a:p>
            <a:pPr algn="ctr"/>
            <a:r>
              <a:rPr lang="en-CA" altLang="en-US" sz="1400" dirty="0">
                <a:solidFill>
                  <a:schemeClr val="accent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https://www.youtube.com/watch?v=vXrQ_FhZmos</a:t>
            </a:r>
            <a:endParaRPr lang="en-CA" altLang="en-US" sz="1400" dirty="0">
              <a:solidFill>
                <a:schemeClr val="accent1"/>
              </a:solidFill>
              <a:latin typeface="Arial" panose="020B0604020202020204" pitchFamily="34" charset="0"/>
              <a:cs typeface="Arial" panose="020B0604020202020204" pitchFamily="34" charset="0"/>
            </a:endParaRPr>
          </a:p>
          <a:p>
            <a:pPr algn="ct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46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9691-FFC4-4C68-AFD6-98D1E147D244}"/>
              </a:ext>
            </a:extLst>
          </p:cNvPr>
          <p:cNvSpPr>
            <a:spLocks noGrp="1"/>
          </p:cNvSpPr>
          <p:nvPr>
            <p:ph type="title"/>
            <p:custDataLst>
              <p:tags r:id="rId1"/>
            </p:custDataLst>
          </p:nvPr>
        </p:nvSpPr>
        <p:spPr/>
        <p:txBody>
          <a:bodyPr/>
          <a:lstStyle/>
          <a:p>
            <a:r>
              <a:rPr lang="en-CA" altLang="en-US" dirty="0">
                <a:solidFill>
                  <a:srgbClr val="006345"/>
                </a:solidFill>
              </a:rPr>
              <a:t>Contraception</a:t>
            </a:r>
            <a:endParaRPr lang="en-US" dirty="0"/>
          </a:p>
        </p:txBody>
      </p:sp>
      <p:sp>
        <p:nvSpPr>
          <p:cNvPr id="3" name="Content Placeholder 2">
            <a:extLst>
              <a:ext uri="{FF2B5EF4-FFF2-40B4-BE49-F238E27FC236}">
                <a16:creationId xmlns:a16="http://schemas.microsoft.com/office/drawing/2014/main" id="{235CE053-035F-4F7E-A0A1-0BB1FA6209A0}"/>
              </a:ext>
            </a:extLst>
          </p:cNvPr>
          <p:cNvSpPr>
            <a:spLocks noGrp="1"/>
          </p:cNvSpPr>
          <p:nvPr>
            <p:ph idx="1"/>
            <p:custDataLst>
              <p:tags r:id="rId2"/>
            </p:custDataLst>
          </p:nvPr>
        </p:nvSpPr>
        <p:spPr/>
        <p:txBody>
          <a:bodyPr vert="horz" lIns="91440" tIns="45720" rIns="91440" bIns="45720" rtlCol="0" anchor="t">
            <a:normAutofit/>
          </a:bodyPr>
          <a:lstStyle/>
          <a:p>
            <a:pPr marL="0" indent="0">
              <a:buNone/>
            </a:pPr>
            <a:r>
              <a:rPr lang="fr-CA" i="1" dirty="0"/>
              <a:t>Prévenir une grossesse, ce qu’on appelle aussi « planification des naissances »</a:t>
            </a:r>
          </a:p>
          <a:p>
            <a:pPr marL="0" indent="0">
              <a:buNone/>
            </a:pPr>
            <a:endParaRPr lang="fr-CA" i="1" dirty="0"/>
          </a:p>
          <a:p>
            <a:pPr marL="0" indent="0">
              <a:buNone/>
            </a:pPr>
            <a:r>
              <a:rPr lang="fr-CA" dirty="0"/>
              <a:t>Abstinence</a:t>
            </a:r>
          </a:p>
          <a:p>
            <a:pPr marL="0" indent="0">
              <a:buNone/>
            </a:pPr>
            <a:r>
              <a:rPr lang="fr-CA" dirty="0"/>
              <a:t>Méthodes hormonales</a:t>
            </a:r>
          </a:p>
          <a:p>
            <a:pPr marL="0" indent="0">
              <a:buNone/>
            </a:pPr>
            <a:r>
              <a:rPr lang="fr-CA" dirty="0">
                <a:latin typeface="Arial"/>
                <a:cs typeface="Arial"/>
              </a:rPr>
              <a:t>Méthodes non hormonales</a:t>
            </a:r>
          </a:p>
        </p:txBody>
      </p:sp>
      <p:pic>
        <p:nvPicPr>
          <p:cNvPr id="10" name="Picture 2">
            <a:extLst>
              <a:ext uri="{FF2B5EF4-FFF2-40B4-BE49-F238E27FC236}">
                <a16:creationId xmlns:a16="http://schemas.microsoft.com/office/drawing/2014/main" id="{8F2352FE-EC5F-423D-886A-C1014372B879}"/>
              </a:ext>
            </a:extLst>
          </p:cNvPr>
          <p:cNvPicPr>
            <a:picLocks noChangeAspect="1" noChangeArrowheads="1"/>
          </p:cNvPicPr>
          <p:nvPr>
            <p:custDataLst>
              <p:tags r:id="rId3"/>
            </p:custDataLst>
          </p:nvPr>
        </p:nvPicPr>
        <p:blipFill>
          <a:blip r:embed="rId11" cstate="hqprint">
            <a:extLst>
              <a:ext uri="{28A0092B-C50C-407E-A947-70E740481C1C}">
                <a14:useLocalDpi xmlns:a14="http://schemas.microsoft.com/office/drawing/2010/main" val="0"/>
              </a:ext>
            </a:extLst>
          </a:blip>
          <a:srcRect/>
          <a:stretch>
            <a:fillRect/>
          </a:stretch>
        </p:blipFill>
        <p:spPr bwMode="auto">
          <a:xfrm>
            <a:off x="0" y="5532437"/>
            <a:ext cx="1863995"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603698B3-7911-42AB-A6DE-96072F42ABD9}"/>
              </a:ext>
            </a:extLst>
          </p:cNvPr>
          <p:cNvPicPr>
            <a:picLocks noChangeAspect="1" noChangeArrowheads="1"/>
          </p:cNvPicPr>
          <p:nvPr>
            <p:custDataLst>
              <p:tags r:id="rId4"/>
            </p:custDataLst>
          </p:nvPr>
        </p:nvPicPr>
        <p:blipFill rotWithShape="1">
          <a:blip r:embed="rId12" cstate="hqprint">
            <a:alphaModFix amt="70000"/>
            <a:extLst>
              <a:ext uri="{28A0092B-C50C-407E-A947-70E740481C1C}">
                <a14:useLocalDpi xmlns:a14="http://schemas.microsoft.com/office/drawing/2010/main" val="0"/>
              </a:ext>
            </a:extLst>
          </a:blip>
          <a:srcRect b="19114"/>
          <a:stretch/>
        </p:blipFill>
        <p:spPr bwMode="auto">
          <a:xfrm>
            <a:off x="1861498" y="5532436"/>
            <a:ext cx="2181494" cy="13255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3EC5231A-A509-4665-B233-DAA2578418F8}"/>
              </a:ext>
            </a:extLst>
          </p:cNvPr>
          <p:cNvPicPr>
            <a:picLocks noChangeAspect="1" noChangeArrowheads="1"/>
          </p:cNvPicPr>
          <p:nvPr>
            <p:custDataLst>
              <p:tags r:id="rId5"/>
            </p:custDataLst>
          </p:nvPr>
        </p:nvPicPr>
        <p:blipFill rotWithShape="1">
          <a:blip r:embed="rId13" cstate="hqprint">
            <a:alphaModFix amt="70000"/>
            <a:extLst>
              <a:ext uri="{28A0092B-C50C-407E-A947-70E740481C1C}">
                <a14:useLocalDpi xmlns:a14="http://schemas.microsoft.com/office/drawing/2010/main" val="0"/>
              </a:ext>
            </a:extLst>
          </a:blip>
          <a:srcRect b="19115"/>
          <a:stretch/>
        </p:blipFill>
        <p:spPr bwMode="auto">
          <a:xfrm>
            <a:off x="4043824" y="5532437"/>
            <a:ext cx="2184825"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458188AE-A138-4044-9DDC-01638BC78412}"/>
              </a:ext>
            </a:extLst>
          </p:cNvPr>
          <p:cNvPicPr>
            <a:picLocks noChangeAspect="1" noChangeArrowheads="1"/>
          </p:cNvPicPr>
          <p:nvPr>
            <p:custDataLst>
              <p:tags r:id="rId6"/>
            </p:custDataLst>
          </p:nvPr>
        </p:nvPicPr>
        <p:blipFill rotWithShape="1">
          <a:blip r:embed="rId14" cstate="hqprint">
            <a:extLst>
              <a:ext uri="{28A0092B-C50C-407E-A947-70E740481C1C}">
                <a14:useLocalDpi xmlns:a14="http://schemas.microsoft.com/office/drawing/2010/main" val="0"/>
              </a:ext>
            </a:extLst>
          </a:blip>
          <a:srcRect l="16134" r="20849" b="19115"/>
          <a:stretch/>
        </p:blipFill>
        <p:spPr bwMode="auto">
          <a:xfrm>
            <a:off x="8563251" y="5532437"/>
            <a:ext cx="153572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id="{B75CCD5D-B878-4E0A-9114-28C68909E40F}"/>
              </a:ext>
            </a:extLst>
          </p:cNvPr>
          <p:cNvPicPr>
            <a:picLocks noChangeAspect="1" noChangeArrowheads="1"/>
          </p:cNvPicPr>
          <p:nvPr>
            <p:custDataLst>
              <p:tags r:id="rId7"/>
            </p:custDataLst>
          </p:nvPr>
        </p:nvPicPr>
        <p:blipFill rotWithShape="1">
          <a:blip r:embed="rId15" cstate="hqprint">
            <a:alphaModFix amt="70000"/>
            <a:extLst>
              <a:ext uri="{28A0092B-C50C-407E-A947-70E740481C1C}">
                <a14:useLocalDpi xmlns:a14="http://schemas.microsoft.com/office/drawing/2010/main" val="0"/>
              </a:ext>
            </a:extLst>
          </a:blip>
          <a:srcRect l="1464" t="1" r="10057" b="19114"/>
          <a:stretch/>
        </p:blipFill>
        <p:spPr bwMode="auto">
          <a:xfrm>
            <a:off x="10098974" y="5532437"/>
            <a:ext cx="20930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6BD4606-478C-45E1-AEAC-58B431EEF08E}"/>
              </a:ext>
            </a:extLst>
          </p:cNvPr>
          <p:cNvPicPr>
            <a:picLocks noChangeAspect="1"/>
          </p:cNvPicPr>
          <p:nvPr>
            <p:custDataLst>
              <p:tags r:id="rId8"/>
            </p:custDataLst>
          </p:nvPr>
        </p:nvPicPr>
        <p:blipFill rotWithShape="1">
          <a:blip r:embed="rId16" cstate="hqprint">
            <a:alphaModFix amt="70000"/>
            <a:extLst>
              <a:ext uri="{28A0092B-C50C-407E-A947-70E740481C1C}">
                <a14:useLocalDpi xmlns:a14="http://schemas.microsoft.com/office/drawing/2010/main" val="0"/>
              </a:ext>
            </a:extLst>
          </a:blip>
          <a:srcRect b="19115"/>
          <a:stretch/>
        </p:blipFill>
        <p:spPr>
          <a:xfrm>
            <a:off x="6226983" y="5532436"/>
            <a:ext cx="2336268" cy="1325564"/>
          </a:xfrm>
          <a:prstGeom prst="rect">
            <a:avLst/>
          </a:prstGeom>
        </p:spPr>
      </p:pic>
    </p:spTree>
    <p:extLst>
      <p:ext uri="{BB962C8B-B14F-4D97-AF65-F5344CB8AC3E}">
        <p14:creationId xmlns:p14="http://schemas.microsoft.com/office/powerpoint/2010/main" val="353368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arrow&#10;&#10;Description automatically generated">
            <a:extLst>
              <a:ext uri="{FF2B5EF4-FFF2-40B4-BE49-F238E27FC236}">
                <a16:creationId xmlns:a16="http://schemas.microsoft.com/office/drawing/2014/main" id="{E0495560-6D0E-4ADC-9FB0-6C0D72A6C89C}"/>
              </a:ext>
            </a:extLst>
          </p:cNvPr>
          <p:cNvPicPr>
            <a:picLocks noChangeAspect="1"/>
          </p:cNvPicPr>
          <p:nvPr>
            <p:custDataLst>
              <p:tags r:id="rId1"/>
            </p:custDataLst>
          </p:nvPr>
        </p:nvPicPr>
        <p:blipFill>
          <a:blip r:embed="rId4"/>
          <a:srcRect/>
          <a:stretch>
            <a:fillRect/>
          </a:stretch>
        </p:blipFill>
        <p:spPr>
          <a:xfrm>
            <a:off x="3276600" y="609600"/>
            <a:ext cx="5638800" cy="5638800"/>
          </a:xfrm>
          <a:prstGeom prst="roundRect">
            <a:avLst/>
          </a:prstGeom>
        </p:spPr>
      </p:pic>
    </p:spTree>
    <p:extLst>
      <p:ext uri="{BB962C8B-B14F-4D97-AF65-F5344CB8AC3E}">
        <p14:creationId xmlns:p14="http://schemas.microsoft.com/office/powerpoint/2010/main" val="406720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199" y="2385250"/>
            <a:ext cx="10908323" cy="4351338"/>
          </a:xfrm>
        </p:spPr>
        <p:txBody>
          <a:bodyPr>
            <a:normAutofit lnSpcReduction="10000"/>
          </a:bodyPr>
          <a:lstStyle/>
          <a:p>
            <a:pPr marL="457200" indent="-457200" algn="l">
              <a:spcAft>
                <a:spcPts val="1800"/>
              </a:spcAft>
              <a:defRPr/>
            </a:pPr>
            <a:r>
              <a:rPr lang="fr-CA" altLang="en-US" dirty="0"/>
              <a:t>Contiennent de l’estrogène ou de l’œstrogène et de la progestérone.</a:t>
            </a:r>
          </a:p>
          <a:p>
            <a:pPr marL="457200" indent="-457200" algn="l">
              <a:spcBef>
                <a:spcPts val="600"/>
              </a:spcBef>
              <a:defRPr/>
            </a:pPr>
            <a:r>
              <a:rPr lang="fr-CA" altLang="en-US" dirty="0"/>
              <a:t>Peuvent prévenir la grossesse</a:t>
            </a:r>
          </a:p>
          <a:p>
            <a:pPr marL="914400" lvl="1" indent="-457200">
              <a:lnSpc>
                <a:spcPct val="150000"/>
              </a:lnSpc>
              <a:defRPr/>
            </a:pPr>
            <a:r>
              <a:rPr lang="fr-CA" altLang="en-US" dirty="0">
                <a:latin typeface="Arial" panose="020B0604020202020204" pitchFamily="34" charset="0"/>
                <a:cs typeface="Arial" panose="020B0604020202020204" pitchFamily="34" charset="0"/>
              </a:rPr>
              <a:t>en empêchant la libération d’un ovule;</a:t>
            </a:r>
            <a:endParaRPr lang="fr-CA" altLang="en-US" dirty="0"/>
          </a:p>
          <a:p>
            <a:pPr marL="914400" lvl="1" indent="-457200">
              <a:lnSpc>
                <a:spcPct val="150000"/>
              </a:lnSpc>
              <a:defRPr/>
            </a:pPr>
            <a:r>
              <a:rPr lang="fr-CA" altLang="en-US" dirty="0">
                <a:latin typeface="Arial" panose="020B0604020202020204" pitchFamily="34" charset="0"/>
                <a:cs typeface="Arial" panose="020B0604020202020204" pitchFamily="34" charset="0"/>
              </a:rPr>
              <a:t>en épaississant la glaire cervicale;</a:t>
            </a:r>
            <a:endParaRPr lang="fr-CA" altLang="en-US" dirty="0"/>
          </a:p>
          <a:p>
            <a:pPr marL="914400" lvl="1" indent="-457200">
              <a:lnSpc>
                <a:spcPct val="150000"/>
              </a:lnSpc>
              <a:spcBef>
                <a:spcPts val="600"/>
              </a:spcBef>
              <a:spcAft>
                <a:spcPts val="1200"/>
              </a:spcAft>
              <a:defRPr/>
            </a:pPr>
            <a:r>
              <a:rPr lang="fr-CA" altLang="en-US" dirty="0">
                <a:latin typeface="Arial" panose="020B0604020202020204" pitchFamily="34" charset="0"/>
                <a:cs typeface="Arial" panose="020B0604020202020204" pitchFamily="34" charset="0"/>
              </a:rPr>
              <a:t>en modifiant la paroi qui tapisse l’utérus.</a:t>
            </a:r>
          </a:p>
          <a:p>
            <a:pPr marL="457200" indent="-457200" algn="l">
              <a:lnSpc>
                <a:spcPct val="100000"/>
              </a:lnSpc>
              <a:spcBef>
                <a:spcPts val="1200"/>
              </a:spcBef>
              <a:defRPr/>
            </a:pPr>
            <a:r>
              <a:rPr lang="fr-CA" altLang="en-US" b="1" dirty="0"/>
              <a:t>NE </a:t>
            </a:r>
            <a:r>
              <a:rPr lang="fr-CA" altLang="en-US" dirty="0"/>
              <a:t>protègent </a:t>
            </a:r>
            <a:r>
              <a:rPr lang="fr-CA" altLang="en-US" b="1" dirty="0"/>
              <a:t>PAS</a:t>
            </a:r>
            <a:r>
              <a:rPr lang="fr-CA" altLang="en-US" dirty="0"/>
              <a:t> contre les ITSS </a:t>
            </a:r>
            <a:r>
              <a:rPr lang="fr-CA" altLang="en-US" sz="1800" dirty="0"/>
              <a:t>(infections transmissibles sexuellement et par le sang).</a:t>
            </a:r>
            <a:endParaRPr lang="fr-CA" altLang="en-US" sz="3600" dirty="0"/>
          </a:p>
          <a:p>
            <a:pPr marL="914400" lvl="1" indent="-457200">
              <a:defRPr/>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Méthodes hormonales</a:t>
            </a:r>
          </a:p>
        </p:txBody>
      </p:sp>
      <p:pic>
        <p:nvPicPr>
          <p:cNvPr id="5" name="Picture 4">
            <a:extLst>
              <a:ext uri="{FF2B5EF4-FFF2-40B4-BE49-F238E27FC236}">
                <a16:creationId xmlns:a16="http://schemas.microsoft.com/office/drawing/2014/main" id="{E8325DD1-3B54-4C23-A6FD-407784007616}"/>
              </a:ext>
            </a:extLst>
          </p:cNvPr>
          <p:cNvPicPr>
            <a:picLocks noChangeAspect="1"/>
          </p:cNvPicPr>
          <p:nvPr>
            <p:custDataLst>
              <p:tags r:id="rId3"/>
            </p:custDataLst>
          </p:nvPr>
        </p:nvPicPr>
        <p:blipFill rotWithShape="1">
          <a:blip r:embed="rId6">
            <a:duotone>
              <a:schemeClr val="accent5">
                <a:shade val="45000"/>
                <a:satMod val="135000"/>
              </a:schemeClr>
              <a:prstClr val="white"/>
            </a:duotone>
            <a:extLst>
              <a:ext uri="{BEBA8EAE-BF5A-486C-A8C5-ECC9F3942E4B}">
                <a14:imgProps xmlns:a14="http://schemas.microsoft.com/office/drawing/2010/main">
                  <a14:imgLayer r:embed="rId7">
                    <a14:imgEffect>
                      <a14:colorTemperature colorTemp="5300"/>
                    </a14:imgEffect>
                    <a14:imgEffect>
                      <a14:saturation sat="0"/>
                    </a14:imgEffect>
                  </a14:imgLayer>
                </a14:imgProps>
              </a:ext>
            </a:extLst>
          </a:blip>
          <a:srcRect l="23714" t="37498" r="26396" b="27549"/>
          <a:stretch/>
        </p:blipFill>
        <p:spPr>
          <a:xfrm>
            <a:off x="8478420" y="2854569"/>
            <a:ext cx="3268102" cy="2766647"/>
          </a:xfrm>
          <a:prstGeom prst="roundRect">
            <a:avLst/>
          </a:prstGeom>
        </p:spPr>
      </p:pic>
    </p:spTree>
    <p:extLst>
      <p:ext uri="{BB962C8B-B14F-4D97-AF65-F5344CB8AC3E}">
        <p14:creationId xmlns:p14="http://schemas.microsoft.com/office/powerpoint/2010/main" val="201204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200" y="2385250"/>
            <a:ext cx="10515600" cy="592412"/>
          </a:xfrm>
        </p:spPr>
        <p:txBody>
          <a:bodyPr>
            <a:normAutofit/>
          </a:bodyPr>
          <a:lstStyle/>
          <a:p>
            <a:pPr marL="0" indent="0">
              <a:buNone/>
              <a:defRPr/>
            </a:pPr>
            <a:r>
              <a:rPr lang="fr-CA" altLang="en-US" dirty="0"/>
              <a:t>Il faut la prendre à la même heure tous les jours.</a:t>
            </a:r>
          </a:p>
          <a:p>
            <a:pPr marL="457200" indent="-457200" algn="l">
              <a:defRPr/>
            </a:pPr>
            <a:endParaRPr lang="en-CA" altLang="en-US" dirty="0"/>
          </a:p>
          <a:p>
            <a:pPr marL="457200" lvl="1" indent="0">
              <a:buNone/>
              <a:defRPr/>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La pilule</a:t>
            </a:r>
          </a:p>
        </p:txBody>
      </p:sp>
      <p:pic>
        <p:nvPicPr>
          <p:cNvPr id="6" name="Picture 2">
            <a:extLst>
              <a:ext uri="{FF2B5EF4-FFF2-40B4-BE49-F238E27FC236}">
                <a16:creationId xmlns:a16="http://schemas.microsoft.com/office/drawing/2014/main" id="{A7B5BB0B-169F-4204-98D3-5C505B54742A}"/>
              </a:ext>
            </a:extLst>
          </p:cNvPr>
          <p:cNvPicPr>
            <a:picLocks noChangeAspect="1" noChangeArrowheads="1"/>
          </p:cNvPicPr>
          <p:nvPr>
            <p:custDataLst>
              <p:tags r:id="rId3"/>
            </p:custDataLst>
          </p:nvPr>
        </p:nvPicPr>
        <p:blipFill>
          <a:blip r:embed="rId7" cstate="hqprint">
            <a:extLst>
              <a:ext uri="{28A0092B-C50C-407E-A947-70E740481C1C}">
                <a14:useLocalDpi xmlns:a14="http://schemas.microsoft.com/office/drawing/2010/main" val="0"/>
              </a:ext>
            </a:extLst>
          </a:blip>
          <a:srcRect/>
          <a:stretch>
            <a:fillRect/>
          </a:stretch>
        </p:blipFill>
        <p:spPr bwMode="auto">
          <a:xfrm>
            <a:off x="3716337" y="3102312"/>
            <a:ext cx="4759325" cy="338455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9FF4DFB-CB29-4453-A5AD-45C41A4F16EF}"/>
              </a:ext>
            </a:extLst>
          </p:cNvPr>
          <p:cNvSpPr txBox="1"/>
          <p:nvPr>
            <p:custDataLst>
              <p:tags r:id="rId4"/>
            </p:custDataLst>
          </p:nvPr>
        </p:nvSpPr>
        <p:spPr>
          <a:xfrm>
            <a:off x="2637693" y="4794587"/>
            <a:ext cx="1758461" cy="1259919"/>
          </a:xfrm>
          <a:prstGeom prst="roundRect">
            <a:avLst/>
          </a:prstGeom>
          <a:solidFill>
            <a:srgbClr val="9999FF"/>
          </a:solidFill>
        </p:spPr>
        <p:txBody>
          <a:bodyPr wrap="square" rtlCol="0">
            <a:spAutoFit/>
          </a:bodyPr>
          <a:lstStyle/>
          <a:p>
            <a:pPr algn="ctr"/>
            <a:r>
              <a:rPr lang="fr-CA" sz="2000" dirty="0">
                <a:solidFill>
                  <a:schemeClr val="bg1"/>
                </a:solidFill>
                <a:latin typeface="Gill Sans Nova Light" panose="020B0302020104020203" pitchFamily="34" charset="0"/>
              </a:rPr>
              <a:t>Efficacité de</a:t>
            </a:r>
          </a:p>
          <a:p>
            <a:pPr algn="ctr"/>
            <a:r>
              <a:rPr lang="en-CA" sz="4800" dirty="0">
                <a:solidFill>
                  <a:schemeClr val="bg1"/>
                </a:solidFill>
                <a:latin typeface="Gill Sans Nova Cond XBd" panose="020B0604020202020204" pitchFamily="34" charset="0"/>
              </a:rPr>
              <a:t>91 %</a:t>
            </a:r>
            <a:endParaRPr lang="en-US" sz="4800" dirty="0">
              <a:solidFill>
                <a:schemeClr val="bg1"/>
              </a:solidFill>
              <a:latin typeface="Gill Sans Nova Light" panose="020B0302020104020203" pitchFamily="34" charset="0"/>
            </a:endParaRPr>
          </a:p>
        </p:txBody>
      </p:sp>
    </p:spTree>
    <p:extLst>
      <p:ext uri="{BB962C8B-B14F-4D97-AF65-F5344CB8AC3E}">
        <p14:creationId xmlns:p14="http://schemas.microsoft.com/office/powerpoint/2010/main" val="393742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200" y="2385250"/>
            <a:ext cx="10515600" cy="592412"/>
          </a:xfrm>
        </p:spPr>
        <p:txBody>
          <a:bodyPr>
            <a:normAutofit/>
          </a:bodyPr>
          <a:lstStyle/>
          <a:p>
            <a:pPr marL="0" indent="0">
              <a:buNone/>
              <a:defRPr/>
            </a:pPr>
            <a:r>
              <a:rPr lang="fr-CA" altLang="en-US" dirty="0"/>
              <a:t>Relâche des hormones par la peau.</a:t>
            </a:r>
          </a:p>
          <a:p>
            <a:pPr marL="457200" indent="-457200" algn="l">
              <a:defRPr/>
            </a:pPr>
            <a:endParaRPr lang="en-CA" altLang="en-US" dirty="0"/>
          </a:p>
          <a:p>
            <a:pPr marL="457200" lvl="1" indent="0">
              <a:buNone/>
              <a:defRPr/>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Timbre transdermique</a:t>
            </a:r>
          </a:p>
        </p:txBody>
      </p:sp>
      <p:pic>
        <p:nvPicPr>
          <p:cNvPr id="7" name="Picture 2">
            <a:extLst>
              <a:ext uri="{FF2B5EF4-FFF2-40B4-BE49-F238E27FC236}">
                <a16:creationId xmlns:a16="http://schemas.microsoft.com/office/drawing/2014/main" id="{7C7B6F8D-1BC3-43DE-82E7-84250C8FC966}"/>
              </a:ext>
            </a:extLst>
          </p:cNvPr>
          <p:cNvPicPr>
            <a:picLocks noChangeAspect="1" noChangeArrowheads="1"/>
          </p:cNvPicPr>
          <p:nvPr>
            <p:custDataLst>
              <p:tags r:id="rId3"/>
            </p:custDataLst>
          </p:nvPr>
        </p:nvPicPr>
        <p:blipFill>
          <a:blip r:embed="rId7" cstate="hqprint">
            <a:alphaModFix amt="70000"/>
            <a:extLst>
              <a:ext uri="{28A0092B-C50C-407E-A947-70E740481C1C}">
                <a14:useLocalDpi xmlns:a14="http://schemas.microsoft.com/office/drawing/2010/main" val="0"/>
              </a:ext>
            </a:extLst>
          </a:blip>
          <a:srcRect/>
          <a:stretch>
            <a:fillRect/>
          </a:stretch>
        </p:blipFill>
        <p:spPr bwMode="auto">
          <a:xfrm>
            <a:off x="3843337" y="3102312"/>
            <a:ext cx="4505325" cy="338455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9FF4DFB-CB29-4453-A5AD-45C41A4F16EF}"/>
              </a:ext>
            </a:extLst>
          </p:cNvPr>
          <p:cNvSpPr txBox="1"/>
          <p:nvPr>
            <p:custDataLst>
              <p:tags r:id="rId4"/>
            </p:custDataLst>
          </p:nvPr>
        </p:nvSpPr>
        <p:spPr>
          <a:xfrm>
            <a:off x="2637693" y="4794587"/>
            <a:ext cx="1758461" cy="1259919"/>
          </a:xfrm>
          <a:prstGeom prst="roundRect">
            <a:avLst/>
          </a:prstGeom>
          <a:solidFill>
            <a:srgbClr val="9999FF"/>
          </a:solidFill>
        </p:spPr>
        <p:txBody>
          <a:bodyPr wrap="square" rtlCol="0">
            <a:spAutoFit/>
          </a:bodyPr>
          <a:lstStyle/>
          <a:p>
            <a:pPr algn="ctr"/>
            <a:r>
              <a:rPr lang="fr-CA" sz="2000" dirty="0">
                <a:solidFill>
                  <a:schemeClr val="bg1"/>
                </a:solidFill>
                <a:latin typeface="Gill Sans Nova Light" panose="020B0302020104020203" pitchFamily="34" charset="0"/>
              </a:rPr>
              <a:t>Efficacité de</a:t>
            </a:r>
          </a:p>
          <a:p>
            <a:pPr algn="ctr"/>
            <a:r>
              <a:rPr lang="en-CA" sz="4800" dirty="0">
                <a:solidFill>
                  <a:schemeClr val="bg1"/>
                </a:solidFill>
                <a:latin typeface="Gill Sans Nova Cond XBd" panose="020B0604020202020204" pitchFamily="34" charset="0"/>
              </a:rPr>
              <a:t>91 %</a:t>
            </a:r>
            <a:endParaRPr lang="en-US" sz="4800" dirty="0">
              <a:solidFill>
                <a:schemeClr val="bg1"/>
              </a:solidFill>
              <a:latin typeface="Gill Sans Nova Light" panose="020B0302020104020203" pitchFamily="34" charset="0"/>
            </a:endParaRPr>
          </a:p>
        </p:txBody>
      </p:sp>
    </p:spTree>
    <p:extLst>
      <p:ext uri="{BB962C8B-B14F-4D97-AF65-F5344CB8AC3E}">
        <p14:creationId xmlns:p14="http://schemas.microsoft.com/office/powerpoint/2010/main" val="29299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200" y="2385250"/>
            <a:ext cx="10515600" cy="592412"/>
          </a:xfrm>
        </p:spPr>
        <p:txBody>
          <a:bodyPr>
            <a:normAutofit/>
          </a:bodyPr>
          <a:lstStyle/>
          <a:p>
            <a:pPr marL="0" indent="0">
              <a:buNone/>
              <a:defRPr/>
            </a:pPr>
            <a:r>
              <a:rPr lang="fr-CA" altLang="en-US" dirty="0"/>
              <a:t>Anneau souple qui s’insère dans le vagin une fois par mois</a:t>
            </a:r>
          </a:p>
          <a:p>
            <a:pPr marL="457200" indent="-457200" algn="l">
              <a:defRPr/>
            </a:pPr>
            <a:endParaRPr lang="en-CA" altLang="en-US" dirty="0"/>
          </a:p>
          <a:p>
            <a:pPr marL="457200" lvl="1" indent="0">
              <a:buNone/>
              <a:defRPr/>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Anneau contraceptif</a:t>
            </a:r>
            <a:br>
              <a:rPr lang="fr-CA" altLang="en-US" dirty="0">
                <a:solidFill>
                  <a:srgbClr val="006345"/>
                </a:solidFill>
              </a:rPr>
            </a:br>
            <a:r>
              <a:rPr lang="fr-CA" altLang="en-US" sz="2800" dirty="0">
                <a:solidFill>
                  <a:srgbClr val="006345"/>
                </a:solidFill>
              </a:rPr>
              <a:t>Nom de marque : </a:t>
            </a:r>
            <a:r>
              <a:rPr lang="en-CA" altLang="en-US" sz="2800" dirty="0" err="1">
                <a:solidFill>
                  <a:srgbClr val="006345"/>
                </a:solidFill>
              </a:rPr>
              <a:t>Nuva</a:t>
            </a:r>
            <a:r>
              <a:rPr lang="en-CA" altLang="en-US" sz="2800" dirty="0">
                <a:solidFill>
                  <a:srgbClr val="006345"/>
                </a:solidFill>
              </a:rPr>
              <a:t> Ring</a:t>
            </a:r>
            <a:endParaRPr lang="en-US" altLang="en-US" dirty="0">
              <a:solidFill>
                <a:srgbClr val="006345"/>
              </a:solidFill>
            </a:endParaRPr>
          </a:p>
        </p:txBody>
      </p:sp>
      <p:pic>
        <p:nvPicPr>
          <p:cNvPr id="9" name="Picture 2">
            <a:extLst>
              <a:ext uri="{FF2B5EF4-FFF2-40B4-BE49-F238E27FC236}">
                <a16:creationId xmlns:a16="http://schemas.microsoft.com/office/drawing/2014/main" id="{782D6C87-160F-4E55-8240-5A8EB3543D33}"/>
              </a:ext>
            </a:extLst>
          </p:cNvPr>
          <p:cNvPicPr>
            <a:picLocks noChangeAspect="1" noChangeArrowheads="1"/>
          </p:cNvPicPr>
          <p:nvPr>
            <p:custDataLst>
              <p:tags r:id="rId3"/>
            </p:custDataLst>
          </p:nvPr>
        </p:nvPicPr>
        <p:blipFill>
          <a:blip r:embed="rId7" cstate="hqprint">
            <a:extLst>
              <a:ext uri="{28A0092B-C50C-407E-A947-70E740481C1C}">
                <a14:useLocalDpi xmlns:a14="http://schemas.microsoft.com/office/drawing/2010/main" val="0"/>
              </a:ext>
            </a:extLst>
          </a:blip>
          <a:srcRect r="9370"/>
          <a:stretch>
            <a:fillRect/>
          </a:stretch>
        </p:blipFill>
        <p:spPr bwMode="auto">
          <a:xfrm>
            <a:off x="3816350" y="3103105"/>
            <a:ext cx="4559300" cy="338296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9FF4DFB-CB29-4453-A5AD-45C41A4F16EF}"/>
              </a:ext>
            </a:extLst>
          </p:cNvPr>
          <p:cNvSpPr txBox="1"/>
          <p:nvPr>
            <p:custDataLst>
              <p:tags r:id="rId4"/>
            </p:custDataLst>
          </p:nvPr>
        </p:nvSpPr>
        <p:spPr>
          <a:xfrm>
            <a:off x="2637693" y="4794587"/>
            <a:ext cx="1758461" cy="1157764"/>
          </a:xfrm>
          <a:prstGeom prst="roundRect">
            <a:avLst/>
          </a:prstGeom>
          <a:solidFill>
            <a:srgbClr val="9999FF"/>
          </a:solidFill>
        </p:spPr>
        <p:txBody>
          <a:bodyPr wrap="square" rtlCol="0">
            <a:spAutoFit/>
          </a:bodyPr>
          <a:lstStyle/>
          <a:p>
            <a:pPr algn="ctr"/>
            <a:r>
              <a:rPr lang="fr-CA" dirty="0">
                <a:solidFill>
                  <a:schemeClr val="bg1"/>
                </a:solidFill>
                <a:latin typeface="Gill Sans Nova Light" panose="020B0302020104020203" pitchFamily="34" charset="0"/>
              </a:rPr>
              <a:t>Efficacité de</a:t>
            </a:r>
          </a:p>
          <a:p>
            <a:pPr algn="ctr"/>
            <a:r>
              <a:rPr lang="en-CA" sz="4400" dirty="0">
                <a:solidFill>
                  <a:schemeClr val="bg1"/>
                </a:solidFill>
                <a:latin typeface="Gill Sans Nova Cond XBd" panose="020B0604020202020204" pitchFamily="34" charset="0"/>
              </a:rPr>
              <a:t>91 %</a:t>
            </a:r>
            <a:endParaRPr lang="en-US" sz="4400" dirty="0">
              <a:solidFill>
                <a:schemeClr val="bg1"/>
              </a:solidFill>
              <a:latin typeface="Gill Sans Nova Light" panose="020B0302020104020203" pitchFamily="34" charset="0"/>
            </a:endParaRPr>
          </a:p>
        </p:txBody>
      </p:sp>
    </p:spTree>
    <p:extLst>
      <p:ext uri="{BB962C8B-B14F-4D97-AF65-F5344CB8AC3E}">
        <p14:creationId xmlns:p14="http://schemas.microsoft.com/office/powerpoint/2010/main" val="8882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200" y="2385250"/>
            <a:ext cx="10515600" cy="592412"/>
          </a:xfrm>
        </p:spPr>
        <p:txBody>
          <a:bodyPr>
            <a:normAutofit/>
          </a:bodyPr>
          <a:lstStyle/>
          <a:p>
            <a:pPr marL="0" indent="0">
              <a:buNone/>
              <a:defRPr/>
            </a:pPr>
            <a:r>
              <a:rPr lang="fr-CA" altLang="en-US" dirty="0"/>
              <a:t>Injection de progestine toutes les 12 ou 13 semaines</a:t>
            </a:r>
          </a:p>
          <a:p>
            <a:pPr marL="0" indent="0">
              <a:buNone/>
              <a:defRPr/>
            </a:pPr>
            <a:endParaRPr lang="en-CA" altLang="en-US" dirty="0"/>
          </a:p>
          <a:p>
            <a:pPr marL="457200" indent="-457200" algn="l">
              <a:defRPr/>
            </a:pPr>
            <a:endParaRPr lang="en-CA" altLang="en-US" dirty="0"/>
          </a:p>
          <a:p>
            <a:pPr marL="457200" lvl="1" indent="0">
              <a:buNone/>
              <a:defRPr/>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Contraceptif injectable </a:t>
            </a:r>
            <a:br>
              <a:rPr lang="fr-CA" altLang="en-US" dirty="0">
                <a:solidFill>
                  <a:srgbClr val="006345"/>
                </a:solidFill>
              </a:rPr>
            </a:br>
            <a:r>
              <a:rPr lang="fr-CA" altLang="en-US" sz="2800" dirty="0">
                <a:solidFill>
                  <a:srgbClr val="006345"/>
                </a:solidFill>
              </a:rPr>
              <a:t>Nom de marque : </a:t>
            </a:r>
            <a:r>
              <a:rPr lang="en-CA" altLang="en-US" sz="2800" dirty="0">
                <a:solidFill>
                  <a:srgbClr val="006345"/>
                </a:solidFill>
              </a:rPr>
              <a:t>Depo-Provera</a:t>
            </a:r>
            <a:endParaRPr lang="en-US" altLang="en-US" dirty="0">
              <a:solidFill>
                <a:srgbClr val="006345"/>
              </a:solidFill>
            </a:endParaRPr>
          </a:p>
        </p:txBody>
      </p:sp>
      <p:pic>
        <p:nvPicPr>
          <p:cNvPr id="6" name="Picture 2">
            <a:extLst>
              <a:ext uri="{FF2B5EF4-FFF2-40B4-BE49-F238E27FC236}">
                <a16:creationId xmlns:a16="http://schemas.microsoft.com/office/drawing/2014/main" id="{B35EB641-49CC-4A6D-B4DA-612BA3C8CE65}"/>
              </a:ext>
            </a:extLst>
          </p:cNvPr>
          <p:cNvPicPr>
            <a:picLocks noChangeAspect="1" noChangeArrowheads="1"/>
          </p:cNvPicPr>
          <p:nvPr>
            <p:custDataLst>
              <p:tags r:id="rId3"/>
            </p:custDataLst>
          </p:nvPr>
        </p:nvPicPr>
        <p:blipFill>
          <a:blip r:embed="rId7">
            <a:alphaModFix amt="70000"/>
            <a:extLst>
              <a:ext uri="{28A0092B-C50C-407E-A947-70E740481C1C}">
                <a14:useLocalDpi xmlns:a14="http://schemas.microsoft.com/office/drawing/2010/main" val="0"/>
              </a:ext>
            </a:extLst>
          </a:blip>
          <a:srcRect/>
          <a:stretch>
            <a:fillRect/>
          </a:stretch>
        </p:blipFill>
        <p:spPr bwMode="auto">
          <a:xfrm>
            <a:off x="3840956" y="3103105"/>
            <a:ext cx="4510088" cy="338296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9FF4DFB-CB29-4453-A5AD-45C41A4F16EF}"/>
              </a:ext>
            </a:extLst>
          </p:cNvPr>
          <p:cNvSpPr txBox="1"/>
          <p:nvPr>
            <p:custDataLst>
              <p:tags r:id="rId4"/>
            </p:custDataLst>
          </p:nvPr>
        </p:nvSpPr>
        <p:spPr>
          <a:xfrm>
            <a:off x="2637693" y="4794587"/>
            <a:ext cx="1758461" cy="1259919"/>
          </a:xfrm>
          <a:prstGeom prst="roundRect">
            <a:avLst/>
          </a:prstGeom>
          <a:solidFill>
            <a:srgbClr val="9999FF"/>
          </a:solidFill>
        </p:spPr>
        <p:txBody>
          <a:bodyPr wrap="square" rtlCol="0">
            <a:spAutoFit/>
          </a:bodyPr>
          <a:lstStyle/>
          <a:p>
            <a:pPr algn="ctr"/>
            <a:r>
              <a:rPr lang="en-CA" dirty="0">
                <a:solidFill>
                  <a:schemeClr val="bg1"/>
                </a:solidFill>
                <a:latin typeface="Gill Sans Nova Cond XBd" panose="020B0604020202020204" pitchFamily="34" charset="0"/>
              </a:rPr>
              <a:t> </a:t>
            </a:r>
            <a:r>
              <a:rPr lang="fr-CA" sz="2000" dirty="0">
                <a:solidFill>
                  <a:schemeClr val="bg1"/>
                </a:solidFill>
                <a:latin typeface="Gill Sans Nova Light" panose="020B0302020104020203" pitchFamily="34" charset="0"/>
              </a:rPr>
              <a:t>Efficacité de</a:t>
            </a:r>
          </a:p>
          <a:p>
            <a:pPr algn="ctr"/>
            <a:r>
              <a:rPr lang="en-CA" sz="4800" dirty="0">
                <a:solidFill>
                  <a:schemeClr val="bg1"/>
                </a:solidFill>
                <a:latin typeface="Gill Sans Nova Cond XBd" panose="020B0604020202020204" pitchFamily="34" charset="0"/>
              </a:rPr>
              <a:t>94 %</a:t>
            </a:r>
            <a:endParaRPr lang="en-US" dirty="0">
              <a:solidFill>
                <a:schemeClr val="bg1"/>
              </a:solidFill>
              <a:latin typeface="Gill Sans Nova Light" panose="020B0302020104020203" pitchFamily="34" charset="0"/>
            </a:endParaRPr>
          </a:p>
        </p:txBody>
      </p:sp>
    </p:spTree>
    <p:extLst>
      <p:ext uri="{BB962C8B-B14F-4D97-AF65-F5344CB8AC3E}">
        <p14:creationId xmlns:p14="http://schemas.microsoft.com/office/powerpoint/2010/main" val="14354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63C3A712-EDDC-49DD-A908-63C0EF8DE3BA}"/>
              </a:ext>
            </a:extLst>
          </p:cNvPr>
          <p:cNvPicPr>
            <a:picLocks noChangeAspect="1" noChangeArrowheads="1"/>
          </p:cNvPicPr>
          <p:nvPr>
            <p:custDataLst>
              <p:tags r:id="rId1"/>
            </p:custDataLst>
          </p:nvPr>
        </p:nvPicPr>
        <p:blipFill>
          <a:blip r:embed="rId7" cstate="hqprint">
            <a:alphaModFix amt="70000"/>
            <a:extLst>
              <a:ext uri="{28A0092B-C50C-407E-A947-70E740481C1C}">
                <a14:useLocalDpi xmlns:a14="http://schemas.microsoft.com/office/drawing/2010/main" val="0"/>
              </a:ext>
            </a:extLst>
          </a:blip>
          <a:srcRect/>
          <a:stretch>
            <a:fillRect/>
          </a:stretch>
        </p:blipFill>
        <p:spPr bwMode="auto">
          <a:xfrm flipH="1">
            <a:off x="4239866" y="3162319"/>
            <a:ext cx="3712267" cy="328003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p:txBody>
          <a:bodyPr>
            <a:normAutofit fontScale="90000"/>
          </a:bodyPr>
          <a:lstStyle/>
          <a:p>
            <a:r>
              <a:rPr lang="fr-CA" altLang="en-US" sz="4000" dirty="0">
                <a:solidFill>
                  <a:srgbClr val="006345"/>
                </a:solidFill>
                <a:latin typeface="Arial"/>
                <a:cs typeface="Arial"/>
              </a:rPr>
              <a:t>Système intra-utérin – DIU</a:t>
            </a:r>
            <a:br>
              <a:rPr lang="fr-CA" altLang="en-US" sz="4000" dirty="0">
                <a:latin typeface="Arial"/>
                <a:cs typeface="Arial"/>
              </a:rPr>
            </a:br>
            <a:r>
              <a:rPr lang="fr-CA" altLang="en-US" sz="2800" dirty="0">
                <a:solidFill>
                  <a:srgbClr val="006345"/>
                </a:solidFill>
                <a:latin typeface="Arial"/>
                <a:cs typeface="Arial"/>
              </a:rPr>
              <a:t>Noms de marque : </a:t>
            </a:r>
            <a:r>
              <a:rPr lang="fr-CA" altLang="en-US" sz="2800" dirty="0" err="1">
                <a:solidFill>
                  <a:srgbClr val="006345"/>
                </a:solidFill>
                <a:latin typeface="Arial"/>
                <a:cs typeface="Arial"/>
              </a:rPr>
              <a:t>Kyleena</a:t>
            </a:r>
            <a:r>
              <a:rPr lang="fr-CA" altLang="en-US" sz="2800" dirty="0">
                <a:solidFill>
                  <a:srgbClr val="006345"/>
                </a:solidFill>
                <a:latin typeface="Arial"/>
                <a:cs typeface="Arial"/>
              </a:rPr>
              <a:t> et </a:t>
            </a:r>
            <a:r>
              <a:rPr lang="fr-CA" altLang="en-US" sz="2800" dirty="0" err="1">
                <a:solidFill>
                  <a:srgbClr val="006345"/>
                </a:solidFill>
                <a:latin typeface="Arial"/>
                <a:cs typeface="Arial"/>
              </a:rPr>
              <a:t>Mirena</a:t>
            </a:r>
            <a:br>
              <a:rPr lang="en-CA" altLang="en-US" dirty="0"/>
            </a:br>
            <a:endParaRPr lang="en-CA" altLang="en-US" sz="2400" dirty="0">
              <a:solidFill>
                <a:srgbClr val="006345"/>
              </a:solidFill>
            </a:endParaRPr>
          </a:p>
        </p:txBody>
      </p:sp>
      <p:sp>
        <p:nvSpPr>
          <p:cNvPr id="5" name="TextBox 4">
            <a:extLst>
              <a:ext uri="{FF2B5EF4-FFF2-40B4-BE49-F238E27FC236}">
                <a16:creationId xmlns:a16="http://schemas.microsoft.com/office/drawing/2014/main" id="{09FF4DFB-CB29-4453-A5AD-45C41A4F16EF}"/>
              </a:ext>
            </a:extLst>
          </p:cNvPr>
          <p:cNvSpPr txBox="1"/>
          <p:nvPr>
            <p:custDataLst>
              <p:tags r:id="rId3"/>
            </p:custDataLst>
          </p:nvPr>
        </p:nvSpPr>
        <p:spPr>
          <a:xfrm>
            <a:off x="3360635" y="4979050"/>
            <a:ext cx="1758461" cy="1566386"/>
          </a:xfrm>
          <a:prstGeom prst="roundRect">
            <a:avLst/>
          </a:prstGeom>
          <a:solidFill>
            <a:srgbClr val="9999FF"/>
          </a:solidFill>
        </p:spPr>
        <p:txBody>
          <a:bodyPr wrap="square" rtlCol="0">
            <a:spAutoFit/>
          </a:bodyPr>
          <a:lstStyle/>
          <a:p>
            <a:pPr algn="ctr"/>
            <a:r>
              <a:rPr lang="en-CA" dirty="0">
                <a:solidFill>
                  <a:schemeClr val="bg1"/>
                </a:solidFill>
                <a:latin typeface="Gill Sans Nova Cond XBd" panose="020B0604020202020204" pitchFamily="34" charset="0"/>
              </a:rPr>
              <a:t> </a:t>
            </a:r>
            <a:r>
              <a:rPr lang="fr-CA" sz="2000" dirty="0">
                <a:solidFill>
                  <a:schemeClr val="bg1"/>
                </a:solidFill>
                <a:latin typeface="Gill Sans Nova Light" panose="020B0302020104020203" pitchFamily="34" charset="0"/>
              </a:rPr>
              <a:t>Efficacité de</a:t>
            </a:r>
          </a:p>
          <a:p>
            <a:pPr algn="ctr"/>
            <a:r>
              <a:rPr lang="en-CA" sz="4800" dirty="0">
                <a:solidFill>
                  <a:schemeClr val="bg1"/>
                </a:solidFill>
                <a:latin typeface="Gill Sans Nova Cond XBd" panose="020B0604020202020204" pitchFamily="34" charset="0"/>
              </a:rPr>
              <a:t>99 %</a:t>
            </a:r>
            <a:endParaRPr lang="en-US" sz="4800" dirty="0">
              <a:solidFill>
                <a:schemeClr val="bg1"/>
              </a:solidFill>
              <a:latin typeface="Gill Sans Nova Light" panose="020B0302020104020203" pitchFamily="34" charset="0"/>
            </a:endParaRPr>
          </a:p>
          <a:p>
            <a:pPr algn="ctr"/>
            <a:endParaRPr lang="en-US" dirty="0">
              <a:solidFill>
                <a:schemeClr val="bg1"/>
              </a:solidFill>
              <a:latin typeface="Gill Sans Nova Light" panose="020B0302020104020203" pitchFamily="34" charset="0"/>
            </a:endParaRPr>
          </a:p>
        </p:txBody>
      </p:sp>
      <p:sp>
        <p:nvSpPr>
          <p:cNvPr id="8" name="Content Placeholder 2">
            <a:extLst>
              <a:ext uri="{FF2B5EF4-FFF2-40B4-BE49-F238E27FC236}">
                <a16:creationId xmlns:a16="http://schemas.microsoft.com/office/drawing/2014/main" id="{D8A0AAC8-3218-4AB9-80E9-78080AB96783}"/>
              </a:ext>
            </a:extLst>
          </p:cNvPr>
          <p:cNvSpPr txBox="1">
            <a:spLocks/>
          </p:cNvSpPr>
          <p:nvPr>
            <p:custDataLst>
              <p:tags r:id="rId4"/>
            </p:custDataLst>
          </p:nvPr>
        </p:nvSpPr>
        <p:spPr>
          <a:xfrm>
            <a:off x="680936" y="2385250"/>
            <a:ext cx="10672864" cy="592412"/>
          </a:xfrm>
          <a:prstGeom prst="rect">
            <a:avLst/>
          </a:prstGeom>
        </p:spPr>
        <p:txBody>
          <a:bodyPr vert="horz" lIns="91440" tIns="45720" rIns="91440" bIns="45720" rtlCol="0">
            <a:normAutofit fontScale="85000" lnSpcReduction="10000"/>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fr-CA" b="0" i="0" dirty="0">
                <a:solidFill>
                  <a:srgbClr val="000000"/>
                </a:solidFill>
                <a:effectLst/>
                <a:latin typeface="Roboto" panose="02000000000000000000" pitchFamily="2" charset="0"/>
              </a:rPr>
              <a:t>Dispositif en forme de T qu’un professionnel de la santé insère dans l’utérus </a:t>
            </a:r>
            <a:endParaRPr lang="en-CA" altLang="en-US" dirty="0"/>
          </a:p>
          <a:p>
            <a:pPr marL="457200" lvl="1" indent="0">
              <a:buFont typeface="Arial" panose="020B0604020202020204" pitchFamily="34" charset="0"/>
              <a:buNone/>
              <a:defRPr/>
            </a:pPr>
            <a:endParaRPr lang="en-CA" dirty="0"/>
          </a:p>
        </p:txBody>
      </p:sp>
    </p:spTree>
    <p:extLst>
      <p:ext uri="{BB962C8B-B14F-4D97-AF65-F5344CB8AC3E}">
        <p14:creationId xmlns:p14="http://schemas.microsoft.com/office/powerpoint/2010/main" val="53858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a:lstStyle/>
          <a:p>
            <a:pPr algn="l">
              <a:lnSpc>
                <a:spcPct val="150000"/>
              </a:lnSpc>
            </a:pPr>
            <a:r>
              <a:rPr lang="en-CA" altLang="en-US" dirty="0"/>
              <a:t>Il </a:t>
            </a:r>
            <a:r>
              <a:rPr lang="en-CA" altLang="en-US" dirty="0" err="1"/>
              <a:t>est</a:t>
            </a:r>
            <a:r>
              <a:rPr lang="en-CA" altLang="en-US" dirty="0"/>
              <a:t> </a:t>
            </a:r>
            <a:r>
              <a:rPr lang="en-CA" altLang="en-US" dirty="0" err="1"/>
              <a:t>permis</a:t>
            </a:r>
            <a:r>
              <a:rPr lang="en-CA" altLang="en-US" dirty="0"/>
              <a:t> de </a:t>
            </a:r>
            <a:r>
              <a:rPr lang="en-CA" altLang="en-US" dirty="0" err="1"/>
              <a:t>ricaner</a:t>
            </a:r>
            <a:r>
              <a:rPr lang="en-CA" altLang="en-US" dirty="0"/>
              <a:t>.</a:t>
            </a:r>
          </a:p>
          <a:p>
            <a:pPr algn="l">
              <a:lnSpc>
                <a:spcPct val="150000"/>
              </a:lnSpc>
            </a:pPr>
            <a:r>
              <a:rPr lang="fr-CA" altLang="en-US" dirty="0"/>
              <a:t>Soyez respectueux.</a:t>
            </a:r>
            <a:endParaRPr lang="en-CA" altLang="en-US" dirty="0"/>
          </a:p>
          <a:p>
            <a:pPr algn="l">
              <a:lnSpc>
                <a:spcPct val="150000"/>
              </a:lnSpc>
            </a:pPr>
            <a:r>
              <a:rPr lang="en-CA" altLang="en-US" dirty="0"/>
              <a:t>Tout le monde </a:t>
            </a:r>
            <a:r>
              <a:rPr lang="en-CA" altLang="en-US" dirty="0" err="1"/>
              <a:t>apprend</a:t>
            </a:r>
            <a:r>
              <a:rPr lang="en-CA" altLang="en-US" dirty="0"/>
              <a:t>; </a:t>
            </a:r>
            <a:r>
              <a:rPr lang="en-CA" altLang="en-US" dirty="0" err="1"/>
              <a:t>posez</a:t>
            </a:r>
            <a:r>
              <a:rPr lang="en-CA" altLang="en-US" dirty="0"/>
              <a:t> des questions!</a:t>
            </a:r>
          </a:p>
          <a:p>
            <a:pPr algn="l">
              <a:lnSpc>
                <a:spcPct val="150000"/>
              </a:lnSpc>
            </a:pPr>
            <a:r>
              <a:rPr lang="en-CA" altLang="en-US" dirty="0" err="1"/>
              <a:t>Discutez</a:t>
            </a:r>
            <a:r>
              <a:rPr lang="en-CA" altLang="en-US" dirty="0"/>
              <a:t> de la santé </a:t>
            </a:r>
            <a:r>
              <a:rPr lang="en-CA" altLang="en-US" dirty="0" err="1"/>
              <a:t>sexuelle</a:t>
            </a:r>
            <a:r>
              <a:rPr lang="en-CA" altLang="en-US" dirty="0"/>
              <a:t> de </a:t>
            </a:r>
            <a:r>
              <a:rPr lang="en-CA" altLang="en-US" dirty="0" err="1"/>
              <a:t>façon</a:t>
            </a:r>
            <a:r>
              <a:rPr lang="en-CA" altLang="en-US" dirty="0"/>
              <a:t> </a:t>
            </a:r>
            <a:r>
              <a:rPr lang="en-CA" altLang="en-US" dirty="0" err="1"/>
              <a:t>responsable</a:t>
            </a:r>
            <a:r>
              <a:rPr lang="en-CA" altLang="en-US" dirty="0"/>
              <a:t> </a:t>
            </a:r>
            <a:r>
              <a:rPr lang="en-CA" altLang="en-US" dirty="0" err="1"/>
              <a:t>en</a:t>
            </a:r>
            <a:r>
              <a:rPr lang="en-CA" altLang="en-US" dirty="0"/>
              <a:t> </a:t>
            </a:r>
            <a:r>
              <a:rPr lang="en-CA" altLang="en-US" dirty="0" err="1"/>
              <a:t>dehors</a:t>
            </a:r>
            <a:r>
              <a:rPr lang="en-CA" altLang="en-US" dirty="0"/>
              <a:t> de la </a:t>
            </a:r>
            <a:r>
              <a:rPr lang="en-CA" altLang="en-US" dirty="0" err="1"/>
              <a:t>salle</a:t>
            </a:r>
            <a:r>
              <a:rPr lang="en-CA" altLang="en-US" dirty="0"/>
              <a:t> de </a:t>
            </a:r>
            <a:r>
              <a:rPr lang="en-CA" altLang="en-US" dirty="0" err="1"/>
              <a:t>classe</a:t>
            </a:r>
            <a:r>
              <a:rPr lang="en-CA" altLang="en-US" dirty="0"/>
              <a:t>.</a:t>
            </a:r>
          </a:p>
          <a:p>
            <a:pPr marL="0" indent="0" algn="l">
              <a:buNone/>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b="1" dirty="0">
                <a:solidFill>
                  <a:srgbClr val="006345"/>
                </a:solidFill>
                <a:latin typeface="Arial" panose="020B0604020202020204" pitchFamily="34" charset="0"/>
              </a:rPr>
              <a:t>Règles pour les élèves</a:t>
            </a:r>
            <a:endParaRPr lang="en-US" altLang="en-US" b="1" dirty="0">
              <a:solidFill>
                <a:srgbClr val="006345"/>
              </a:solidFill>
              <a:latin typeface="Arial Black" panose="020B0A04020102020204" pitchFamily="34" charset="0"/>
            </a:endParaRPr>
          </a:p>
        </p:txBody>
      </p:sp>
    </p:spTree>
    <p:extLst>
      <p:ext uri="{BB962C8B-B14F-4D97-AF65-F5344CB8AC3E}">
        <p14:creationId xmlns:p14="http://schemas.microsoft.com/office/powerpoint/2010/main" val="290358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a:normAutofit/>
          </a:bodyPr>
          <a:lstStyle/>
          <a:p>
            <a:pPr marL="0" indent="0" algn="l">
              <a:buNone/>
              <a:defRPr/>
            </a:pPr>
            <a:r>
              <a:rPr lang="fr-CA" altLang="en-US" dirty="0"/>
              <a:t>Quand on commence à utiliser un contraceptif hormonal, on peut éprouver les effets secondaires suivants au cours des premiers mois :</a:t>
            </a:r>
          </a:p>
          <a:p>
            <a:pPr marL="914400" lvl="1" indent="-457200">
              <a:spcBef>
                <a:spcPts val="1200"/>
              </a:spcBef>
              <a:defRPr/>
            </a:pPr>
            <a:r>
              <a:rPr lang="fr-CA" altLang="en-US" dirty="0">
                <a:latin typeface="Arial" panose="020B0604020202020204" pitchFamily="34" charset="0"/>
                <a:cs typeface="Arial" panose="020B0604020202020204" pitchFamily="34" charset="0"/>
              </a:rPr>
              <a:t>saignements légers ou irréguliers;</a:t>
            </a:r>
          </a:p>
          <a:p>
            <a:pPr marL="914400" lvl="1" indent="-457200">
              <a:defRPr/>
            </a:pPr>
            <a:r>
              <a:rPr lang="fr-CA" altLang="en-US" dirty="0">
                <a:latin typeface="Arial" panose="020B0604020202020204" pitchFamily="34" charset="0"/>
                <a:cs typeface="Arial" panose="020B0604020202020204" pitchFamily="34" charset="0"/>
              </a:rPr>
              <a:t>nausées;</a:t>
            </a:r>
            <a:endParaRPr lang="fr-CA" altLang="en-US" dirty="0"/>
          </a:p>
          <a:p>
            <a:pPr marL="914400" lvl="1" indent="-457200">
              <a:defRPr/>
            </a:pPr>
            <a:r>
              <a:rPr lang="fr-CA" altLang="en-US" dirty="0">
                <a:latin typeface="Arial" panose="020B0604020202020204" pitchFamily="34" charset="0"/>
                <a:cs typeface="Arial" panose="020B0604020202020204" pitchFamily="34" charset="0"/>
              </a:rPr>
              <a:t>sautes d’humeur;</a:t>
            </a:r>
          </a:p>
          <a:p>
            <a:pPr marL="914400" lvl="1" indent="-457200">
              <a:defRPr/>
            </a:pPr>
            <a:r>
              <a:rPr lang="fr-CA" altLang="en-US" dirty="0">
                <a:latin typeface="Arial" panose="020B0604020202020204" pitchFamily="34" charset="0"/>
                <a:cs typeface="Arial" panose="020B0604020202020204" pitchFamily="34" charset="0"/>
              </a:rPr>
              <a:t>ballonnement;</a:t>
            </a:r>
            <a:endParaRPr lang="fr-CA" altLang="en-US" dirty="0"/>
          </a:p>
          <a:p>
            <a:pPr marL="914400" lvl="1" indent="-457200">
              <a:defRPr/>
            </a:pPr>
            <a:r>
              <a:rPr lang="fr-CA" altLang="en-US" dirty="0">
                <a:latin typeface="Arial" panose="020B0604020202020204" pitchFamily="34" charset="0"/>
                <a:cs typeface="Arial" panose="020B0604020202020204" pitchFamily="34" charset="0"/>
              </a:rPr>
              <a:t>sensibilité des seins au toucher;</a:t>
            </a:r>
          </a:p>
          <a:p>
            <a:pPr marL="914400" lvl="1" indent="-457200">
              <a:defRPr/>
            </a:pPr>
            <a:r>
              <a:rPr lang="fr-CA" altLang="en-US" dirty="0">
                <a:latin typeface="Arial" panose="020B0604020202020204" pitchFamily="34" charset="0"/>
                <a:cs typeface="Arial" panose="020B0604020202020204" pitchFamily="34" charset="0"/>
              </a:rPr>
              <a:t>maux de tête.</a:t>
            </a:r>
          </a:p>
          <a:p>
            <a:pPr marL="914400" lvl="1" indent="-457200">
              <a:defRPr/>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Effets secondaires des méthodes hormonales</a:t>
            </a:r>
          </a:p>
        </p:txBody>
      </p:sp>
    </p:spTree>
    <p:extLst>
      <p:ext uri="{BB962C8B-B14F-4D97-AF65-F5344CB8AC3E}">
        <p14:creationId xmlns:p14="http://schemas.microsoft.com/office/powerpoint/2010/main" val="173429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200" y="2385250"/>
            <a:ext cx="10923008" cy="4085888"/>
          </a:xfrm>
        </p:spPr>
        <p:txBody>
          <a:bodyPr>
            <a:normAutofit/>
          </a:bodyPr>
          <a:lstStyle/>
          <a:p>
            <a:pPr algn="l">
              <a:spcBef>
                <a:spcPct val="0"/>
              </a:spcBef>
            </a:pPr>
            <a:r>
              <a:rPr lang="fr-CA" altLang="en-US" dirty="0"/>
              <a:t>On peut la prendre jusqu’à cinq jours après la relation sexuelle.</a:t>
            </a:r>
            <a:br>
              <a:rPr lang="fr-CA" altLang="en-US" dirty="0"/>
            </a:br>
            <a:endParaRPr lang="fr-CA" altLang="en-US" dirty="0"/>
          </a:p>
          <a:p>
            <a:pPr algn="l">
              <a:spcBef>
                <a:spcPct val="0"/>
              </a:spcBef>
            </a:pPr>
            <a:r>
              <a:rPr lang="fr-CA" altLang="en-US" dirty="0"/>
              <a:t>Elle retarde ou empêche la libération d’un ovule.</a:t>
            </a:r>
          </a:p>
          <a:p>
            <a:pPr algn="l">
              <a:spcBef>
                <a:spcPct val="0"/>
              </a:spcBef>
            </a:pPr>
            <a:endParaRPr lang="fr-CA" altLang="en-US" dirty="0"/>
          </a:p>
          <a:p>
            <a:pPr algn="l">
              <a:spcBef>
                <a:spcPct val="0"/>
              </a:spcBef>
            </a:pPr>
            <a:r>
              <a:rPr lang="fr-CA" altLang="en-US" dirty="0"/>
              <a:t>Elle peut prévenir l’implantation d’un ovule fécondé. </a:t>
            </a:r>
            <a:r>
              <a:rPr lang="fr-CA" altLang="en-US" dirty="0" err="1"/>
              <a:t>prevent</a:t>
            </a:r>
            <a:br>
              <a:rPr lang="fr-CA" altLang="en-US" dirty="0"/>
            </a:br>
            <a:endParaRPr lang="fr-CA" altLang="en-US" dirty="0"/>
          </a:p>
          <a:p>
            <a:pPr algn="l">
              <a:spcBef>
                <a:spcPct val="0"/>
              </a:spcBef>
            </a:pPr>
            <a:r>
              <a:rPr lang="fr-CA" altLang="en-US" dirty="0">
                <a:solidFill>
                  <a:srgbClr val="000000"/>
                </a:solidFill>
              </a:rPr>
              <a:t>Plus on la prend rapidement, plus elle est efficace.</a:t>
            </a:r>
          </a:p>
          <a:p>
            <a:pPr algn="l">
              <a:spcBef>
                <a:spcPct val="0"/>
              </a:spcBef>
            </a:pPr>
            <a:endParaRPr lang="fr-CA" altLang="en-US" dirty="0">
              <a:solidFill>
                <a:srgbClr val="000000"/>
              </a:solidFill>
            </a:endParaRPr>
          </a:p>
          <a:p>
            <a:pPr algn="l">
              <a:spcBef>
                <a:spcPct val="0"/>
              </a:spcBef>
            </a:pPr>
            <a:r>
              <a:rPr lang="fr-CA" altLang="en-US" dirty="0">
                <a:solidFill>
                  <a:srgbClr val="000000"/>
                </a:solidFill>
              </a:rPr>
              <a:t>Elle est conçue pour usage occasionnel seulement et non comme méthode de contraception régulière.</a:t>
            </a: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Contraception d’urgence</a:t>
            </a:r>
            <a:br>
              <a:rPr lang="fr-CA" altLang="en-US" dirty="0">
                <a:solidFill>
                  <a:srgbClr val="006345"/>
                </a:solidFill>
              </a:rPr>
            </a:br>
            <a:r>
              <a:rPr lang="fr-CA" altLang="en-US" dirty="0">
                <a:solidFill>
                  <a:srgbClr val="006345"/>
                </a:solidFill>
              </a:rPr>
              <a:t>(la pilule du lendemain)</a:t>
            </a:r>
          </a:p>
        </p:txBody>
      </p:sp>
      <p:pic>
        <p:nvPicPr>
          <p:cNvPr id="6" name="Picture 1">
            <a:extLst>
              <a:ext uri="{FF2B5EF4-FFF2-40B4-BE49-F238E27FC236}">
                <a16:creationId xmlns:a16="http://schemas.microsoft.com/office/drawing/2014/main" id="{6202EA2B-FDD3-4D40-8DC1-639C5A19D1D3}"/>
              </a:ext>
            </a:extLst>
          </p:cNvPr>
          <p:cNvPicPr>
            <a:picLocks noChangeAspect="1" noChangeArrowheads="1"/>
          </p:cNvPicPr>
          <p:nvPr>
            <p:custDataLst>
              <p:tags r:id="rId3"/>
            </p:custDataLst>
          </p:nvPr>
        </p:nvPicPr>
        <p:blipFill>
          <a:blip r:embed="rId6" cstate="hqprint">
            <a:extLst>
              <a:ext uri="{28A0092B-C50C-407E-A947-70E740481C1C}">
                <a14:useLocalDpi xmlns:a14="http://schemas.microsoft.com/office/drawing/2010/main" val="0"/>
              </a:ext>
            </a:extLst>
          </a:blip>
          <a:srcRect/>
          <a:stretch>
            <a:fillRect/>
          </a:stretch>
        </p:blipFill>
        <p:spPr bwMode="auto">
          <a:xfrm>
            <a:off x="9377348" y="3113351"/>
            <a:ext cx="2660789" cy="200339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437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 picture containing text, businesscard&#10;&#10;Description automatically generated">
            <a:extLst>
              <a:ext uri="{FF2B5EF4-FFF2-40B4-BE49-F238E27FC236}">
                <a16:creationId xmlns:a16="http://schemas.microsoft.com/office/drawing/2014/main" id="{29C70001-5BAB-4F3C-A947-F6C99920FF57}"/>
              </a:ext>
            </a:extLst>
          </p:cNvPr>
          <p:cNvPicPr>
            <a:picLocks noChangeAspect="1"/>
          </p:cNvPicPr>
          <p:nvPr>
            <p:custDataLst>
              <p:tags r:id="rId1"/>
            </p:custDataLst>
          </p:nvPr>
        </p:nvPicPr>
        <p:blipFill rotWithShape="1">
          <a:blip r:embed="rId8"/>
          <a:srcRect r="31663" b="20765"/>
          <a:stretch/>
        </p:blipFill>
        <p:spPr>
          <a:xfrm>
            <a:off x="616357" y="2045281"/>
            <a:ext cx="3744628" cy="4351338"/>
          </a:xfrm>
          <a:prstGeom prst="rect">
            <a:avLst/>
          </a:prstGeom>
        </p:spPr>
      </p:pic>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2"/>
            </p:custDataLst>
          </p:nvPr>
        </p:nvSpPr>
        <p:spPr/>
        <p:txBody>
          <a:bodyPr>
            <a:normAutofit/>
          </a:bodyPr>
          <a:lstStyle/>
          <a:p>
            <a:pPr marL="0" indent="0">
              <a:buNone/>
              <a:defRPr/>
            </a:pPr>
            <a:r>
              <a:rPr lang="fr-CA" altLang="en-US" dirty="0"/>
              <a:t>Empêchent l’union d’un spermatozoïde et de l’ovule.</a:t>
            </a:r>
          </a:p>
          <a:p>
            <a:pPr marL="457200" indent="-457200" algn="l">
              <a:defRPr/>
            </a:pPr>
            <a:endParaRPr lang="en-CA" altLang="en-US" dirty="0"/>
          </a:p>
          <a:p>
            <a:pPr marL="457200" lvl="1" indent="0">
              <a:buNone/>
              <a:defRPr/>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3"/>
            </p:custDataLst>
          </p:nvPr>
        </p:nvSpPr>
        <p:spPr>
          <a:xfrm>
            <a:off x="838200" y="935038"/>
            <a:ext cx="10515600" cy="1325562"/>
          </a:xfrm>
        </p:spPr>
        <p:txBody>
          <a:bodyPr/>
          <a:lstStyle/>
          <a:p>
            <a:r>
              <a:rPr lang="fr-CA" altLang="en-US" dirty="0">
                <a:solidFill>
                  <a:srgbClr val="006345"/>
                </a:solidFill>
              </a:rPr>
              <a:t>Méthodes non hormonales</a:t>
            </a:r>
          </a:p>
        </p:txBody>
      </p:sp>
      <p:pic>
        <p:nvPicPr>
          <p:cNvPr id="7" name="Picture 4" descr="A picture containing text, businesscard&#10;&#10;Description automatically generated">
            <a:extLst>
              <a:ext uri="{FF2B5EF4-FFF2-40B4-BE49-F238E27FC236}">
                <a16:creationId xmlns:a16="http://schemas.microsoft.com/office/drawing/2014/main" id="{6E2BBCBD-8791-44BC-8687-201EA3DD986E}"/>
              </a:ext>
            </a:extLst>
          </p:cNvPr>
          <p:cNvPicPr>
            <a:picLocks noChangeAspect="1"/>
          </p:cNvPicPr>
          <p:nvPr>
            <p:custDataLst>
              <p:tags r:id="rId4"/>
            </p:custDataLst>
          </p:nvPr>
        </p:nvPicPr>
        <p:blipFill rotWithShape="1">
          <a:blip r:embed="rId8"/>
          <a:srcRect l="67193" t="14534" b="17662"/>
          <a:stretch/>
        </p:blipFill>
        <p:spPr>
          <a:xfrm>
            <a:off x="8815753" y="2843419"/>
            <a:ext cx="1797703" cy="3723635"/>
          </a:xfrm>
          <a:prstGeom prst="rect">
            <a:avLst/>
          </a:prstGeom>
        </p:spPr>
      </p:pic>
      <p:sp>
        <p:nvSpPr>
          <p:cNvPr id="2" name="Rectangle: Rounded Corners 1">
            <a:extLst>
              <a:ext uri="{FF2B5EF4-FFF2-40B4-BE49-F238E27FC236}">
                <a16:creationId xmlns:a16="http://schemas.microsoft.com/office/drawing/2014/main" id="{083ADEB1-A5FE-4753-B761-85B8E6D1274A}"/>
              </a:ext>
            </a:extLst>
          </p:cNvPr>
          <p:cNvSpPr/>
          <p:nvPr>
            <p:custDataLst>
              <p:tags r:id="rId5"/>
            </p:custDataLst>
          </p:nvPr>
        </p:nvSpPr>
        <p:spPr>
          <a:xfrm>
            <a:off x="6095999" y="3134365"/>
            <a:ext cx="221673" cy="3079399"/>
          </a:xfrm>
          <a:prstGeom prst="round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88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200" y="2260750"/>
            <a:ext cx="10515600" cy="1365437"/>
          </a:xfrm>
        </p:spPr>
        <p:txBody>
          <a:bodyPr>
            <a:noAutofit/>
          </a:bodyPr>
          <a:lstStyle/>
          <a:p>
            <a:pPr marL="0" indent="0">
              <a:lnSpc>
                <a:spcPct val="100000"/>
              </a:lnSpc>
              <a:spcBef>
                <a:spcPct val="0"/>
              </a:spcBef>
              <a:buNone/>
            </a:pPr>
            <a:r>
              <a:rPr lang="en-US" altLang="en-US" sz="2600" dirty="0"/>
              <a:t>Se </a:t>
            </a:r>
            <a:r>
              <a:rPr lang="en-US" altLang="en-US" sz="2600" dirty="0" err="1"/>
              <a:t>porte</a:t>
            </a:r>
            <a:r>
              <a:rPr lang="en-US" altLang="en-US" sz="2600" dirty="0"/>
              <a:t> sur un </a:t>
            </a:r>
            <a:r>
              <a:rPr lang="en-US" altLang="en-US" sz="2600" dirty="0" err="1"/>
              <a:t>pénis</a:t>
            </a:r>
            <a:r>
              <a:rPr lang="en-US" altLang="en-US" sz="2600" dirty="0"/>
              <a:t> </a:t>
            </a:r>
            <a:r>
              <a:rPr lang="en-US" altLang="en-US" sz="2600" dirty="0" err="1"/>
              <a:t>en</a:t>
            </a:r>
            <a:r>
              <a:rPr lang="en-US" altLang="en-US" sz="2600" dirty="0"/>
              <a:t> </a:t>
            </a:r>
            <a:r>
              <a:rPr lang="en-US" altLang="en-US" sz="2600" dirty="0" err="1"/>
              <a:t>érection</a:t>
            </a:r>
            <a:r>
              <a:rPr lang="en-US" altLang="en-US" sz="2600" dirty="0"/>
              <a:t>; </a:t>
            </a:r>
            <a:r>
              <a:rPr lang="en-US" altLang="en-US" sz="2600" dirty="0" err="1"/>
              <a:t>capte</a:t>
            </a:r>
            <a:r>
              <a:rPr lang="en-US" altLang="en-US" sz="2600" dirty="0"/>
              <a:t> le </a:t>
            </a:r>
            <a:r>
              <a:rPr lang="en-US" altLang="en-US" sz="2600" dirty="0" err="1"/>
              <a:t>sperme</a:t>
            </a:r>
            <a:r>
              <a:rPr lang="en-US" altLang="en-US" sz="2600" dirty="0"/>
              <a:t> </a:t>
            </a:r>
            <a:r>
              <a:rPr lang="en-US" altLang="en-US" sz="2600" dirty="0" err="1"/>
              <a:t>durant</a:t>
            </a:r>
            <a:r>
              <a:rPr lang="en-US" altLang="en-US" sz="2600" dirty="0"/>
              <a:t> </a:t>
            </a:r>
            <a:r>
              <a:rPr lang="en-US" altLang="en-US" sz="2600" dirty="0" err="1"/>
              <a:t>l’éjaculation</a:t>
            </a:r>
            <a:r>
              <a:rPr lang="en-US" altLang="en-US" sz="2600" dirty="0"/>
              <a:t> </a:t>
            </a:r>
            <a:endParaRPr lang="en-CA" sz="2600"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en-CA" altLang="en-US" dirty="0">
                <a:solidFill>
                  <a:srgbClr val="006345"/>
                </a:solidFill>
              </a:rPr>
              <a:t>Le condom</a:t>
            </a:r>
            <a:endParaRPr lang="en-US" altLang="en-US" dirty="0">
              <a:solidFill>
                <a:srgbClr val="006345"/>
              </a:solidFill>
            </a:endParaRPr>
          </a:p>
        </p:txBody>
      </p:sp>
      <p:pic>
        <p:nvPicPr>
          <p:cNvPr id="6" name="Picture 5">
            <a:extLst>
              <a:ext uri="{FF2B5EF4-FFF2-40B4-BE49-F238E27FC236}">
                <a16:creationId xmlns:a16="http://schemas.microsoft.com/office/drawing/2014/main" id="{D5528338-67A2-46A6-8FC1-AAB1E82E85CA}"/>
              </a:ext>
            </a:extLst>
          </p:cNvPr>
          <p:cNvPicPr>
            <a:picLocks noChangeAspect="1"/>
          </p:cNvPicPr>
          <p:nvPr>
            <p:custDataLst>
              <p:tags r:id="rId3"/>
            </p:custDataLst>
          </p:nvPr>
        </p:nvPicPr>
        <p:blipFill>
          <a:blip r:embed="rId8" cstate="hqprint">
            <a:alphaModFix amt="70000"/>
            <a:extLst>
              <a:ext uri="{28A0092B-C50C-407E-A947-70E740481C1C}">
                <a14:useLocalDpi xmlns:a14="http://schemas.microsoft.com/office/drawing/2010/main" val="0"/>
              </a:ext>
            </a:extLst>
          </a:blip>
          <a:stretch>
            <a:fillRect/>
          </a:stretch>
        </p:blipFill>
        <p:spPr>
          <a:xfrm>
            <a:off x="3790315" y="2943468"/>
            <a:ext cx="4611369" cy="3234716"/>
          </a:xfrm>
          <a:prstGeom prst="roundRect">
            <a:avLst/>
          </a:prstGeom>
        </p:spPr>
      </p:pic>
      <p:sp>
        <p:nvSpPr>
          <p:cNvPr id="5" name="TextBox 4">
            <a:extLst>
              <a:ext uri="{FF2B5EF4-FFF2-40B4-BE49-F238E27FC236}">
                <a16:creationId xmlns:a16="http://schemas.microsoft.com/office/drawing/2014/main" id="{09FF4DFB-CB29-4453-A5AD-45C41A4F16EF}"/>
              </a:ext>
            </a:extLst>
          </p:cNvPr>
          <p:cNvSpPr txBox="1"/>
          <p:nvPr>
            <p:custDataLst>
              <p:tags r:id="rId4"/>
            </p:custDataLst>
          </p:nvPr>
        </p:nvSpPr>
        <p:spPr>
          <a:xfrm>
            <a:off x="2574815" y="4611798"/>
            <a:ext cx="1758461" cy="1259919"/>
          </a:xfrm>
          <a:prstGeom prst="roundRect">
            <a:avLst/>
          </a:prstGeom>
          <a:solidFill>
            <a:srgbClr val="9999FF"/>
          </a:solidFill>
        </p:spPr>
        <p:txBody>
          <a:bodyPr wrap="square" rtlCol="0">
            <a:spAutoFit/>
          </a:bodyPr>
          <a:lstStyle/>
          <a:p>
            <a:pPr algn="ctr"/>
            <a:r>
              <a:rPr lang="en-CA" dirty="0">
                <a:solidFill>
                  <a:schemeClr val="bg1"/>
                </a:solidFill>
                <a:latin typeface="Gill Sans Nova Cond XBd" panose="020B0604020202020204" pitchFamily="34" charset="0"/>
              </a:rPr>
              <a:t> </a:t>
            </a:r>
            <a:r>
              <a:rPr lang="fr-CA" sz="2000" dirty="0">
                <a:solidFill>
                  <a:schemeClr val="bg1"/>
                </a:solidFill>
                <a:latin typeface="Gill Sans Nova Light" panose="020B0302020104020203" pitchFamily="34" charset="0"/>
              </a:rPr>
              <a:t>Efficacité de</a:t>
            </a:r>
          </a:p>
          <a:p>
            <a:pPr algn="ctr"/>
            <a:r>
              <a:rPr lang="en-CA" sz="4800" dirty="0">
                <a:solidFill>
                  <a:schemeClr val="bg1"/>
                </a:solidFill>
                <a:latin typeface="Gill Sans Nova Cond XBd" panose="020B0604020202020204" pitchFamily="34" charset="0"/>
              </a:rPr>
              <a:t>82 %</a:t>
            </a:r>
            <a:endParaRPr lang="en-US" sz="4800" dirty="0">
              <a:solidFill>
                <a:schemeClr val="bg1"/>
              </a:solidFill>
              <a:latin typeface="Gill Sans Nova Light" panose="020B0302020104020203" pitchFamily="34" charset="0"/>
            </a:endParaRPr>
          </a:p>
        </p:txBody>
      </p:sp>
      <p:sp>
        <p:nvSpPr>
          <p:cNvPr id="2" name="TextBox 1">
            <a:extLst>
              <a:ext uri="{FF2B5EF4-FFF2-40B4-BE49-F238E27FC236}">
                <a16:creationId xmlns:a16="http://schemas.microsoft.com/office/drawing/2014/main" id="{AE4D3977-BB46-4150-9CCA-C3B62698045C}"/>
              </a:ext>
            </a:extLst>
          </p:cNvPr>
          <p:cNvSpPr txBox="1"/>
          <p:nvPr>
            <p:custDataLst>
              <p:tags r:id="rId5"/>
            </p:custDataLst>
          </p:nvPr>
        </p:nvSpPr>
        <p:spPr>
          <a:xfrm>
            <a:off x="3047998" y="6226397"/>
            <a:ext cx="6096001" cy="861774"/>
          </a:xfrm>
          <a:prstGeom prst="rect">
            <a:avLst/>
          </a:prstGeom>
          <a:noFill/>
        </p:spPr>
        <p:txBody>
          <a:bodyPr wrap="square" rtlCol="0">
            <a:spAutoFit/>
          </a:bodyPr>
          <a:lstStyle/>
          <a:p>
            <a:pPr algn="ctr"/>
            <a:r>
              <a:rPr lang="fr-CA" altLang="en-US" dirty="0">
                <a:solidFill>
                  <a:schemeClr val="accent1"/>
                </a:solidFill>
                <a:latin typeface="Arial" panose="020B0604020202020204" pitchFamily="34" charset="0"/>
                <a:cs typeface="Arial" panose="020B0604020202020204" pitchFamily="34" charset="0"/>
                <a:hlinkClick r:id="rId9"/>
              </a:rPr>
              <a:t>Vidéo de démonstration de l'utilisation d'un condom</a:t>
            </a:r>
            <a:r>
              <a:rPr lang="en-US" altLang="en-US" dirty="0">
                <a:solidFill>
                  <a:schemeClr val="accent1"/>
                </a:solidFill>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t>
            </a:r>
            <a:r>
              <a:rPr lang="fr-CA" altLang="en-US" sz="1400" dirty="0">
                <a:latin typeface="Arial" panose="020B0604020202020204" pitchFamily="34" charset="0"/>
                <a:cs typeface="Arial" panose="020B0604020202020204" pitchFamily="34" charset="0"/>
              </a:rPr>
              <a:t>Il faut ouvrir une session dans YouTube</a:t>
            </a:r>
            <a:r>
              <a:rPr lang="en-US" altLang="en-US" sz="1400" dirty="0">
                <a:latin typeface="Arial" panose="020B0604020202020204" pitchFamily="34" charset="0"/>
                <a:cs typeface="Arial" panose="020B0604020202020204" pitchFamily="34" charset="0"/>
              </a:rPr>
              <a:t>)</a:t>
            </a:r>
            <a:endParaRPr lang="en-US" altLang="en-US" sz="1400" dirty="0">
              <a:solidFill>
                <a:schemeClr val="accent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5512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301557" y="2260750"/>
            <a:ext cx="11537005" cy="646573"/>
          </a:xfrm>
        </p:spPr>
        <p:txBody>
          <a:bodyPr>
            <a:normAutofit fontScale="92500"/>
          </a:bodyPr>
          <a:lstStyle/>
          <a:p>
            <a:pPr marL="0" indent="0">
              <a:buNone/>
              <a:defRPr/>
            </a:pPr>
            <a:r>
              <a:rPr lang="fr-CA" altLang="en-US" dirty="0"/>
              <a:t>Gaine de polyuréthane qu’on insère dans le vagin avant une relation sexuelle</a:t>
            </a:r>
            <a:endParaRPr lang="en-CA" altLang="en-US" sz="1400" dirty="0"/>
          </a:p>
          <a:p>
            <a:pPr marL="457200" lvl="1" indent="0">
              <a:buNone/>
              <a:defRPr/>
            </a:pPr>
            <a:endParaRPr lang="en-CA" sz="1200"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Condom interne</a:t>
            </a:r>
          </a:p>
        </p:txBody>
      </p:sp>
      <p:pic>
        <p:nvPicPr>
          <p:cNvPr id="7" name="Picture 2">
            <a:extLst>
              <a:ext uri="{FF2B5EF4-FFF2-40B4-BE49-F238E27FC236}">
                <a16:creationId xmlns:a16="http://schemas.microsoft.com/office/drawing/2014/main" id="{CBDBABB2-66D3-418B-B638-D3ED3DC800AC}"/>
              </a:ext>
            </a:extLst>
          </p:cNvPr>
          <p:cNvPicPr>
            <a:picLocks noChangeAspect="1" noChangeArrowheads="1"/>
          </p:cNvPicPr>
          <p:nvPr>
            <p:custDataLst>
              <p:tags r:id="rId3"/>
            </p:custDataLst>
          </p:nvPr>
        </p:nvPicPr>
        <p:blipFill>
          <a:blip r:embed="rId7" cstate="hqprint">
            <a:extLst>
              <a:ext uri="{28A0092B-C50C-407E-A947-70E740481C1C}">
                <a14:useLocalDpi xmlns:a14="http://schemas.microsoft.com/office/drawing/2010/main" val="0"/>
              </a:ext>
            </a:extLst>
          </a:blip>
          <a:srcRect l="1208" r="11374"/>
          <a:stretch>
            <a:fillRect/>
          </a:stretch>
        </p:blipFill>
        <p:spPr bwMode="auto">
          <a:xfrm>
            <a:off x="3783012" y="2907323"/>
            <a:ext cx="4625975" cy="338296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9FF4DFB-CB29-4453-A5AD-45C41A4F16EF}"/>
              </a:ext>
            </a:extLst>
          </p:cNvPr>
          <p:cNvSpPr txBox="1"/>
          <p:nvPr>
            <p:custDataLst>
              <p:tags r:id="rId4"/>
            </p:custDataLst>
          </p:nvPr>
        </p:nvSpPr>
        <p:spPr>
          <a:xfrm>
            <a:off x="2637693" y="4794587"/>
            <a:ext cx="1758461" cy="1600438"/>
          </a:xfrm>
          <a:prstGeom prst="roundRect">
            <a:avLst/>
          </a:prstGeom>
          <a:solidFill>
            <a:srgbClr val="9999FF"/>
          </a:solidFill>
        </p:spPr>
        <p:txBody>
          <a:bodyPr wrap="square" lIns="91440" tIns="45720" rIns="91440" bIns="45720" rtlCol="0" anchor="t">
            <a:spAutoFit/>
          </a:bodyPr>
          <a:lstStyle/>
          <a:p>
            <a:pPr algn="ctr"/>
            <a:r>
              <a:rPr lang="fr-CA" sz="2000" dirty="0">
                <a:solidFill>
                  <a:schemeClr val="bg1"/>
                </a:solidFill>
                <a:latin typeface="Gill Sans Nova Light" panose="020B0302020104020203" pitchFamily="34" charset="0"/>
              </a:rPr>
              <a:t>Efficacité de</a:t>
            </a:r>
          </a:p>
          <a:p>
            <a:pPr algn="ctr"/>
            <a:r>
              <a:rPr lang="en-CA" sz="4800" dirty="0">
                <a:solidFill>
                  <a:schemeClr val="bg1"/>
                </a:solidFill>
                <a:latin typeface="Gill Sans Nova Cond XBd" panose="020B0604020202020204" pitchFamily="34" charset="0"/>
              </a:rPr>
              <a:t>79 %</a:t>
            </a:r>
            <a:endParaRPr lang="en-US" sz="4800" dirty="0">
              <a:solidFill>
                <a:schemeClr val="bg1"/>
              </a:solidFill>
              <a:latin typeface="Gill Sans Nova Light" panose="020B0302020104020203" pitchFamily="34" charset="0"/>
            </a:endParaRPr>
          </a:p>
          <a:p>
            <a:pPr algn="ctr"/>
            <a:endParaRPr lang="en-US" dirty="0">
              <a:solidFill>
                <a:schemeClr val="bg1"/>
              </a:solidFill>
              <a:latin typeface="Gill Sans Nova Light"/>
            </a:endParaRPr>
          </a:p>
        </p:txBody>
      </p:sp>
    </p:spTree>
    <p:extLst>
      <p:ext uri="{BB962C8B-B14F-4D97-AF65-F5344CB8AC3E}">
        <p14:creationId xmlns:p14="http://schemas.microsoft.com/office/powerpoint/2010/main" val="426465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D2D8F05-63AD-4132-B434-4867E5F45F24}"/>
              </a:ext>
            </a:extLst>
          </p:cNvPr>
          <p:cNvSpPr/>
          <p:nvPr>
            <p:custDataLst>
              <p:tags r:id="rId1"/>
            </p:custDataLst>
          </p:nvPr>
        </p:nvSpPr>
        <p:spPr>
          <a:xfrm flipH="1">
            <a:off x="4433932" y="3274878"/>
            <a:ext cx="3640436" cy="3093838"/>
          </a:xfrm>
          <a:prstGeom prst="round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831901" cy="1325562"/>
          </a:xfrm>
        </p:spPr>
        <p:txBody>
          <a:bodyPr>
            <a:normAutofit/>
          </a:bodyPr>
          <a:lstStyle/>
          <a:p>
            <a:r>
              <a:rPr lang="fr-CA" altLang="en-US" dirty="0">
                <a:solidFill>
                  <a:srgbClr val="006345"/>
                </a:solidFill>
                <a:latin typeface="Arial"/>
                <a:cs typeface="Arial"/>
              </a:rPr>
              <a:t>Dispositif intra-utérin – DIU</a:t>
            </a:r>
            <a:br>
              <a:rPr lang="en-CA" altLang="en-US" dirty="0">
                <a:solidFill>
                  <a:srgbClr val="006345"/>
                </a:solidFill>
                <a:latin typeface="Arial"/>
                <a:cs typeface="Arial"/>
              </a:rPr>
            </a:br>
            <a:endParaRPr lang="en-CA" altLang="en-US" sz="2400" dirty="0">
              <a:solidFill>
                <a:srgbClr val="006345"/>
              </a:solidFill>
            </a:endParaRPr>
          </a:p>
        </p:txBody>
      </p:sp>
      <p:sp>
        <p:nvSpPr>
          <p:cNvPr id="5" name="TextBox 4">
            <a:extLst>
              <a:ext uri="{FF2B5EF4-FFF2-40B4-BE49-F238E27FC236}">
                <a16:creationId xmlns:a16="http://schemas.microsoft.com/office/drawing/2014/main" id="{09FF4DFB-CB29-4453-A5AD-45C41A4F16EF}"/>
              </a:ext>
            </a:extLst>
          </p:cNvPr>
          <p:cNvSpPr txBox="1"/>
          <p:nvPr>
            <p:custDataLst>
              <p:tags r:id="rId3"/>
            </p:custDataLst>
          </p:nvPr>
        </p:nvSpPr>
        <p:spPr>
          <a:xfrm>
            <a:off x="3429273" y="4821797"/>
            <a:ext cx="1758461" cy="1259919"/>
          </a:xfrm>
          <a:prstGeom prst="roundRect">
            <a:avLst/>
          </a:prstGeom>
          <a:solidFill>
            <a:srgbClr val="9999FF"/>
          </a:solidFill>
        </p:spPr>
        <p:txBody>
          <a:bodyPr wrap="square" rtlCol="0">
            <a:spAutoFit/>
          </a:bodyPr>
          <a:lstStyle/>
          <a:p>
            <a:pPr algn="ctr"/>
            <a:r>
              <a:rPr lang="fr-CA" sz="2000" dirty="0">
                <a:solidFill>
                  <a:schemeClr val="bg1"/>
                </a:solidFill>
                <a:latin typeface="Gill Sans Nova Light" panose="020B0302020104020203" pitchFamily="34" charset="0"/>
              </a:rPr>
              <a:t>Efficacité de</a:t>
            </a:r>
          </a:p>
          <a:p>
            <a:pPr algn="ctr"/>
            <a:r>
              <a:rPr lang="en-CA" sz="4800" dirty="0">
                <a:solidFill>
                  <a:schemeClr val="bg1"/>
                </a:solidFill>
                <a:latin typeface="Gill Sans Nova Cond XBd" panose="020B0604020202020204" pitchFamily="34" charset="0"/>
              </a:rPr>
              <a:t>99 %</a:t>
            </a:r>
            <a:endParaRPr lang="en-US" sz="4800" dirty="0">
              <a:solidFill>
                <a:schemeClr val="bg1"/>
              </a:solidFill>
              <a:latin typeface="Gill Sans Nova Light" panose="020B0302020104020203" pitchFamily="34" charset="0"/>
            </a:endParaRPr>
          </a:p>
        </p:txBody>
      </p:sp>
      <p:sp>
        <p:nvSpPr>
          <p:cNvPr id="8" name="Content Placeholder 2">
            <a:extLst>
              <a:ext uri="{FF2B5EF4-FFF2-40B4-BE49-F238E27FC236}">
                <a16:creationId xmlns:a16="http://schemas.microsoft.com/office/drawing/2014/main" id="{8B45F42E-0CB2-43A1-B533-6CC10E4361AE}"/>
              </a:ext>
            </a:extLst>
          </p:cNvPr>
          <p:cNvSpPr>
            <a:spLocks noGrp="1"/>
          </p:cNvSpPr>
          <p:nvPr>
            <p:ph idx="1"/>
            <p:custDataLst>
              <p:tags r:id="rId4"/>
            </p:custDataLst>
          </p:nvPr>
        </p:nvSpPr>
        <p:spPr>
          <a:xfrm>
            <a:off x="838200" y="2385250"/>
            <a:ext cx="10515600" cy="592412"/>
          </a:xfrm>
        </p:spPr>
        <p:txBody>
          <a:bodyPr>
            <a:normAutofit fontScale="92500"/>
          </a:bodyPr>
          <a:lstStyle/>
          <a:p>
            <a:pPr marL="0" indent="0" algn="l">
              <a:buNone/>
              <a:defRPr/>
            </a:pPr>
            <a:r>
              <a:rPr lang="fr-CA" sz="2400" b="0" i="0" dirty="0">
                <a:solidFill>
                  <a:srgbClr val="000000"/>
                </a:solidFill>
                <a:effectLst/>
                <a:latin typeface="Roboto" panose="02000000000000000000" pitchFamily="2" charset="0"/>
              </a:rPr>
              <a:t>Dispositif en forme de T qu’un professionnel de la santé insère dans l’utérus </a:t>
            </a:r>
            <a:endParaRPr lang="en-CA" altLang="en-US" sz="2400" dirty="0"/>
          </a:p>
          <a:p>
            <a:pPr marL="457200" indent="-457200" algn="l">
              <a:defRPr/>
            </a:pPr>
            <a:endParaRPr lang="en-CA" altLang="en-US" dirty="0"/>
          </a:p>
          <a:p>
            <a:pPr marL="457200" lvl="1" indent="0">
              <a:buNone/>
              <a:defRPr/>
            </a:pPr>
            <a:endParaRPr lang="en-CA" dirty="0"/>
          </a:p>
        </p:txBody>
      </p:sp>
    </p:spTree>
    <p:extLst>
      <p:ext uri="{BB962C8B-B14F-4D97-AF65-F5344CB8AC3E}">
        <p14:creationId xmlns:p14="http://schemas.microsoft.com/office/powerpoint/2010/main" val="184790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a:normAutofit/>
          </a:bodyPr>
          <a:lstStyle/>
          <a:p>
            <a:pPr algn="l">
              <a:lnSpc>
                <a:spcPct val="150000"/>
              </a:lnSpc>
            </a:pPr>
            <a:r>
              <a:rPr lang="fr-CA" altLang="en-US" dirty="0"/>
              <a:t>Partenaire</a:t>
            </a:r>
          </a:p>
          <a:p>
            <a:pPr algn="l">
              <a:lnSpc>
                <a:spcPct val="150000"/>
              </a:lnSpc>
            </a:pPr>
            <a:r>
              <a:rPr lang="fr-CA" altLang="en-US" dirty="0"/>
              <a:t>Parents ou autres membres de la famille</a:t>
            </a:r>
          </a:p>
          <a:p>
            <a:pPr algn="l">
              <a:lnSpc>
                <a:spcPct val="150000"/>
              </a:lnSpc>
              <a:spcAft>
                <a:spcPts val="600"/>
              </a:spcAft>
            </a:pPr>
            <a:r>
              <a:rPr lang="fr-CA" altLang="en-US" dirty="0"/>
              <a:t>Autres adultes de confiance (enseignants)</a:t>
            </a:r>
          </a:p>
          <a:p>
            <a:pPr algn="l">
              <a:spcAft>
                <a:spcPts val="600"/>
              </a:spcAft>
            </a:pPr>
            <a:r>
              <a:rPr lang="fr-CA" altLang="en-US" dirty="0"/>
              <a:t>Professionnels de la santé</a:t>
            </a:r>
          </a:p>
          <a:p>
            <a:pPr marL="0" indent="0" algn="l">
              <a:spcAft>
                <a:spcPts val="600"/>
              </a:spcAft>
              <a:buNone/>
            </a:pPr>
            <a:endParaRPr lang="en-CA" altLang="en-US" dirty="0"/>
          </a:p>
          <a:p>
            <a:pPr algn="l">
              <a:spcAft>
                <a:spcPts val="600"/>
              </a:spcAft>
            </a:pPr>
            <a:endParaRPr lang="en-CA" altLang="en-US"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À qui parler</a:t>
            </a:r>
          </a:p>
        </p:txBody>
      </p:sp>
    </p:spTree>
    <p:extLst>
      <p:ext uri="{BB962C8B-B14F-4D97-AF65-F5344CB8AC3E}">
        <p14:creationId xmlns:p14="http://schemas.microsoft.com/office/powerpoint/2010/main" val="176674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a:normAutofit/>
          </a:bodyPr>
          <a:lstStyle/>
          <a:p>
            <a:pPr algn="l">
              <a:lnSpc>
                <a:spcPct val="150000"/>
              </a:lnSpc>
            </a:pPr>
            <a:r>
              <a:rPr lang="en-CA" altLang="en-US" dirty="0">
                <a:hlinkClick r:id="rId5"/>
              </a:rPr>
              <a:t>www.healthunit.com/birth-control-methods</a:t>
            </a:r>
            <a:endParaRPr lang="en-CA" altLang="en-US" dirty="0"/>
          </a:p>
          <a:p>
            <a:pPr algn="l">
              <a:lnSpc>
                <a:spcPct val="150000"/>
              </a:lnSpc>
            </a:pPr>
            <a:r>
              <a:rPr lang="en-CA" altLang="en-US" dirty="0">
                <a:hlinkClick r:id="rId6"/>
              </a:rPr>
              <a:t>www.sexandu.ca/fr/contraception/</a:t>
            </a:r>
            <a:endParaRPr lang="en-CA" altLang="en-US" dirty="0"/>
          </a:p>
          <a:p>
            <a:pPr algn="l">
              <a:lnSpc>
                <a:spcPct val="150000"/>
              </a:lnSpc>
            </a:pPr>
            <a:r>
              <a:rPr lang="en-CA" altLang="en-US" dirty="0">
                <a:hlinkClick r:id="rId7"/>
              </a:rPr>
              <a:t>www.caseplanifie.ca/</a:t>
            </a:r>
            <a:r>
              <a:rPr lang="en-CA" altLang="en-US" dirty="0"/>
              <a:t> </a:t>
            </a:r>
          </a:p>
          <a:p>
            <a:pPr marL="0" indent="0" algn="l">
              <a:spcAft>
                <a:spcPts val="600"/>
              </a:spcAft>
              <a:buNone/>
            </a:pPr>
            <a:endParaRPr lang="en-CA" altLang="en-US" dirty="0"/>
          </a:p>
          <a:p>
            <a:pPr algn="l">
              <a:spcAft>
                <a:spcPts val="600"/>
              </a:spcAft>
            </a:pPr>
            <a:endParaRPr lang="en-CA" altLang="en-US"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Où obtenir d’autres renseignements</a:t>
            </a:r>
          </a:p>
        </p:txBody>
      </p:sp>
    </p:spTree>
    <p:extLst>
      <p:ext uri="{BB962C8B-B14F-4D97-AF65-F5344CB8AC3E}">
        <p14:creationId xmlns:p14="http://schemas.microsoft.com/office/powerpoint/2010/main" val="19349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a:normAutofit fontScale="85000" lnSpcReduction="10000"/>
          </a:bodyPr>
          <a:lstStyle/>
          <a:p>
            <a:pPr algn="l">
              <a:lnSpc>
                <a:spcPct val="110000"/>
              </a:lnSpc>
              <a:spcBef>
                <a:spcPct val="0"/>
              </a:spcBef>
            </a:pPr>
            <a:r>
              <a:rPr lang="fr-CA" altLang="en-US" sz="3000" dirty="0">
                <a:latin typeface="Arial"/>
                <a:cs typeface="Arial"/>
              </a:rPr>
              <a:t>2 endroits : le </a:t>
            </a:r>
            <a:r>
              <a:rPr lang="fr-CA" altLang="en-US" sz="3000" dirty="0" err="1">
                <a:latin typeface="Arial"/>
                <a:cs typeface="Arial"/>
              </a:rPr>
              <a:t>Citi</a:t>
            </a:r>
            <a:r>
              <a:rPr lang="fr-CA" altLang="en-US" sz="3000" dirty="0">
                <a:latin typeface="Arial"/>
                <a:cs typeface="Arial"/>
              </a:rPr>
              <a:t> Plaza, à London, et le 51, rue Front, à </a:t>
            </a:r>
            <a:r>
              <a:rPr lang="fr-CA" altLang="en-US" sz="3000" dirty="0" err="1">
                <a:latin typeface="Arial"/>
                <a:cs typeface="Arial"/>
              </a:rPr>
              <a:t>Strathroy</a:t>
            </a:r>
            <a:endParaRPr lang="fr-CA" altLang="en-US" sz="3000" dirty="0">
              <a:latin typeface="Arial"/>
              <a:cs typeface="Arial"/>
            </a:endParaRPr>
          </a:p>
          <a:p>
            <a:pPr algn="l">
              <a:lnSpc>
                <a:spcPct val="150000"/>
              </a:lnSpc>
              <a:spcBef>
                <a:spcPct val="0"/>
              </a:spcBef>
            </a:pPr>
            <a:r>
              <a:rPr lang="en-US" altLang="en-US" sz="3000" dirty="0" err="1"/>
              <a:t>Conseils</a:t>
            </a:r>
            <a:r>
              <a:rPr lang="en-US" altLang="en-US" sz="3000" dirty="0"/>
              <a:t> </a:t>
            </a:r>
            <a:r>
              <a:rPr lang="en-US" altLang="en-US" sz="3000" dirty="0" err="1"/>
              <a:t>en</a:t>
            </a:r>
            <a:r>
              <a:rPr lang="en-US" altLang="en-US" sz="3000" dirty="0"/>
              <a:t> </a:t>
            </a:r>
            <a:r>
              <a:rPr lang="en-US" altLang="en-US" sz="3000" dirty="0" err="1"/>
              <a:t>matière</a:t>
            </a:r>
            <a:r>
              <a:rPr lang="en-US" altLang="en-US" sz="3000" dirty="0"/>
              <a:t> de contraception et ordonnance</a:t>
            </a:r>
          </a:p>
          <a:p>
            <a:pPr algn="l">
              <a:lnSpc>
                <a:spcPct val="150000"/>
              </a:lnSpc>
              <a:spcBef>
                <a:spcPct val="0"/>
              </a:spcBef>
            </a:pPr>
            <a:r>
              <a:rPr lang="fr-CA" altLang="en-US" sz="3000" dirty="0">
                <a:latin typeface="Arial"/>
                <a:cs typeface="Arial"/>
              </a:rPr>
              <a:t>Tests de dépistage et traitement des ITS</a:t>
            </a:r>
          </a:p>
          <a:p>
            <a:pPr algn="l">
              <a:lnSpc>
                <a:spcPct val="150000"/>
              </a:lnSpc>
              <a:spcBef>
                <a:spcPct val="0"/>
              </a:spcBef>
            </a:pPr>
            <a:r>
              <a:rPr lang="en-US" altLang="en-US" sz="3000" dirty="0"/>
              <a:t>Contraception, y </a:t>
            </a:r>
            <a:r>
              <a:rPr lang="en-US" altLang="en-US" sz="3000" dirty="0" err="1"/>
              <a:t>compris</a:t>
            </a:r>
            <a:r>
              <a:rPr lang="en-US" altLang="en-US" sz="3000" dirty="0"/>
              <a:t> contraception </a:t>
            </a:r>
            <a:r>
              <a:rPr lang="en-US" altLang="en-US" sz="3000" dirty="0" err="1"/>
              <a:t>d’urgence</a:t>
            </a:r>
            <a:r>
              <a:rPr lang="en-US" altLang="en-US" sz="3000" dirty="0"/>
              <a:t>, à prix </a:t>
            </a:r>
            <a:r>
              <a:rPr lang="en-US" altLang="en-US" sz="3000" dirty="0" err="1"/>
              <a:t>abordable</a:t>
            </a:r>
            <a:endParaRPr lang="en-US" altLang="en-US" sz="3000" dirty="0"/>
          </a:p>
          <a:p>
            <a:pPr algn="l">
              <a:lnSpc>
                <a:spcPct val="150000"/>
              </a:lnSpc>
              <a:spcBef>
                <a:spcPct val="0"/>
              </a:spcBef>
            </a:pPr>
            <a:r>
              <a:rPr lang="en-US" altLang="en-US" sz="3000" dirty="0"/>
              <a:t>Condoms </a:t>
            </a:r>
            <a:r>
              <a:rPr lang="en-US" altLang="en-US" sz="3000" dirty="0" err="1"/>
              <a:t>gratuits</a:t>
            </a:r>
            <a:endParaRPr lang="en-US" altLang="en-US" sz="3000" dirty="0"/>
          </a:p>
          <a:p>
            <a:pPr marL="0" indent="0">
              <a:lnSpc>
                <a:spcPct val="150000"/>
              </a:lnSpc>
              <a:spcBef>
                <a:spcPct val="0"/>
              </a:spcBef>
              <a:buNone/>
            </a:pPr>
            <a:endParaRPr lang="en-US" altLang="en-US" sz="3000" dirty="0"/>
          </a:p>
          <a:p>
            <a:pPr marL="0" indent="0">
              <a:lnSpc>
                <a:spcPct val="150000"/>
              </a:lnSpc>
              <a:spcBef>
                <a:spcPct val="0"/>
              </a:spcBef>
              <a:buNone/>
            </a:pPr>
            <a:r>
              <a:rPr lang="fr-CA" altLang="en-US" sz="3000" b="1" dirty="0">
                <a:solidFill>
                  <a:schemeClr val="accent1"/>
                </a:solidFill>
                <a:latin typeface="Arial"/>
                <a:cs typeface="Arial"/>
              </a:rPr>
              <a:t>Composez le 519 663-5317 pour prendre un rendez-vous.</a:t>
            </a:r>
          </a:p>
          <a:p>
            <a:pPr algn="l">
              <a:spcAft>
                <a:spcPts val="600"/>
              </a:spcAft>
            </a:pPr>
            <a:endParaRPr lang="en-CA" altLang="en-US"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en-CA" altLang="en-US" dirty="0">
                <a:solidFill>
                  <a:srgbClr val="006345"/>
                </a:solidFill>
              </a:rPr>
              <a:t>Cliniques de contraception</a:t>
            </a:r>
            <a:br>
              <a:rPr lang="en-CA" altLang="en-US" dirty="0">
                <a:solidFill>
                  <a:srgbClr val="006345"/>
                </a:solidFill>
              </a:rPr>
            </a:br>
            <a:r>
              <a:rPr lang="fr-CA" altLang="en-US" sz="3200" dirty="0">
                <a:solidFill>
                  <a:srgbClr val="006345"/>
                </a:solidFill>
                <a:latin typeface="Arial"/>
                <a:cs typeface="Arial"/>
              </a:rPr>
              <a:t>Bureau de santé de Middlesex-London</a:t>
            </a:r>
            <a:endParaRPr lang="en-US" altLang="en-US" dirty="0">
              <a:solidFill>
                <a:srgbClr val="006345"/>
              </a:solidFill>
            </a:endParaRPr>
          </a:p>
        </p:txBody>
      </p:sp>
    </p:spTree>
    <p:extLst>
      <p:ext uri="{BB962C8B-B14F-4D97-AF65-F5344CB8AC3E}">
        <p14:creationId xmlns:p14="http://schemas.microsoft.com/office/powerpoint/2010/main" val="787581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a:lstStyle/>
          <a:p>
            <a:pPr algn="l">
              <a:lnSpc>
                <a:spcPct val="150000"/>
              </a:lnSpc>
            </a:pPr>
            <a:r>
              <a:rPr lang="fr-FR" dirty="0"/>
              <a:t>d’être dans une relation ou non;</a:t>
            </a:r>
          </a:p>
          <a:p>
            <a:pPr algn="l">
              <a:lnSpc>
                <a:spcPct val="150000"/>
              </a:lnSpc>
            </a:pPr>
            <a:r>
              <a:rPr lang="fr-FR" dirty="0"/>
              <a:t>avec qui être en relation;</a:t>
            </a:r>
          </a:p>
          <a:p>
            <a:pPr algn="l">
              <a:lnSpc>
                <a:spcPct val="150000"/>
              </a:lnSpc>
            </a:pPr>
            <a:r>
              <a:rPr lang="fr-FR" dirty="0"/>
              <a:t>dans quelle mesure être intime avec l’autre.</a:t>
            </a:r>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FR" altLang="en-US" dirty="0">
                <a:solidFill>
                  <a:srgbClr val="006345"/>
                </a:solidFill>
              </a:rPr>
              <a:t>Tout le monde a le droit de choisir :</a:t>
            </a:r>
            <a:endParaRPr lang="en-US" altLang="en-US" dirty="0">
              <a:solidFill>
                <a:srgbClr val="006345"/>
              </a:solidFill>
            </a:endParaRPr>
          </a:p>
        </p:txBody>
      </p:sp>
      <p:pic>
        <p:nvPicPr>
          <p:cNvPr id="7" name="Picture 6">
            <a:extLst>
              <a:ext uri="{FF2B5EF4-FFF2-40B4-BE49-F238E27FC236}">
                <a16:creationId xmlns:a16="http://schemas.microsoft.com/office/drawing/2014/main" id="{5C931621-DBF1-4F8E-AF36-F385E0C1EA9E}"/>
              </a:ext>
            </a:extLst>
          </p:cNvPr>
          <p:cNvPicPr>
            <a:picLocks noChangeAspect="1"/>
          </p:cNvPicPr>
          <p:nvPr>
            <p:custDataLst>
              <p:tags r:id="rId3"/>
            </p:custDataLst>
          </p:nvPr>
        </p:nvPicPr>
        <p:blipFill>
          <a:blip r:embed="rId6" cstate="hqprint">
            <a:extLst>
              <a:ext uri="{28A0092B-C50C-407E-A947-70E740481C1C}">
                <a14:useLocalDpi xmlns:a14="http://schemas.microsoft.com/office/drawing/2010/main" val="0"/>
              </a:ext>
            </a:extLst>
          </a:blip>
          <a:stretch>
            <a:fillRect/>
          </a:stretch>
        </p:blipFill>
        <p:spPr>
          <a:xfrm>
            <a:off x="8826356" y="2133600"/>
            <a:ext cx="2802935" cy="4204402"/>
          </a:xfrm>
          <a:prstGeom prst="roundRect">
            <a:avLst/>
          </a:prstGeom>
        </p:spPr>
      </p:pic>
    </p:spTree>
    <p:extLst>
      <p:ext uri="{BB962C8B-B14F-4D97-AF65-F5344CB8AC3E}">
        <p14:creationId xmlns:p14="http://schemas.microsoft.com/office/powerpoint/2010/main" val="6098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a:xfrm>
            <a:off x="838200" y="2385250"/>
            <a:ext cx="10515600" cy="838596"/>
          </a:xfrm>
        </p:spPr>
        <p:txBody>
          <a:bodyPr>
            <a:normAutofit/>
          </a:bodyPr>
          <a:lstStyle/>
          <a:p>
            <a:pPr marL="0" indent="0">
              <a:lnSpc>
                <a:spcPct val="100000"/>
              </a:lnSpc>
              <a:buNone/>
            </a:pPr>
            <a:r>
              <a:rPr lang="fr-CA" dirty="0"/>
              <a:t>Façons dont les gens manifestent leur affection l’un pour l’autre</a:t>
            </a: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Qu’est-ce que l’intimité</a:t>
            </a:r>
            <a:r>
              <a:rPr lang="en-CA" altLang="en-US" dirty="0">
                <a:solidFill>
                  <a:srgbClr val="006345"/>
                </a:solidFill>
              </a:rPr>
              <a:t>?</a:t>
            </a:r>
            <a:endParaRPr lang="en-US" altLang="en-US" dirty="0">
              <a:solidFill>
                <a:srgbClr val="006345"/>
              </a:solidFill>
            </a:endParaRPr>
          </a:p>
        </p:txBody>
      </p:sp>
      <p:pic>
        <p:nvPicPr>
          <p:cNvPr id="10" name="Picture 9">
            <a:extLst>
              <a:ext uri="{FF2B5EF4-FFF2-40B4-BE49-F238E27FC236}">
                <a16:creationId xmlns:a16="http://schemas.microsoft.com/office/drawing/2014/main" id="{7A0791F7-9CA0-40A9-8E1A-DA9B8A55387E}"/>
              </a:ext>
            </a:extLst>
          </p:cNvPr>
          <p:cNvPicPr>
            <a:picLocks noChangeAspect="1"/>
          </p:cNvPicPr>
          <p:nvPr>
            <p:custDataLst>
              <p:tags r:id="rId3"/>
            </p:custDataLst>
          </p:nvPr>
        </p:nvPicPr>
        <p:blipFill rotWithShape="1">
          <a:blip r:embed="rId12">
            <a:extLst>
              <a:ext uri="{28A0092B-C50C-407E-A947-70E740481C1C}">
                <a14:useLocalDpi xmlns:a14="http://schemas.microsoft.com/office/drawing/2010/main" val="0"/>
              </a:ext>
            </a:extLst>
          </a:blip>
          <a:srcRect l="226" t="43077" b="41368"/>
          <a:stretch/>
        </p:blipFill>
        <p:spPr>
          <a:xfrm>
            <a:off x="1965985" y="5191426"/>
            <a:ext cx="8260030" cy="1666574"/>
          </a:xfrm>
          <a:prstGeom prst="rect">
            <a:avLst/>
          </a:prstGeom>
        </p:spPr>
      </p:pic>
      <p:sp>
        <p:nvSpPr>
          <p:cNvPr id="11" name="TextBox 10">
            <a:extLst>
              <a:ext uri="{FF2B5EF4-FFF2-40B4-BE49-F238E27FC236}">
                <a16:creationId xmlns:a16="http://schemas.microsoft.com/office/drawing/2014/main" id="{57F6A245-AD8E-4A03-A2C2-EAB134B8C2F1}"/>
              </a:ext>
            </a:extLst>
          </p:cNvPr>
          <p:cNvSpPr txBox="1"/>
          <p:nvPr>
            <p:custDataLst>
              <p:tags r:id="rId4"/>
            </p:custDataLst>
          </p:nvPr>
        </p:nvSpPr>
        <p:spPr>
          <a:xfrm>
            <a:off x="2508738" y="3316516"/>
            <a:ext cx="1547447" cy="461665"/>
          </a:xfrm>
          <a:prstGeom prst="rect">
            <a:avLst/>
          </a:prstGeom>
          <a:noFill/>
        </p:spPr>
        <p:txBody>
          <a:bodyPr wrap="square" rtlCol="0">
            <a:spAutoFit/>
          </a:bodyPr>
          <a:lstStyle/>
          <a:p>
            <a:pPr algn="ctr"/>
            <a:r>
              <a:rPr lang="fr-CA" sz="2400" dirty="0">
                <a:latin typeface="Arial" panose="020B0604020202020204" pitchFamily="34" charset="0"/>
                <a:cs typeface="Arial" panose="020B0604020202020204" pitchFamily="34" charset="0"/>
              </a:rPr>
              <a:t>câlins</a:t>
            </a:r>
          </a:p>
        </p:txBody>
      </p:sp>
      <p:sp>
        <p:nvSpPr>
          <p:cNvPr id="12" name="TextBox 11">
            <a:extLst>
              <a:ext uri="{FF2B5EF4-FFF2-40B4-BE49-F238E27FC236}">
                <a16:creationId xmlns:a16="http://schemas.microsoft.com/office/drawing/2014/main" id="{35AC4BA2-AECD-49C2-A124-E73E2201957F}"/>
              </a:ext>
            </a:extLst>
          </p:cNvPr>
          <p:cNvSpPr txBox="1"/>
          <p:nvPr>
            <p:custDataLst>
              <p:tags r:id="rId5"/>
            </p:custDataLst>
          </p:nvPr>
        </p:nvSpPr>
        <p:spPr>
          <a:xfrm>
            <a:off x="4003423" y="3778181"/>
            <a:ext cx="1547447" cy="461665"/>
          </a:xfrm>
          <a:prstGeom prst="rect">
            <a:avLst/>
          </a:prstGeom>
          <a:noFill/>
        </p:spPr>
        <p:txBody>
          <a:bodyPr wrap="square" rtlCol="0">
            <a:spAutoFit/>
          </a:bodyPr>
          <a:lstStyle/>
          <a:p>
            <a:pPr algn="ctr"/>
            <a:r>
              <a:rPr lang="fr-CA" sz="2400" dirty="0">
                <a:latin typeface="Arial" panose="020B0604020202020204" pitchFamily="34" charset="0"/>
                <a:cs typeface="Arial" panose="020B0604020202020204" pitchFamily="34" charset="0"/>
              </a:rPr>
              <a:t>baisers</a:t>
            </a:r>
          </a:p>
        </p:txBody>
      </p:sp>
      <p:sp>
        <p:nvSpPr>
          <p:cNvPr id="13" name="TextBox 12">
            <a:extLst>
              <a:ext uri="{FF2B5EF4-FFF2-40B4-BE49-F238E27FC236}">
                <a16:creationId xmlns:a16="http://schemas.microsoft.com/office/drawing/2014/main" id="{B2513B1A-B18B-4C86-8C93-B6E3B3E426DC}"/>
              </a:ext>
            </a:extLst>
          </p:cNvPr>
          <p:cNvSpPr txBox="1"/>
          <p:nvPr>
            <p:custDataLst>
              <p:tags r:id="rId6"/>
            </p:custDataLst>
          </p:nvPr>
        </p:nvSpPr>
        <p:spPr>
          <a:xfrm>
            <a:off x="1119552" y="4065454"/>
            <a:ext cx="1852247" cy="830997"/>
          </a:xfrm>
          <a:prstGeom prst="rect">
            <a:avLst/>
          </a:prstGeom>
          <a:noFill/>
        </p:spPr>
        <p:txBody>
          <a:bodyPr wrap="square" rtlCol="0">
            <a:spAutoFit/>
          </a:bodyPr>
          <a:lstStyle/>
          <a:p>
            <a:pPr algn="ctr"/>
            <a:r>
              <a:rPr lang="fr-CA" sz="2400" dirty="0">
                <a:latin typeface="Arial" panose="020B0604020202020204" pitchFamily="34" charset="0"/>
                <a:cs typeface="Arial" panose="020B0604020202020204" pitchFamily="34" charset="0"/>
              </a:rPr>
              <a:t>se tenir la main</a:t>
            </a:r>
          </a:p>
        </p:txBody>
      </p:sp>
      <p:sp>
        <p:nvSpPr>
          <p:cNvPr id="15" name="TextBox 14">
            <a:extLst>
              <a:ext uri="{FF2B5EF4-FFF2-40B4-BE49-F238E27FC236}">
                <a16:creationId xmlns:a16="http://schemas.microsoft.com/office/drawing/2014/main" id="{3F3C36D9-733B-4988-B852-B1D3A28C9DD7}"/>
              </a:ext>
            </a:extLst>
          </p:cNvPr>
          <p:cNvSpPr txBox="1"/>
          <p:nvPr>
            <p:custDataLst>
              <p:tags r:id="rId7"/>
            </p:custDataLst>
          </p:nvPr>
        </p:nvSpPr>
        <p:spPr>
          <a:xfrm>
            <a:off x="6207365" y="3902880"/>
            <a:ext cx="1957755" cy="830997"/>
          </a:xfrm>
          <a:prstGeom prst="rect">
            <a:avLst/>
          </a:prstGeom>
          <a:noFill/>
        </p:spPr>
        <p:txBody>
          <a:bodyPr wrap="square" rtlCol="0">
            <a:spAutoFit/>
          </a:bodyPr>
          <a:lstStyle/>
          <a:p>
            <a:pPr algn="ctr"/>
            <a:r>
              <a:rPr lang="en-CA" sz="2400" dirty="0">
                <a:latin typeface="Arial" panose="020B0604020202020204" pitchFamily="34" charset="0"/>
                <a:cs typeface="Arial" panose="020B0604020202020204" pitchFamily="34" charset="0"/>
              </a:rPr>
              <a:t>caresses sur le corps</a:t>
            </a:r>
            <a:endParaRPr lang="en-US" sz="2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314D3AB-9D4E-47AF-B004-41E65E087BE0}"/>
              </a:ext>
            </a:extLst>
          </p:cNvPr>
          <p:cNvSpPr txBox="1"/>
          <p:nvPr>
            <p:custDataLst>
              <p:tags r:id="rId8"/>
            </p:custDataLst>
          </p:nvPr>
        </p:nvSpPr>
        <p:spPr>
          <a:xfrm>
            <a:off x="7965827" y="3216251"/>
            <a:ext cx="2260188" cy="1200329"/>
          </a:xfrm>
          <a:prstGeom prst="rect">
            <a:avLst/>
          </a:prstGeom>
          <a:noFill/>
        </p:spPr>
        <p:txBody>
          <a:bodyPr wrap="square" rtlCol="0">
            <a:spAutoFit/>
          </a:bodyPr>
          <a:lstStyle/>
          <a:p>
            <a:pPr algn="ctr"/>
            <a:r>
              <a:rPr lang="fr-CA" sz="2400" dirty="0">
                <a:latin typeface="Arial" panose="020B0604020202020204" pitchFamily="34" charset="0"/>
                <a:cs typeface="Arial" panose="020B0604020202020204" pitchFamily="34" charset="0"/>
              </a:rPr>
              <a:t>attouchements des parties génitales</a:t>
            </a:r>
          </a:p>
        </p:txBody>
      </p:sp>
      <p:sp>
        <p:nvSpPr>
          <p:cNvPr id="17" name="TextBox 16">
            <a:extLst>
              <a:ext uri="{FF2B5EF4-FFF2-40B4-BE49-F238E27FC236}">
                <a16:creationId xmlns:a16="http://schemas.microsoft.com/office/drawing/2014/main" id="{9593E03F-88D5-49E1-B9AC-FD2D8AE0023E}"/>
              </a:ext>
            </a:extLst>
          </p:cNvPr>
          <p:cNvSpPr txBox="1"/>
          <p:nvPr>
            <p:custDataLst>
              <p:tags r:id="rId9"/>
            </p:custDataLst>
          </p:nvPr>
        </p:nvSpPr>
        <p:spPr>
          <a:xfrm>
            <a:off x="9437075" y="4175085"/>
            <a:ext cx="2092578" cy="830997"/>
          </a:xfrm>
          <a:prstGeom prst="rect">
            <a:avLst/>
          </a:prstGeom>
          <a:noFill/>
        </p:spPr>
        <p:txBody>
          <a:bodyPr wrap="square" rtlCol="0">
            <a:spAutoFit/>
          </a:bodyPr>
          <a:lstStyle/>
          <a:p>
            <a:pPr algn="ctr"/>
            <a:r>
              <a:rPr lang="fr-CA" sz="2400" dirty="0">
                <a:latin typeface="Arial" panose="020B0604020202020204" pitchFamily="34" charset="0"/>
                <a:cs typeface="Arial" panose="020B0604020202020204" pitchFamily="34" charset="0"/>
              </a:rPr>
              <a:t>rapport sexuel</a:t>
            </a:r>
          </a:p>
        </p:txBody>
      </p:sp>
    </p:spTree>
    <p:extLst>
      <p:ext uri="{BB962C8B-B14F-4D97-AF65-F5344CB8AC3E}">
        <p14:creationId xmlns:p14="http://schemas.microsoft.com/office/powerpoint/2010/main" val="154198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a:lstStyle/>
          <a:p>
            <a:pPr algn="l">
              <a:defRPr/>
            </a:pPr>
            <a:r>
              <a:rPr lang="en-US" dirty="0" err="1"/>
              <a:t>L’abstinence</a:t>
            </a:r>
            <a:r>
              <a:rPr lang="en-US" dirty="0"/>
              <a:t>, </a:t>
            </a:r>
            <a:r>
              <a:rPr lang="en-US" dirty="0" err="1"/>
              <a:t>c’est</a:t>
            </a:r>
            <a:r>
              <a:rPr lang="en-US" dirty="0"/>
              <a:t> </a:t>
            </a:r>
            <a:r>
              <a:rPr lang="en-US" dirty="0" err="1"/>
              <a:t>choisir</a:t>
            </a:r>
            <a:r>
              <a:rPr lang="en-US" dirty="0"/>
              <a:t> de ne pas faire </a:t>
            </a:r>
            <a:r>
              <a:rPr lang="en-US" dirty="0" err="1"/>
              <a:t>quelque</a:t>
            </a:r>
            <a:r>
              <a:rPr lang="en-US" dirty="0"/>
              <a:t> chose.</a:t>
            </a:r>
          </a:p>
          <a:p>
            <a:pPr algn="l">
              <a:defRPr/>
            </a:pPr>
            <a:r>
              <a:rPr lang="en-US" dirty="0" err="1"/>
              <a:t>L’abstinence</a:t>
            </a:r>
            <a:r>
              <a:rPr lang="en-US" dirty="0"/>
              <a:t> </a:t>
            </a:r>
            <a:r>
              <a:rPr lang="en-US" dirty="0" err="1"/>
              <a:t>sexuelle</a:t>
            </a:r>
            <a:r>
              <a:rPr lang="en-US" dirty="0"/>
              <a:t>, </a:t>
            </a:r>
            <a:r>
              <a:rPr lang="en-US" dirty="0" err="1"/>
              <a:t>c’est</a:t>
            </a:r>
            <a:r>
              <a:rPr lang="en-US" dirty="0"/>
              <a:t> </a:t>
            </a:r>
            <a:r>
              <a:rPr lang="en-US" dirty="0" err="1"/>
              <a:t>s’abstenir</a:t>
            </a:r>
            <a:r>
              <a:rPr lang="en-US" dirty="0"/>
              <a:t> de </a:t>
            </a:r>
            <a:r>
              <a:rPr lang="en-US" dirty="0" err="1"/>
              <a:t>différents</a:t>
            </a:r>
            <a:r>
              <a:rPr lang="en-US" dirty="0"/>
              <a:t> </a:t>
            </a:r>
            <a:r>
              <a:rPr lang="en-US" dirty="0" err="1"/>
              <a:t>niveaux</a:t>
            </a:r>
            <a:r>
              <a:rPr lang="en-US" dirty="0"/>
              <a:t> </a:t>
            </a:r>
            <a:r>
              <a:rPr lang="en-US" dirty="0" err="1"/>
              <a:t>d’activité</a:t>
            </a:r>
            <a:r>
              <a:rPr lang="en-US" dirty="0"/>
              <a:t> </a:t>
            </a:r>
            <a:r>
              <a:rPr lang="en-US" dirty="0" err="1"/>
              <a:t>sexuelle</a:t>
            </a:r>
            <a:r>
              <a:rPr lang="en-US" dirty="0"/>
              <a:t>.</a:t>
            </a:r>
          </a:p>
          <a:p>
            <a:pPr algn="l">
              <a:defRPr/>
            </a:pPr>
            <a:r>
              <a:rPr lang="en-US" dirty="0" err="1"/>
              <a:t>Définitions</a:t>
            </a:r>
            <a:r>
              <a:rPr lang="en-US" dirty="0"/>
              <a:t> </a:t>
            </a:r>
            <a:r>
              <a:rPr lang="en-US" dirty="0" err="1"/>
              <a:t>possibles</a:t>
            </a:r>
            <a:r>
              <a:rPr lang="en-US" dirty="0"/>
              <a:t> </a:t>
            </a:r>
            <a:r>
              <a:rPr lang="en-US" dirty="0" err="1"/>
              <a:t>d’abstinence</a:t>
            </a:r>
            <a:r>
              <a:rPr lang="en-US" dirty="0"/>
              <a:t> </a:t>
            </a:r>
            <a:r>
              <a:rPr lang="en-US" dirty="0" err="1"/>
              <a:t>sexuelle</a:t>
            </a:r>
            <a:r>
              <a:rPr lang="en-US" dirty="0"/>
              <a:t> entre </a:t>
            </a:r>
            <a:r>
              <a:rPr lang="en-US" dirty="0" err="1"/>
              <a:t>deux</a:t>
            </a:r>
            <a:r>
              <a:rPr lang="en-US" dirty="0"/>
              <a:t> </a:t>
            </a:r>
            <a:r>
              <a:rPr lang="en-US" dirty="0" err="1"/>
              <a:t>personnes</a:t>
            </a:r>
            <a:r>
              <a:rPr lang="en-US" dirty="0"/>
              <a:t> : </a:t>
            </a:r>
          </a:p>
          <a:p>
            <a:pPr lvl="1">
              <a:defRPr/>
            </a:pPr>
            <a:r>
              <a:rPr lang="en-US" dirty="0" err="1"/>
              <a:t>Éviter</a:t>
            </a:r>
            <a:r>
              <a:rPr lang="en-US" dirty="0"/>
              <a:t> les rapports </a:t>
            </a:r>
            <a:r>
              <a:rPr lang="en-US" dirty="0" err="1"/>
              <a:t>vaginaux</a:t>
            </a:r>
            <a:endParaRPr lang="en-US" dirty="0"/>
          </a:p>
          <a:p>
            <a:pPr lvl="1">
              <a:defRPr/>
            </a:pPr>
            <a:r>
              <a:rPr lang="en-US" dirty="0" err="1"/>
              <a:t>Éviter</a:t>
            </a:r>
            <a:r>
              <a:rPr lang="en-US" dirty="0"/>
              <a:t> les rapports </a:t>
            </a:r>
            <a:r>
              <a:rPr lang="en-US" dirty="0" err="1"/>
              <a:t>vaginaux</a:t>
            </a:r>
            <a:r>
              <a:rPr lang="en-US" dirty="0"/>
              <a:t>, </a:t>
            </a:r>
            <a:r>
              <a:rPr lang="en-US" dirty="0" err="1"/>
              <a:t>oraux</a:t>
            </a:r>
            <a:r>
              <a:rPr lang="en-US" dirty="0"/>
              <a:t> et </a:t>
            </a:r>
            <a:r>
              <a:rPr lang="en-US" dirty="0" err="1"/>
              <a:t>anaux</a:t>
            </a:r>
            <a:endParaRPr lang="en-US" dirty="0"/>
          </a:p>
          <a:p>
            <a:pPr lvl="1">
              <a:defRPr/>
            </a:pPr>
            <a:r>
              <a:rPr lang="en-US" dirty="0" err="1"/>
              <a:t>Éviter</a:t>
            </a:r>
            <a:r>
              <a:rPr lang="en-US" dirty="0"/>
              <a:t> les contacts </a:t>
            </a:r>
            <a:r>
              <a:rPr lang="en-US" dirty="0" err="1"/>
              <a:t>génitaux</a:t>
            </a:r>
            <a:endParaRPr lang="en-US" dirty="0"/>
          </a:p>
          <a:p>
            <a:pPr marL="0" indent="0">
              <a:lnSpc>
                <a:spcPct val="100000"/>
              </a:lnSpc>
              <a:buNone/>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en-CA" altLang="en-US" dirty="0" err="1">
                <a:solidFill>
                  <a:srgbClr val="006345"/>
                </a:solidFill>
              </a:rPr>
              <a:t>Qu’est-ce</a:t>
            </a:r>
            <a:r>
              <a:rPr lang="en-CA" altLang="en-US" dirty="0">
                <a:solidFill>
                  <a:srgbClr val="006345"/>
                </a:solidFill>
              </a:rPr>
              <a:t> que </a:t>
            </a:r>
            <a:r>
              <a:rPr lang="en-CA" altLang="en-US" dirty="0" err="1">
                <a:solidFill>
                  <a:srgbClr val="006345"/>
                </a:solidFill>
              </a:rPr>
              <a:t>l’abstinence</a:t>
            </a:r>
            <a:r>
              <a:rPr lang="en-CA" altLang="en-US" dirty="0">
                <a:solidFill>
                  <a:srgbClr val="006345"/>
                </a:solidFill>
              </a:rPr>
              <a:t>?</a:t>
            </a:r>
          </a:p>
        </p:txBody>
      </p:sp>
    </p:spTree>
    <p:extLst>
      <p:ext uri="{BB962C8B-B14F-4D97-AF65-F5344CB8AC3E}">
        <p14:creationId xmlns:p14="http://schemas.microsoft.com/office/powerpoint/2010/main" val="359640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1"/>
            </p:custDataLst>
          </p:nvPr>
        </p:nvSpPr>
        <p:spPr>
          <a:xfrm>
            <a:off x="838200" y="935038"/>
            <a:ext cx="10515600" cy="1325562"/>
          </a:xfrm>
        </p:spPr>
        <p:txBody>
          <a:bodyPr/>
          <a:lstStyle/>
          <a:p>
            <a:r>
              <a:rPr lang="en-CA" altLang="en-US" dirty="0">
                <a:solidFill>
                  <a:srgbClr val="006345"/>
                </a:solidFill>
              </a:rPr>
              <a:t>Le </a:t>
            </a:r>
            <a:r>
              <a:rPr lang="en-CA" altLang="en-US" dirty="0" err="1">
                <a:solidFill>
                  <a:srgbClr val="006345"/>
                </a:solidFill>
              </a:rPr>
              <a:t>consentement</a:t>
            </a:r>
            <a:endParaRPr lang="en-US" altLang="en-US" dirty="0">
              <a:solidFill>
                <a:srgbClr val="006345"/>
              </a:solidFill>
            </a:endParaRPr>
          </a:p>
        </p:txBody>
      </p:sp>
      <p:sp>
        <p:nvSpPr>
          <p:cNvPr id="5" name="TextBox 4">
            <a:extLst>
              <a:ext uri="{FF2B5EF4-FFF2-40B4-BE49-F238E27FC236}">
                <a16:creationId xmlns:a16="http://schemas.microsoft.com/office/drawing/2014/main" id="{A254C4C2-F6B8-437A-90E0-B9DEF9CEC28B}"/>
              </a:ext>
            </a:extLst>
          </p:cNvPr>
          <p:cNvSpPr txBox="1"/>
          <p:nvPr>
            <p:custDataLst>
              <p:tags r:id="rId2"/>
            </p:custDataLst>
          </p:nvPr>
        </p:nvSpPr>
        <p:spPr>
          <a:xfrm>
            <a:off x="3628290" y="6128850"/>
            <a:ext cx="4935417" cy="338554"/>
          </a:xfrm>
          <a:prstGeom prst="rect">
            <a:avLst/>
          </a:prstGeom>
          <a:noFill/>
        </p:spPr>
        <p:txBody>
          <a:bodyPr wrap="square" rtlCol="0">
            <a:spAutoFit/>
          </a:bodyPr>
          <a:lstStyle/>
          <a:p>
            <a:pPr algn="ctr"/>
            <a:r>
              <a:rPr lang="fr-CA" sz="1600" dirty="0">
                <a:hlinkClick r:id="rId7"/>
              </a:rPr>
              <a:t>https://www.youtube.com/watch?v=AaKoSIeLAKc</a:t>
            </a:r>
            <a:endParaRPr lang="en-US" sz="1600" dirty="0">
              <a:solidFill>
                <a:schemeClr val="accent1"/>
              </a:solidFill>
            </a:endParaRPr>
          </a:p>
        </p:txBody>
      </p:sp>
      <p:sp>
        <p:nvSpPr>
          <p:cNvPr id="3" name="Content Placeholder 2"/>
          <p:cNvSpPr>
            <a:spLocks noGrp="1"/>
          </p:cNvSpPr>
          <p:nvPr>
            <p:ph idx="1"/>
            <p:custDataLst>
              <p:tags r:id="rId3"/>
            </p:custDataLst>
          </p:nvPr>
        </p:nvSpPr>
        <p:spPr/>
        <p:txBody>
          <a:bodyPr/>
          <a:lstStyle/>
          <a:p>
            <a:endParaRPr lang="en-CA"/>
          </a:p>
        </p:txBody>
      </p:sp>
      <p:pic>
        <p:nvPicPr>
          <p:cNvPr id="6" name="Picture 5"/>
          <p:cNvPicPr>
            <a:picLocks noChangeAspect="1"/>
          </p:cNvPicPr>
          <p:nvPr>
            <p:custDataLst>
              <p:tags r:id="rId4"/>
            </p:custDataLst>
          </p:nvPr>
        </p:nvPicPr>
        <p:blipFill>
          <a:blip r:embed="rId8"/>
          <a:stretch>
            <a:fillRect/>
          </a:stretch>
        </p:blipFill>
        <p:spPr>
          <a:xfrm>
            <a:off x="2386619" y="2358951"/>
            <a:ext cx="7418755" cy="3447371"/>
          </a:xfrm>
          <a:prstGeom prst="rect">
            <a:avLst/>
          </a:prstGeom>
        </p:spPr>
      </p:pic>
    </p:spTree>
    <p:extLst>
      <p:ext uri="{BB962C8B-B14F-4D97-AF65-F5344CB8AC3E}">
        <p14:creationId xmlns:p14="http://schemas.microsoft.com/office/powerpoint/2010/main" val="413559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5"/>
          <a:stretch>
            <a:fillRect/>
          </a:stretch>
        </p:blipFill>
        <p:spPr>
          <a:xfrm>
            <a:off x="261622" y="1944436"/>
            <a:ext cx="11668755" cy="4188315"/>
          </a:xfrm>
          <a:prstGeom prst="rect">
            <a:avLst/>
          </a:prstGeom>
        </p:spPr>
      </p:pic>
      <p:pic>
        <p:nvPicPr>
          <p:cNvPr id="8" name="Picture 7"/>
          <p:cNvPicPr>
            <a:picLocks noChangeAspect="1"/>
          </p:cNvPicPr>
          <p:nvPr>
            <p:custDataLst>
              <p:tags r:id="rId2"/>
            </p:custDataLst>
          </p:nvPr>
        </p:nvPicPr>
        <p:blipFill>
          <a:blip r:embed="rId6"/>
          <a:stretch>
            <a:fillRect/>
          </a:stretch>
        </p:blipFill>
        <p:spPr>
          <a:xfrm>
            <a:off x="2441131" y="308194"/>
            <a:ext cx="7309738" cy="1956986"/>
          </a:xfrm>
          <a:prstGeom prst="rect">
            <a:avLst/>
          </a:prstGeom>
        </p:spPr>
      </p:pic>
    </p:spTree>
    <p:extLst>
      <p:ext uri="{BB962C8B-B14F-4D97-AF65-F5344CB8AC3E}">
        <p14:creationId xmlns:p14="http://schemas.microsoft.com/office/powerpoint/2010/main" val="93324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businesscard&#10;&#10;Description automatically generated">
            <a:extLst>
              <a:ext uri="{FF2B5EF4-FFF2-40B4-BE49-F238E27FC236}">
                <a16:creationId xmlns:a16="http://schemas.microsoft.com/office/drawing/2014/main" id="{AC988BF0-4B87-BBC4-F212-08D1EABDB99C}"/>
              </a:ext>
            </a:extLst>
          </p:cNvPr>
          <p:cNvPicPr>
            <a:picLocks noChangeAspect="1"/>
          </p:cNvPicPr>
          <p:nvPr>
            <p:custDataLst>
              <p:tags r:id="rId1"/>
            </p:custDataLst>
          </p:nvPr>
        </p:nvPicPr>
        <p:blipFill>
          <a:blip r:embed="rId7"/>
          <a:stretch>
            <a:fillRect/>
          </a:stretch>
        </p:blipFill>
        <p:spPr>
          <a:xfrm>
            <a:off x="1495586" y="1424553"/>
            <a:ext cx="5868691" cy="5881606"/>
          </a:xfrm>
          <a:prstGeom prst="rect">
            <a:avLst/>
          </a:prstGeom>
        </p:spPr>
      </p:pic>
      <p:sp>
        <p:nvSpPr>
          <p:cNvPr id="2" name="Title 1">
            <a:extLst>
              <a:ext uri="{FF2B5EF4-FFF2-40B4-BE49-F238E27FC236}">
                <a16:creationId xmlns:a16="http://schemas.microsoft.com/office/drawing/2014/main" id="{8091F2EB-4A20-E7EC-5AD7-701F4703B627}"/>
              </a:ext>
            </a:extLst>
          </p:cNvPr>
          <p:cNvSpPr>
            <a:spLocks noGrp="1"/>
          </p:cNvSpPr>
          <p:nvPr>
            <p:ph type="title"/>
            <p:custDataLst>
              <p:tags r:id="rId2"/>
            </p:custDataLst>
          </p:nvPr>
        </p:nvSpPr>
        <p:spPr/>
        <p:txBody>
          <a:bodyPr>
            <a:normAutofit/>
          </a:bodyPr>
          <a:lstStyle/>
          <a:p>
            <a:r>
              <a:rPr lang="en-US" dirty="0">
                <a:solidFill>
                  <a:srgbClr val="006345"/>
                </a:solidFill>
              </a:rPr>
              <a:t>Les cellules </a:t>
            </a:r>
            <a:r>
              <a:rPr lang="en-US" dirty="0" err="1">
                <a:solidFill>
                  <a:srgbClr val="006345"/>
                </a:solidFill>
              </a:rPr>
              <a:t>nécessaires</a:t>
            </a:r>
            <a:r>
              <a:rPr lang="en-US" dirty="0">
                <a:solidFill>
                  <a:srgbClr val="006345"/>
                </a:solidFill>
              </a:rPr>
              <a:t> pour faire un </a:t>
            </a:r>
            <a:r>
              <a:rPr lang="en-US" dirty="0" err="1">
                <a:solidFill>
                  <a:srgbClr val="006345"/>
                </a:solidFill>
              </a:rPr>
              <a:t>bébé</a:t>
            </a:r>
            <a:endParaRPr lang="en-US" dirty="0">
              <a:solidFill>
                <a:srgbClr val="006345"/>
              </a:solidFill>
            </a:endParaRPr>
          </a:p>
        </p:txBody>
      </p:sp>
      <p:sp>
        <p:nvSpPr>
          <p:cNvPr id="3" name="Content Placeholder 2">
            <a:extLst>
              <a:ext uri="{FF2B5EF4-FFF2-40B4-BE49-F238E27FC236}">
                <a16:creationId xmlns:a16="http://schemas.microsoft.com/office/drawing/2014/main" id="{0255619C-DA42-C9DF-B871-76177F7F8A95}"/>
              </a:ext>
            </a:extLst>
          </p:cNvPr>
          <p:cNvSpPr>
            <a:spLocks noGrp="1"/>
          </p:cNvSpPr>
          <p:nvPr>
            <p:ph idx="1"/>
            <p:custDataLst>
              <p:tags r:id="rId3"/>
            </p:custDataLst>
          </p:nvPr>
        </p:nvSpPr>
        <p:spPr>
          <a:xfrm>
            <a:off x="733693" y="6143292"/>
            <a:ext cx="10515600" cy="593000"/>
          </a:xfrm>
        </p:spPr>
        <p:txBody>
          <a:bodyPr vert="horz" lIns="91440" tIns="45720" rIns="91440" bIns="45720" rtlCol="0" anchor="t">
            <a:normAutofit/>
          </a:bodyPr>
          <a:lstStyle/>
          <a:p>
            <a:pPr marL="0" indent="0">
              <a:buNone/>
            </a:pPr>
            <a:r>
              <a:rPr lang="en-US" dirty="0" err="1">
                <a:latin typeface="Arial"/>
                <a:cs typeface="Arial"/>
              </a:rPr>
              <a:t>Spermatozoïdes</a:t>
            </a:r>
            <a:r>
              <a:rPr lang="en-US" dirty="0">
                <a:latin typeface="Arial"/>
                <a:cs typeface="Arial"/>
              </a:rPr>
              <a:t>		+  	 </a:t>
            </a:r>
            <a:r>
              <a:rPr lang="en-US" dirty="0" err="1">
                <a:latin typeface="Arial"/>
                <a:cs typeface="Arial"/>
              </a:rPr>
              <a:t>Œuf</a:t>
            </a:r>
            <a:r>
              <a:rPr lang="en-US" dirty="0">
                <a:latin typeface="Arial"/>
                <a:cs typeface="Arial"/>
              </a:rPr>
              <a:t>              =           </a:t>
            </a:r>
            <a:r>
              <a:rPr lang="en-US" dirty="0" err="1">
                <a:latin typeface="Arial"/>
                <a:cs typeface="Arial"/>
              </a:rPr>
              <a:t>Bébé</a:t>
            </a:r>
            <a:endParaRPr lang="en-US" dirty="0"/>
          </a:p>
        </p:txBody>
      </p:sp>
      <p:pic>
        <p:nvPicPr>
          <p:cNvPr id="5" name="Picture 5" descr="A picture containing text&#10;&#10;Description automatically generated">
            <a:extLst>
              <a:ext uri="{FF2B5EF4-FFF2-40B4-BE49-F238E27FC236}">
                <a16:creationId xmlns:a16="http://schemas.microsoft.com/office/drawing/2014/main" id="{4DA5B2A8-36DF-603D-444D-83192FFFC7EF}"/>
              </a:ext>
            </a:extLst>
          </p:cNvPr>
          <p:cNvPicPr>
            <a:picLocks noChangeAspect="1"/>
          </p:cNvPicPr>
          <p:nvPr>
            <p:custDataLst>
              <p:tags r:id="rId4"/>
            </p:custDataLst>
          </p:nvPr>
        </p:nvPicPr>
        <p:blipFill>
          <a:blip r:embed="rId8"/>
          <a:stretch>
            <a:fillRect/>
          </a:stretch>
        </p:blipFill>
        <p:spPr>
          <a:xfrm>
            <a:off x="7798231" y="1960624"/>
            <a:ext cx="2743200" cy="3763327"/>
          </a:xfrm>
          <a:prstGeom prst="rect">
            <a:avLst/>
          </a:prstGeom>
        </p:spPr>
      </p:pic>
    </p:spTree>
    <p:extLst>
      <p:ext uri="{BB962C8B-B14F-4D97-AF65-F5344CB8AC3E}">
        <p14:creationId xmlns:p14="http://schemas.microsoft.com/office/powerpoint/2010/main" val="162229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F369-1BD1-69B3-EB61-BDFCFCB4E720}"/>
              </a:ext>
            </a:extLst>
          </p:cNvPr>
          <p:cNvSpPr>
            <a:spLocks noGrp="1"/>
          </p:cNvSpPr>
          <p:nvPr>
            <p:ph type="title"/>
            <p:custDataLst>
              <p:tags r:id="rId1"/>
            </p:custDataLst>
          </p:nvPr>
        </p:nvSpPr>
        <p:spPr/>
        <p:txBody>
          <a:bodyPr>
            <a:normAutofit/>
          </a:bodyPr>
          <a:lstStyle/>
          <a:p>
            <a:r>
              <a:rPr lang="en-US" dirty="0" err="1">
                <a:solidFill>
                  <a:srgbClr val="006345"/>
                </a:solidFill>
              </a:rPr>
              <a:t>Personne</a:t>
            </a:r>
            <a:r>
              <a:rPr lang="en-US" dirty="0">
                <a:solidFill>
                  <a:srgbClr val="006345"/>
                </a:solidFill>
              </a:rPr>
              <a:t> </a:t>
            </a:r>
            <a:r>
              <a:rPr lang="en-US" dirty="0" err="1">
                <a:solidFill>
                  <a:srgbClr val="006345"/>
                </a:solidFill>
              </a:rPr>
              <a:t>ayant</a:t>
            </a:r>
            <a:r>
              <a:rPr lang="en-US" dirty="0">
                <a:solidFill>
                  <a:srgbClr val="006345"/>
                </a:solidFill>
              </a:rPr>
              <a:t> un </a:t>
            </a:r>
            <a:r>
              <a:rPr lang="en-US" dirty="0" err="1">
                <a:solidFill>
                  <a:srgbClr val="006345"/>
                </a:solidFill>
              </a:rPr>
              <a:t>pénis</a:t>
            </a:r>
            <a:endParaRPr lang="en-US" dirty="0">
              <a:solidFill>
                <a:srgbClr val="006345"/>
              </a:solidFill>
            </a:endParaRPr>
          </a:p>
        </p:txBody>
      </p:sp>
      <p:pic>
        <p:nvPicPr>
          <p:cNvPr id="10" name="Picture 10" descr="A picture containing toilet&#10;&#10;Description automatically generated">
            <a:extLst>
              <a:ext uri="{FF2B5EF4-FFF2-40B4-BE49-F238E27FC236}">
                <a16:creationId xmlns:a16="http://schemas.microsoft.com/office/drawing/2014/main" id="{B6D0A2C2-99EE-2F6E-A600-636714F09EF3}"/>
              </a:ext>
            </a:extLst>
          </p:cNvPr>
          <p:cNvPicPr>
            <a:picLocks noChangeAspect="1"/>
          </p:cNvPicPr>
          <p:nvPr>
            <p:custDataLst>
              <p:tags r:id="rId2"/>
            </p:custDataLst>
          </p:nvPr>
        </p:nvPicPr>
        <p:blipFill>
          <a:blip r:embed="rId22"/>
          <a:stretch>
            <a:fillRect/>
          </a:stretch>
        </p:blipFill>
        <p:spPr>
          <a:xfrm>
            <a:off x="2857054" y="1967318"/>
            <a:ext cx="4732149" cy="4745064"/>
          </a:xfrm>
          <a:prstGeom prst="rect">
            <a:avLst/>
          </a:prstGeom>
        </p:spPr>
      </p:pic>
      <p:pic>
        <p:nvPicPr>
          <p:cNvPr id="11" name="Picture 11">
            <a:extLst>
              <a:ext uri="{FF2B5EF4-FFF2-40B4-BE49-F238E27FC236}">
                <a16:creationId xmlns:a16="http://schemas.microsoft.com/office/drawing/2014/main" id="{F9CC93B2-A97E-07FC-8FDB-C63A913CD833}"/>
              </a:ext>
            </a:extLst>
          </p:cNvPr>
          <p:cNvPicPr>
            <a:picLocks noChangeAspect="1"/>
          </p:cNvPicPr>
          <p:nvPr>
            <p:custDataLst>
              <p:tags r:id="rId3"/>
            </p:custDataLst>
          </p:nvPr>
        </p:nvPicPr>
        <p:blipFill>
          <a:blip r:embed="rId23"/>
          <a:stretch>
            <a:fillRect/>
          </a:stretch>
        </p:blipFill>
        <p:spPr>
          <a:xfrm>
            <a:off x="3476986" y="4093745"/>
            <a:ext cx="6114080" cy="1008823"/>
          </a:xfrm>
          <a:prstGeom prst="rect">
            <a:avLst/>
          </a:prstGeom>
        </p:spPr>
      </p:pic>
      <p:sp>
        <p:nvSpPr>
          <p:cNvPr id="5" name="TextBox 4">
            <a:extLst>
              <a:ext uri="{FF2B5EF4-FFF2-40B4-BE49-F238E27FC236}">
                <a16:creationId xmlns:a16="http://schemas.microsoft.com/office/drawing/2014/main" id="{6ECEBFDF-494F-40BF-8454-B559DDAF280E}"/>
              </a:ext>
            </a:extLst>
          </p:cNvPr>
          <p:cNvSpPr txBox="1"/>
          <p:nvPr>
            <p:custDataLst>
              <p:tags r:id="rId4"/>
            </p:custDataLst>
          </p:nvPr>
        </p:nvSpPr>
        <p:spPr>
          <a:xfrm>
            <a:off x="7492487" y="5676642"/>
            <a:ext cx="1872208"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Scrotum</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92C0A04-807E-4DBC-986C-28A44EF42BD3}"/>
              </a:ext>
            </a:extLst>
          </p:cNvPr>
          <p:cNvCxnSpPr>
            <a:cxnSpLocks/>
            <a:stCxn id="5" idx="1"/>
          </p:cNvCxnSpPr>
          <p:nvPr>
            <p:custDataLst>
              <p:tags r:id="rId5"/>
            </p:custDataLst>
          </p:nvPr>
        </p:nvCxnSpPr>
        <p:spPr>
          <a:xfrm flipH="1" flipV="1">
            <a:off x="4037566" y="5859406"/>
            <a:ext cx="3454921" cy="48069"/>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78A14C0F-B5E0-4D33-A8EC-2AC75311CBBF}"/>
              </a:ext>
            </a:extLst>
          </p:cNvPr>
          <p:cNvSpPr txBox="1"/>
          <p:nvPr>
            <p:custDataLst>
              <p:tags r:id="rId6"/>
            </p:custDataLst>
          </p:nvPr>
        </p:nvSpPr>
        <p:spPr>
          <a:xfrm>
            <a:off x="7492487" y="4844569"/>
            <a:ext cx="1872208"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Testicle</a:t>
            </a:r>
            <a:endParaRPr lang="en-US"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096C01D-DC2B-4CD0-84B7-7B84B167D95B}"/>
              </a:ext>
            </a:extLst>
          </p:cNvPr>
          <p:cNvCxnSpPr>
            <a:cxnSpLocks/>
            <a:stCxn id="7" idx="1"/>
          </p:cNvCxnSpPr>
          <p:nvPr>
            <p:custDataLst>
              <p:tags r:id="rId7"/>
            </p:custDataLst>
          </p:nvPr>
        </p:nvCxnSpPr>
        <p:spPr>
          <a:xfrm flipH="1">
            <a:off x="4071637" y="5075402"/>
            <a:ext cx="3420850" cy="397574"/>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DA41EEA-9B17-4314-BE0B-6D96CAAD1188}"/>
              </a:ext>
            </a:extLst>
          </p:cNvPr>
          <p:cNvSpPr txBox="1"/>
          <p:nvPr>
            <p:custDataLst>
              <p:tags r:id="rId8"/>
            </p:custDataLst>
          </p:nvPr>
        </p:nvSpPr>
        <p:spPr>
          <a:xfrm>
            <a:off x="7718858" y="4446994"/>
            <a:ext cx="1872208" cy="369332"/>
          </a:xfrm>
          <a:prstGeom prst="rect">
            <a:avLst/>
          </a:prstGeom>
          <a:noFill/>
        </p:spPr>
        <p:txBody>
          <a:bodyPr wrap="square" rtlCol="0">
            <a:spAutoFit/>
          </a:bodyPr>
          <a:lstStyle/>
          <a:p>
            <a:r>
              <a:rPr lang="en-CA" dirty="0" err="1">
                <a:latin typeface="Arial" panose="020B0604020202020204" pitchFamily="34" charset="0"/>
                <a:cs typeface="Arial" panose="020B0604020202020204" pitchFamily="34" charset="0"/>
              </a:rPr>
              <a:t>Épididyme</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6869FC12-30A5-4F91-A8ED-40A6687F04A3}"/>
              </a:ext>
            </a:extLst>
          </p:cNvPr>
          <p:cNvCxnSpPr>
            <a:cxnSpLocks/>
          </p:cNvCxnSpPr>
          <p:nvPr>
            <p:custDataLst>
              <p:tags r:id="rId9"/>
            </p:custDataLst>
          </p:nvPr>
        </p:nvCxnSpPr>
        <p:spPr>
          <a:xfrm flipH="1">
            <a:off x="4296651" y="4732884"/>
            <a:ext cx="3422208" cy="447975"/>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7C27997-9799-4023-A9FC-BFFF802E1BD8}"/>
              </a:ext>
            </a:extLst>
          </p:cNvPr>
          <p:cNvSpPr txBox="1"/>
          <p:nvPr>
            <p:custDataLst>
              <p:tags r:id="rId10"/>
            </p:custDataLst>
          </p:nvPr>
        </p:nvSpPr>
        <p:spPr>
          <a:xfrm>
            <a:off x="7755810" y="3291683"/>
            <a:ext cx="2016224"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Canal </a:t>
            </a:r>
            <a:r>
              <a:rPr lang="en-CA" dirty="0" err="1">
                <a:latin typeface="Arial" panose="020B0604020202020204" pitchFamily="34" charset="0"/>
                <a:cs typeface="Arial" panose="020B0604020202020204" pitchFamily="34" charset="0"/>
              </a:rPr>
              <a:t>déférent</a:t>
            </a:r>
            <a:endParaRPr lang="en-US"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A4C84ED-1320-46C5-922F-1C9C1B99EC87}"/>
              </a:ext>
            </a:extLst>
          </p:cNvPr>
          <p:cNvCxnSpPr>
            <a:cxnSpLocks/>
            <a:stCxn id="14" idx="1"/>
          </p:cNvCxnSpPr>
          <p:nvPr>
            <p:custDataLst>
              <p:tags r:id="rId11"/>
            </p:custDataLst>
          </p:nvPr>
        </p:nvCxnSpPr>
        <p:spPr>
          <a:xfrm flipH="1">
            <a:off x="4226062" y="3476349"/>
            <a:ext cx="3529748" cy="1065905"/>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E3DCD72-E136-4167-85CC-1374051F09DA}"/>
              </a:ext>
            </a:extLst>
          </p:cNvPr>
          <p:cNvSpPr txBox="1"/>
          <p:nvPr>
            <p:custDataLst>
              <p:tags r:id="rId12"/>
            </p:custDataLst>
          </p:nvPr>
        </p:nvSpPr>
        <p:spPr>
          <a:xfrm>
            <a:off x="7609860" y="2369706"/>
            <a:ext cx="2593751" cy="369332"/>
          </a:xfrm>
          <a:prstGeom prst="rect">
            <a:avLst/>
          </a:prstGeom>
          <a:noFill/>
        </p:spPr>
        <p:txBody>
          <a:bodyPr wrap="square" rtlCol="0">
            <a:spAutoFit/>
          </a:bodyPr>
          <a:lstStyle/>
          <a:p>
            <a:r>
              <a:rPr lang="en-CA" dirty="0" err="1">
                <a:latin typeface="Arial" panose="020B0604020202020204" pitchFamily="34" charset="0"/>
                <a:cs typeface="Arial" panose="020B0604020202020204" pitchFamily="34" charset="0"/>
              </a:rPr>
              <a:t>Vésicule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séminale</a:t>
            </a:r>
            <a:endParaRPr lang="en-US"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01C313EE-0B6B-48ED-839B-24E485FBBAB6}"/>
              </a:ext>
            </a:extLst>
          </p:cNvPr>
          <p:cNvCxnSpPr>
            <a:cxnSpLocks/>
          </p:cNvCxnSpPr>
          <p:nvPr>
            <p:custDataLst>
              <p:tags r:id="rId13"/>
            </p:custDataLst>
          </p:nvPr>
        </p:nvCxnSpPr>
        <p:spPr>
          <a:xfrm flipH="1">
            <a:off x="5899689" y="2531451"/>
            <a:ext cx="1710171" cy="834478"/>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23EAA65-47C2-4F7B-95A6-B4FD7AEC718F}"/>
              </a:ext>
            </a:extLst>
          </p:cNvPr>
          <p:cNvSpPr txBox="1"/>
          <p:nvPr>
            <p:custDataLst>
              <p:tags r:id="rId14"/>
            </p:custDataLst>
          </p:nvPr>
        </p:nvSpPr>
        <p:spPr>
          <a:xfrm>
            <a:off x="7469629" y="2883251"/>
            <a:ext cx="2293294"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Prostate</a:t>
            </a:r>
            <a:endParaRPr lang="en-US"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ED1E57C4-2A35-486D-83A7-E070BF3B4DDC}"/>
              </a:ext>
            </a:extLst>
          </p:cNvPr>
          <p:cNvCxnSpPr>
            <a:cxnSpLocks/>
            <a:stCxn id="18" idx="1"/>
          </p:cNvCxnSpPr>
          <p:nvPr>
            <p:custDataLst>
              <p:tags r:id="rId15"/>
            </p:custDataLst>
          </p:nvPr>
        </p:nvCxnSpPr>
        <p:spPr>
          <a:xfrm flipH="1">
            <a:off x="5361329" y="3067917"/>
            <a:ext cx="2108300" cy="952667"/>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BECA4AD-01CA-4F33-849A-65475398F61D}"/>
              </a:ext>
            </a:extLst>
          </p:cNvPr>
          <p:cNvSpPr txBox="1"/>
          <p:nvPr>
            <p:custDataLst>
              <p:tags r:id="rId16"/>
            </p:custDataLst>
          </p:nvPr>
        </p:nvSpPr>
        <p:spPr>
          <a:xfrm>
            <a:off x="7413237" y="1954076"/>
            <a:ext cx="2593751" cy="369332"/>
          </a:xfrm>
          <a:prstGeom prst="rect">
            <a:avLst/>
          </a:prstGeom>
          <a:noFill/>
        </p:spPr>
        <p:txBody>
          <a:bodyPr wrap="square" rtlCol="0">
            <a:spAutoFit/>
          </a:bodyPr>
          <a:lstStyle/>
          <a:p>
            <a:r>
              <a:rPr lang="en-CA" dirty="0" err="1">
                <a:latin typeface="Arial" panose="020B0604020202020204" pitchFamily="34" charset="0"/>
                <a:cs typeface="Arial" panose="020B0604020202020204" pitchFamily="34" charset="0"/>
              </a:rPr>
              <a:t>Vessie</a:t>
            </a:r>
            <a:endParaRPr lang="en-US" dirty="0">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3B05D594-8610-4518-8CEF-FDE1FD05A849}"/>
              </a:ext>
            </a:extLst>
          </p:cNvPr>
          <p:cNvCxnSpPr>
            <a:cxnSpLocks/>
            <a:stCxn id="20" idx="1"/>
          </p:cNvCxnSpPr>
          <p:nvPr>
            <p:custDataLst>
              <p:tags r:id="rId17"/>
            </p:custDataLst>
          </p:nvPr>
        </p:nvCxnSpPr>
        <p:spPr>
          <a:xfrm flipH="1">
            <a:off x="5192075" y="2138742"/>
            <a:ext cx="2221162" cy="851335"/>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19FFCA12-54A7-4D27-A5FC-35301D3E629E}"/>
              </a:ext>
            </a:extLst>
          </p:cNvPr>
          <p:cNvSpPr txBox="1"/>
          <p:nvPr>
            <p:custDataLst>
              <p:tags r:id="rId18"/>
            </p:custDataLst>
          </p:nvPr>
        </p:nvSpPr>
        <p:spPr>
          <a:xfrm>
            <a:off x="7589203" y="3754497"/>
            <a:ext cx="1872208" cy="369332"/>
          </a:xfrm>
          <a:prstGeom prst="rect">
            <a:avLst/>
          </a:prstGeom>
          <a:noFill/>
        </p:spPr>
        <p:txBody>
          <a:bodyPr wrap="square" rtlCol="0">
            <a:spAutoFit/>
          </a:bodyPr>
          <a:lstStyle/>
          <a:p>
            <a:r>
              <a:rPr lang="en-CA" dirty="0" err="1">
                <a:latin typeface="Arial" panose="020B0604020202020204" pitchFamily="34" charset="0"/>
                <a:cs typeface="Arial" panose="020B0604020202020204" pitchFamily="34" charset="0"/>
              </a:rPr>
              <a:t>Urètre</a:t>
            </a:r>
            <a:endParaRPr lang="en-US"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0159E883-F8DA-4FD8-8E60-716E1C000616}"/>
              </a:ext>
            </a:extLst>
          </p:cNvPr>
          <p:cNvCxnSpPr>
            <a:cxnSpLocks/>
            <a:stCxn id="22" idx="1"/>
          </p:cNvCxnSpPr>
          <p:nvPr>
            <p:custDataLst>
              <p:tags r:id="rId19"/>
            </p:custDataLst>
          </p:nvPr>
        </p:nvCxnSpPr>
        <p:spPr>
          <a:xfrm flipH="1">
            <a:off x="3413141" y="3939163"/>
            <a:ext cx="4176062" cy="9160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33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anim calcmode="lin" valueType="num">
                                      <p:cBhvr>
                                        <p:cTn id="87" dur="1000" fill="hold"/>
                                        <p:tgtEl>
                                          <p:spTgt spid="19"/>
                                        </p:tgtEl>
                                        <p:attrNameLst>
                                          <p:attrName>ppt_x</p:attrName>
                                        </p:attrNameLst>
                                      </p:cBhvr>
                                      <p:tavLst>
                                        <p:tav tm="0">
                                          <p:val>
                                            <p:strVal val="#ppt_x"/>
                                          </p:val>
                                        </p:tav>
                                        <p:tav tm="100000">
                                          <p:val>
                                            <p:strVal val="#ppt_x"/>
                                          </p:val>
                                        </p:tav>
                                      </p:tavLst>
                                    </p:anim>
                                    <p:anim calcmode="lin" valueType="num">
                                      <p:cBhvr>
                                        <p:cTn id="8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1000"/>
                                        <p:tgtEl>
                                          <p:spTgt spid="20"/>
                                        </p:tgtEl>
                                      </p:cBhvr>
                                    </p:animEffect>
                                    <p:anim calcmode="lin" valueType="num">
                                      <p:cBhvr>
                                        <p:cTn id="94" dur="1000" fill="hold"/>
                                        <p:tgtEl>
                                          <p:spTgt spid="20"/>
                                        </p:tgtEl>
                                        <p:attrNameLst>
                                          <p:attrName>ppt_x</p:attrName>
                                        </p:attrNameLst>
                                      </p:cBhvr>
                                      <p:tavLst>
                                        <p:tav tm="0">
                                          <p:val>
                                            <p:strVal val="#ppt_x"/>
                                          </p:val>
                                        </p:tav>
                                        <p:tav tm="100000">
                                          <p:val>
                                            <p:strVal val="#ppt_x"/>
                                          </p:val>
                                        </p:tav>
                                      </p:tavLst>
                                    </p:anim>
                                    <p:anim calcmode="lin" valueType="num">
                                      <p:cBhvr>
                                        <p:cTn id="95" dur="1000" fill="hold"/>
                                        <p:tgtEl>
                                          <p:spTgt spid="20"/>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1000"/>
                                        <p:tgtEl>
                                          <p:spTgt spid="23"/>
                                        </p:tgtEl>
                                      </p:cBhvr>
                                    </p:animEffect>
                                    <p:anim calcmode="lin" valueType="num">
                                      <p:cBhvr>
                                        <p:cTn id="111" dur="1000" fill="hold"/>
                                        <p:tgtEl>
                                          <p:spTgt spid="23"/>
                                        </p:tgtEl>
                                        <p:attrNameLst>
                                          <p:attrName>ppt_x</p:attrName>
                                        </p:attrNameLst>
                                      </p:cBhvr>
                                      <p:tavLst>
                                        <p:tav tm="0">
                                          <p:val>
                                            <p:strVal val="#ppt_x"/>
                                          </p:val>
                                        </p:tav>
                                        <p:tav tm="100000">
                                          <p:val>
                                            <p:strVal val="#ppt_x"/>
                                          </p:val>
                                        </p:tav>
                                      </p:tavLst>
                                    </p:anim>
                                    <p:anim calcmode="lin" valueType="num">
                                      <p:cBhvr>
                                        <p:cTn id="11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p:bldP spid="16" grpId="0"/>
      <p:bldP spid="18" grpId="0"/>
      <p:bldP spid="20"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4"/>
</p:tagLst>
</file>

<file path=ppt/tags/tag45.xml><?xml version="1.0" encoding="utf-8"?>
<p:tagLst xmlns:a="http://schemas.openxmlformats.org/drawingml/2006/main" xmlns:r="http://schemas.openxmlformats.org/officeDocument/2006/relationships" xmlns:p="http://schemas.openxmlformats.org/presentationml/2006/main">
  <p:tag name="NUM" val="15"/>
</p:tagLst>
</file>

<file path=ppt/tags/tag46.xml><?xml version="1.0" encoding="utf-8"?>
<p:tagLst xmlns:a="http://schemas.openxmlformats.org/drawingml/2006/main" xmlns:r="http://schemas.openxmlformats.org/officeDocument/2006/relationships" xmlns:p="http://schemas.openxmlformats.org/presentationml/2006/main">
  <p:tag name="NUM" val="16"/>
</p:tagLst>
</file>

<file path=ppt/tags/tag47.xml><?xml version="1.0" encoding="utf-8"?>
<p:tagLst xmlns:a="http://schemas.openxmlformats.org/drawingml/2006/main" xmlns:r="http://schemas.openxmlformats.org/officeDocument/2006/relationships" xmlns:p="http://schemas.openxmlformats.org/presentationml/2006/main">
  <p:tag name="NUM" val="17"/>
</p:tagLst>
</file>

<file path=ppt/tags/tag48.xml><?xml version="1.0" encoding="utf-8"?>
<p:tagLst xmlns:a="http://schemas.openxmlformats.org/drawingml/2006/main" xmlns:r="http://schemas.openxmlformats.org/officeDocument/2006/relationships" xmlns:p="http://schemas.openxmlformats.org/presentationml/2006/main">
  <p:tag name="NUM" val="18"/>
</p:tagLst>
</file>

<file path=ppt/tags/tag49.xml><?xml version="1.0" encoding="utf-8"?>
<p:tagLst xmlns:a="http://schemas.openxmlformats.org/drawingml/2006/main" xmlns:r="http://schemas.openxmlformats.org/officeDocument/2006/relationships" xmlns:p="http://schemas.openxmlformats.org/presentationml/2006/main">
  <p:tag name="NUM" val="19"/>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12"/>
</p:tagLst>
</file>

<file path=ppt/tags/tag62.xml><?xml version="1.0" encoding="utf-8"?>
<p:tagLst xmlns:a="http://schemas.openxmlformats.org/drawingml/2006/main" xmlns:r="http://schemas.openxmlformats.org/officeDocument/2006/relationships" xmlns:p="http://schemas.openxmlformats.org/presentationml/2006/main">
  <p:tag name="NUM" val="13"/>
</p:tagLst>
</file>

<file path=ppt/tags/tag63.xml><?xml version="1.0" encoding="utf-8"?>
<p:tagLst xmlns:a="http://schemas.openxmlformats.org/drawingml/2006/main" xmlns:r="http://schemas.openxmlformats.org/officeDocument/2006/relationships" xmlns:p="http://schemas.openxmlformats.org/presentationml/2006/main">
  <p:tag name="NUM" val="1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71AE1D2B2B2342AC2D1E997734D331" ma:contentTypeVersion="14" ma:contentTypeDescription="Create a new document." ma:contentTypeScope="" ma:versionID="a4e670a7fd6aa8816ae2ee9c3cc3c801">
  <xsd:schema xmlns:xsd="http://www.w3.org/2001/XMLSchema" xmlns:xs="http://www.w3.org/2001/XMLSchema" xmlns:p="http://schemas.microsoft.com/office/2006/metadata/properties" xmlns:ns3="36474f4c-1019-4f40-8c61-1b022f6286d6" xmlns:ns4="dca8b7ab-6aa0-481b-aa75-e09824eb47ea" targetNamespace="http://schemas.microsoft.com/office/2006/metadata/properties" ma:root="true" ma:fieldsID="ee8803c4dec1ae471ff0d1e99b7b220f" ns3:_="" ns4:_="">
    <xsd:import namespace="36474f4c-1019-4f40-8c61-1b022f6286d6"/>
    <xsd:import namespace="dca8b7ab-6aa0-481b-aa75-e09824eb47e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74f4c-1019-4f40-8c61-1b022f6286d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a8b7ab-6aa0-481b-aa75-e09824eb47e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FF14B-79D3-43C7-8740-863BE17865F5}">
  <ds:schemaRefs>
    <ds:schemaRef ds:uri="http://purl.org/dc/terms/"/>
    <ds:schemaRef ds:uri="http://purl.org/dc/dcmitype/"/>
    <ds:schemaRef ds:uri="http://schemas.openxmlformats.org/package/2006/metadata/core-properties"/>
    <ds:schemaRef ds:uri="dca8b7ab-6aa0-481b-aa75-e09824eb47ea"/>
    <ds:schemaRef ds:uri="http://purl.org/dc/elements/1.1/"/>
    <ds:schemaRef ds:uri="http://schemas.microsoft.com/office/2006/documentManagement/types"/>
    <ds:schemaRef ds:uri="http://schemas.microsoft.com/office/2006/metadata/properties"/>
    <ds:schemaRef ds:uri="http://schemas.microsoft.com/office/infopath/2007/PartnerControls"/>
    <ds:schemaRef ds:uri="36474f4c-1019-4f40-8c61-1b022f6286d6"/>
    <ds:schemaRef ds:uri="http://www.w3.org/XML/1998/namespace"/>
  </ds:schemaRefs>
</ds:datastoreItem>
</file>

<file path=customXml/itemProps2.xml><?xml version="1.0" encoding="utf-8"?>
<ds:datastoreItem xmlns:ds="http://schemas.openxmlformats.org/officeDocument/2006/customXml" ds:itemID="{539397EC-BF06-47BC-AD3E-64C7FA62ECB1}">
  <ds:schemaRefs>
    <ds:schemaRef ds:uri="http://schemas.microsoft.com/sharepoint/v3/contenttype/forms"/>
  </ds:schemaRefs>
</ds:datastoreItem>
</file>

<file path=customXml/itemProps3.xml><?xml version="1.0" encoding="utf-8"?>
<ds:datastoreItem xmlns:ds="http://schemas.openxmlformats.org/officeDocument/2006/customXml" ds:itemID="{26FA246B-D93C-496A-BB38-63B98648F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474f4c-1019-4f40-8c61-1b022f6286d6"/>
    <ds:schemaRef ds:uri="dca8b7ab-6aa0-481b-aa75-e09824eb47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MLHU2022-Template</Template>
  <TotalTime>968</TotalTime>
  <Words>3726</Words>
  <Application>Microsoft Office PowerPoint</Application>
  <PresentationFormat>Widescreen</PresentationFormat>
  <Paragraphs>421</Paragraphs>
  <Slides>28</Slides>
  <Notes>28</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Arial Black</vt:lpstr>
      <vt:lpstr>Calibri</vt:lpstr>
      <vt:lpstr>Comic Sans MS</vt:lpstr>
      <vt:lpstr>Gill Sans Nova Cond XBd</vt:lpstr>
      <vt:lpstr>Gill Sans Nova Light</vt:lpstr>
      <vt:lpstr>Roboto</vt:lpstr>
      <vt:lpstr>Times New Roman</vt:lpstr>
      <vt:lpstr>Wingdings</vt:lpstr>
      <vt:lpstr>Zurich BT</vt:lpstr>
      <vt:lpstr>Custom Design</vt:lpstr>
      <vt:lpstr>PowerPoint Presentation</vt:lpstr>
      <vt:lpstr>Règles pour les élèves</vt:lpstr>
      <vt:lpstr>Tout le monde a le droit de choisir :</vt:lpstr>
      <vt:lpstr>Qu’est-ce que l’intimité?</vt:lpstr>
      <vt:lpstr>Qu’est-ce que l’abstinence?</vt:lpstr>
      <vt:lpstr>Le consentement</vt:lpstr>
      <vt:lpstr>PowerPoint Presentation</vt:lpstr>
      <vt:lpstr>Les cellules nécessaires pour faire un bébé</vt:lpstr>
      <vt:lpstr>Personne ayant un pénis</vt:lpstr>
      <vt:lpstr>Personne ayant une vulve</vt:lpstr>
      <vt:lpstr>Le cycle menstruel</vt:lpstr>
      <vt:lpstr>Contraception</vt:lpstr>
      <vt:lpstr>PowerPoint Presentation</vt:lpstr>
      <vt:lpstr>Méthodes hormonales</vt:lpstr>
      <vt:lpstr>La pilule</vt:lpstr>
      <vt:lpstr>Timbre transdermique</vt:lpstr>
      <vt:lpstr>Anneau contraceptif Nom de marque : Nuva Ring</vt:lpstr>
      <vt:lpstr>Contraceptif injectable  Nom de marque : Depo-Provera</vt:lpstr>
      <vt:lpstr>Système intra-utérin – DIU Noms de marque : Kyleena et Mirena </vt:lpstr>
      <vt:lpstr>Effets secondaires des méthodes hormonales</vt:lpstr>
      <vt:lpstr>Contraception d’urgence (la pilule du lendemain)</vt:lpstr>
      <vt:lpstr>Méthodes non hormonales</vt:lpstr>
      <vt:lpstr>Le condom</vt:lpstr>
      <vt:lpstr>Condom interne</vt:lpstr>
      <vt:lpstr>Dispositif intra-utérin – DIU </vt:lpstr>
      <vt:lpstr>À qui parler</vt:lpstr>
      <vt:lpstr>Où obtenir d’autres renseignements</vt:lpstr>
      <vt:lpstr>Cliniques de contraception Bureau de santé de Middlesex-London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Eckert</dc:creator>
  <cp:lastModifiedBy>Joy Knott</cp:lastModifiedBy>
  <cp:revision>201</cp:revision>
  <cp:lastPrinted>2022-08-22T14:59:53Z</cp:lastPrinted>
  <dcterms:created xsi:type="dcterms:W3CDTF">2022-05-03T16:01:27Z</dcterms:created>
  <dcterms:modified xsi:type="dcterms:W3CDTF">2023-04-05T19:09:52Z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0x010100B671AE1D2B2B2342AC2D1E997734D331</vt:lpwstr>
  </property>
  <property fmtid="{D5CDD505-2E9C-101B-9397-08002B2CF9AE}" pid="3" name="MediaServiceImageTags">
    <vt:lpwstr/>
  </property>
</Properties>
</file>