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3"/>
  </p:notesMasterIdLst>
  <p:sldIdLst>
    <p:sldId id="256" r:id="rId5"/>
    <p:sldId id="258" r:id="rId6"/>
    <p:sldId id="259" r:id="rId7"/>
    <p:sldId id="260" r:id="rId8"/>
    <p:sldId id="283" r:id="rId9"/>
    <p:sldId id="290" r:id="rId10"/>
    <p:sldId id="289" r:id="rId11"/>
    <p:sldId id="280" r:id="rId12"/>
    <p:sldId id="281" r:id="rId13"/>
    <p:sldId id="291" r:id="rId14"/>
    <p:sldId id="311" r:id="rId15"/>
    <p:sldId id="312" r:id="rId16"/>
    <p:sldId id="313" r:id="rId17"/>
    <p:sldId id="314" r:id="rId18"/>
    <p:sldId id="317" r:id="rId19"/>
    <p:sldId id="316" r:id="rId20"/>
    <p:sldId id="318" r:id="rId21"/>
    <p:sldId id="319" r:id="rId22"/>
    <p:sldId id="320" r:id="rId23"/>
    <p:sldId id="321" r:id="rId24"/>
    <p:sldId id="322" r:id="rId25"/>
    <p:sldId id="327" r:id="rId26"/>
    <p:sldId id="325" r:id="rId27"/>
    <p:sldId id="326" r:id="rId28"/>
    <p:sldId id="276" r:id="rId29"/>
    <p:sldId id="282" r:id="rId30"/>
    <p:sldId id="278" r:id="rId31"/>
    <p:sldId id="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85C"/>
    <a:srgbClr val="7996F3"/>
    <a:srgbClr val="1CB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0F108-C396-E0E4-D4FD-6F2851E5456B}" v="3" dt="2023-10-27T12:48:38.606"/>
    <p1510:client id="{7A06648E-064D-47E3-840B-91A3FD90316E}" v="63" dt="2023-10-26T12:50:10.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74494" autoAdjust="0"/>
  </p:normalViewPr>
  <p:slideViewPr>
    <p:cSldViewPr snapToGrid="0">
      <p:cViewPr>
        <p:scale>
          <a:sx n="45" d="100"/>
          <a:sy n="45" d="100"/>
        </p:scale>
        <p:origin x="2646" y="9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16D49-9B5A-4598-A1CB-4B00740B9945}"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nada.ca/en/health-canada/services/canada-food-guide/resources/resources-download.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linkbc.ca/healthy-eating-physical-activity/food-and-nutrition/nutrients/iron-food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vXrQ_FhZm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presentation addresses topic areas of the Human Development and Sexual Health section D1.3 and D1.4 of the Grade 5 Ontario Health and Physical Education Curriculum.</a:t>
            </a:r>
          </a:p>
          <a:p>
            <a:endParaRPr lang="en-US" dirty="0"/>
          </a:p>
          <a:p>
            <a:endParaRPr lang="en-US" dirty="0"/>
          </a:p>
          <a:p>
            <a:r>
              <a:rPr lang="en-US" sz="1200" b="0" i="0" u="none" strike="noStrike" kern="1200" baseline="0" dirty="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 </a:t>
            </a: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-Menstruation starts during puberty, may not happen every month at first (every 21-45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(For more detailed information on the menstrual cycle and a diagram of the uterus, see our Puberty and Reproduction presentation)</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214006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canva.com</a:t>
            </a:r>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200528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t>
            </a:r>
            <a:r>
              <a:rPr lang="en-CA" dirty="0"/>
              <a:t>Stress can affect period cycles. </a:t>
            </a:r>
            <a:endParaRPr lang="en-US" dirty="0"/>
          </a:p>
          <a:p>
            <a:r>
              <a:rPr lang="en-US" dirty="0"/>
              <a:t>Image source, canva.com</a:t>
            </a:r>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1274058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canva.com</a:t>
            </a:r>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360186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type of menstrual product used is a personal choice.</a:t>
            </a:r>
          </a:p>
          <a:p>
            <a:endParaRPr lang="en-US" dirty="0">
              <a:latin typeface="Arial"/>
              <a:cs typeface="Arial"/>
            </a:endParaRPr>
          </a:p>
          <a:p>
            <a:r>
              <a:rPr lang="en-US" dirty="0">
                <a:latin typeface="Arial"/>
                <a:cs typeface="Arial"/>
              </a:rPr>
              <a:t>Image source: adobe stock-purchased</a:t>
            </a:r>
            <a:endParaRPr lang="en-US" dirty="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356851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050" indent="-1797050">
              <a:defRPr/>
            </a:pPr>
            <a:r>
              <a:rPr lang="en-CA" altLang="en-US" b="1" dirty="0">
                <a:latin typeface="Arial"/>
                <a:cs typeface="Arial"/>
              </a:rPr>
              <a:t>Pantyliner:</a:t>
            </a:r>
            <a:r>
              <a:rPr lang="en-CA" altLang="en-US" dirty="0">
                <a:latin typeface="Arial"/>
                <a:cs typeface="Arial"/>
              </a:rPr>
              <a:t> thin pad used for discharge or when expecting period</a:t>
            </a:r>
          </a:p>
          <a:p>
            <a:pPr marL="1797050" indent="-1797050">
              <a:defRPr/>
            </a:pPr>
            <a:endParaRPr lang="en-CA" altLang="en-US" dirty="0">
              <a:latin typeface="Arial"/>
              <a:cs typeface="Arial"/>
            </a:endParaRPr>
          </a:p>
          <a:p>
            <a:pPr marL="2422525" indent="-2422525">
              <a:spcBef>
                <a:spcPts val="1200"/>
              </a:spcBef>
              <a:defRPr/>
            </a:pPr>
            <a:r>
              <a:rPr lang="en-CA" altLang="en-US" b="1" dirty="0">
                <a:latin typeface="Arial"/>
                <a:cs typeface="Arial"/>
              </a:rPr>
              <a:t>Menstrual pad:</a:t>
            </a:r>
            <a:r>
              <a:rPr lang="en-CA" altLang="en-US" dirty="0">
                <a:latin typeface="Arial"/>
                <a:cs typeface="Arial"/>
              </a:rPr>
              <a:t> sticks to inside of underwear during a period</a:t>
            </a:r>
          </a:p>
          <a:p>
            <a:pPr marL="2422525" indent="-2422525">
              <a:spcBef>
                <a:spcPts val="1200"/>
              </a:spcBef>
              <a:defRPr/>
            </a:pPr>
            <a:endParaRPr lang="en-CA" altLang="en-US" dirty="0">
              <a:latin typeface="Arial"/>
              <a:cs typeface="Arial"/>
            </a:endParaRPr>
          </a:p>
          <a:p>
            <a:pPr marL="1524000" indent="-1524000">
              <a:spcBef>
                <a:spcPts val="1200"/>
              </a:spcBef>
              <a:defRPr/>
            </a:pPr>
            <a:r>
              <a:rPr lang="en-CA" altLang="en-US" b="1" dirty="0">
                <a:latin typeface="Arial"/>
                <a:cs typeface="Arial"/>
              </a:rPr>
              <a:t>Tampon:</a:t>
            </a:r>
            <a:r>
              <a:rPr lang="en-CA" altLang="en-US" dirty="0">
                <a:latin typeface="Arial"/>
                <a:cs typeface="Arial"/>
              </a:rPr>
              <a:t> inserted in the vagina to catch blood and discharge, can be helpful during sports and swimming</a:t>
            </a:r>
            <a:endParaRPr lang="en-US" altLang="en-US" dirty="0">
              <a:latin typeface="Arial"/>
              <a:cs typeface="Arial"/>
            </a:endParaRPr>
          </a:p>
          <a:p>
            <a:endParaRPr lang="en-US" dirty="0">
              <a:latin typeface="Arial"/>
              <a:cs typeface="Arial"/>
            </a:endParaRPr>
          </a:p>
          <a:p>
            <a:r>
              <a:rPr lang="en-US" b="1" dirty="0">
                <a:latin typeface="Arial"/>
                <a:cs typeface="Arial"/>
              </a:rPr>
              <a:t>Menstrual cup: </a:t>
            </a:r>
            <a:r>
              <a:rPr lang="en-US" dirty="0">
                <a:latin typeface="Arial"/>
                <a:cs typeface="Arial"/>
              </a:rPr>
              <a:t>reusable, flexible cup that is placed inside the vagina to catch blood and discharge, emptied every 4-12 hours, comes in different sizes. Cups need to be cleaned and sanitized regularly</a:t>
            </a:r>
          </a:p>
          <a:p>
            <a:endParaRPr lang="en-US" dirty="0">
              <a:latin typeface="Arial"/>
              <a:cs typeface="Arial"/>
            </a:endParaRPr>
          </a:p>
          <a:p>
            <a:r>
              <a:rPr lang="en-US" b="1" dirty="0">
                <a:latin typeface="Arial"/>
                <a:cs typeface="Arial"/>
              </a:rPr>
              <a:t>Menstrual underwear: </a:t>
            </a:r>
            <a:r>
              <a:rPr lang="en-US" dirty="0">
                <a:latin typeface="Arial"/>
                <a:cs typeface="Arial"/>
              </a:rPr>
              <a:t>reusable, absorbent underwear used in addition to or instead of other menstrual products, it is important to wash menstrual underwear regularly and thoroughly, according to the manufacturers instructions </a:t>
            </a:r>
          </a:p>
          <a:p>
            <a:endParaRPr lang="en-US" dirty="0">
              <a:latin typeface="Arial" panose="020B0604020202020204" pitchFamily="34" charset="0"/>
              <a:cs typeface="Arial"/>
            </a:endParaRPr>
          </a:p>
          <a:p>
            <a:r>
              <a:rPr lang="en-US" dirty="0">
                <a:latin typeface="Arial"/>
                <a:cs typeface="Arial"/>
              </a:rPr>
              <a:t>The type of menstrual product used is a personal choice.</a:t>
            </a:r>
          </a:p>
          <a:p>
            <a:endParaRPr lang="en-US" dirty="0">
              <a:latin typeface="Arial"/>
              <a:cs typeface="Arial"/>
            </a:endParaRPr>
          </a:p>
          <a:p>
            <a:r>
              <a:rPr lang="en-US" dirty="0">
                <a:latin typeface="Arial"/>
                <a:cs typeface="Arial"/>
              </a:rPr>
              <a:t>Images source: canva.com</a:t>
            </a:r>
            <a:endParaRPr lang="en-US" dirty="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2609949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Flushing sanitary products down the toilet can harm drainage pipes and the environment.</a:t>
            </a:r>
          </a:p>
          <a:p>
            <a:pPr algn="l"/>
            <a:r>
              <a:rPr lang="en-US" dirty="0"/>
              <a:t>Most restaurants, schools workplaces etc. will have paper bags near the toilet where you can place your pad/tampon and then throw it in a small garbage receptacle near the toilet.</a:t>
            </a:r>
          </a:p>
          <a:p>
            <a:pPr algn="l"/>
            <a:r>
              <a:rPr lang="en-US" dirty="0"/>
              <a:t>Menstrual cups are reusable- they need to be cleaned. </a:t>
            </a:r>
          </a:p>
          <a:p>
            <a:pPr algn="l"/>
            <a:r>
              <a:rPr lang="en-US" dirty="0"/>
              <a:t>Period pants need to be changed regularly and washed well</a:t>
            </a: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1872754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Menstrual cups and underwear are designed to be changed less often</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18</a:t>
            </a:fld>
            <a:endParaRPr lang="en-US"/>
          </a:p>
        </p:txBody>
      </p:sp>
    </p:spTree>
    <p:extLst>
      <p:ext uri="{BB962C8B-B14F-4D97-AF65-F5344CB8AC3E}">
        <p14:creationId xmlns:p14="http://schemas.microsoft.com/office/powerpoint/2010/main" val="327151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19</a:t>
            </a:fld>
            <a:endParaRPr lang="en-US"/>
          </a:p>
        </p:txBody>
      </p:sp>
    </p:spTree>
    <p:extLst>
      <p:ext uri="{BB962C8B-B14F-4D97-AF65-F5344CB8AC3E}">
        <p14:creationId xmlns:p14="http://schemas.microsoft.com/office/powerpoint/2010/main" val="376084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Breasts- due to the level of hormones before and during your period breasts may hurt or feel tender . This is caused from a change in hormone level which causes a  build up of fluid in the breast. </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Period Cramps - This can include aches or cramps in the lower part of your belly, backache and ache along your inner thigh.. This does not happen to everyone but is common. </a:t>
            </a:r>
            <a:r>
              <a:rPr lang="en-CA"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Pre-Menstrual Syndrome(PMS)- the name given to symptoms which one might experience 1-14 days before your period begins. Symptoms include breast tenderness, feeling swollen or bloated, changes in appetite, headaches, constipation or diarrhea, abdominal cramps , feeling sad, tired, irritable and clumsy. </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Everyone experiences a different combination of symptoms.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20</a:t>
            </a:fld>
            <a:endParaRPr lang="en-US"/>
          </a:p>
        </p:txBody>
      </p:sp>
    </p:spTree>
    <p:extLst>
      <p:ext uri="{BB962C8B-B14F-4D97-AF65-F5344CB8AC3E}">
        <p14:creationId xmlns:p14="http://schemas.microsoft.com/office/powerpoint/2010/main" val="142647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Ask students to contribute ideas to add to the guidelines</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dirty="0">
                <a:latin typeface="Arial"/>
                <a:cs typeface="Arial"/>
              </a:rPr>
              <a:t>Quality sleep may help with moods and tiredness</a:t>
            </a:r>
          </a:p>
          <a:p>
            <a:pPr algn="l" fontAlgn="base"/>
            <a:r>
              <a:rPr lang="en-CA" dirty="0">
                <a:latin typeface="Arial"/>
                <a:cs typeface="Arial"/>
              </a:rPr>
              <a:t>Ask adult about taking medication like ibuprofen for cramps</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symptoms are not manageable, talk to a trusted adult or healthcare provider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rtl="0" fontAlgn="base"/>
            <a:endParaRPr lang="en-CA" sz="1200" b="0" i="0"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Image source: </a:t>
            </a:r>
            <a:r>
              <a:rPr lang="en-US" sz="1200" b="0" i="0" u="sng" strike="noStrike" kern="1200" dirty="0">
                <a:solidFill>
                  <a:schemeClr val="tx1"/>
                </a:solidFill>
                <a:effectLst/>
                <a:latin typeface="+mn-lt"/>
                <a:ea typeface="+mn-ea"/>
                <a:cs typeface="+mn-cs"/>
                <a:hlinkClick r:id="rId3"/>
              </a:rPr>
              <a:t>https://www.canada.ca/en/health-canada/services/canada-food-guide/resources/resources-download.html</a:t>
            </a:r>
            <a:r>
              <a:rPr lang="en-CA" sz="1200" b="0" i="0" kern="1200" dirty="0">
                <a:solidFill>
                  <a:schemeClr val="tx1"/>
                </a:solidFill>
                <a:effectLst/>
                <a:latin typeface="+mn-lt"/>
                <a:ea typeface="+mn-ea"/>
                <a:cs typeface="+mn-cs"/>
              </a:rPr>
              <a:t>​, canva.com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algn="l" fontAlgn="base"/>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21</a:t>
            </a:fld>
            <a:endParaRPr lang="en-US"/>
          </a:p>
        </p:txBody>
      </p:sp>
    </p:spTree>
    <p:extLst>
      <p:ext uri="{BB962C8B-B14F-4D97-AF65-F5344CB8AC3E}">
        <p14:creationId xmlns:p14="http://schemas.microsoft.com/office/powerpoint/2010/main" val="3147025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Menstruating or a having a period is not an illness but it is a great time for self-care.  Think about what brings you comfort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22</a:t>
            </a:fld>
            <a:endParaRPr lang="en-US"/>
          </a:p>
        </p:txBody>
      </p:sp>
    </p:spTree>
    <p:extLst>
      <p:ext uri="{BB962C8B-B14F-4D97-AF65-F5344CB8AC3E}">
        <p14:creationId xmlns:p14="http://schemas.microsoft.com/office/powerpoint/2010/main" val="1534520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body enters puberty and starts to menstruate, there is greater need to eat iron. Iron is found in many foods. Iron-rich foods should be part of meals on a regular basis.</a:t>
            </a:r>
          </a:p>
          <a:p>
            <a:pPr marL="0" indent="0" algn="l">
              <a:buNone/>
            </a:pPr>
            <a:endParaRPr lang="en-US" dirty="0"/>
          </a:p>
          <a:p>
            <a:pPr marL="0" indent="0" algn="l">
              <a:buNone/>
            </a:pPr>
            <a:r>
              <a:rPr lang="en-US" dirty="0"/>
              <a:t>Sources of iron that come from animals are better absorbed by the body. </a:t>
            </a:r>
            <a:r>
              <a:rPr lang="en-US" b="0" dirty="0"/>
              <a:t>Vegetarians</a:t>
            </a:r>
            <a:r>
              <a:rPr lang="en-US" dirty="0">
                <a:effectLst/>
              </a:rPr>
              <a:t> need to eat almost twice as much iron as people who eat meat, fish and poultry.  If you want advice on including iron in your diet, you can speak with a Registered Dietitian through Health811, call 8-1-1.</a:t>
            </a:r>
          </a:p>
          <a:p>
            <a:endParaRPr lang="en-US" dirty="0">
              <a:ea typeface="Calibri" panose="020F0502020204030204"/>
              <a:cs typeface="Calibri" panose="020F0502020204030204"/>
            </a:endParaRPr>
          </a:p>
          <a:p>
            <a:r>
              <a:rPr lang="en-US" dirty="0">
                <a:ea typeface="Calibri" panose="020F0502020204030204"/>
                <a:cs typeface="Calibri" panose="020F0502020204030204"/>
              </a:rPr>
              <a:t>Eat a variety of foods every day!</a:t>
            </a:r>
          </a:p>
          <a:p>
            <a:endParaRPr lang="en-US" dirty="0">
              <a:ea typeface="Calibri" panose="020F0502020204030204"/>
              <a:cs typeface="Calibri" panose="020F0502020204030204"/>
            </a:endParaRPr>
          </a:p>
          <a:p>
            <a:r>
              <a:rPr lang="en-US" dirty="0">
                <a:ea typeface="Calibri" panose="020F0502020204030204"/>
                <a:cs typeface="Calibri" panose="020F0502020204030204"/>
              </a:rPr>
              <a:t>Reference:  </a:t>
            </a:r>
            <a:r>
              <a:rPr lang="en-US" dirty="0">
                <a:hlinkClick r:id="rId3"/>
              </a:rPr>
              <a:t>Iron in Foods | HealthLink BC</a:t>
            </a:r>
            <a:r>
              <a:rPr lang="en-US" dirty="0"/>
              <a:t> (2022)</a:t>
            </a:r>
          </a:p>
          <a:p>
            <a:endParaRPr lang="en-US" dirty="0">
              <a:ea typeface="Calibri"/>
              <a:cs typeface="Calibri"/>
            </a:endParaRPr>
          </a:p>
          <a:p>
            <a:r>
              <a:rPr lang="en-US">
                <a:ea typeface="Calibri"/>
                <a:cs typeface="Calibri"/>
              </a:rPr>
              <a:t>Image source: Canva.com</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23</a:t>
            </a:fld>
            <a:endParaRPr lang="en-US"/>
          </a:p>
        </p:txBody>
      </p:sp>
    </p:spTree>
    <p:extLst>
      <p:ext uri="{BB962C8B-B14F-4D97-AF65-F5344CB8AC3E}">
        <p14:creationId xmlns:p14="http://schemas.microsoft.com/office/powerpoint/2010/main" val="3818509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Having a stash of supplies at school can be helpful for when a period starts unexpectedly.</a:t>
            </a:r>
          </a:p>
          <a:p>
            <a:endParaRPr lang="en-CA" dirty="0"/>
          </a:p>
          <a:p>
            <a:r>
              <a:rPr lang="en-CA" dirty="0"/>
              <a:t>At home, some supplies that can help with comfort include: Rice pad or heating pad, favourite book, favourite music to move your body, an iron-rich snack, sleep mask, fuzzy socks</a:t>
            </a: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24</a:t>
            </a:fld>
            <a:endParaRPr lang="en-US"/>
          </a:p>
        </p:txBody>
      </p:sp>
    </p:spTree>
    <p:extLst>
      <p:ext uri="{BB962C8B-B14F-4D97-AF65-F5344CB8AC3E}">
        <p14:creationId xmlns:p14="http://schemas.microsoft.com/office/powerpoint/2010/main" val="1799756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25</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have mood swings </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love your friends or family at times and not want to have anything to do with them at other times.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Sometimes you may feel grown-up, other times like a kid.</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There may be lots of tears and arguments.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Changing hormones cause some of these feelings.</a:t>
            </a:r>
          </a:p>
          <a:p>
            <a:endParaRPr lang="en-US" dirty="0"/>
          </a:p>
          <a:p>
            <a:r>
              <a:rPr lang="en-US" dirty="0"/>
              <a:t>Image source: Wordart.com</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26</a:t>
            </a:fld>
            <a:endParaRPr lang="en-US"/>
          </a:p>
        </p:txBody>
      </p:sp>
    </p:spTree>
    <p:extLst>
      <p:ext uri="{BB962C8B-B14F-4D97-AF65-F5344CB8AC3E}">
        <p14:creationId xmlns:p14="http://schemas.microsoft.com/office/powerpoint/2010/main" val="2204208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Parents can be a really good source of information when it comes to changes during puberty.  They can answer questions and give great advice.  Students are encouraged to share what they have learned with their parents and ask a trusted adult to answer any of their questions regarding puberty.</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27</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in this presentation is from: Nemours Teens Health https://kidshealth.org/en/teens/menstruation.html#catchanging-body</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28</a:t>
            </a:fld>
            <a:endParaRPr lang="en-US"/>
          </a:p>
        </p:txBody>
      </p:sp>
    </p:spTree>
    <p:extLst>
      <p:ext uri="{BB962C8B-B14F-4D97-AF65-F5344CB8AC3E}">
        <p14:creationId xmlns:p14="http://schemas.microsoft.com/office/powerpoint/2010/main" val="208147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3 major growth spurts: 1-the development of a baby before birth, 2-birth to one year old, 3-PUBERTY</a:t>
            </a:r>
          </a:p>
          <a:p>
            <a:r>
              <a:rPr lang="en-CA" dirty="0"/>
              <a:t>Fertile-The body is starting to produce the cells that are necessary to make a baby</a:t>
            </a:r>
            <a:endParaRPr lang="en-CA" dirty="0">
              <a:cs typeface="Calibri"/>
            </a:endParaRPr>
          </a:p>
          <a:p>
            <a:r>
              <a:rPr lang="en-CA" dirty="0"/>
              <a:t>Consider asking the class about ceremonies or celebrations that might be celebrated in their families related to puberty</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346569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Everyone’s body is different.  For example, people are different heights and have different hair colour, it is normal that not everyone looks the same.  </a:t>
            </a:r>
          </a:p>
          <a:p>
            <a:r>
              <a:rPr lang="en-CA" altLang="en-US" dirty="0"/>
              <a:t>When puberty starts and how long the process takes can vary greatly from one person to the other, which is something we don’t have control over and is completely okay.</a:t>
            </a:r>
            <a:endParaRPr lang="en-CA" altLang="en-US" dirty="0">
              <a:cs typeface="Calibri"/>
            </a:endParaRPr>
          </a:p>
          <a:p>
            <a:endParaRPr lang="en-CA" altLang="en-US"/>
          </a:p>
          <a:p>
            <a:r>
              <a:rPr lang="en-CA" altLang="en-US" dirty="0"/>
              <a:t>Image source: </a:t>
            </a:r>
            <a:r>
              <a:rPr lang="en-US" altLang="en-US" dirty="0">
                <a:hlinkClick r:id="rId3"/>
              </a:rPr>
              <a:t>https://pixabay.com/vectors/brain-anatomy-man-mind-people-154297/</a:t>
            </a:r>
            <a:endParaRPr lang="en-US" altLang="en-US" dirty="0"/>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During puberty the body is starting to produce the cells that are necessary to make </a:t>
            </a:r>
            <a:r>
              <a:rPr lang="en-CA" kern="1200" dirty="0">
                <a:effectLst/>
              </a:rPr>
              <a:t>a </a:t>
            </a:r>
            <a:r>
              <a:rPr lang="en-CA" dirty="0"/>
              <a:t>baby</a:t>
            </a:r>
            <a:endParaRPr lang="en-US" dirty="0"/>
          </a:p>
          <a:p>
            <a:r>
              <a:rPr lang="en-CA" dirty="0"/>
              <a:t>A </a:t>
            </a:r>
            <a:r>
              <a:rPr lang="en-CA" kern="1200" dirty="0">
                <a:effectLst/>
              </a:rPr>
              <a:t>person with a penis</a:t>
            </a:r>
            <a:r>
              <a:rPr lang="en-CA" dirty="0"/>
              <a:t> will start producing sperm in </a:t>
            </a:r>
            <a:r>
              <a:rPr lang="en-CA" kern="1200" dirty="0">
                <a:effectLst/>
              </a:rPr>
              <a:t>the testicles</a:t>
            </a:r>
            <a:endParaRPr lang="en-CA" dirty="0">
              <a:cs typeface="Calibri"/>
            </a:endParaRPr>
          </a:p>
          <a:p>
            <a:r>
              <a:rPr lang="en-CA" dirty="0"/>
              <a:t>A </a:t>
            </a:r>
            <a:r>
              <a:rPr lang="en-CA" kern="1200" dirty="0">
                <a:effectLst/>
              </a:rPr>
              <a:t>person with a vulva</a:t>
            </a:r>
            <a:r>
              <a:rPr lang="en-CA" dirty="0"/>
              <a:t> will start having eggs mature in </a:t>
            </a:r>
            <a:r>
              <a:rPr lang="en-CA" kern="1200" dirty="0">
                <a:effectLst/>
              </a:rPr>
              <a:t>the ovaries</a:t>
            </a:r>
            <a:endParaRPr lang="en-CA" dirty="0">
              <a:cs typeface="Calibri"/>
            </a:endParaRPr>
          </a:p>
          <a:p>
            <a:endParaRPr lang="en-CA" dirty="0"/>
          </a:p>
          <a:p>
            <a:r>
              <a:rPr lang="en-CA" dirty="0"/>
              <a:t>Image Sources: </a:t>
            </a:r>
            <a:r>
              <a:rPr lang="en-CA" dirty="0">
                <a:hlinkClick r:id="rId3"/>
              </a:rPr>
              <a:t>https://www.secca.org.au/</a:t>
            </a:r>
            <a:r>
              <a:rPr lang="en-CA" dirty="0"/>
              <a:t> with permission</a:t>
            </a:r>
            <a:endParaRPr lang="en-CA" dirty="0">
              <a:cs typeface="Calibri"/>
            </a:endParaRPr>
          </a:p>
          <a:p>
            <a:endParaRPr lang="en-CA"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144243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Vulva - </a:t>
            </a:r>
            <a:r>
              <a:rPr lang="en-US" sz="1200" b="0" i="0" kern="1200" dirty="0">
                <a:solidFill>
                  <a:schemeClr val="tx1"/>
                </a:solidFill>
                <a:effectLst/>
                <a:latin typeface="+mn-lt"/>
                <a:ea typeface="+mn-ea"/>
                <a:cs typeface="+mn-cs"/>
              </a:rPr>
              <a:t>The external part of the female reproductive organs is called the vulva, which means covering. Located between the legs, the vulva covers the opening to the vagina and other reproductive organs inside the body. </a:t>
            </a:r>
            <a:endParaRPr lang="en-US" alt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Labia</a:t>
            </a:r>
            <a:r>
              <a:rPr lang="en-US" altLang="en-US" dirty="0">
                <a:latin typeface="Arial" panose="020B0604020202020204" pitchFamily="34" charset="0"/>
                <a:cs typeface="Arial" panose="020B0604020202020204" pitchFamily="34" charset="0"/>
              </a:rPr>
              <a:t> – Folds of skin (inner and outer) which protect the internal reproduction organs.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Urethral Opening</a:t>
            </a:r>
            <a:r>
              <a:rPr lang="en-US" altLang="en-US" dirty="0">
                <a:latin typeface="Arial" panose="020B0604020202020204" pitchFamily="34" charset="0"/>
                <a:cs typeface="Arial" panose="020B0604020202020204" pitchFamily="34" charset="0"/>
              </a:rPr>
              <a:t> – Opening of the urethra, the tube that connects to the bladder and releases urine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Clitoris</a:t>
            </a:r>
            <a:r>
              <a:rPr lang="en-US" altLang="en-US" dirty="0">
                <a:latin typeface="Arial" panose="020B0604020202020204" pitchFamily="34" charset="0"/>
                <a:cs typeface="Arial" panose="020B0604020202020204" pitchFamily="34" charset="0"/>
              </a:rPr>
              <a:t> – a highly sensitive organ above the urinary opening which may provide pleasure when stimulated.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Anus </a:t>
            </a:r>
            <a:r>
              <a:rPr lang="en-US" altLang="en-US" b="0" dirty="0">
                <a:latin typeface="Arial" panose="020B0604020202020204" pitchFamily="34" charset="0"/>
                <a:cs typeface="Arial" panose="020B0604020202020204" pitchFamily="34" charset="0"/>
              </a:rPr>
              <a:t>– Opening of the rectum, where feces is released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cs typeface="Arial" panose="020B0604020202020204" pitchFamily="34" charset="0"/>
              </a:rPr>
              <a:t>Image Source: Adobe Stock-purchased</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303687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cs typeface="Arial" panose="020B0604020202020204" pitchFamily="34" charset="0"/>
              </a:rPr>
              <a:t>Vulva</a:t>
            </a:r>
            <a:r>
              <a:rPr lang="en-US" altLang="en-US" b="0" dirty="0">
                <a:latin typeface="Arial" panose="020B0604020202020204" pitchFamily="34" charset="0"/>
                <a:cs typeface="Arial" panose="020B0604020202020204" pitchFamily="34" charset="0"/>
              </a:rPr>
              <a:t> – The name for the external genitalia</a:t>
            </a:r>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Ovary</a:t>
            </a:r>
            <a:r>
              <a:rPr lang="en-US" altLang="en-US" dirty="0">
                <a:latin typeface="Arial" panose="020B0604020202020204" pitchFamily="34" charset="0"/>
                <a:cs typeface="Arial" panose="020B0604020202020204" pitchFamily="34" charset="0"/>
              </a:rPr>
              <a:t> – Releases egg cells and produces hormones (estrogen and progesterone) on a monthly cycle.</a:t>
            </a:r>
          </a:p>
          <a:p>
            <a:pPr eaLnBrk="1" hangingPunct="1"/>
            <a:r>
              <a:rPr lang="en-US" altLang="en-US" b="1" dirty="0">
                <a:latin typeface="Arial" panose="020B0604020202020204" pitchFamily="34" charset="0"/>
                <a:cs typeface="Arial" panose="020B0604020202020204" pitchFamily="34" charset="0"/>
              </a:rPr>
              <a:t>Fallopian Tubes </a:t>
            </a:r>
            <a:r>
              <a:rPr lang="en-US" altLang="en-US" dirty="0">
                <a:latin typeface="Arial" panose="020B0604020202020204" pitchFamily="34" charset="0"/>
                <a:cs typeface="Arial" panose="020B0604020202020204" pitchFamily="34" charset="0"/>
              </a:rPr>
              <a:t>– Tubes leading from the ovary to the top of the uterus, with finger-like projections that surround an ovary.</a:t>
            </a:r>
          </a:p>
          <a:p>
            <a:pPr eaLnBrk="1" hangingPunct="1"/>
            <a:r>
              <a:rPr lang="en-US" altLang="en-US" b="1" dirty="0">
                <a:latin typeface="Arial" panose="020B0604020202020204" pitchFamily="34" charset="0"/>
                <a:cs typeface="Arial" panose="020B0604020202020204" pitchFamily="34" charset="0"/>
              </a:rPr>
              <a:t>Uterus</a:t>
            </a:r>
            <a:r>
              <a:rPr lang="en-US" altLang="en-US" dirty="0">
                <a:latin typeface="Arial" panose="020B0604020202020204" pitchFamily="34" charset="0"/>
                <a:cs typeface="Arial" panose="020B0604020202020204" pitchFamily="34" charset="0"/>
              </a:rPr>
              <a:t> – Pear-shaped organ which nourishes and holds a developing fetus. It prepares for a pregnancy each month by forming a blood and tissue lining.</a:t>
            </a:r>
          </a:p>
          <a:p>
            <a:pPr eaLnBrk="1" hangingPunct="1"/>
            <a:r>
              <a:rPr lang="en-US" altLang="en-US" b="1" dirty="0">
                <a:latin typeface="Arial" panose="020B0604020202020204" pitchFamily="34" charset="0"/>
                <a:cs typeface="Arial" panose="020B0604020202020204" pitchFamily="34" charset="0"/>
              </a:rPr>
              <a:t>Cervix</a:t>
            </a:r>
            <a:r>
              <a:rPr lang="en-US" altLang="en-US" dirty="0">
                <a:latin typeface="Arial" panose="020B0604020202020204" pitchFamily="34" charset="0"/>
                <a:cs typeface="Arial" panose="020B0604020202020204" pitchFamily="34" charset="0"/>
              </a:rPr>
              <a:t> – The narrow inner end of the vagina, which leads to the uterus.</a:t>
            </a:r>
          </a:p>
          <a:p>
            <a:pPr eaLnBrk="1" hangingPunct="1"/>
            <a:r>
              <a:rPr lang="en-US" altLang="en-US" b="1" dirty="0">
                <a:latin typeface="Arial" panose="020B0604020202020204" pitchFamily="34" charset="0"/>
                <a:cs typeface="Arial" panose="020B0604020202020204" pitchFamily="34" charset="0"/>
              </a:rPr>
              <a:t>Vagina</a:t>
            </a:r>
            <a:r>
              <a:rPr lang="en-US" altLang="en-US" dirty="0">
                <a:latin typeface="Arial" panose="020B0604020202020204" pitchFamily="34" charset="0"/>
                <a:cs typeface="Arial" panose="020B0604020202020204" pitchFamily="34" charset="0"/>
              </a:rPr>
              <a:t> – A muscular tube which expands to fit the penis during intercourse or a baby during birth.</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Image Source: Adobe Stock-purchased</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41553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-Menstruation starts during puberty, may not happen every month at first (every 21-45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(For more detailed information on the menstrual cycle and a diagram of the uterus, see our Puberty and Reproduction presentation)</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277773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Comic Sans MS" panose="030F0702030302020204" pitchFamily="66" charset="0"/>
                <a:hlinkClick r:id="rId3"/>
              </a:rPr>
              <a:t>https://www.youtube.com/watch?v=vXrQ_FhZmos</a:t>
            </a:r>
            <a:endParaRPr lang="en-CA" altLang="en-US" sz="1200" dirty="0">
              <a:latin typeface="Comic Sans MS" panose="030F0702030302020204" pitchFamily="66" charset="0"/>
            </a:endParaRPr>
          </a:p>
          <a:p>
            <a:r>
              <a:rPr lang="en-US" sz="1200" kern="1200" dirty="0">
                <a:solidFill>
                  <a:schemeClr val="tx1"/>
                </a:solidFill>
                <a:effectLst/>
                <a:latin typeface="+mn-lt"/>
                <a:ea typeface="+mn-ea"/>
                <a:cs typeface="+mn-cs"/>
              </a:rPr>
              <a:t>*Note to teachers: This video includes the use of gendered language (woman, girl, her) in the explanation of menstruation.  In this presentation we </a:t>
            </a:r>
            <a:r>
              <a:rPr lang="en-US" sz="1200" kern="1200" dirty="0" err="1">
                <a:solidFill>
                  <a:schemeClr val="tx1"/>
                </a:solidFill>
                <a:effectLst/>
                <a:latin typeface="+mn-lt"/>
                <a:ea typeface="+mn-ea"/>
                <a:cs typeface="+mn-cs"/>
              </a:rPr>
              <a:t>endeavour</a:t>
            </a:r>
            <a:r>
              <a:rPr lang="en-CA" sz="1200" kern="1200" dirty="0">
                <a:solidFill>
                  <a:schemeClr val="tx1"/>
                </a:solidFill>
                <a:effectLst/>
                <a:latin typeface="+mn-lt"/>
                <a:ea typeface="+mn-ea"/>
                <a:cs typeface="+mn-cs"/>
              </a:rPr>
              <a:t> to be more inclusive in our education, recognizing that not all youth identify with a specific gender.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403891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vXrQ_FhZmos" TargetMode="External"/><Relationship Id="rId5" Type="http://schemas.openxmlformats.org/officeDocument/2006/relationships/hyperlink" Target="https://www.youtube.com/watch?v=vXrQ_FhZmos"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477054"/>
          </a:xfrm>
          <a:prstGeom prst="rect">
            <a:avLst/>
          </a:prstGeom>
          <a:noFill/>
        </p:spPr>
        <p:txBody>
          <a:bodyPr wrap="square" lIns="91440" tIns="45720" rIns="91440" bIns="45720" rtlCol="0" anchor="t">
            <a:spAutoFit/>
          </a:bodyPr>
          <a:lstStyle/>
          <a:p>
            <a:pPr algn="ctr"/>
            <a:r>
              <a:rPr lang="en-CA" sz="2500" dirty="0">
                <a:solidFill>
                  <a:schemeClr val="bg1"/>
                </a:solidFill>
                <a:latin typeface="Arial"/>
                <a:cs typeface="Arial"/>
              </a:rPr>
              <a:t>Menstruation and Self Care</a:t>
            </a:r>
          </a:p>
        </p:txBody>
      </p:sp>
      <p:sp>
        <p:nvSpPr>
          <p:cNvPr id="4" name="Content Placeholder 3">
            <a:extLst>
              <a:ext uri="{FF2B5EF4-FFF2-40B4-BE49-F238E27FC236}">
                <a16:creationId xmlns:a16="http://schemas.microsoft.com/office/drawing/2014/main" id="{4F313C1D-7F6F-45AD-9C1F-039BD7B9EB34}"/>
              </a:ext>
            </a:extLst>
          </p:cNvPr>
          <p:cNvSpPr txBox="1">
            <a:spLocks noChangeArrowheads="1"/>
          </p:cNvSpPr>
          <p:nvPr/>
        </p:nvSpPr>
        <p:spPr bwMode="auto">
          <a:xfrm>
            <a:off x="7835900" y="5510212"/>
            <a:ext cx="4356100" cy="1138773"/>
          </a:xfrm>
          <a:prstGeom prst="rect">
            <a:avLst/>
          </a:prstGeom>
          <a:noFill/>
          <a:ln>
            <a:noFill/>
          </a:ln>
          <a:effectLst/>
        </p:spPr>
        <p:txBody>
          <a:bodyPr>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Created by: School Health Team</a:t>
            </a:r>
          </a:p>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Created: March 2023</a:t>
            </a:r>
          </a:p>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Last Reviewed: October 2023</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86B1-DAB7-4D72-978C-8FBE6891F96F}"/>
              </a:ext>
            </a:extLst>
          </p:cNvPr>
          <p:cNvSpPr>
            <a:spLocks noGrp="1"/>
          </p:cNvSpPr>
          <p:nvPr>
            <p:ph type="title"/>
          </p:nvPr>
        </p:nvSpPr>
        <p:spPr>
          <a:xfrm>
            <a:off x="1239253" y="132175"/>
            <a:ext cx="10515600" cy="1325563"/>
          </a:xfrm>
        </p:spPr>
        <p:txBody>
          <a:bodyPr/>
          <a:lstStyle/>
          <a:p>
            <a:r>
              <a:rPr lang="en-CA" altLang="en-US" dirty="0">
                <a:solidFill>
                  <a:srgbClr val="006345"/>
                </a:solidFill>
              </a:rPr>
              <a:t>Person with a vulva</a:t>
            </a:r>
            <a:endParaRPr lang="en-US" dirty="0"/>
          </a:p>
        </p:txBody>
      </p:sp>
      <p:pic>
        <p:nvPicPr>
          <p:cNvPr id="4" name="Online Media 3" title="The Menstrual Cycle">
            <a:hlinkClick r:id="" action="ppaction://media"/>
            <a:extLst>
              <a:ext uri="{FF2B5EF4-FFF2-40B4-BE49-F238E27FC236}">
                <a16:creationId xmlns:a16="http://schemas.microsoft.com/office/drawing/2014/main" id="{CEF2D794-3634-4924-A2A8-2A806563432B}"/>
              </a:ext>
            </a:extLst>
          </p:cNvPr>
          <p:cNvPicPr>
            <a:picLocks noGrp="1" noRot="1" noChangeAspect="1"/>
          </p:cNvPicPr>
          <p:nvPr>
            <p:ph idx="1"/>
            <a:videoFile r:link="rId1"/>
          </p:nvPr>
        </p:nvPicPr>
        <p:blipFill>
          <a:blip r:embed="rId4"/>
          <a:stretch>
            <a:fillRect/>
          </a:stretch>
        </p:blipFill>
        <p:spPr>
          <a:xfrm>
            <a:off x="2502568" y="988149"/>
            <a:ext cx="8065169" cy="4881701"/>
          </a:xfrm>
          <a:prstGeom prst="rect">
            <a:avLst/>
          </a:prstGeom>
        </p:spPr>
      </p:pic>
      <p:sp>
        <p:nvSpPr>
          <p:cNvPr id="5" name="TextBox 4">
            <a:extLst>
              <a:ext uri="{FF2B5EF4-FFF2-40B4-BE49-F238E27FC236}">
                <a16:creationId xmlns:a16="http://schemas.microsoft.com/office/drawing/2014/main" id="{625AA207-6CEE-4A71-9005-A46629138D28}"/>
              </a:ext>
            </a:extLst>
          </p:cNvPr>
          <p:cNvSpPr txBox="1"/>
          <p:nvPr/>
        </p:nvSpPr>
        <p:spPr>
          <a:xfrm>
            <a:off x="3935760" y="6049294"/>
            <a:ext cx="5561166" cy="923330"/>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Menstruation Video</a:t>
            </a:r>
          </a:p>
          <a:p>
            <a:pPr algn="ctr"/>
            <a:r>
              <a:rPr lang="en-CA" altLang="en-US" dirty="0">
                <a:solidFill>
                  <a:schemeClr val="accent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https://www.youtube.com/watch?v=vXrQ_FhZmos</a:t>
            </a:r>
            <a:endParaRPr lang="en-CA" altLang="en-US" dirty="0">
              <a:solidFill>
                <a:schemeClr val="accent2"/>
              </a:solidFill>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46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dirty="0">
                <a:solidFill>
                  <a:srgbClr val="006345"/>
                </a:solidFill>
                <a:latin typeface="Arial"/>
                <a:cs typeface="Arial"/>
              </a:rPr>
              <a:t>When do most periods start?</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p:txBody>
          <a:bodyPr/>
          <a:lstStyle/>
          <a:p>
            <a:pPr algn="l" fontAlgn="base"/>
            <a:r>
              <a:rPr lang="en-US" dirty="0"/>
              <a:t>Periods start for most people with a vulva and a uterus when they are between 10-15 years old</a:t>
            </a:r>
          </a:p>
          <a:p>
            <a:pPr algn="l" fontAlgn="base"/>
            <a:r>
              <a:rPr lang="en-US" dirty="0"/>
              <a:t>Every body has its own schedule</a:t>
            </a:r>
          </a:p>
          <a:p>
            <a:pPr algn="l" fontAlgn="base"/>
            <a:endParaRPr lang="en-US" sz="1400" dirty="0"/>
          </a:p>
          <a:p>
            <a:pPr marL="0" indent="0" algn="l" fontAlgn="base">
              <a:buNone/>
            </a:pPr>
            <a:r>
              <a:rPr lang="en-US" b="1" dirty="0"/>
              <a:t>Some clues that it will start soon:</a:t>
            </a:r>
          </a:p>
          <a:p>
            <a:pPr algn="l" fontAlgn="base"/>
            <a:r>
              <a:rPr lang="en-US" dirty="0"/>
              <a:t>Often periods start about 2 years after breasts start to develop</a:t>
            </a:r>
          </a:p>
          <a:p>
            <a:pPr algn="l" fontAlgn="base"/>
            <a:r>
              <a:rPr lang="en-US" dirty="0"/>
              <a:t>Some people have vaginal discharge (sort of like mucus) that can be seen or felt on the underwear. This discharge usually begins about 6 months to a year before the first period starts.</a:t>
            </a:r>
          </a:p>
          <a:p>
            <a:endParaRPr lang="en-US" dirty="0"/>
          </a:p>
        </p:txBody>
      </p:sp>
    </p:spTree>
    <p:extLst>
      <p:ext uri="{BB962C8B-B14F-4D97-AF65-F5344CB8AC3E}">
        <p14:creationId xmlns:p14="http://schemas.microsoft.com/office/powerpoint/2010/main" val="9072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dirty="0">
                <a:solidFill>
                  <a:srgbClr val="006345"/>
                </a:solidFill>
                <a:latin typeface="Arial"/>
                <a:cs typeface="Arial"/>
              </a:rPr>
              <a:t>How often do periods come?</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a:xfrm>
            <a:off x="838199" y="2385250"/>
            <a:ext cx="10515599" cy="2643950"/>
          </a:xfrm>
        </p:spPr>
        <p:txBody>
          <a:bodyPr>
            <a:normAutofit/>
          </a:bodyPr>
          <a:lstStyle/>
          <a:p>
            <a:pPr algn="l" fontAlgn="base"/>
            <a:r>
              <a:rPr lang="en-US" dirty="0"/>
              <a:t>Periods may not come on a predictable schedule when they begin</a:t>
            </a:r>
          </a:p>
          <a:p>
            <a:pPr algn="l" fontAlgn="base"/>
            <a:endParaRPr lang="en-US" dirty="0"/>
          </a:p>
          <a:p>
            <a:pPr marL="252000" algn="l" fontAlgn="base"/>
            <a:r>
              <a:rPr lang="en-US" dirty="0"/>
              <a:t>After 2-3 years, periods come more regularly, they should come every 3-5 weeks</a:t>
            </a:r>
          </a:p>
          <a:p>
            <a:pPr algn="l" fontAlgn="base"/>
            <a:endParaRPr lang="en-US" dirty="0"/>
          </a:p>
          <a:p>
            <a:pPr algn="l" fontAlgn="base"/>
            <a:endParaRPr lang="en-US" sz="1400" dirty="0"/>
          </a:p>
        </p:txBody>
      </p:sp>
      <p:pic>
        <p:nvPicPr>
          <p:cNvPr id="7" name="Picture 6">
            <a:extLst>
              <a:ext uri="{FF2B5EF4-FFF2-40B4-BE49-F238E27FC236}">
                <a16:creationId xmlns:a16="http://schemas.microsoft.com/office/drawing/2014/main" id="{DFB462E6-5424-3FFB-6D7F-43A1726AE443}"/>
              </a:ext>
            </a:extLst>
          </p:cNvPr>
          <p:cNvPicPr>
            <a:picLocks noChangeAspect="1"/>
          </p:cNvPicPr>
          <p:nvPr/>
        </p:nvPicPr>
        <p:blipFill rotWithShape="1">
          <a:blip r:embed="rId3">
            <a:extLst>
              <a:ext uri="{28A0092B-C50C-407E-A947-70E740481C1C}">
                <a14:useLocalDpi xmlns:a14="http://schemas.microsoft.com/office/drawing/2010/main" val="0"/>
              </a:ext>
            </a:extLst>
          </a:blip>
          <a:srcRect t="19209" b="8236"/>
          <a:stretch/>
        </p:blipFill>
        <p:spPr>
          <a:xfrm>
            <a:off x="4643434" y="4750177"/>
            <a:ext cx="2905128" cy="2107823"/>
          </a:xfrm>
          <a:prstGeom prst="rect">
            <a:avLst/>
          </a:prstGeom>
        </p:spPr>
      </p:pic>
    </p:spTree>
    <p:extLst>
      <p:ext uri="{BB962C8B-B14F-4D97-AF65-F5344CB8AC3E}">
        <p14:creationId xmlns:p14="http://schemas.microsoft.com/office/powerpoint/2010/main" val="75047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dirty="0">
                <a:solidFill>
                  <a:srgbClr val="006345"/>
                </a:solidFill>
                <a:latin typeface="Arial"/>
                <a:cs typeface="Arial"/>
              </a:rPr>
              <a:t>How long do periods last?</a:t>
            </a:r>
            <a:endParaRPr lang="en-US" dirty="0"/>
          </a:p>
        </p:txBody>
      </p:sp>
      <p:sp>
        <p:nvSpPr>
          <p:cNvPr id="7" name="Content Placeholder 2">
            <a:extLst>
              <a:ext uri="{FF2B5EF4-FFF2-40B4-BE49-F238E27FC236}">
                <a16:creationId xmlns:a16="http://schemas.microsoft.com/office/drawing/2014/main" id="{58514A50-7873-0858-E1FD-6C9CCC4241A8}"/>
              </a:ext>
            </a:extLst>
          </p:cNvPr>
          <p:cNvSpPr>
            <a:spLocks noGrp="1"/>
          </p:cNvSpPr>
          <p:nvPr>
            <p:ph idx="1"/>
          </p:nvPr>
        </p:nvSpPr>
        <p:spPr>
          <a:xfrm>
            <a:off x="838200" y="2386013"/>
            <a:ext cx="6753225" cy="2900361"/>
          </a:xfrm>
        </p:spPr>
        <p:txBody>
          <a:bodyPr/>
          <a:lstStyle/>
          <a:p>
            <a:pPr algn="l" fontAlgn="base"/>
            <a:r>
              <a:rPr lang="en-US" dirty="0"/>
              <a:t>Periods usually last 5-7 days</a:t>
            </a:r>
          </a:p>
          <a:p>
            <a:pPr algn="l" fontAlgn="base"/>
            <a:endParaRPr lang="en-US" dirty="0"/>
          </a:p>
          <a:p>
            <a:pPr algn="l" fontAlgn="base"/>
            <a:r>
              <a:rPr lang="en-US" dirty="0"/>
              <a:t>Sometimes they are shorter or can last longer</a:t>
            </a:r>
          </a:p>
          <a:p>
            <a:pPr algn="l" fontAlgn="base"/>
            <a:endParaRPr lang="en-US" sz="1400" dirty="0"/>
          </a:p>
          <a:p>
            <a:endParaRPr lang="en-US" dirty="0"/>
          </a:p>
        </p:txBody>
      </p:sp>
      <p:pic>
        <p:nvPicPr>
          <p:cNvPr id="9" name="Picture 8">
            <a:extLst>
              <a:ext uri="{FF2B5EF4-FFF2-40B4-BE49-F238E27FC236}">
                <a16:creationId xmlns:a16="http://schemas.microsoft.com/office/drawing/2014/main" id="{B2C774E6-B4B6-A847-4925-765C66DF21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95274">
            <a:off x="7595352" y="2021576"/>
            <a:ext cx="3766637" cy="3766637"/>
          </a:xfrm>
          <a:prstGeom prst="rect">
            <a:avLst/>
          </a:prstGeom>
        </p:spPr>
      </p:pic>
    </p:spTree>
    <p:extLst>
      <p:ext uri="{BB962C8B-B14F-4D97-AF65-F5344CB8AC3E}">
        <p14:creationId xmlns:p14="http://schemas.microsoft.com/office/powerpoint/2010/main" val="283834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dirty="0">
                <a:solidFill>
                  <a:srgbClr val="006345"/>
                </a:solidFill>
                <a:latin typeface="Arial"/>
                <a:cs typeface="Arial"/>
              </a:rPr>
              <a:t>Period Tracking</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a:xfrm>
            <a:off x="838199" y="2385249"/>
            <a:ext cx="10515599" cy="3872675"/>
          </a:xfrm>
        </p:spPr>
        <p:txBody>
          <a:bodyPr>
            <a:normAutofit/>
          </a:bodyPr>
          <a:lstStyle/>
          <a:p>
            <a:pPr algn="l" fontAlgn="base"/>
            <a:r>
              <a:rPr lang="en-US" dirty="0"/>
              <a:t>Apps can track when your period starts and ends</a:t>
            </a:r>
          </a:p>
          <a:p>
            <a:pPr algn="l" fontAlgn="base"/>
            <a:r>
              <a:rPr lang="en-US" dirty="0"/>
              <a:t>Tracking can help predict when your period is going to come</a:t>
            </a:r>
          </a:p>
          <a:p>
            <a:pPr algn="l" fontAlgn="base"/>
            <a:r>
              <a:rPr lang="en-US" dirty="0"/>
              <a:t>Examples:</a:t>
            </a:r>
          </a:p>
          <a:p>
            <a:pPr lvl="1" fontAlgn="base"/>
            <a:r>
              <a:rPr lang="en-US" sz="2800" dirty="0"/>
              <a:t>Flo</a:t>
            </a:r>
          </a:p>
          <a:p>
            <a:pPr lvl="1" fontAlgn="base"/>
            <a:r>
              <a:rPr lang="en-US" sz="2800" dirty="0"/>
              <a:t>Clue</a:t>
            </a:r>
          </a:p>
          <a:p>
            <a:pPr lvl="1" fontAlgn="base"/>
            <a:r>
              <a:rPr lang="en-US" sz="2800" dirty="0" err="1"/>
              <a:t>Femm</a:t>
            </a:r>
            <a:endParaRPr lang="en-US" sz="2800" dirty="0"/>
          </a:p>
          <a:p>
            <a:pPr algn="l" fontAlgn="base"/>
            <a:endParaRPr lang="en-US" sz="1400" dirty="0"/>
          </a:p>
        </p:txBody>
      </p:sp>
      <p:pic>
        <p:nvPicPr>
          <p:cNvPr id="5" name="Picture 4" descr="A cellphone with a screen on it&#10;&#10;Description automatically generated">
            <a:extLst>
              <a:ext uri="{FF2B5EF4-FFF2-40B4-BE49-F238E27FC236}">
                <a16:creationId xmlns:a16="http://schemas.microsoft.com/office/drawing/2014/main" id="{DF517F87-3663-92C5-527A-4B6376400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337" y="3429000"/>
            <a:ext cx="3429000" cy="3429000"/>
          </a:xfrm>
          <a:prstGeom prst="rect">
            <a:avLst/>
          </a:prstGeom>
        </p:spPr>
      </p:pic>
    </p:spTree>
    <p:extLst>
      <p:ext uri="{BB962C8B-B14F-4D97-AF65-F5344CB8AC3E}">
        <p14:creationId xmlns:p14="http://schemas.microsoft.com/office/powerpoint/2010/main" val="154576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E72F80-EAC1-4791-8661-8C374E248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103" y="3045810"/>
            <a:ext cx="4440397" cy="3008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7CEA52-2A20-40B2-81E3-4BF4B06E070E}"/>
              </a:ext>
            </a:extLst>
          </p:cNvPr>
          <p:cNvSpPr>
            <a:spLocks noGrp="1"/>
          </p:cNvSpPr>
          <p:nvPr>
            <p:ph type="title"/>
          </p:nvPr>
        </p:nvSpPr>
        <p:spPr/>
        <p:txBody>
          <a:bodyPr/>
          <a:lstStyle/>
          <a:p>
            <a:r>
              <a:rPr lang="en-CA" altLang="en-US">
                <a:solidFill>
                  <a:srgbClr val="006345"/>
                </a:solidFill>
              </a:rPr>
              <a:t>Menstrual Products</a:t>
            </a:r>
            <a:endParaRPr lang="en-US"/>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nvPr>
        </p:nvSpPr>
        <p:spPr>
          <a:xfrm>
            <a:off x="838199" y="2385250"/>
            <a:ext cx="10515599" cy="4351338"/>
          </a:xfrm>
        </p:spPr>
        <p:txBody>
          <a:bodyPr/>
          <a:lstStyle/>
          <a:p>
            <a:pPr marL="0" indent="0">
              <a:buNone/>
              <a:defRPr/>
            </a:pPr>
            <a:r>
              <a:rPr lang="en-CA" altLang="en-US" sz="2500" b="1" i="1" dirty="0"/>
              <a:t>Used to catch blood and discharge keeping underwear clean</a:t>
            </a:r>
          </a:p>
          <a:p>
            <a:pPr algn="l">
              <a:lnSpc>
                <a:spcPct val="150000"/>
              </a:lnSpc>
              <a:defRPr/>
            </a:pPr>
            <a:r>
              <a:rPr lang="en-CA" altLang="en-US" dirty="0"/>
              <a:t>Pantyliners/Menstrual pads</a:t>
            </a:r>
          </a:p>
          <a:p>
            <a:pPr algn="l">
              <a:lnSpc>
                <a:spcPct val="150000"/>
              </a:lnSpc>
              <a:defRPr/>
            </a:pPr>
            <a:r>
              <a:rPr lang="en-CA" altLang="en-US" dirty="0"/>
              <a:t>Tampons</a:t>
            </a:r>
          </a:p>
          <a:p>
            <a:pPr algn="l">
              <a:lnSpc>
                <a:spcPct val="150000"/>
              </a:lnSpc>
              <a:defRPr/>
            </a:pPr>
            <a:r>
              <a:rPr lang="en-CA" altLang="en-US" dirty="0"/>
              <a:t>Menstrual cups</a:t>
            </a:r>
          </a:p>
          <a:p>
            <a:pPr algn="l">
              <a:lnSpc>
                <a:spcPct val="150000"/>
              </a:lnSpc>
              <a:defRPr/>
            </a:pPr>
            <a:r>
              <a:rPr lang="en-CA" altLang="en-US" dirty="0"/>
              <a:t>Menstrual underwear</a:t>
            </a:r>
            <a:endParaRPr lang="en-US" altLang="en-US" dirty="0"/>
          </a:p>
          <a:p>
            <a:endParaRPr lang="en-US" dirty="0"/>
          </a:p>
        </p:txBody>
      </p:sp>
    </p:spTree>
    <p:extLst>
      <p:ext uri="{BB962C8B-B14F-4D97-AF65-F5344CB8AC3E}">
        <p14:creationId xmlns:p14="http://schemas.microsoft.com/office/powerpoint/2010/main" val="316848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nvPr>
        </p:nvSpPr>
        <p:spPr/>
        <p:txBody>
          <a:bodyPr/>
          <a:lstStyle/>
          <a:p>
            <a:r>
              <a:rPr lang="en-CA" altLang="en-US">
                <a:solidFill>
                  <a:srgbClr val="006345"/>
                </a:solidFill>
              </a:rPr>
              <a:t>Menstrual Products</a:t>
            </a:r>
            <a:endParaRPr lang="en-US"/>
          </a:p>
        </p:txBody>
      </p:sp>
      <p:pic>
        <p:nvPicPr>
          <p:cNvPr id="5" name="Picture 4" descr="A collage of different items&#10;&#10;Description automatically generated">
            <a:extLst>
              <a:ext uri="{FF2B5EF4-FFF2-40B4-BE49-F238E27FC236}">
                <a16:creationId xmlns:a16="http://schemas.microsoft.com/office/drawing/2014/main" id="{45657AFC-7531-D862-006B-A2526874AEE0}"/>
              </a:ext>
            </a:extLst>
          </p:cNvPr>
          <p:cNvPicPr>
            <a:picLocks noChangeAspect="1"/>
          </p:cNvPicPr>
          <p:nvPr/>
        </p:nvPicPr>
        <p:blipFill rotWithShape="1">
          <a:blip r:embed="rId3">
            <a:extLst>
              <a:ext uri="{28A0092B-C50C-407E-A947-70E740481C1C}">
                <a14:useLocalDpi xmlns:a14="http://schemas.microsoft.com/office/drawing/2010/main" val="0"/>
              </a:ext>
            </a:extLst>
          </a:blip>
          <a:srcRect t="26459" b="23750"/>
          <a:stretch/>
        </p:blipFill>
        <p:spPr>
          <a:xfrm>
            <a:off x="1145301" y="2156801"/>
            <a:ext cx="9441737" cy="4701199"/>
          </a:xfrm>
          <a:prstGeom prst="rect">
            <a:avLst/>
          </a:prstGeom>
        </p:spPr>
      </p:pic>
      <p:sp>
        <p:nvSpPr>
          <p:cNvPr id="4" name="Speech Bubble: Rectangle with Corners Rounded 3">
            <a:extLst>
              <a:ext uri="{FF2B5EF4-FFF2-40B4-BE49-F238E27FC236}">
                <a16:creationId xmlns:a16="http://schemas.microsoft.com/office/drawing/2014/main" id="{A0030A30-CA8B-4278-988B-ACF8DF0CB053}"/>
              </a:ext>
            </a:extLst>
          </p:cNvPr>
          <p:cNvSpPr/>
          <p:nvPr/>
        </p:nvSpPr>
        <p:spPr>
          <a:xfrm rot="20087357">
            <a:off x="9242087" y="4577017"/>
            <a:ext cx="2734494" cy="1622977"/>
          </a:xfrm>
          <a:prstGeom prst="wedgeRoundRectCallout">
            <a:avLst>
              <a:gd name="adj1" fmla="val 36737"/>
              <a:gd name="adj2" fmla="val 64842"/>
              <a:gd name="adj3" fmla="val 16667"/>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000" i="1" dirty="0"/>
              <a:t>All menstrual products need to be changed every couple hours to prevent infections</a:t>
            </a:r>
            <a:endParaRPr lang="en-US" sz="2000" i="1" dirty="0"/>
          </a:p>
        </p:txBody>
      </p:sp>
    </p:spTree>
    <p:extLst>
      <p:ext uri="{BB962C8B-B14F-4D97-AF65-F5344CB8AC3E}">
        <p14:creationId xmlns:p14="http://schemas.microsoft.com/office/powerpoint/2010/main" val="400102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y symbol of a toilet&#10;&#10;Description automatically generated">
            <a:extLst>
              <a:ext uri="{FF2B5EF4-FFF2-40B4-BE49-F238E27FC236}">
                <a16:creationId xmlns:a16="http://schemas.microsoft.com/office/drawing/2014/main" id="{0E8D7820-34DF-3FB1-EBD5-88FD4FA16AD2}"/>
              </a:ext>
            </a:extLst>
          </p:cNvPr>
          <p:cNvPicPr>
            <a:picLocks noChangeAspect="1"/>
          </p:cNvPicPr>
          <p:nvPr/>
        </p:nvPicPr>
        <p:blipFill rotWithShape="1">
          <a:blip r:embed="rId3">
            <a:extLst>
              <a:ext uri="{28A0092B-C50C-407E-A947-70E740481C1C}">
                <a14:useLocalDpi xmlns:a14="http://schemas.microsoft.com/office/drawing/2010/main" val="0"/>
              </a:ext>
            </a:extLst>
          </a:blip>
          <a:srcRect l="24236" r="23056"/>
          <a:stretch/>
        </p:blipFill>
        <p:spPr>
          <a:xfrm>
            <a:off x="9244012" y="1357376"/>
            <a:ext cx="2835293" cy="5379212"/>
          </a:xfrm>
          <a:prstGeom prst="rect">
            <a:avLst/>
          </a:prstGeom>
        </p:spPr>
      </p:pic>
      <p:sp>
        <p:nvSpPr>
          <p:cNvPr id="2" name="Title 1">
            <a:extLst>
              <a:ext uri="{FF2B5EF4-FFF2-40B4-BE49-F238E27FC236}">
                <a16:creationId xmlns:a16="http://schemas.microsoft.com/office/drawing/2014/main" id="{247CEA52-2A20-40B2-81E3-4BF4B06E070E}"/>
              </a:ext>
            </a:extLst>
          </p:cNvPr>
          <p:cNvSpPr>
            <a:spLocks noGrp="1"/>
          </p:cNvSpPr>
          <p:nvPr>
            <p:ph type="title"/>
          </p:nvPr>
        </p:nvSpPr>
        <p:spPr/>
        <p:txBody>
          <a:bodyPr/>
          <a:lstStyle/>
          <a:p>
            <a:r>
              <a:rPr lang="en-CA" altLang="en-US" dirty="0">
                <a:solidFill>
                  <a:srgbClr val="006345"/>
                </a:solidFill>
              </a:rPr>
              <a:t>Disposing of Menstrual products</a:t>
            </a:r>
            <a:endParaRPr lang="en-US" dirty="0"/>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nvPr>
        </p:nvSpPr>
        <p:spPr>
          <a:xfrm>
            <a:off x="838199" y="2385250"/>
            <a:ext cx="8597631" cy="4351338"/>
          </a:xfrm>
        </p:spPr>
        <p:txBody>
          <a:bodyPr>
            <a:normAutofit/>
          </a:bodyPr>
          <a:lstStyle/>
          <a:p>
            <a:pPr algn="l">
              <a:lnSpc>
                <a:spcPct val="110000"/>
              </a:lnSpc>
              <a:defRPr/>
            </a:pPr>
            <a:r>
              <a:rPr lang="en-CA" altLang="en-US" dirty="0"/>
              <a:t>Wrap soiled tampons or pads in toilet paper before placing in the garbage</a:t>
            </a:r>
          </a:p>
          <a:p>
            <a:pPr algn="l">
              <a:lnSpc>
                <a:spcPct val="110000"/>
              </a:lnSpc>
              <a:defRPr/>
            </a:pPr>
            <a:endParaRPr lang="en-CA" altLang="en-US" sz="2000" dirty="0"/>
          </a:p>
          <a:p>
            <a:pPr algn="l">
              <a:lnSpc>
                <a:spcPct val="110000"/>
              </a:lnSpc>
              <a:defRPr/>
            </a:pPr>
            <a:r>
              <a:rPr lang="en-CA" altLang="en-US" dirty="0"/>
              <a:t>Never flush tampons, pads or applicators down the toilet</a:t>
            </a:r>
          </a:p>
          <a:p>
            <a:pPr marL="0" indent="0" algn="l">
              <a:lnSpc>
                <a:spcPct val="110000"/>
              </a:lnSpc>
              <a:buNone/>
              <a:defRPr/>
            </a:pPr>
            <a:endParaRPr lang="en-CA" altLang="en-US" sz="2000" dirty="0"/>
          </a:p>
          <a:p>
            <a:pPr algn="l">
              <a:lnSpc>
                <a:spcPct val="110000"/>
              </a:lnSpc>
              <a:defRPr/>
            </a:pPr>
            <a:r>
              <a:rPr lang="en-CA" altLang="en-US" dirty="0"/>
              <a:t>Look for small garbage containers in the bathroom stall</a:t>
            </a:r>
          </a:p>
          <a:p>
            <a:pPr algn="l">
              <a:lnSpc>
                <a:spcPct val="150000"/>
              </a:lnSpc>
              <a:defRPr/>
            </a:pPr>
            <a:endParaRPr lang="en-CA" altLang="en-US" dirty="0"/>
          </a:p>
          <a:p>
            <a:endParaRPr lang="en-US" dirty="0"/>
          </a:p>
        </p:txBody>
      </p:sp>
    </p:spTree>
    <p:extLst>
      <p:ext uri="{BB962C8B-B14F-4D97-AF65-F5344CB8AC3E}">
        <p14:creationId xmlns:p14="http://schemas.microsoft.com/office/powerpoint/2010/main" val="421816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dirty="0">
                <a:solidFill>
                  <a:srgbClr val="006345"/>
                </a:solidFill>
                <a:latin typeface="Arial"/>
                <a:cs typeface="Arial"/>
              </a:rPr>
              <a:t>How much blood is there?</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a:xfrm>
            <a:off x="838199" y="2385249"/>
            <a:ext cx="10515599" cy="3872675"/>
          </a:xfrm>
        </p:spPr>
        <p:txBody>
          <a:bodyPr>
            <a:normAutofit/>
          </a:bodyPr>
          <a:lstStyle/>
          <a:p>
            <a:pPr algn="l" fontAlgn="base"/>
            <a:r>
              <a:rPr lang="en-US" dirty="0"/>
              <a:t>Usually only a few tablespoons of blood and discharge is released during a period</a:t>
            </a:r>
          </a:p>
          <a:p>
            <a:pPr algn="l" fontAlgn="base"/>
            <a:endParaRPr lang="en-US" sz="2000" dirty="0"/>
          </a:p>
          <a:p>
            <a:pPr algn="l" fontAlgn="base"/>
            <a:r>
              <a:rPr lang="en-US" dirty="0"/>
              <a:t>A pad or tampon usually needs to be changed 3-6 times per day</a:t>
            </a:r>
          </a:p>
          <a:p>
            <a:pPr algn="l" fontAlgn="base"/>
            <a:endParaRPr lang="en-US" sz="2000" dirty="0"/>
          </a:p>
          <a:p>
            <a:pPr algn="l" fontAlgn="base"/>
            <a:r>
              <a:rPr lang="en-US" dirty="0"/>
              <a:t>The heaviness of period flow varies from person to person</a:t>
            </a:r>
          </a:p>
          <a:p>
            <a:pPr marL="0" indent="0" algn="l" fontAlgn="base">
              <a:buNone/>
            </a:pPr>
            <a:endParaRPr lang="en-US" sz="1400" dirty="0"/>
          </a:p>
        </p:txBody>
      </p:sp>
    </p:spTree>
    <p:extLst>
      <p:ext uri="{BB962C8B-B14F-4D97-AF65-F5344CB8AC3E}">
        <p14:creationId xmlns:p14="http://schemas.microsoft.com/office/powerpoint/2010/main" val="105965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dirty="0">
                <a:solidFill>
                  <a:srgbClr val="006345"/>
                </a:solidFill>
                <a:latin typeface="Arial"/>
                <a:cs typeface="Arial"/>
              </a:rPr>
              <a:t>Will I have periods for the rest of my life?</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a:xfrm>
            <a:off x="838199" y="2385249"/>
            <a:ext cx="10515599" cy="3872675"/>
          </a:xfrm>
        </p:spPr>
        <p:txBody>
          <a:bodyPr vert="horz" lIns="91440" tIns="45720" rIns="91440" bIns="45720" rtlCol="0" anchor="t">
            <a:normAutofit/>
          </a:bodyPr>
          <a:lstStyle/>
          <a:p>
            <a:pPr algn="l" fontAlgn="base"/>
            <a:r>
              <a:rPr lang="en-US" dirty="0"/>
              <a:t>Periods usually stop around age 45-early 50’s. After periods stop, this is called menopause.  </a:t>
            </a:r>
          </a:p>
          <a:p>
            <a:pPr algn="l" fontAlgn="base"/>
            <a:endParaRPr lang="en-US" dirty="0"/>
          </a:p>
          <a:p>
            <a:pPr algn="l" fontAlgn="base"/>
            <a:r>
              <a:rPr lang="en-US">
                <a:latin typeface="Arial"/>
                <a:cs typeface="Arial"/>
              </a:rPr>
              <a:t>Periods do not occur during pregnancy.</a:t>
            </a:r>
          </a:p>
          <a:p>
            <a:pPr marL="0" indent="0" algn="l" fontAlgn="base">
              <a:buNone/>
            </a:pPr>
            <a:endParaRPr lang="en-US" sz="1400" dirty="0"/>
          </a:p>
        </p:txBody>
      </p:sp>
    </p:spTree>
    <p:extLst>
      <p:ext uri="{BB962C8B-B14F-4D97-AF65-F5344CB8AC3E}">
        <p14:creationId xmlns:p14="http://schemas.microsoft.com/office/powerpoint/2010/main" val="249580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a:lstStyle/>
          <a:p>
            <a:pPr algn="l">
              <a:lnSpc>
                <a:spcPct val="150000"/>
              </a:lnSpc>
            </a:pPr>
            <a:r>
              <a:rPr lang="en-CA" altLang="en-US"/>
              <a:t>Giggling is okay</a:t>
            </a:r>
          </a:p>
          <a:p>
            <a:pPr algn="l">
              <a:lnSpc>
                <a:spcPct val="150000"/>
              </a:lnSpc>
            </a:pPr>
            <a:r>
              <a:rPr lang="en-CA" altLang="en-US"/>
              <a:t>Be respectful</a:t>
            </a:r>
          </a:p>
          <a:p>
            <a:pPr algn="l">
              <a:lnSpc>
                <a:spcPct val="150000"/>
              </a:lnSpc>
            </a:pPr>
            <a:r>
              <a:rPr lang="en-CA" altLang="en-US"/>
              <a:t>Everyone is learning, ask questions!</a:t>
            </a:r>
          </a:p>
          <a:p>
            <a:pPr algn="l">
              <a:lnSpc>
                <a:spcPct val="150000"/>
              </a:lnSpc>
            </a:pPr>
            <a:r>
              <a:rPr lang="en-CA" altLang="en-US"/>
              <a:t>Discuss puberty topics responsibly outside the classroom</a:t>
            </a:r>
          </a:p>
          <a:p>
            <a:pPr marL="0" indent="0" algn="l">
              <a:buNone/>
            </a:pP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b="1">
                <a:solidFill>
                  <a:srgbClr val="006345"/>
                </a:solidFill>
                <a:latin typeface="Arial" panose="020B0604020202020204" pitchFamily="34" charset="0"/>
              </a:rPr>
              <a:t>C</a:t>
            </a:r>
            <a:r>
              <a:rPr lang="en-US" altLang="en-US" b="1">
                <a:solidFill>
                  <a:srgbClr val="006345"/>
                </a:solidFill>
                <a:latin typeface="Arial" panose="020B0604020202020204" pitchFamily="34" charset="0"/>
              </a:rPr>
              <a:t>lass Guidelines</a:t>
            </a:r>
            <a:endParaRPr lang="en-US" altLang="en-US" b="1">
              <a:solidFill>
                <a:srgbClr val="006345"/>
              </a:solidFill>
              <a:latin typeface="Arial Black" panose="020B0A04020102020204" pitchFamily="34" charset="0"/>
            </a:endParaRPr>
          </a:p>
        </p:txBody>
      </p:sp>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dirty="0">
                <a:solidFill>
                  <a:srgbClr val="006345"/>
                </a:solidFill>
                <a:latin typeface="Arial"/>
                <a:cs typeface="Arial"/>
              </a:rPr>
              <a:t>Periods may cause:</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a:xfrm>
            <a:off x="838199" y="2385249"/>
            <a:ext cx="10515599" cy="3872675"/>
          </a:xfrm>
        </p:spPr>
        <p:txBody>
          <a:bodyPr>
            <a:normAutofit/>
          </a:bodyPr>
          <a:lstStyle/>
          <a:p>
            <a:pPr algn="l" fontAlgn="base"/>
            <a:r>
              <a:rPr lang="en-CA" b="1" dirty="0"/>
              <a:t>Breast</a:t>
            </a:r>
            <a:r>
              <a:rPr lang="en-CA" dirty="0"/>
              <a:t> tenderness or pain</a:t>
            </a:r>
            <a:r>
              <a:rPr lang="en-US" dirty="0"/>
              <a:t>​</a:t>
            </a:r>
          </a:p>
          <a:p>
            <a:pPr algn="l" fontAlgn="base">
              <a:spcBef>
                <a:spcPts val="1200"/>
              </a:spcBef>
            </a:pPr>
            <a:r>
              <a:rPr lang="en-CA" b="1" dirty="0"/>
              <a:t>Period Cramps</a:t>
            </a:r>
            <a:r>
              <a:rPr lang="en-CA" dirty="0"/>
              <a:t>​</a:t>
            </a:r>
          </a:p>
          <a:p>
            <a:pPr lvl="1" fontAlgn="base"/>
            <a:r>
              <a:rPr lang="en-CA" dirty="0"/>
              <a:t>Aches or cramps in the lower part of your belly</a:t>
            </a:r>
            <a:r>
              <a:rPr lang="en-US" dirty="0"/>
              <a:t>​</a:t>
            </a:r>
          </a:p>
          <a:p>
            <a:pPr lvl="1" fontAlgn="base"/>
            <a:r>
              <a:rPr lang="en-CA" dirty="0"/>
              <a:t>Backache</a:t>
            </a:r>
            <a:r>
              <a:rPr lang="en-US" dirty="0"/>
              <a:t>​</a:t>
            </a:r>
          </a:p>
          <a:p>
            <a:pPr lvl="1" fontAlgn="base"/>
            <a:r>
              <a:rPr lang="en-CA" dirty="0"/>
              <a:t>Ache along your inner thigh</a:t>
            </a:r>
            <a:r>
              <a:rPr lang="en-US" dirty="0"/>
              <a:t>​</a:t>
            </a:r>
          </a:p>
          <a:p>
            <a:pPr algn="l" fontAlgn="base">
              <a:spcBef>
                <a:spcPts val="1200"/>
              </a:spcBef>
            </a:pPr>
            <a:r>
              <a:rPr lang="en-CA" b="1" dirty="0"/>
              <a:t>Pre-Menstrual Syndrome(PMS</a:t>
            </a:r>
            <a:r>
              <a:rPr lang="en-CA" dirty="0"/>
              <a:t>) </a:t>
            </a:r>
            <a:r>
              <a:rPr lang="en-US" dirty="0"/>
              <a:t>​- not everyone experiences this</a:t>
            </a:r>
          </a:p>
          <a:p>
            <a:pPr lvl="1" fontAlgn="base"/>
            <a:r>
              <a:rPr lang="en-CA" dirty="0"/>
              <a:t>Feeling swollen, headaches, acne, abdominal cramps, tired, sad, and irritable </a:t>
            </a:r>
            <a:endParaRPr lang="en-US" dirty="0"/>
          </a:p>
          <a:p>
            <a:pPr marL="0" indent="0" algn="l" fontAlgn="base">
              <a:buNone/>
            </a:pPr>
            <a:endParaRPr lang="en-US" sz="1400" dirty="0"/>
          </a:p>
        </p:txBody>
      </p:sp>
    </p:spTree>
    <p:extLst>
      <p:ext uri="{BB962C8B-B14F-4D97-AF65-F5344CB8AC3E}">
        <p14:creationId xmlns:p14="http://schemas.microsoft.com/office/powerpoint/2010/main" val="312588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solidFill>
                  <a:srgbClr val="006345"/>
                </a:solidFill>
                <a:latin typeface="Arial"/>
                <a:cs typeface="Arial"/>
              </a:rPr>
              <a:t>Managing Period Symptoms</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a:xfrm>
            <a:off x="838199" y="2385249"/>
            <a:ext cx="10515599" cy="3872675"/>
          </a:xfrm>
        </p:spPr>
        <p:txBody>
          <a:bodyPr>
            <a:normAutofit/>
          </a:bodyPr>
          <a:lstStyle/>
          <a:p>
            <a:pPr algn="l" fontAlgn="base">
              <a:spcBef>
                <a:spcPts val="1800"/>
              </a:spcBef>
            </a:pPr>
            <a:r>
              <a:rPr lang="en-CA" dirty="0"/>
              <a:t>Be physically active </a:t>
            </a:r>
            <a:r>
              <a:rPr lang="en-US" dirty="0"/>
              <a:t>​</a:t>
            </a:r>
          </a:p>
          <a:p>
            <a:pPr lvl="1" fontAlgn="base"/>
            <a:r>
              <a:rPr lang="en-CA" dirty="0"/>
              <a:t>Go for a walk, swim, bike or play your favourite sport.</a:t>
            </a:r>
            <a:r>
              <a:rPr lang="en-US" dirty="0"/>
              <a:t>​</a:t>
            </a:r>
          </a:p>
          <a:p>
            <a:pPr algn="l" fontAlgn="base">
              <a:spcBef>
                <a:spcPts val="1200"/>
              </a:spcBef>
            </a:pPr>
            <a:r>
              <a:rPr lang="en-CA" dirty="0"/>
              <a:t>Take a warm bath</a:t>
            </a:r>
            <a:r>
              <a:rPr lang="en-US" dirty="0"/>
              <a:t>​</a:t>
            </a:r>
          </a:p>
          <a:p>
            <a:pPr algn="l" fontAlgn="base">
              <a:spcBef>
                <a:spcPts val="1200"/>
              </a:spcBef>
            </a:pPr>
            <a:r>
              <a:rPr lang="en-CA" dirty="0"/>
              <a:t>Place a warm heating pad or hot water bottle on </a:t>
            </a:r>
          </a:p>
          <a:p>
            <a:pPr marL="267970" indent="-267970" algn="l" fontAlgn="base">
              <a:spcBef>
                <a:spcPts val="0"/>
              </a:spcBef>
              <a:buNone/>
            </a:pPr>
            <a:r>
              <a:rPr lang="en-CA" dirty="0"/>
              <a:t>	your abdomen</a:t>
            </a:r>
            <a:r>
              <a:rPr lang="en-US" dirty="0"/>
              <a:t>​</a:t>
            </a:r>
          </a:p>
          <a:p>
            <a:pPr algn="l" fontAlgn="base"/>
            <a:r>
              <a:rPr lang="en-CA" dirty="0">
                <a:latin typeface="Arial"/>
                <a:cs typeface="Arial"/>
              </a:rPr>
              <a:t>Eat a variety of foods every day</a:t>
            </a:r>
          </a:p>
          <a:p>
            <a:pPr algn="l" fontAlgn="base"/>
            <a:r>
              <a:rPr lang="en-CA" dirty="0">
                <a:latin typeface="Arial"/>
                <a:cs typeface="Arial"/>
              </a:rPr>
              <a:t>Have a sleep routine</a:t>
            </a:r>
            <a:endParaRPr lang="en-US" dirty="0">
              <a:latin typeface="Arial"/>
              <a:cs typeface="Arial"/>
            </a:endParaRPr>
          </a:p>
          <a:p>
            <a:pPr marL="0" indent="0" algn="l" fontAlgn="base">
              <a:buNone/>
            </a:pPr>
            <a:endParaRPr lang="en-US" sz="1400" dirty="0"/>
          </a:p>
        </p:txBody>
      </p:sp>
      <p:pic>
        <p:nvPicPr>
          <p:cNvPr id="6" name="Picture 5">
            <a:extLst>
              <a:ext uri="{FF2B5EF4-FFF2-40B4-BE49-F238E27FC236}">
                <a16:creationId xmlns:a16="http://schemas.microsoft.com/office/drawing/2014/main" id="{B03F4DED-8750-C036-F874-38ACB2BE16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55260" y="1597062"/>
            <a:ext cx="2517640" cy="2517640"/>
          </a:xfrm>
          <a:prstGeom prst="rect">
            <a:avLst/>
          </a:prstGeom>
        </p:spPr>
      </p:pic>
      <p:pic>
        <p:nvPicPr>
          <p:cNvPr id="7" name="Picture 6">
            <a:extLst>
              <a:ext uri="{FF2B5EF4-FFF2-40B4-BE49-F238E27FC236}">
                <a16:creationId xmlns:a16="http://schemas.microsoft.com/office/drawing/2014/main" id="{907658E5-26BC-1D1B-29EC-9931EF3EBD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17118" y="3970484"/>
            <a:ext cx="2412845" cy="2412845"/>
          </a:xfrm>
          <a:prstGeom prst="rect">
            <a:avLst/>
          </a:prstGeom>
        </p:spPr>
      </p:pic>
    </p:spTree>
    <p:extLst>
      <p:ext uri="{BB962C8B-B14F-4D97-AF65-F5344CB8AC3E}">
        <p14:creationId xmlns:p14="http://schemas.microsoft.com/office/powerpoint/2010/main" val="266431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nvPr>
        </p:nvSpPr>
        <p:spPr/>
        <p:txBody>
          <a:bodyPr/>
          <a:lstStyle/>
          <a:p>
            <a:r>
              <a:rPr lang="en-CA" dirty="0">
                <a:solidFill>
                  <a:srgbClr val="006345"/>
                </a:solidFill>
              </a:rPr>
              <a:t>Period Self-Care</a:t>
            </a:r>
            <a:endParaRPr lang="en-US" dirty="0"/>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nvPr>
        </p:nvSpPr>
        <p:spPr>
          <a:xfrm>
            <a:off x="838200" y="1965218"/>
            <a:ext cx="10515599" cy="4155811"/>
          </a:xfrm>
        </p:spPr>
        <p:txBody>
          <a:bodyPr vert="horz" lIns="91440" tIns="45720" rIns="91440" bIns="45720" rtlCol="0" anchor="t">
            <a:normAutofit/>
          </a:bodyPr>
          <a:lstStyle/>
          <a:p>
            <a:pPr algn="l">
              <a:lnSpc>
                <a:spcPct val="100000"/>
              </a:lnSpc>
              <a:defRPr/>
            </a:pPr>
            <a:r>
              <a:rPr lang="en-CA" altLang="en-US" dirty="0"/>
              <a:t>Reading a favourite book</a:t>
            </a:r>
          </a:p>
          <a:p>
            <a:pPr algn="l">
              <a:lnSpc>
                <a:spcPct val="100000"/>
              </a:lnSpc>
              <a:defRPr/>
            </a:pPr>
            <a:r>
              <a:rPr lang="en-CA" altLang="en-US" dirty="0"/>
              <a:t>Listening to music</a:t>
            </a:r>
          </a:p>
          <a:p>
            <a:pPr algn="l">
              <a:lnSpc>
                <a:spcPct val="100000"/>
              </a:lnSpc>
              <a:defRPr/>
            </a:pPr>
            <a:r>
              <a:rPr lang="en-CA" altLang="en-US" dirty="0"/>
              <a:t>Moving your body/stretching</a:t>
            </a:r>
          </a:p>
          <a:p>
            <a:pPr algn="l">
              <a:lnSpc>
                <a:spcPct val="100000"/>
              </a:lnSpc>
              <a:defRPr/>
            </a:pPr>
            <a:r>
              <a:rPr lang="en-CA" altLang="en-US" dirty="0"/>
              <a:t>Wearing cozy socks or clothes</a:t>
            </a:r>
          </a:p>
          <a:p>
            <a:pPr algn="l">
              <a:lnSpc>
                <a:spcPct val="100000"/>
              </a:lnSpc>
              <a:defRPr/>
            </a:pPr>
            <a:r>
              <a:rPr lang="en-CA" altLang="en-US" dirty="0"/>
              <a:t>Spending time with friends or family</a:t>
            </a:r>
          </a:p>
          <a:p>
            <a:pPr marL="0" indent="0">
              <a:lnSpc>
                <a:spcPct val="100000"/>
              </a:lnSpc>
              <a:buNone/>
              <a:defRPr/>
            </a:pPr>
            <a:endParaRPr lang="en-US" altLang="en-US" sz="3200" b="1" dirty="0">
              <a:latin typeface="Arial"/>
              <a:cs typeface="Arial"/>
            </a:endParaRPr>
          </a:p>
          <a:p>
            <a:pPr marL="0" indent="0">
              <a:lnSpc>
                <a:spcPct val="100000"/>
              </a:lnSpc>
              <a:buNone/>
              <a:defRPr/>
            </a:pPr>
            <a:r>
              <a:rPr lang="en-US" altLang="en-US" sz="3200" b="1" dirty="0">
                <a:latin typeface="Arial"/>
                <a:cs typeface="Arial"/>
              </a:rPr>
              <a:t>What brings you comfort?</a:t>
            </a:r>
          </a:p>
          <a:p>
            <a:pPr marL="0" indent="0" algn="l">
              <a:lnSpc>
                <a:spcPct val="100000"/>
              </a:lnSpc>
              <a:buNone/>
              <a:defRPr/>
            </a:pPr>
            <a:endParaRPr lang="en-CA" altLang="en-US" dirty="0"/>
          </a:p>
        </p:txBody>
      </p:sp>
      <p:pic>
        <p:nvPicPr>
          <p:cNvPr id="8" name="Picture 7" descr="Hands hugging a heart&#10;&#10;Description automatically generated">
            <a:extLst>
              <a:ext uri="{FF2B5EF4-FFF2-40B4-BE49-F238E27FC236}">
                <a16:creationId xmlns:a16="http://schemas.microsoft.com/office/drawing/2014/main" id="{AD65EAC4-7503-9C8F-7CAC-044D22FE7057}"/>
              </a:ext>
            </a:extLst>
          </p:cNvPr>
          <p:cNvPicPr>
            <a:picLocks noChangeAspect="1"/>
          </p:cNvPicPr>
          <p:nvPr/>
        </p:nvPicPr>
        <p:blipFill rotWithShape="1">
          <a:blip r:embed="rId3">
            <a:extLst>
              <a:ext uri="{28A0092B-C50C-407E-A947-70E740481C1C}">
                <a14:useLocalDpi xmlns:a14="http://schemas.microsoft.com/office/drawing/2010/main" val="0"/>
              </a:ext>
            </a:extLst>
          </a:blip>
          <a:srcRect l="10196" t="21507" r="-434" b="16358"/>
          <a:stretch/>
        </p:blipFill>
        <p:spPr>
          <a:xfrm>
            <a:off x="7652656" y="2154773"/>
            <a:ext cx="3701143" cy="2548453"/>
          </a:xfrm>
          <a:prstGeom prst="rect">
            <a:avLst/>
          </a:prstGeom>
        </p:spPr>
      </p:pic>
    </p:spTree>
    <p:extLst>
      <p:ext uri="{BB962C8B-B14F-4D97-AF65-F5344CB8AC3E}">
        <p14:creationId xmlns:p14="http://schemas.microsoft.com/office/powerpoint/2010/main" val="123768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nvPr>
        </p:nvSpPr>
        <p:spPr/>
        <p:txBody>
          <a:bodyPr/>
          <a:lstStyle/>
          <a:p>
            <a:r>
              <a:rPr lang="en-CA" altLang="en-US" dirty="0">
                <a:solidFill>
                  <a:srgbClr val="006345"/>
                </a:solidFill>
              </a:rPr>
              <a:t>Choosing Food with Iron</a:t>
            </a:r>
            <a:endParaRPr lang="en-US" dirty="0"/>
          </a:p>
        </p:txBody>
      </p:sp>
      <p:pic>
        <p:nvPicPr>
          <p:cNvPr id="5" name="Picture 4" descr="A collage of different foods&#10;&#10;Description automatically generated">
            <a:extLst>
              <a:ext uri="{FF2B5EF4-FFF2-40B4-BE49-F238E27FC236}">
                <a16:creationId xmlns:a16="http://schemas.microsoft.com/office/drawing/2014/main" id="{2679C268-FFF1-CDD9-897D-0927E4254D35}"/>
              </a:ext>
            </a:extLst>
          </p:cNvPr>
          <p:cNvPicPr>
            <a:picLocks noChangeAspect="1"/>
          </p:cNvPicPr>
          <p:nvPr/>
        </p:nvPicPr>
        <p:blipFill rotWithShape="1">
          <a:blip r:embed="rId3">
            <a:extLst>
              <a:ext uri="{28A0092B-C50C-407E-A947-70E740481C1C}">
                <a14:useLocalDpi xmlns:a14="http://schemas.microsoft.com/office/drawing/2010/main" val="0"/>
              </a:ext>
            </a:extLst>
          </a:blip>
          <a:srcRect l="28403" r="28195"/>
          <a:stretch/>
        </p:blipFill>
        <p:spPr>
          <a:xfrm>
            <a:off x="9215437" y="0"/>
            <a:ext cx="2976563" cy="6858000"/>
          </a:xfrm>
          <a:prstGeom prst="rect">
            <a:avLst/>
          </a:prstGeom>
        </p:spPr>
      </p:pic>
      <p:sp>
        <p:nvSpPr>
          <p:cNvPr id="3" name="Content Placeholder 2">
            <a:extLst>
              <a:ext uri="{FF2B5EF4-FFF2-40B4-BE49-F238E27FC236}">
                <a16:creationId xmlns:a16="http://schemas.microsoft.com/office/drawing/2014/main" id="{874A05A0-0F36-454E-A700-3F7DE3B401F3}"/>
              </a:ext>
            </a:extLst>
          </p:cNvPr>
          <p:cNvSpPr>
            <a:spLocks noGrp="1"/>
          </p:cNvSpPr>
          <p:nvPr>
            <p:ph idx="1"/>
          </p:nvPr>
        </p:nvSpPr>
        <p:spPr>
          <a:xfrm>
            <a:off x="838200" y="1965218"/>
            <a:ext cx="10515599" cy="4155811"/>
          </a:xfrm>
        </p:spPr>
        <p:txBody>
          <a:bodyPr vert="horz" lIns="91440" tIns="45720" rIns="91440" bIns="45720" rtlCol="0" anchor="t">
            <a:normAutofit lnSpcReduction="10000"/>
          </a:bodyPr>
          <a:lstStyle/>
          <a:p>
            <a:pPr marL="0" indent="0">
              <a:buNone/>
              <a:defRPr/>
            </a:pPr>
            <a:r>
              <a:rPr lang="en-CA" altLang="en-US" sz="3200" b="1" dirty="0">
                <a:latin typeface="Arial"/>
                <a:cs typeface="Arial"/>
              </a:rPr>
              <a:t>Iron helps to build red blood cells</a:t>
            </a:r>
          </a:p>
          <a:p>
            <a:pPr algn="l">
              <a:lnSpc>
                <a:spcPct val="100000"/>
              </a:lnSpc>
              <a:defRPr/>
            </a:pPr>
            <a:r>
              <a:rPr lang="en-CA" dirty="0">
                <a:latin typeface="Arial"/>
                <a:cs typeface="Arial"/>
              </a:rPr>
              <a:t>Meat, poultry, fish</a:t>
            </a:r>
          </a:p>
          <a:p>
            <a:pPr algn="l">
              <a:lnSpc>
                <a:spcPct val="100000"/>
              </a:lnSpc>
              <a:defRPr/>
            </a:pPr>
            <a:r>
              <a:rPr lang="en-CA" dirty="0">
                <a:latin typeface="Arial"/>
                <a:cs typeface="Arial"/>
              </a:rPr>
              <a:t>Eggs  </a:t>
            </a:r>
          </a:p>
          <a:p>
            <a:pPr algn="l">
              <a:lnSpc>
                <a:spcPct val="100000"/>
              </a:lnSpc>
              <a:defRPr/>
            </a:pPr>
            <a:r>
              <a:rPr lang="en-CA" dirty="0">
                <a:latin typeface="Arial"/>
                <a:cs typeface="Arial"/>
              </a:rPr>
              <a:t>Beans, peas, lentils, tofu</a:t>
            </a:r>
          </a:p>
          <a:p>
            <a:pPr algn="l">
              <a:lnSpc>
                <a:spcPct val="100000"/>
              </a:lnSpc>
              <a:defRPr/>
            </a:pPr>
            <a:r>
              <a:rPr lang="en-CA" dirty="0">
                <a:latin typeface="Arial"/>
                <a:cs typeface="Arial"/>
              </a:rPr>
              <a:t>Some vegetables such as spinach and beets</a:t>
            </a:r>
          </a:p>
          <a:p>
            <a:pPr algn="l">
              <a:lnSpc>
                <a:spcPct val="100000"/>
              </a:lnSpc>
              <a:defRPr/>
            </a:pPr>
            <a:r>
              <a:rPr lang="en-CA" dirty="0">
                <a:latin typeface="Arial"/>
                <a:cs typeface="Arial"/>
              </a:rPr>
              <a:t>Some whole grains like quinoa, whole oats </a:t>
            </a:r>
            <a:br>
              <a:rPr lang="en-CA" dirty="0">
                <a:latin typeface="Arial"/>
                <a:cs typeface="Arial"/>
              </a:rPr>
            </a:br>
            <a:r>
              <a:rPr lang="en-CA" dirty="0">
                <a:latin typeface="Arial"/>
                <a:cs typeface="Arial"/>
              </a:rPr>
              <a:t>and whole grain bread</a:t>
            </a:r>
          </a:p>
          <a:p>
            <a:pPr algn="l">
              <a:lnSpc>
                <a:spcPct val="100000"/>
              </a:lnSpc>
              <a:defRPr/>
            </a:pPr>
            <a:r>
              <a:rPr lang="en-CA" dirty="0">
                <a:latin typeface="Arial"/>
                <a:cs typeface="Arial"/>
              </a:rPr>
              <a:t>Nuts, seeds and some dried fruit </a:t>
            </a:r>
          </a:p>
          <a:p>
            <a:pPr algn="l">
              <a:lnSpc>
                <a:spcPct val="100000"/>
              </a:lnSpc>
              <a:defRPr/>
            </a:pPr>
            <a:endParaRPr lang="en-CA" altLang="en-US" dirty="0"/>
          </a:p>
        </p:txBody>
      </p:sp>
    </p:spTree>
    <p:extLst>
      <p:ext uri="{BB962C8B-B14F-4D97-AF65-F5344CB8AC3E}">
        <p14:creationId xmlns:p14="http://schemas.microsoft.com/office/powerpoint/2010/main" val="62991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dirty="0">
                <a:solidFill>
                  <a:srgbClr val="006345"/>
                </a:solidFill>
                <a:latin typeface="Arial"/>
                <a:cs typeface="Arial"/>
              </a:rPr>
              <a:t>Period Prep Kit</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a:xfrm>
            <a:off x="-547382" y="2661819"/>
            <a:ext cx="10515599" cy="3872675"/>
          </a:xfrm>
        </p:spPr>
        <p:txBody>
          <a:bodyPr>
            <a:normAutofit/>
          </a:bodyPr>
          <a:lstStyle/>
          <a:p>
            <a:pPr marL="0" indent="0" fontAlgn="base">
              <a:lnSpc>
                <a:spcPct val="100000"/>
              </a:lnSpc>
              <a:buNone/>
            </a:pPr>
            <a:r>
              <a:rPr lang="en-CA" dirty="0"/>
              <a:t>Hygiene products</a:t>
            </a:r>
          </a:p>
          <a:p>
            <a:pPr marL="0" indent="0" fontAlgn="base">
              <a:lnSpc>
                <a:spcPct val="100000"/>
              </a:lnSpc>
              <a:buNone/>
            </a:pPr>
            <a:r>
              <a:rPr lang="en-CA" dirty="0"/>
              <a:t>Hand sanitizer</a:t>
            </a:r>
          </a:p>
          <a:p>
            <a:pPr marL="0" indent="0" fontAlgn="base">
              <a:lnSpc>
                <a:spcPct val="100000"/>
              </a:lnSpc>
              <a:buNone/>
            </a:pPr>
            <a:r>
              <a:rPr lang="en-CA" dirty="0"/>
              <a:t>Extra underwear</a:t>
            </a:r>
          </a:p>
          <a:p>
            <a:pPr marL="0" indent="0" fontAlgn="base">
              <a:lnSpc>
                <a:spcPct val="100000"/>
              </a:lnSpc>
              <a:buNone/>
            </a:pPr>
            <a:r>
              <a:rPr lang="en-CA" dirty="0"/>
              <a:t>Bag for soiled underwear</a:t>
            </a:r>
            <a:endParaRPr lang="en-US" dirty="0"/>
          </a:p>
          <a:p>
            <a:pPr marL="0" indent="0" algn="l" fontAlgn="base">
              <a:buNone/>
            </a:pPr>
            <a:endParaRPr lang="en-US" sz="1400" dirty="0"/>
          </a:p>
        </p:txBody>
      </p:sp>
      <p:pic>
        <p:nvPicPr>
          <p:cNvPr id="6" name="Picture 5">
            <a:extLst>
              <a:ext uri="{FF2B5EF4-FFF2-40B4-BE49-F238E27FC236}">
                <a16:creationId xmlns:a16="http://schemas.microsoft.com/office/drawing/2014/main" id="{1B97D36F-A195-4AC1-1C1C-866D099267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0849" y="2259844"/>
            <a:ext cx="3167368" cy="3167368"/>
          </a:xfrm>
          <a:prstGeom prst="rect">
            <a:avLst/>
          </a:prstGeom>
        </p:spPr>
      </p:pic>
    </p:spTree>
    <p:extLst>
      <p:ext uri="{BB962C8B-B14F-4D97-AF65-F5344CB8AC3E}">
        <p14:creationId xmlns:p14="http://schemas.microsoft.com/office/powerpoint/2010/main" val="1567209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nvPr>
        </p:nvSpPr>
        <p:spPr/>
        <p:txBody>
          <a:bodyPr/>
          <a:lstStyle/>
          <a:p>
            <a:r>
              <a:rPr lang="en-US" altLang="en-US" dirty="0">
                <a:solidFill>
                  <a:srgbClr val="006345"/>
                </a:solidFill>
              </a:rPr>
              <a:t>Feelings</a:t>
            </a:r>
            <a:endParaRPr lang="en-US" dirty="0"/>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nvPr>
        </p:nvSpPr>
        <p:spPr/>
        <p:txBody>
          <a:bodyPr/>
          <a:lstStyle/>
          <a:p>
            <a:pPr marL="0" indent="0">
              <a:buNone/>
            </a:pPr>
            <a:r>
              <a:rPr lang="en-US" altLang="en-US" sz="2400" dirty="0">
                <a:latin typeface="Arial"/>
                <a:cs typeface="Arial"/>
              </a:rPr>
              <a:t>Everyone has different feelings during puberty…this is completely normal!</a:t>
            </a:r>
          </a:p>
          <a:p>
            <a:pPr marL="0" indent="0">
              <a:buNone/>
            </a:pPr>
            <a:endParaRPr lang="en-US" altLang="en-US" sz="2400" dirty="0"/>
          </a:p>
          <a:p>
            <a:pPr marL="0" indent="0">
              <a:buNone/>
            </a:pPr>
            <a:r>
              <a:rPr lang="en-US" altLang="en-US" sz="2400" dirty="0">
                <a:latin typeface="Arial"/>
                <a:cs typeface="Arial"/>
              </a:rPr>
              <a:t>What are some of the feelings you might experience?</a:t>
            </a:r>
          </a:p>
          <a:p>
            <a:endParaRPr lang="en-US" dirty="0"/>
          </a:p>
        </p:txBody>
      </p:sp>
    </p:spTree>
    <p:extLst>
      <p:ext uri="{BB962C8B-B14F-4D97-AF65-F5344CB8AC3E}">
        <p14:creationId xmlns:p14="http://schemas.microsoft.com/office/powerpoint/2010/main" val="79802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CFAC68-4056-4ACB-9AA9-2A5E79A98A72}"/>
              </a:ext>
            </a:extLst>
          </p:cNvPr>
          <p:cNvPicPr>
            <a:picLocks noGrp="1" noChangeAspect="1"/>
          </p:cNvPicPr>
          <p:nvPr>
            <p:ph idx="1"/>
          </p:nvPr>
        </p:nvPicPr>
        <p:blipFill rotWithShape="1">
          <a:blip r:embed="rId3"/>
          <a:srcRect l="1556" r="1556"/>
          <a:stretch/>
        </p:blipFill>
        <p:spPr>
          <a:xfrm>
            <a:off x="1724224" y="635258"/>
            <a:ext cx="8743551" cy="5587484"/>
          </a:xfrm>
          <a:prstGeom prst="rect">
            <a:avLst/>
          </a:prstGeom>
        </p:spPr>
      </p:pic>
    </p:spTree>
    <p:extLst>
      <p:ext uri="{BB962C8B-B14F-4D97-AF65-F5344CB8AC3E}">
        <p14:creationId xmlns:p14="http://schemas.microsoft.com/office/powerpoint/2010/main" val="188439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nvPr>
        </p:nvSpPr>
        <p:spPr/>
        <p:txBody>
          <a:bodyPr/>
          <a:lstStyle/>
          <a:p>
            <a:r>
              <a:rPr lang="en-CA" altLang="en-US">
                <a:solidFill>
                  <a:srgbClr val="006345"/>
                </a:solidFill>
              </a:rPr>
              <a:t>Where can you get more information?</a:t>
            </a:r>
            <a:endParaRPr lang="en-US"/>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nvPr>
        </p:nvSpPr>
        <p:spPr/>
        <p:txBody>
          <a:bodyPr/>
          <a:lstStyle/>
          <a:p>
            <a:pPr algn="l">
              <a:lnSpc>
                <a:spcPct val="150000"/>
              </a:lnSpc>
            </a:pPr>
            <a:r>
              <a:rPr lang="en-CA" altLang="en-US" dirty="0"/>
              <a:t>Parents or other family members</a:t>
            </a:r>
          </a:p>
          <a:p>
            <a:pPr algn="l">
              <a:lnSpc>
                <a:spcPct val="150000"/>
              </a:lnSpc>
              <a:spcAft>
                <a:spcPts val="600"/>
              </a:spcAft>
            </a:pPr>
            <a:r>
              <a:rPr lang="en-CA" altLang="en-US" dirty="0"/>
              <a:t>Other trusted adults (teachers)</a:t>
            </a:r>
          </a:p>
          <a:p>
            <a:pPr algn="l">
              <a:spcAft>
                <a:spcPts val="600"/>
              </a:spcAft>
            </a:pPr>
            <a:r>
              <a:rPr lang="en-CA" altLang="en-US" dirty="0"/>
              <a:t>Health professionals</a:t>
            </a:r>
          </a:p>
          <a:p>
            <a:pPr algn="l"/>
            <a:endParaRPr lang="en-US" dirty="0"/>
          </a:p>
        </p:txBody>
      </p:sp>
    </p:spTree>
    <p:extLst>
      <p:ext uri="{BB962C8B-B14F-4D97-AF65-F5344CB8AC3E}">
        <p14:creationId xmlns:p14="http://schemas.microsoft.com/office/powerpoint/2010/main" val="2166469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nvPr>
        </p:nvSpPr>
        <p:spPr/>
        <p:txBody>
          <a:bodyPr/>
          <a:lstStyle/>
          <a:p>
            <a:r>
              <a:rPr lang="en-CA" altLang="en-US" dirty="0">
                <a:solidFill>
                  <a:srgbClr val="006345"/>
                </a:solidFill>
              </a:rPr>
              <a:t>Questions?</a:t>
            </a:r>
            <a:endParaRPr lang="en-US" dirty="0"/>
          </a:p>
        </p:txBody>
      </p:sp>
      <p:pic>
        <p:nvPicPr>
          <p:cNvPr id="7" name="Picture 6" descr="Different colored question marks">
            <a:extLst>
              <a:ext uri="{FF2B5EF4-FFF2-40B4-BE49-F238E27FC236}">
                <a16:creationId xmlns:a16="http://schemas.microsoft.com/office/drawing/2014/main" id="{D7EF3CFB-525E-ABCF-9AD5-D9F61D544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262" y="2259844"/>
            <a:ext cx="6091476" cy="3426581"/>
          </a:xfrm>
          <a:prstGeom prst="rect">
            <a:avLst/>
          </a:prstGeom>
        </p:spPr>
      </p:pic>
    </p:spTree>
    <p:extLst>
      <p:ext uri="{BB962C8B-B14F-4D97-AF65-F5344CB8AC3E}">
        <p14:creationId xmlns:p14="http://schemas.microsoft.com/office/powerpoint/2010/main" val="290003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nvPr>
        </p:nvSpPr>
        <p:spPr/>
        <p:txBody>
          <a:bodyPr/>
          <a:lstStyle/>
          <a:p>
            <a:r>
              <a:rPr lang="en-CA" altLang="en-US">
                <a:solidFill>
                  <a:srgbClr val="006345"/>
                </a:solidFill>
              </a:rPr>
              <a:t>What is puberty?</a:t>
            </a:r>
            <a:endParaRPr lang="en-US"/>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nvPr>
        </p:nvSpPr>
        <p:spPr/>
        <p:txBody>
          <a:bodyPr vert="horz" lIns="91440" tIns="45720" rIns="91440" bIns="45720" rtlCol="0" anchor="t">
            <a:normAutofit/>
          </a:bodyPr>
          <a:lstStyle/>
          <a:p>
            <a:pPr algn="l">
              <a:lnSpc>
                <a:spcPct val="150000"/>
              </a:lnSpc>
              <a:defRPr/>
            </a:pPr>
            <a:r>
              <a:rPr lang="en-CA" altLang="en-US" dirty="0"/>
              <a:t>Time of change from child to adult</a:t>
            </a:r>
          </a:p>
          <a:p>
            <a:pPr algn="l">
              <a:lnSpc>
                <a:spcPct val="150000"/>
              </a:lnSpc>
              <a:defRPr/>
            </a:pPr>
            <a:r>
              <a:rPr lang="en-CA" altLang="en-US" dirty="0"/>
              <a:t>Physical changes</a:t>
            </a:r>
          </a:p>
          <a:p>
            <a:pPr algn="l">
              <a:lnSpc>
                <a:spcPct val="150000"/>
              </a:lnSpc>
              <a:spcAft>
                <a:spcPts val="600"/>
              </a:spcAft>
              <a:defRPr/>
            </a:pPr>
            <a:r>
              <a:rPr lang="en-CA" altLang="en-US" dirty="0"/>
              <a:t>Emotional changes</a:t>
            </a:r>
          </a:p>
          <a:p>
            <a:pPr algn="l">
              <a:lnSpc>
                <a:spcPct val="150000"/>
              </a:lnSpc>
              <a:spcAft>
                <a:spcPts val="600"/>
              </a:spcAft>
              <a:defRPr/>
            </a:pPr>
            <a:r>
              <a:rPr lang="en-CA" altLang="en-US" dirty="0">
                <a:latin typeface="Arial"/>
                <a:cs typeface="Arial"/>
              </a:rPr>
              <a:t>The body becomes fertile</a:t>
            </a:r>
          </a:p>
          <a:p>
            <a:endParaRPr lang="en-US" dirty="0"/>
          </a:p>
        </p:txBody>
      </p:sp>
    </p:spTree>
    <p:extLst>
      <p:ext uri="{BB962C8B-B14F-4D97-AF65-F5344CB8AC3E}">
        <p14:creationId xmlns:p14="http://schemas.microsoft.com/office/powerpoint/2010/main" val="231956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nvPr>
        </p:nvSpPr>
        <p:spPr/>
        <p:txBody>
          <a:bodyPr/>
          <a:lstStyle/>
          <a:p>
            <a:r>
              <a:rPr lang="en-CA" altLang="en-US">
                <a:solidFill>
                  <a:srgbClr val="006345"/>
                </a:solidFill>
              </a:rPr>
              <a:t>When does puberty start and why?</a:t>
            </a:r>
            <a:endParaRPr lang="en-US"/>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nvPr>
        </p:nvSpPr>
        <p:spPr>
          <a:xfrm>
            <a:off x="838200" y="2385250"/>
            <a:ext cx="10515600" cy="2459882"/>
          </a:xfrm>
        </p:spPr>
        <p:txBody>
          <a:bodyPr vert="horz" lIns="91440" tIns="45720" rIns="91440" bIns="45720" rtlCol="0" anchor="t">
            <a:normAutofit/>
          </a:bodyPr>
          <a:lstStyle/>
          <a:p>
            <a:pPr algn="l">
              <a:lnSpc>
                <a:spcPct val="150000"/>
              </a:lnSpc>
              <a:spcAft>
                <a:spcPts val="600"/>
              </a:spcAft>
            </a:pPr>
            <a:r>
              <a:rPr lang="en-CA" altLang="en-US" dirty="0">
                <a:latin typeface="Arial"/>
                <a:cs typeface="Arial"/>
              </a:rPr>
              <a:t>Puberty begins when youth are between 8-15 years old</a:t>
            </a:r>
          </a:p>
          <a:p>
            <a:pPr algn="l">
              <a:spcAft>
                <a:spcPts val="600"/>
              </a:spcAft>
            </a:pPr>
            <a:r>
              <a:rPr lang="en-CA" altLang="en-US" dirty="0">
                <a:latin typeface="Arial"/>
                <a:cs typeface="Arial"/>
              </a:rPr>
              <a:t>The brain sends a signal to the reproductive organs to produce hormones</a:t>
            </a:r>
          </a:p>
          <a:p>
            <a:pPr algn="l"/>
            <a:endParaRPr lang="en-CA" altLang="en-US" dirty="0"/>
          </a:p>
          <a:p>
            <a:endParaRPr lang="en-US"/>
          </a:p>
        </p:txBody>
      </p:sp>
      <p:grpSp>
        <p:nvGrpSpPr>
          <p:cNvPr id="4" name="Group 3">
            <a:extLst>
              <a:ext uri="{FF2B5EF4-FFF2-40B4-BE49-F238E27FC236}">
                <a16:creationId xmlns:a16="http://schemas.microsoft.com/office/drawing/2014/main" id="{D10C3F33-A89E-4649-A2E0-2271D9F54AA9}"/>
              </a:ext>
            </a:extLst>
          </p:cNvPr>
          <p:cNvGrpSpPr>
            <a:grpSpLocks/>
          </p:cNvGrpSpPr>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858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Icon&#10;&#10;Description automatically generated">
            <a:extLst>
              <a:ext uri="{FF2B5EF4-FFF2-40B4-BE49-F238E27FC236}">
                <a16:creationId xmlns:a16="http://schemas.microsoft.com/office/drawing/2014/main" id="{6E6857FD-0544-3FB2-4F5B-A851E0FCAB33}"/>
              </a:ext>
            </a:extLst>
          </p:cNvPr>
          <p:cNvPicPr>
            <a:picLocks noChangeAspect="1"/>
          </p:cNvPicPr>
          <p:nvPr/>
        </p:nvPicPr>
        <p:blipFill>
          <a:blip r:embed="rId3"/>
          <a:stretch>
            <a:fillRect/>
          </a:stretch>
        </p:blipFill>
        <p:spPr>
          <a:xfrm>
            <a:off x="7824061" y="5035906"/>
            <a:ext cx="2368658" cy="2365578"/>
          </a:xfrm>
          <a:prstGeom prst="rect">
            <a:avLst/>
          </a:prstGeom>
        </p:spPr>
      </p:pic>
      <p:pic>
        <p:nvPicPr>
          <p:cNvPr id="3" name="Picture 8" descr="A picture containing text, businesscard&#10;&#10;Description automatically generated">
            <a:extLst>
              <a:ext uri="{FF2B5EF4-FFF2-40B4-BE49-F238E27FC236}">
                <a16:creationId xmlns:a16="http://schemas.microsoft.com/office/drawing/2014/main" id="{FF4BA165-E5CF-FAB3-BE0A-14AF0B72327D}"/>
              </a:ext>
            </a:extLst>
          </p:cNvPr>
          <p:cNvPicPr>
            <a:picLocks noChangeAspect="1"/>
          </p:cNvPicPr>
          <p:nvPr/>
        </p:nvPicPr>
        <p:blipFill>
          <a:blip r:embed="rId4"/>
          <a:stretch>
            <a:fillRect/>
          </a:stretch>
        </p:blipFill>
        <p:spPr>
          <a:xfrm>
            <a:off x="1999281" y="4994761"/>
            <a:ext cx="2743200" cy="2732003"/>
          </a:xfrm>
          <a:prstGeom prst="rect">
            <a:avLst/>
          </a:prstGeom>
        </p:spPr>
      </p:pic>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penis</a:t>
            </a:r>
            <a:endParaRPr lang="en-US" sz="3600" b="1"/>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6000" y="1138217"/>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vulva</a:t>
            </a:r>
            <a:endParaRPr lang="en-US" altLang="en-US" sz="3600" b="1">
              <a:solidFill>
                <a:srgbClr val="006345"/>
              </a:solidFill>
            </a:endParaRPr>
          </a:p>
          <a:p>
            <a:endParaRPr lang="en-US"/>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600" y="1784671"/>
            <a:ext cx="3137811"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004" y="1758841"/>
            <a:ext cx="3076604"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nvSpPr>
        <p:spPr>
          <a:xfrm rot="5400000">
            <a:off x="2976024" y="4165954"/>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nvSpPr>
        <p:spPr>
          <a:xfrm>
            <a:off x="2461128" y="5168718"/>
            <a:ext cx="1616661"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Testosterone</a:t>
            </a:r>
            <a:endParaRPr lang="en-US" dirty="0"/>
          </a:p>
        </p:txBody>
      </p:sp>
      <p:sp>
        <p:nvSpPr>
          <p:cNvPr id="11" name="Arrow: Up 10">
            <a:extLst>
              <a:ext uri="{FF2B5EF4-FFF2-40B4-BE49-F238E27FC236}">
                <a16:creationId xmlns:a16="http://schemas.microsoft.com/office/drawing/2014/main" id="{8165B723-179E-4082-BEB2-71BDD7DDB3AF}"/>
              </a:ext>
            </a:extLst>
          </p:cNvPr>
          <p:cNvSpPr/>
          <p:nvPr/>
        </p:nvSpPr>
        <p:spPr>
          <a:xfrm rot="5400000">
            <a:off x="8207158" y="4123519"/>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nvSpPr>
        <p:spPr>
          <a:xfrm>
            <a:off x="7920862" y="5124439"/>
            <a:ext cx="1184940"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Estrogen</a:t>
            </a:r>
            <a:endParaRPr lang="en-US" dirty="0"/>
          </a:p>
        </p:txBody>
      </p:sp>
    </p:spTree>
    <p:extLst>
      <p:ext uri="{BB962C8B-B14F-4D97-AF65-F5344CB8AC3E}">
        <p14:creationId xmlns:p14="http://schemas.microsoft.com/office/powerpoint/2010/main" val="220799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AD0F-DC22-42DD-8BB0-44C472CE827D}"/>
              </a:ext>
            </a:extLst>
          </p:cNvPr>
          <p:cNvSpPr>
            <a:spLocks noGrp="1"/>
          </p:cNvSpPr>
          <p:nvPr>
            <p:ph type="title"/>
          </p:nvPr>
        </p:nvSpPr>
        <p:spPr/>
        <p:txBody>
          <a:bodyPr/>
          <a:lstStyle/>
          <a:p>
            <a:r>
              <a:rPr lang="en-CA" altLang="en-US" dirty="0">
                <a:solidFill>
                  <a:srgbClr val="006345"/>
                </a:solidFill>
              </a:rPr>
              <a:t>Person with a vulva</a:t>
            </a:r>
            <a:endParaRPr lang="en-US" dirty="0"/>
          </a:p>
        </p:txBody>
      </p:sp>
      <p:pic>
        <p:nvPicPr>
          <p:cNvPr id="4" name="Picture 3">
            <a:extLst>
              <a:ext uri="{FF2B5EF4-FFF2-40B4-BE49-F238E27FC236}">
                <a16:creationId xmlns:a16="http://schemas.microsoft.com/office/drawing/2014/main" id="{09F3ACC1-9FB3-447B-BCA9-E917B9994D6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815560" y="2093256"/>
            <a:ext cx="4560879" cy="4493032"/>
          </a:xfrm>
          <a:prstGeom prst="rect">
            <a:avLst/>
          </a:prstGeom>
        </p:spPr>
      </p:pic>
      <p:sp>
        <p:nvSpPr>
          <p:cNvPr id="5" name="TextBox 4">
            <a:extLst>
              <a:ext uri="{FF2B5EF4-FFF2-40B4-BE49-F238E27FC236}">
                <a16:creationId xmlns:a16="http://schemas.microsoft.com/office/drawing/2014/main" id="{E921154F-0361-4A8D-BDB8-3484AF1FACCB}"/>
              </a:ext>
            </a:extLst>
          </p:cNvPr>
          <p:cNvSpPr txBox="1"/>
          <p:nvPr/>
        </p:nvSpPr>
        <p:spPr>
          <a:xfrm>
            <a:off x="3690819" y="3548197"/>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Labia</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47A84E3-BCB2-4BD4-B683-EB30F7066BC8}"/>
              </a:ext>
            </a:extLst>
          </p:cNvPr>
          <p:cNvCxnSpPr/>
          <p:nvPr/>
        </p:nvCxnSpPr>
        <p:spPr>
          <a:xfrm>
            <a:off x="4662925" y="3923045"/>
            <a:ext cx="1080120" cy="70527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100CDC7-369B-4193-A7B1-8342A9627797}"/>
              </a:ext>
            </a:extLst>
          </p:cNvPr>
          <p:cNvCxnSpPr>
            <a:cxnSpLocks/>
          </p:cNvCxnSpPr>
          <p:nvPr/>
        </p:nvCxnSpPr>
        <p:spPr>
          <a:xfrm>
            <a:off x="4690463" y="3913154"/>
            <a:ext cx="1792737" cy="642226"/>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3EB5283-1CFA-4E8E-91A0-38B9E960378B}"/>
              </a:ext>
            </a:extLst>
          </p:cNvPr>
          <p:cNvSpPr txBox="1"/>
          <p:nvPr/>
        </p:nvSpPr>
        <p:spPr>
          <a:xfrm>
            <a:off x="6753672" y="3555466"/>
            <a:ext cx="2946921"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Urethral Opening</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FEC84594-2A2C-4436-869E-02A4F70BA971}"/>
              </a:ext>
            </a:extLst>
          </p:cNvPr>
          <p:cNvCxnSpPr/>
          <p:nvPr/>
        </p:nvCxnSpPr>
        <p:spPr>
          <a:xfrm flipH="1">
            <a:off x="6096000" y="3786298"/>
            <a:ext cx="868289" cy="581038"/>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7AF2E1-DBA1-4778-9086-DEDE95FAC98E}"/>
              </a:ext>
            </a:extLst>
          </p:cNvPr>
          <p:cNvSpPr txBox="1"/>
          <p:nvPr/>
        </p:nvSpPr>
        <p:spPr>
          <a:xfrm>
            <a:off x="6631142" y="4851088"/>
            <a:ext cx="2808312"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Vaginal Opening</a:t>
            </a:r>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9DC46873-4848-4CE7-B871-0686CA7454D3}"/>
              </a:ext>
            </a:extLst>
          </p:cNvPr>
          <p:cNvCxnSpPr/>
          <p:nvPr/>
        </p:nvCxnSpPr>
        <p:spPr>
          <a:xfrm flipH="1" flipV="1">
            <a:off x="6122894" y="5000618"/>
            <a:ext cx="657670" cy="8130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93357BB-0AEB-42A9-AE14-57A9453DC54F}"/>
              </a:ext>
            </a:extLst>
          </p:cNvPr>
          <p:cNvSpPr txBox="1"/>
          <p:nvPr/>
        </p:nvSpPr>
        <p:spPr>
          <a:xfrm>
            <a:off x="6262137" y="5296326"/>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Anus</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C643B63-8BE6-4410-8316-CCE3E39A5BF2}"/>
              </a:ext>
            </a:extLst>
          </p:cNvPr>
          <p:cNvCxnSpPr>
            <a:cxnSpLocks/>
          </p:cNvCxnSpPr>
          <p:nvPr/>
        </p:nvCxnSpPr>
        <p:spPr>
          <a:xfrm flipH="1">
            <a:off x="6113929" y="5689813"/>
            <a:ext cx="657670" cy="65856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427BAB4-60C7-402A-8C24-A46EDF90D90A}"/>
              </a:ext>
            </a:extLst>
          </p:cNvPr>
          <p:cNvSpPr txBox="1"/>
          <p:nvPr>
            <p:custDataLst>
              <p:tags r:id="rId1"/>
            </p:custDataLst>
          </p:nvPr>
        </p:nvSpPr>
        <p:spPr>
          <a:xfrm>
            <a:off x="6719123" y="2813680"/>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Clitoris</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78B0C6C-9162-4F46-B352-BBD21343A88B}"/>
              </a:ext>
            </a:extLst>
          </p:cNvPr>
          <p:cNvCxnSpPr>
            <a:cxnSpLocks/>
          </p:cNvCxnSpPr>
          <p:nvPr>
            <p:custDataLst>
              <p:tags r:id="rId2"/>
            </p:custDataLst>
          </p:nvPr>
        </p:nvCxnSpPr>
        <p:spPr>
          <a:xfrm flipH="1">
            <a:off x="6137654" y="3123409"/>
            <a:ext cx="897358" cy="6900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87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D1D-B7E8-4A5F-81CA-7F641D0D62B2}"/>
              </a:ext>
            </a:extLst>
          </p:cNvPr>
          <p:cNvSpPr>
            <a:spLocks noGrp="1"/>
          </p:cNvSpPr>
          <p:nvPr>
            <p:ph type="title"/>
          </p:nvPr>
        </p:nvSpPr>
        <p:spPr/>
        <p:txBody>
          <a:bodyPr/>
          <a:lstStyle/>
          <a:p>
            <a:r>
              <a:rPr lang="en-CA" altLang="en-US" dirty="0">
                <a:solidFill>
                  <a:srgbClr val="006345"/>
                </a:solidFill>
              </a:rPr>
              <a:t>Person with a vulva</a:t>
            </a:r>
            <a:endParaRPr lang="en-US" dirty="0"/>
          </a:p>
        </p:txBody>
      </p:sp>
      <p:pic>
        <p:nvPicPr>
          <p:cNvPr id="4" name="Picture 3">
            <a:extLst>
              <a:ext uri="{FF2B5EF4-FFF2-40B4-BE49-F238E27FC236}">
                <a16:creationId xmlns:a16="http://schemas.microsoft.com/office/drawing/2014/main" id="{9FE420B3-DD58-40BF-B131-7AA836462B4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0"/>
                    </a14:imgEffect>
                  </a14:imgLayer>
                </a14:imgProps>
              </a:ext>
            </a:extLst>
          </a:blip>
          <a:stretch>
            <a:fillRect/>
          </a:stretch>
        </p:blipFill>
        <p:spPr>
          <a:xfrm>
            <a:off x="4026278" y="1914971"/>
            <a:ext cx="4441135" cy="5366371"/>
          </a:xfrm>
          <a:prstGeom prst="rect">
            <a:avLst/>
          </a:prstGeom>
        </p:spPr>
      </p:pic>
      <p:sp>
        <p:nvSpPr>
          <p:cNvPr id="5" name="TextBox 4">
            <a:extLst>
              <a:ext uri="{FF2B5EF4-FFF2-40B4-BE49-F238E27FC236}">
                <a16:creationId xmlns:a16="http://schemas.microsoft.com/office/drawing/2014/main" id="{D60949B1-E64F-44D4-A253-2134B3549450}"/>
              </a:ext>
            </a:extLst>
          </p:cNvPr>
          <p:cNvSpPr txBox="1"/>
          <p:nvPr/>
        </p:nvSpPr>
        <p:spPr>
          <a:xfrm>
            <a:off x="5068942" y="2778869"/>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Ovaries</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C59088F-45D7-4391-AD0F-6A726A335F27}"/>
              </a:ext>
            </a:extLst>
          </p:cNvPr>
          <p:cNvCxnSpPr>
            <a:cxnSpLocks/>
          </p:cNvCxnSpPr>
          <p:nvPr/>
        </p:nvCxnSpPr>
        <p:spPr>
          <a:xfrm flipH="1">
            <a:off x="5538446" y="3240534"/>
            <a:ext cx="432048" cy="119451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0D9EDF2-7DC4-44CA-8510-576BE91B3266}"/>
              </a:ext>
            </a:extLst>
          </p:cNvPr>
          <p:cNvCxnSpPr>
            <a:cxnSpLocks/>
          </p:cNvCxnSpPr>
          <p:nvPr/>
        </p:nvCxnSpPr>
        <p:spPr>
          <a:xfrm>
            <a:off x="5970494" y="3240534"/>
            <a:ext cx="873884" cy="119451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D8DB852-FA8F-4BD4-8B82-8E8C4FAB85A4}"/>
              </a:ext>
            </a:extLst>
          </p:cNvPr>
          <p:cNvSpPr txBox="1"/>
          <p:nvPr/>
        </p:nvSpPr>
        <p:spPr>
          <a:xfrm>
            <a:off x="2986500" y="2778869"/>
            <a:ext cx="1650703" cy="830997"/>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Fallopian tubes</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F05CFD6-39C7-4726-A933-F97883CD1845}"/>
              </a:ext>
            </a:extLst>
          </p:cNvPr>
          <p:cNvCxnSpPr/>
          <p:nvPr/>
        </p:nvCxnSpPr>
        <p:spPr>
          <a:xfrm>
            <a:off x="4354652" y="3498949"/>
            <a:ext cx="108012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F538CD1-1D7B-41CE-8309-EDC3C1223712}"/>
              </a:ext>
            </a:extLst>
          </p:cNvPr>
          <p:cNvCxnSpPr/>
          <p:nvPr/>
        </p:nvCxnSpPr>
        <p:spPr>
          <a:xfrm>
            <a:off x="4387801" y="3510351"/>
            <a:ext cx="2564620" cy="67110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165CFE-A0FC-47F4-B180-B55C9E3C0ADA}"/>
              </a:ext>
            </a:extLst>
          </p:cNvPr>
          <p:cNvSpPr txBox="1"/>
          <p:nvPr/>
        </p:nvSpPr>
        <p:spPr>
          <a:xfrm>
            <a:off x="2924024" y="4113892"/>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Uterus</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6ED7704-4406-4FB5-BFFB-EB25F98EA153}"/>
              </a:ext>
            </a:extLst>
          </p:cNvPr>
          <p:cNvCxnSpPr>
            <a:cxnSpLocks/>
          </p:cNvCxnSpPr>
          <p:nvPr/>
        </p:nvCxnSpPr>
        <p:spPr>
          <a:xfrm>
            <a:off x="4265000" y="4417055"/>
            <a:ext cx="1847244" cy="275831"/>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55AD5BB-C5D5-41D3-843C-C3002A85FCD6}"/>
              </a:ext>
            </a:extLst>
          </p:cNvPr>
          <p:cNvSpPr txBox="1"/>
          <p:nvPr/>
        </p:nvSpPr>
        <p:spPr>
          <a:xfrm>
            <a:off x="2799876" y="4879424"/>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Cervix</a:t>
            </a: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BCE41D1-FB3E-4B33-B6D7-354262007CBE}"/>
              </a:ext>
            </a:extLst>
          </p:cNvPr>
          <p:cNvCxnSpPr>
            <a:cxnSpLocks/>
          </p:cNvCxnSpPr>
          <p:nvPr/>
        </p:nvCxnSpPr>
        <p:spPr>
          <a:xfrm flipV="1">
            <a:off x="4135012" y="5110256"/>
            <a:ext cx="1977232" cy="3759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DCEB9C3-18D0-4E02-A75D-F72952C71C6D}"/>
              </a:ext>
            </a:extLst>
          </p:cNvPr>
          <p:cNvSpPr txBox="1"/>
          <p:nvPr/>
        </p:nvSpPr>
        <p:spPr>
          <a:xfrm>
            <a:off x="2924024" y="5396964"/>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Vagina</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A1A6702-BE56-4AB5-ABD9-750063E9179D}"/>
              </a:ext>
            </a:extLst>
          </p:cNvPr>
          <p:cNvCxnSpPr>
            <a:cxnSpLocks/>
          </p:cNvCxnSpPr>
          <p:nvPr/>
        </p:nvCxnSpPr>
        <p:spPr>
          <a:xfrm flipV="1">
            <a:off x="4325326" y="5367950"/>
            <a:ext cx="1899386" cy="2598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7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65F6-426E-4A9A-99AC-2148695DC978}"/>
              </a:ext>
            </a:extLst>
          </p:cNvPr>
          <p:cNvSpPr>
            <a:spLocks noGrp="1"/>
          </p:cNvSpPr>
          <p:nvPr>
            <p:ph type="title"/>
          </p:nvPr>
        </p:nvSpPr>
        <p:spPr/>
        <p:txBody>
          <a:bodyPr/>
          <a:lstStyle/>
          <a:p>
            <a:r>
              <a:rPr lang="en-CA" altLang="en-US" dirty="0">
                <a:solidFill>
                  <a:srgbClr val="006345"/>
                </a:solidFill>
              </a:rPr>
              <a:t>What changes can happen to a person with a vulva?</a:t>
            </a:r>
            <a:endParaRPr lang="en-US" dirty="0"/>
          </a:p>
        </p:txBody>
      </p:sp>
      <p:sp>
        <p:nvSpPr>
          <p:cNvPr id="3" name="Content Placeholder 2">
            <a:extLst>
              <a:ext uri="{FF2B5EF4-FFF2-40B4-BE49-F238E27FC236}">
                <a16:creationId xmlns:a16="http://schemas.microsoft.com/office/drawing/2014/main" id="{F89F6C78-71B5-4CD4-8FDF-03AB9E345398}"/>
              </a:ext>
            </a:extLst>
          </p:cNvPr>
          <p:cNvSpPr>
            <a:spLocks noGrp="1"/>
          </p:cNvSpPr>
          <p:nvPr>
            <p:ph idx="1"/>
          </p:nvPr>
        </p:nvSpPr>
        <p:spPr/>
        <p:txBody>
          <a:bodyPr/>
          <a:lstStyle/>
          <a:p>
            <a:pPr marL="0" indent="0" algn="l">
              <a:lnSpc>
                <a:spcPct val="150000"/>
              </a:lnSpc>
              <a:buNone/>
            </a:pPr>
            <a:r>
              <a:rPr lang="en-CA" altLang="en-US" b="1" dirty="0"/>
              <a:t>Estrogen</a:t>
            </a:r>
            <a:r>
              <a:rPr lang="en-CA" altLang="en-US" dirty="0"/>
              <a:t> causes:</a:t>
            </a:r>
            <a:endParaRPr lang="en-US" dirty="0"/>
          </a:p>
          <a:p>
            <a:pPr algn="l">
              <a:lnSpc>
                <a:spcPct val="150000"/>
              </a:lnSpc>
            </a:pPr>
            <a:r>
              <a:rPr lang="en-CA" altLang="en-US" dirty="0"/>
              <a:t>Breasts and nipples to get larger</a:t>
            </a:r>
          </a:p>
          <a:p>
            <a:pPr algn="l">
              <a:lnSpc>
                <a:spcPct val="150000"/>
              </a:lnSpc>
            </a:pPr>
            <a:r>
              <a:rPr lang="en-CA" altLang="en-US" dirty="0"/>
              <a:t>Hips to get wider and more curvy</a:t>
            </a:r>
          </a:p>
          <a:p>
            <a:pPr algn="l">
              <a:lnSpc>
                <a:spcPct val="150000"/>
              </a:lnSpc>
            </a:pPr>
            <a:r>
              <a:rPr lang="en-CA" altLang="en-US" dirty="0"/>
              <a:t>Menstruation (period) to start</a:t>
            </a:r>
          </a:p>
          <a:p>
            <a:endParaRPr lang="en-US" dirty="0"/>
          </a:p>
        </p:txBody>
      </p:sp>
    </p:spTree>
    <p:extLst>
      <p:ext uri="{BB962C8B-B14F-4D97-AF65-F5344CB8AC3E}">
        <p14:creationId xmlns:p14="http://schemas.microsoft.com/office/powerpoint/2010/main" val="212657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dirty="0">
                <a:solidFill>
                  <a:srgbClr val="006345"/>
                </a:solidFill>
                <a:latin typeface="Arial"/>
                <a:cs typeface="Arial"/>
              </a:rPr>
              <a:t>What is menstruation (a period)?</a:t>
            </a:r>
            <a:endParaRPr lang="en-US"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p:txBody>
          <a:bodyPr vert="horz" lIns="91440" tIns="45720" rIns="91440" bIns="45720" rtlCol="0" anchor="t">
            <a:normAutofit/>
          </a:bodyPr>
          <a:lstStyle/>
          <a:p>
            <a:pPr marL="0" indent="0" algn="l">
              <a:buFontTx/>
              <a:buNone/>
              <a:defRPr/>
            </a:pPr>
            <a:r>
              <a:rPr lang="en-US" b="1" dirty="0"/>
              <a:t>A person who has a vulva </a:t>
            </a:r>
            <a:r>
              <a:rPr lang="en-US" dirty="0"/>
              <a:t>and a uterus will begin to get a period</a:t>
            </a:r>
          </a:p>
          <a:p>
            <a:pPr algn="l">
              <a:spcBef>
                <a:spcPts val="1600"/>
              </a:spcBef>
            </a:pPr>
            <a:r>
              <a:rPr lang="en-US" dirty="0"/>
              <a:t>Blood and tissue leave the body through the vagina</a:t>
            </a:r>
          </a:p>
          <a:p>
            <a:pPr algn="l">
              <a:lnSpc>
                <a:spcPct val="150000"/>
              </a:lnSpc>
            </a:pPr>
            <a:r>
              <a:rPr lang="en-US" altLang="en-US" dirty="0"/>
              <a:t>Happens about every month</a:t>
            </a:r>
          </a:p>
          <a:p>
            <a:pPr algn="l">
              <a:lnSpc>
                <a:spcPct val="150000"/>
              </a:lnSpc>
            </a:pPr>
            <a:r>
              <a:rPr lang="en-US" altLang="en-US" dirty="0">
                <a:latin typeface="Arial"/>
                <a:cs typeface="Arial"/>
              </a:rPr>
              <a:t>Lasts 5-7 days</a:t>
            </a:r>
            <a:endParaRPr lang="en-CA" altLang="en-US" dirty="0">
              <a:latin typeface="Arial"/>
              <a:cs typeface="Arial"/>
            </a:endParaRPr>
          </a:p>
          <a:p>
            <a:endParaRPr lang="en-US" dirty="0"/>
          </a:p>
        </p:txBody>
      </p:sp>
    </p:spTree>
    <p:extLst>
      <p:ext uri="{BB962C8B-B14F-4D97-AF65-F5344CB8AC3E}">
        <p14:creationId xmlns:p14="http://schemas.microsoft.com/office/powerpoint/2010/main" val="3802459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TaxCatchAll xmlns="8c35f27a-7766-42e4-af79-3c5503d623c9" xsi:nil="true"/>
    <lcf76f155ced4ddcb4097134ff3c332f xmlns="88b26220-c0c3-4b70-bd45-470f1aa6fb5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8" ma:contentTypeDescription="Create a new document." ma:contentTypeScope="" ma:versionID="af03e1a82fa68152c62e7b695dabef43">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e38411d24740917381c66b6b798a0205"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60FB0-8DB2-45E2-ADEA-3F6D18E25BCB}">
  <ds:schemaRefs>
    <ds:schemaRef ds:uri="88b26220-c0c3-4b70-bd45-470f1aa6fb54"/>
    <ds:schemaRef ds:uri="8c35f27a-7766-42e4-af79-3c5503d623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E01077-8248-4653-B1D2-D57BEAF1339B}">
  <ds:schemaRefs>
    <ds:schemaRef ds:uri="http://schemas.microsoft.com/sharepoint/v3/contenttype/forms"/>
  </ds:schemaRefs>
</ds:datastoreItem>
</file>

<file path=customXml/itemProps3.xml><?xml version="1.0" encoding="utf-8"?>
<ds:datastoreItem xmlns:ds="http://schemas.openxmlformats.org/officeDocument/2006/customXml" ds:itemID="{1939EC5A-BF85-4D25-B422-CC2D98A3DE6E}">
  <ds:schemaRefs>
    <ds:schemaRef ds:uri="88b26220-c0c3-4b70-bd45-470f1aa6fb54"/>
    <ds:schemaRef ds:uri="8c35f27a-7766-42e4-af79-3c5503d62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2724</TotalTime>
  <Words>2227</Words>
  <Application>Microsoft Office PowerPoint</Application>
  <PresentationFormat>Widescreen</PresentationFormat>
  <Paragraphs>262</Paragraphs>
  <Slides>28</Slides>
  <Notes>27</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Design</vt:lpstr>
      <vt:lpstr>PowerPoint Presentation</vt:lpstr>
      <vt:lpstr>Class Guidelines</vt:lpstr>
      <vt:lpstr>What is puberty?</vt:lpstr>
      <vt:lpstr>When does puberty start and why?</vt:lpstr>
      <vt:lpstr>PowerPoint Presentation</vt:lpstr>
      <vt:lpstr>Person with a vulva</vt:lpstr>
      <vt:lpstr>Person with a vulva</vt:lpstr>
      <vt:lpstr>What changes can happen to a person with a vulva?</vt:lpstr>
      <vt:lpstr>What is menstruation (a period)?</vt:lpstr>
      <vt:lpstr>Person with a vulva</vt:lpstr>
      <vt:lpstr>When do most periods start?</vt:lpstr>
      <vt:lpstr>How often do periods come?</vt:lpstr>
      <vt:lpstr>How long do periods last?</vt:lpstr>
      <vt:lpstr>Period Tracking</vt:lpstr>
      <vt:lpstr>Menstrual Products</vt:lpstr>
      <vt:lpstr>Menstrual Products</vt:lpstr>
      <vt:lpstr>Disposing of Menstrual products</vt:lpstr>
      <vt:lpstr>How much blood is there?</vt:lpstr>
      <vt:lpstr>Will I have periods for the rest of my life?</vt:lpstr>
      <vt:lpstr>Periods may cause:</vt:lpstr>
      <vt:lpstr>Managing Period Symptoms</vt:lpstr>
      <vt:lpstr>Period Self-Care</vt:lpstr>
      <vt:lpstr>Choosing Food with Iron</vt:lpstr>
      <vt:lpstr>Period Prep Kit</vt:lpstr>
      <vt:lpstr>Feelings</vt:lpstr>
      <vt:lpstr>PowerPoint Presentation</vt:lpstr>
      <vt:lpstr>Where can you get 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Limburg</dc:creator>
  <cp:lastModifiedBy>Jacqueline Eckert</cp:lastModifiedBy>
  <cp:revision>20</cp:revision>
  <dcterms:created xsi:type="dcterms:W3CDTF">2023-03-03T16:57:36Z</dcterms:created>
  <dcterms:modified xsi:type="dcterms:W3CDTF">2023-11-06T19:45:19Z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