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19"/>
  </p:notesMasterIdLst>
  <p:sldIdLst>
    <p:sldId id="256" r:id="rId5"/>
    <p:sldId id="258" r:id="rId6"/>
    <p:sldId id="259" r:id="rId7"/>
    <p:sldId id="260" r:id="rId8"/>
    <p:sldId id="262" r:id="rId9"/>
    <p:sldId id="263" r:id="rId10"/>
    <p:sldId id="279" r:id="rId11"/>
    <p:sldId id="265" r:id="rId12"/>
    <p:sldId id="280" r:id="rId13"/>
    <p:sldId id="281" r:id="rId14"/>
    <p:sldId id="276" r:id="rId15"/>
    <p:sldId id="282" r:id="rId16"/>
    <p:sldId id="277"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985C"/>
    <a:srgbClr val="1CB497"/>
    <a:srgbClr val="7996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BA56A5-0FB5-16CA-F9E7-731B6E27C6B5}" v="28" dt="2023-04-26T14:37:17.858"/>
    <p1510:client id="{1DAC9128-A090-90CC-FA8B-1CC945B87786}" v="10" dt="2023-04-26T14:38:19.619"/>
    <p1510:client id="{6CCC1C6A-7063-FAD5-A5E6-798E5B4DD26A}" v="3" dt="2022-04-22T17:58:32.214"/>
    <p1510:client id="{7CE6A9DF-080C-454A-8792-E033642E34D7}" v="129" dt="2022-04-21T20:07:27.652"/>
    <p1510:client id="{E42F9A15-3242-1261-6EC8-FB41F5F9598F}" v="12" dt="2023-04-24T13:44:05.7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216D49-9B5A-4598-A1CB-4B00740B9945}"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4F6F7-D354-4F7A-83CD-BBE40742BBC2}" type="slidenum">
              <a:rPr lang="en-US" smtClean="0"/>
              <a:t>‹#›</a:t>
            </a:fld>
            <a:endParaRPr lang="en-US"/>
          </a:p>
        </p:txBody>
      </p:sp>
    </p:spTree>
    <p:extLst>
      <p:ext uri="{BB962C8B-B14F-4D97-AF65-F5344CB8AC3E}">
        <p14:creationId xmlns:p14="http://schemas.microsoft.com/office/powerpoint/2010/main" val="194248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vectors/brain-anatomy-man-mind-people-15429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ecca.org.a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presentation addresses topic areas of the Human Development and Sexual Health section D1.5 of the Grade 4 Ontario Health and Physical Education Curriculum.</a:t>
            </a:r>
          </a:p>
          <a:p>
            <a:endParaRPr lang="en-US"/>
          </a:p>
          <a:p>
            <a:endParaRPr lang="en-US"/>
          </a:p>
          <a:p>
            <a:r>
              <a:rPr lang="en-US" sz="1200" b="0" i="0" u="none" strike="noStrike" kern="1200" baseline="0">
                <a:solidFill>
                  <a:schemeClr val="tx1"/>
                </a:solidFill>
                <a:latin typeface="+mn-lt"/>
                <a:ea typeface="+mn-ea"/>
                <a:cs typeface="+mn-cs"/>
              </a:rPr>
              <a:t>To provide an inclusive environment for all students, regardless of their gender identity, we use the names of body parts and hormones to discuss physical differences rather than the use of gender. </a:t>
            </a:r>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1</a:t>
            </a:fld>
            <a:endParaRPr lang="en-US"/>
          </a:p>
        </p:txBody>
      </p:sp>
    </p:spTree>
    <p:extLst>
      <p:ext uri="{BB962C8B-B14F-4D97-AF65-F5344CB8AC3E}">
        <p14:creationId xmlns:p14="http://schemas.microsoft.com/office/powerpoint/2010/main" val="2444675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11</a:t>
            </a:fld>
            <a:endParaRPr lang="en-US"/>
          </a:p>
        </p:txBody>
      </p:sp>
    </p:spTree>
    <p:extLst>
      <p:ext uri="{BB962C8B-B14F-4D97-AF65-F5344CB8AC3E}">
        <p14:creationId xmlns:p14="http://schemas.microsoft.com/office/powerpoint/2010/main" val="643138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itchFamily="34" charset="0"/>
              <a:buChar char="•"/>
              <a:defRPr/>
            </a:pPr>
            <a:r>
              <a:rPr lang="en-US">
                <a:latin typeface="Arial" panose="020B0604020202020204" pitchFamily="34" charset="0"/>
                <a:cs typeface="Arial" panose="020B0604020202020204" pitchFamily="34" charset="0"/>
              </a:rPr>
              <a:t>You may have mood swings </a:t>
            </a:r>
          </a:p>
          <a:p>
            <a:pPr marL="171450" indent="-171450" eaLnBrk="1" hangingPunct="1">
              <a:buFont typeface="Arial" pitchFamily="34" charset="0"/>
              <a:buChar char="•"/>
              <a:defRPr/>
            </a:pPr>
            <a:r>
              <a:rPr lang="en-US">
                <a:latin typeface="Arial" panose="020B0604020202020204" pitchFamily="34" charset="0"/>
                <a:cs typeface="Arial" panose="020B0604020202020204" pitchFamily="34" charset="0"/>
              </a:rPr>
              <a:t>You may love your friends or family at times and not want to have anything to do with them at other times.</a:t>
            </a:r>
          </a:p>
          <a:p>
            <a:pPr marL="171450" indent="-171450" eaLnBrk="1" hangingPunct="1">
              <a:buFont typeface="Arial" pitchFamily="34" charset="0"/>
              <a:buChar char="•"/>
              <a:defRPr/>
            </a:pPr>
            <a:r>
              <a:rPr lang="en-US">
                <a:latin typeface="Arial" panose="020B0604020202020204" pitchFamily="34" charset="0"/>
                <a:cs typeface="Arial" panose="020B0604020202020204" pitchFamily="34" charset="0"/>
              </a:rPr>
              <a:t>Sometimes you may feel grown-up, other times like a kid.</a:t>
            </a:r>
          </a:p>
          <a:p>
            <a:pPr marL="171450" indent="-171450" eaLnBrk="1" hangingPunct="1">
              <a:buFont typeface="Arial" pitchFamily="34" charset="0"/>
              <a:buChar char="•"/>
              <a:defRPr/>
            </a:pPr>
            <a:r>
              <a:rPr lang="en-US">
                <a:latin typeface="Arial" panose="020B0604020202020204" pitchFamily="34" charset="0"/>
                <a:cs typeface="Arial" panose="020B0604020202020204" pitchFamily="34" charset="0"/>
              </a:rPr>
              <a:t>There may be lots of tears and arguments.</a:t>
            </a:r>
          </a:p>
          <a:p>
            <a:pPr marL="171450" indent="-171450" eaLnBrk="1" hangingPunct="1">
              <a:buFont typeface="Arial" pitchFamily="34" charset="0"/>
              <a:buChar char="•"/>
              <a:defRPr/>
            </a:pPr>
            <a:r>
              <a:rPr lang="en-US">
                <a:latin typeface="Arial" panose="020B0604020202020204" pitchFamily="34" charset="0"/>
                <a:cs typeface="Arial" panose="020B0604020202020204" pitchFamily="34" charset="0"/>
              </a:rPr>
              <a:t>Changing hormones cause some of these feelings.</a:t>
            </a:r>
          </a:p>
          <a:p>
            <a:endParaRPr lang="en-US"/>
          </a:p>
          <a:p>
            <a:r>
              <a:rPr lang="en-US"/>
              <a:t>Image source: Wordart.com</a:t>
            </a:r>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12</a:t>
            </a:fld>
            <a:endParaRPr lang="en-US"/>
          </a:p>
        </p:txBody>
      </p:sp>
    </p:spTree>
    <p:extLst>
      <p:ext uri="{BB962C8B-B14F-4D97-AF65-F5344CB8AC3E}">
        <p14:creationId xmlns:p14="http://schemas.microsoft.com/office/powerpoint/2010/main" val="2204208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a:solidFill>
                  <a:schemeClr val="tx1"/>
                </a:solidFill>
                <a:effectLst/>
                <a:latin typeface="+mn-lt"/>
                <a:ea typeface="+mn-ea"/>
                <a:cs typeface="+mn-cs"/>
              </a:rPr>
              <a:t>Everyone “should be treated in an age-appropriate and respectful way” (Ontario Curriculum, Grades 1-8; Health and Physical Education 2019)</a:t>
            </a:r>
          </a:p>
          <a:p>
            <a:r>
              <a:rPr lang="en-CA" sz="1200" kern="1200">
                <a:solidFill>
                  <a:schemeClr val="tx1"/>
                </a:solidFill>
                <a:effectLst/>
                <a:latin typeface="+mn-lt"/>
                <a:ea typeface="+mn-ea"/>
                <a:cs typeface="+mn-cs"/>
              </a:rPr>
              <a:t>It is not okay to tease people about changes related to puberty, do not draw attention to changes someone might be experiencing or make them self conscious.</a:t>
            </a:r>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13</a:t>
            </a:fld>
            <a:endParaRPr lang="en-US"/>
          </a:p>
        </p:txBody>
      </p:sp>
    </p:spTree>
    <p:extLst>
      <p:ext uri="{BB962C8B-B14F-4D97-AF65-F5344CB8AC3E}">
        <p14:creationId xmlns:p14="http://schemas.microsoft.com/office/powerpoint/2010/main" val="3749304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Parents can be a really good source of information when it comes to changes during puberty.  They can answer questions and give great advice.  Students are encouraged to share what they have learned with their parents and ask a trusted adult to answer any of their questions regarding puberty.</a:t>
            </a:r>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14</a:t>
            </a:fld>
            <a:endParaRPr lang="en-US"/>
          </a:p>
        </p:txBody>
      </p:sp>
    </p:spTree>
    <p:extLst>
      <p:ext uri="{BB962C8B-B14F-4D97-AF65-F5344CB8AC3E}">
        <p14:creationId xmlns:p14="http://schemas.microsoft.com/office/powerpoint/2010/main" val="124036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a:t>Ask students to contribute ideas to add to the guidelines</a:t>
            </a:r>
            <a:endParaRPr lang="en-US" altLang="en-US"/>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2</a:t>
            </a:fld>
            <a:endParaRPr lang="en-US"/>
          </a:p>
        </p:txBody>
      </p:sp>
    </p:spTree>
    <p:extLst>
      <p:ext uri="{BB962C8B-B14F-4D97-AF65-F5344CB8AC3E}">
        <p14:creationId xmlns:p14="http://schemas.microsoft.com/office/powerpoint/2010/main" val="1143016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There are 3 major growth spurts: 1-the development of a baby before birth, 2-birth to one year old, 3-PUBERTY</a:t>
            </a:r>
          </a:p>
          <a:p>
            <a:r>
              <a:rPr lang="en-CA"/>
              <a:t>Consider asking the class about ceremonies or celebrations that might be celebrated in their families related to puberty</a:t>
            </a:r>
            <a:endParaRPr lang="en-US"/>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3</a:t>
            </a:fld>
            <a:endParaRPr lang="en-US"/>
          </a:p>
        </p:txBody>
      </p:sp>
    </p:spTree>
    <p:extLst>
      <p:ext uri="{BB962C8B-B14F-4D97-AF65-F5344CB8AC3E}">
        <p14:creationId xmlns:p14="http://schemas.microsoft.com/office/powerpoint/2010/main" val="3465698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a:t>Everyone’s body is different.  For example, people are different heights and have different hair colour, it is normal for not everyone to look the same.  </a:t>
            </a:r>
          </a:p>
          <a:p>
            <a:r>
              <a:rPr lang="en-CA" altLang="en-US"/>
              <a:t>When puberty starts and how long the process takes can vary greatly from one person to the other, which is something we don’t have control over and is completely okay.</a:t>
            </a:r>
          </a:p>
          <a:p>
            <a:endParaRPr lang="en-CA" altLang="en-US"/>
          </a:p>
          <a:p>
            <a:r>
              <a:rPr lang="en-CA" altLang="en-US"/>
              <a:t>Image source: </a:t>
            </a:r>
            <a:r>
              <a:rPr lang="en-US" altLang="en-US">
                <a:hlinkClick r:id="rId3"/>
              </a:rPr>
              <a:t>https://pixabay.com/vectors/brain-anatomy-man-mind-people-154297/</a:t>
            </a:r>
            <a:endParaRPr lang="en-US" altLang="en-US"/>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4</a:t>
            </a:fld>
            <a:endParaRPr lang="en-US"/>
          </a:p>
        </p:txBody>
      </p:sp>
    </p:spTree>
    <p:extLst>
      <p:ext uri="{BB962C8B-B14F-4D97-AF65-F5344CB8AC3E}">
        <p14:creationId xmlns:p14="http://schemas.microsoft.com/office/powerpoint/2010/main" val="1943611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a:t>The penis and vulva are the external/visible part of the reproductive anatomy (point to penis and vulva for clarification).  Many different words are used for these body parts, penis and vulva are the anatomical names.</a:t>
            </a:r>
          </a:p>
          <a:p>
            <a:endParaRPr lang="en-CA" sz="1200" kern="1200">
              <a:solidFill>
                <a:schemeClr val="tx1"/>
              </a:solidFill>
              <a:effectLst/>
              <a:latin typeface="+mn-lt"/>
              <a:ea typeface="+mn-ea"/>
              <a:cs typeface="+mn-cs"/>
            </a:endParaRPr>
          </a:p>
          <a:p>
            <a:r>
              <a:rPr lang="en-CA" sz="1200" kern="1200">
                <a:solidFill>
                  <a:schemeClr val="tx1"/>
                </a:solidFill>
                <a:effectLst/>
                <a:latin typeface="+mn-lt"/>
                <a:ea typeface="+mn-ea"/>
                <a:cs typeface="+mn-cs"/>
              </a:rPr>
              <a:t>In a person with a penis, the signal is sent to the testicles to create testosterone</a:t>
            </a:r>
          </a:p>
          <a:p>
            <a:r>
              <a:rPr lang="en-CA" sz="1200" kern="1200">
                <a:solidFill>
                  <a:schemeClr val="tx1"/>
                </a:solidFill>
                <a:effectLst/>
                <a:latin typeface="+mn-lt"/>
                <a:ea typeface="+mn-ea"/>
                <a:cs typeface="+mn-cs"/>
              </a:rPr>
              <a:t>In a person with a vulva, the signal is sent to the ovaries to create estrogen</a:t>
            </a:r>
          </a:p>
          <a:p>
            <a:r>
              <a:rPr lang="en-CA" sz="1200" kern="1200">
                <a:solidFill>
                  <a:schemeClr val="tx1"/>
                </a:solidFill>
                <a:effectLst/>
                <a:latin typeface="+mn-lt"/>
                <a:ea typeface="+mn-ea"/>
                <a:cs typeface="+mn-cs"/>
              </a:rPr>
              <a:t>Testosterone and Estrogen cause changes in the body</a:t>
            </a:r>
          </a:p>
          <a:p>
            <a:endParaRPr lang="en-CA" altLang="en-US"/>
          </a:p>
          <a:p>
            <a:r>
              <a:rPr lang="en-CA" altLang="en-US"/>
              <a:t>Image Source: </a:t>
            </a:r>
            <a:r>
              <a:rPr lang="en-US" altLang="en-US">
                <a:hlinkClick r:id="rId3"/>
              </a:rPr>
              <a:t>https://www.secca.org.au/</a:t>
            </a:r>
            <a:r>
              <a:rPr lang="en-US" altLang="en-US"/>
              <a:t> with permission</a:t>
            </a:r>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5</a:t>
            </a:fld>
            <a:endParaRPr lang="en-US"/>
          </a:p>
        </p:txBody>
      </p:sp>
    </p:spTree>
    <p:extLst>
      <p:ext uri="{BB962C8B-B14F-4D97-AF65-F5344CB8AC3E}">
        <p14:creationId xmlns:p14="http://schemas.microsoft.com/office/powerpoint/2010/main" val="2239155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a:solidFill>
                  <a:schemeClr val="tx1"/>
                </a:solidFill>
                <a:effectLst/>
                <a:latin typeface="+mn-lt"/>
                <a:ea typeface="+mn-ea"/>
                <a:cs typeface="+mn-cs"/>
              </a:rPr>
              <a:t>Weight gain is very normal during puberty</a:t>
            </a:r>
          </a:p>
          <a:p>
            <a:r>
              <a:rPr lang="en-CA" sz="1200" kern="1200">
                <a:solidFill>
                  <a:schemeClr val="tx1"/>
                </a:solidFill>
                <a:effectLst/>
                <a:latin typeface="+mn-lt"/>
                <a:ea typeface="+mn-ea"/>
                <a:cs typeface="+mn-cs"/>
              </a:rPr>
              <a:t>Acne (pimples/zits)-common places to see acnes are the face, chest and back.	</a:t>
            </a:r>
          </a:p>
          <a:p>
            <a:r>
              <a:rPr lang="en-CA" sz="1200" kern="1200">
                <a:solidFill>
                  <a:schemeClr val="tx1"/>
                </a:solidFill>
                <a:effectLst/>
                <a:latin typeface="+mn-lt"/>
                <a:ea typeface="+mn-ea"/>
                <a:cs typeface="+mn-cs"/>
              </a:rPr>
              <a:t>	Acne cannot always be prevented but washing with a mild soap regularly can help.</a:t>
            </a:r>
            <a:endParaRPr lang="en-US" sz="1200" kern="1200">
              <a:solidFill>
                <a:schemeClr val="tx1"/>
              </a:solidFill>
              <a:effectLst/>
              <a:latin typeface="+mn-lt"/>
              <a:ea typeface="+mn-ea"/>
              <a:cs typeface="+mn-cs"/>
            </a:endParaRPr>
          </a:p>
          <a:p>
            <a:r>
              <a:rPr lang="en-CA" sz="1200" kern="1200">
                <a:solidFill>
                  <a:schemeClr val="tx1"/>
                </a:solidFill>
                <a:effectLst/>
                <a:latin typeface="+mn-lt"/>
                <a:ea typeface="+mn-ea"/>
                <a:cs typeface="+mn-cs"/>
              </a:rPr>
              <a:t>	You may need to change how often you wash your hair if its very oily.</a:t>
            </a:r>
          </a:p>
          <a:p>
            <a:r>
              <a:rPr lang="en-CA" sz="1200" kern="1200">
                <a:solidFill>
                  <a:schemeClr val="tx1"/>
                </a:solidFill>
                <a:effectLst/>
                <a:latin typeface="+mn-lt"/>
                <a:ea typeface="+mn-ea"/>
                <a:cs typeface="+mn-cs"/>
              </a:rPr>
              <a:t>Sweat- different sweat glands start to work during puberty, and they produce a smell (sometimes referred to as body odour).  </a:t>
            </a:r>
          </a:p>
          <a:p>
            <a:r>
              <a:rPr lang="en-CA" sz="1200" kern="1200">
                <a:solidFill>
                  <a:schemeClr val="tx1"/>
                </a:solidFill>
                <a:effectLst/>
                <a:latin typeface="+mn-lt"/>
                <a:ea typeface="+mn-ea"/>
                <a:cs typeface="+mn-cs"/>
              </a:rPr>
              <a:t>	Showering regularly and using deodorant can reduce body odour.  </a:t>
            </a:r>
          </a:p>
          <a:p>
            <a:r>
              <a:rPr lang="en-CA" sz="1200" kern="1200">
                <a:solidFill>
                  <a:schemeClr val="tx1"/>
                </a:solidFill>
                <a:effectLst/>
                <a:latin typeface="+mn-lt"/>
                <a:ea typeface="+mn-ea"/>
                <a:cs typeface="+mn-cs"/>
              </a:rPr>
              <a:t>	Deodorant helps control odour, antiperspirant helps control sweating.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tx1"/>
                </a:solidFill>
                <a:effectLst/>
                <a:latin typeface="+mn-lt"/>
                <a:ea typeface="+mn-ea"/>
                <a:cs typeface="+mn-cs"/>
              </a:rPr>
              <a:t>	</a:t>
            </a:r>
            <a:r>
              <a:rPr lang="en-CA" altLang="en-US">
                <a:cs typeface="Calibri"/>
              </a:rPr>
              <a:t>-</a:t>
            </a:r>
            <a:r>
              <a:rPr lang="en-CA" altLang="en-US"/>
              <a:t>I</a:t>
            </a:r>
            <a:r>
              <a:rPr lang="en-CA"/>
              <a:t>t is important to note that the acceptance of body odour varies across cultures</a:t>
            </a:r>
            <a:endParaRPr lang="en-CA" altLang="en-US">
              <a:cs typeface="Calibri"/>
            </a:endParaRPr>
          </a:p>
          <a:p>
            <a:r>
              <a:rPr lang="en-CA" sz="1200" kern="1200">
                <a:solidFill>
                  <a:schemeClr val="tx1"/>
                </a:solidFill>
                <a:effectLst/>
                <a:latin typeface="+mn-lt"/>
                <a:ea typeface="+mn-ea"/>
                <a:cs typeface="+mn-cs"/>
              </a:rPr>
              <a:t>	</a:t>
            </a:r>
          </a:p>
          <a:p>
            <a:endParaRPr lang="en-CA" sz="1200" kern="1200">
              <a:solidFill>
                <a:schemeClr val="tx1"/>
              </a:solidFill>
              <a:effectLst/>
              <a:latin typeface="+mn-lt"/>
              <a:ea typeface="+mn-ea"/>
              <a:cs typeface="+mn-cs"/>
            </a:endParaRPr>
          </a:p>
          <a:p>
            <a:r>
              <a:rPr lang="en-CA" sz="1200" kern="1200">
                <a:solidFill>
                  <a:schemeClr val="tx1"/>
                </a:solidFill>
                <a:effectLst/>
                <a:latin typeface="+mn-lt"/>
                <a:ea typeface="+mn-ea"/>
                <a:cs typeface="+mn-cs"/>
              </a:rPr>
              <a:t>Image source: Adobe Stock-purchased</a:t>
            </a:r>
          </a:p>
        </p:txBody>
      </p:sp>
      <p:sp>
        <p:nvSpPr>
          <p:cNvPr id="4" name="Slide Number Placeholder 3"/>
          <p:cNvSpPr>
            <a:spLocks noGrp="1"/>
          </p:cNvSpPr>
          <p:nvPr>
            <p:ph type="sldNum" sz="quarter" idx="5"/>
          </p:nvPr>
        </p:nvSpPr>
        <p:spPr/>
        <p:txBody>
          <a:bodyPr/>
          <a:lstStyle/>
          <a:p>
            <a:fld id="{FFA4F6F7-D354-4F7A-83CD-BBE40742BBC2}" type="slidenum">
              <a:rPr lang="en-US" smtClean="0"/>
              <a:t>6</a:t>
            </a:fld>
            <a:endParaRPr lang="en-US"/>
          </a:p>
        </p:txBody>
      </p:sp>
    </p:spTree>
    <p:extLst>
      <p:ext uri="{BB962C8B-B14F-4D97-AF65-F5344CB8AC3E}">
        <p14:creationId xmlns:p14="http://schemas.microsoft.com/office/powerpoint/2010/main" val="62407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tx1"/>
                </a:solidFill>
                <a:effectLst/>
                <a:latin typeface="+mn-lt"/>
                <a:ea typeface="+mn-ea"/>
                <a:cs typeface="+mn-cs"/>
              </a:rPr>
              <a:t>Hair growth-hair removal or shaving is a personal decision and often family values influence choices about body hair.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tx1"/>
                </a:solidFill>
                <a:effectLst/>
                <a:latin typeface="+mn-lt"/>
                <a:ea typeface="+mn-ea"/>
                <a:cs typeface="+mn-cs"/>
              </a:rPr>
              <a:t>	If students have questions about this, recommend they chat with a trusted adult in their lives about this decision.</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Image source: Adobe Stock-purchased</a:t>
            </a:r>
          </a:p>
        </p:txBody>
      </p:sp>
      <p:sp>
        <p:nvSpPr>
          <p:cNvPr id="4" name="Slide Number Placeholder 3"/>
          <p:cNvSpPr>
            <a:spLocks noGrp="1"/>
          </p:cNvSpPr>
          <p:nvPr>
            <p:ph type="sldNum" sz="quarter" idx="5"/>
          </p:nvPr>
        </p:nvSpPr>
        <p:spPr/>
        <p:txBody>
          <a:bodyPr/>
          <a:lstStyle/>
          <a:p>
            <a:fld id="{FFA4F6F7-D354-4F7A-83CD-BBE40742BBC2}" type="slidenum">
              <a:rPr lang="en-US" smtClean="0"/>
              <a:t>7</a:t>
            </a:fld>
            <a:endParaRPr lang="en-US"/>
          </a:p>
        </p:txBody>
      </p:sp>
    </p:spTree>
    <p:extLst>
      <p:ext uri="{BB962C8B-B14F-4D97-AF65-F5344CB8AC3E}">
        <p14:creationId xmlns:p14="http://schemas.microsoft.com/office/powerpoint/2010/main" val="1511978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8</a:t>
            </a:fld>
            <a:endParaRPr lang="en-US"/>
          </a:p>
        </p:txBody>
      </p:sp>
    </p:spTree>
    <p:extLst>
      <p:ext uri="{BB962C8B-B14F-4D97-AF65-F5344CB8AC3E}">
        <p14:creationId xmlns:p14="http://schemas.microsoft.com/office/powerpoint/2010/main" val="3391467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a:solidFill>
                  <a:schemeClr val="tx1"/>
                </a:solidFill>
                <a:effectLst/>
                <a:latin typeface="+mn-lt"/>
                <a:ea typeface="+mn-ea"/>
                <a:cs typeface="+mn-cs"/>
              </a:rPr>
              <a:t>-Menstruation starts during puberty, may not happen every month at first (every 21-45 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a:t>(For more detailed information on the menstrual cycle and a diagram of the uterus, see our Puberty and Reproduction presentation)</a:t>
            </a:r>
            <a:endParaRPr lang="en-US" altLang="en-US"/>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10</a:t>
            </a:fld>
            <a:endParaRPr lang="en-US"/>
          </a:p>
        </p:txBody>
      </p:sp>
    </p:spTree>
    <p:extLst>
      <p:ext uri="{BB962C8B-B14F-4D97-AF65-F5344CB8AC3E}">
        <p14:creationId xmlns:p14="http://schemas.microsoft.com/office/powerpoint/2010/main" val="2777736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DAC2-9962-48A1-B897-33EA706095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618A53-C73D-48B1-8400-5E3EA229C8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C01F1BA-C8A8-49B1-966D-A04AB3A820C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5" name="Footer Placeholder 4">
            <a:extLst>
              <a:ext uri="{FF2B5EF4-FFF2-40B4-BE49-F238E27FC236}">
                <a16:creationId xmlns:a16="http://schemas.microsoft.com/office/drawing/2014/main" id="{7583BA24-E125-47A6-9D29-7AB3045051D7}"/>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39AB45E6-430D-4501-8A5C-44049C1460E1}"/>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87390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E230-0E2D-42F1-A464-C1C50E431CB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599EF54-3488-48F4-85E2-4654E8F55A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7C885B-6308-4F02-9B52-81639424D10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5" name="Footer Placeholder 4">
            <a:extLst>
              <a:ext uri="{FF2B5EF4-FFF2-40B4-BE49-F238E27FC236}">
                <a16:creationId xmlns:a16="http://schemas.microsoft.com/office/drawing/2014/main" id="{F07ADD29-D2F4-48E7-903F-BEB94E0FD2BA}"/>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B85BBC95-D8D7-49EC-AEE5-2B83DD4CA8E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1455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D72F0C-3EB6-4553-A3EF-8876A4639A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D1FE5B1-7E6E-46F5-B476-9A4AD954D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DCAE38-4EA8-43D7-AC27-0BAA6FFC52F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5" name="Footer Placeholder 4">
            <a:extLst>
              <a:ext uri="{FF2B5EF4-FFF2-40B4-BE49-F238E27FC236}">
                <a16:creationId xmlns:a16="http://schemas.microsoft.com/office/drawing/2014/main" id="{B85A70B5-4F62-4CF5-8122-E53F298519F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0C17A65-934F-4F7A-A93E-5A174330AC5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400821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0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9192-FD04-43B7-8A56-CFC4820FA0B8}"/>
              </a:ext>
            </a:extLst>
          </p:cNvPr>
          <p:cNvSpPr>
            <a:spLocks noGrp="1"/>
          </p:cNvSpPr>
          <p:nvPr>
            <p:ph type="title"/>
          </p:nvPr>
        </p:nvSpPr>
        <p:spPr>
          <a:xfrm>
            <a:off x="838200" y="934281"/>
            <a:ext cx="10515600" cy="1325563"/>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9FD67A1-7DA9-4313-93FC-C80E5BAB81DF}"/>
              </a:ext>
            </a:extLst>
          </p:cNvPr>
          <p:cNvSpPr>
            <a:spLocks noGrp="1"/>
          </p:cNvSpPr>
          <p:nvPr>
            <p:ph idx="1"/>
          </p:nvPr>
        </p:nvSpPr>
        <p:spPr>
          <a:xfrm>
            <a:off x="838200" y="238525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B9E4C3-9302-4162-AA34-9AB863B735E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5" name="Footer Placeholder 4">
            <a:extLst>
              <a:ext uri="{FF2B5EF4-FFF2-40B4-BE49-F238E27FC236}">
                <a16:creationId xmlns:a16="http://schemas.microsoft.com/office/drawing/2014/main" id="{670B6E5E-B7D4-4E87-9B4C-D9D1DC1F9EE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C92F670-AE4A-4DE1-9D89-935C7763500E}"/>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pic>
        <p:nvPicPr>
          <p:cNvPr id="7" name="Picture 6">
            <a:extLst>
              <a:ext uri="{FF2B5EF4-FFF2-40B4-BE49-F238E27FC236}">
                <a16:creationId xmlns:a16="http://schemas.microsoft.com/office/drawing/2014/main" id="{51606BF4-6A77-4DA6-A364-D066FF5C0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86" y="29845"/>
            <a:ext cx="3096525" cy="874591"/>
          </a:xfrm>
          <a:prstGeom prst="rect">
            <a:avLst/>
          </a:prstGeom>
        </p:spPr>
      </p:pic>
    </p:spTree>
    <p:extLst>
      <p:ext uri="{BB962C8B-B14F-4D97-AF65-F5344CB8AC3E}">
        <p14:creationId xmlns:p14="http://schemas.microsoft.com/office/powerpoint/2010/main" val="27268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CE19-A346-47FC-A6EB-C8DDA18F3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325D103-2CB6-4395-ACED-403A7738AD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01C957-4DDC-4208-902C-798B6497543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5" name="Footer Placeholder 4">
            <a:extLst>
              <a:ext uri="{FF2B5EF4-FFF2-40B4-BE49-F238E27FC236}">
                <a16:creationId xmlns:a16="http://schemas.microsoft.com/office/drawing/2014/main" id="{4CC04191-A237-4307-9310-8CF0A851B16D}"/>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6179A1C3-09ED-4132-95C1-3FD0D601D0BC}"/>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5358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5E34-3F93-4A00-A3D2-B2D6B2E591C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016F532-3515-4C70-8B4C-C01DBAA90E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D57B966-51D5-41F3-86C1-49CEBA9570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34F613C-26A9-4A2E-9397-285E85DB69D8}"/>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6" name="Footer Placeholder 5">
            <a:extLst>
              <a:ext uri="{FF2B5EF4-FFF2-40B4-BE49-F238E27FC236}">
                <a16:creationId xmlns:a16="http://schemas.microsoft.com/office/drawing/2014/main" id="{8EF15876-6AE2-410A-B977-2AA5DF1F24F1}"/>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0226648-4A2F-4133-B00B-C23B2F488B8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74591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4F21-2C5A-4D0D-9A78-0CDD9D7DDA5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59F5847-8C48-4EDC-B427-11FCB4607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FC07C6-FA42-4119-965F-CB2B2F30B8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FF22BA9-95B5-4A04-92AF-74372AFE91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CD4E8E-F568-4878-813D-DDAF52499C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483BBC-5162-41BE-9A32-0BCCCA49CD3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8" name="Footer Placeholder 7">
            <a:extLst>
              <a:ext uri="{FF2B5EF4-FFF2-40B4-BE49-F238E27FC236}">
                <a16:creationId xmlns:a16="http://schemas.microsoft.com/office/drawing/2014/main" id="{5C479EFD-B984-45C1-A226-47DEDEE4C664}"/>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83AE4EE6-EEF3-4F65-AC43-D58114D37B52}"/>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84524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3A9D-8B5C-4FE5-A69A-433027440C9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9C0FCF1-ECFA-4E6B-88EC-4943175B35D1}"/>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4" name="Footer Placeholder 3">
            <a:extLst>
              <a:ext uri="{FF2B5EF4-FFF2-40B4-BE49-F238E27FC236}">
                <a16:creationId xmlns:a16="http://schemas.microsoft.com/office/drawing/2014/main" id="{1D9D8FEA-2504-4E64-AD77-C1769467110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34B74B1B-62E3-4285-B494-AF5EF8D68CAA}"/>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30229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799C5-09D1-4C89-8BC1-1AC06AE0267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3" name="Footer Placeholder 2">
            <a:extLst>
              <a:ext uri="{FF2B5EF4-FFF2-40B4-BE49-F238E27FC236}">
                <a16:creationId xmlns:a16="http://schemas.microsoft.com/office/drawing/2014/main" id="{CC4B158C-F3AD-409B-A6DA-EA8EABD588B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C3A26BE-39E1-4B5F-AD86-F56D4B0643B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416605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DA7B-6A69-4095-A10D-405BBF674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BDCD842-F4BD-4DCA-9C3E-E2A2E6FFC4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487BA74-F3E8-4C4E-A4E0-C90299832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D611D-E3B5-497F-A1F7-C01E83BBA51E}"/>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6" name="Footer Placeholder 5">
            <a:extLst>
              <a:ext uri="{FF2B5EF4-FFF2-40B4-BE49-F238E27FC236}">
                <a16:creationId xmlns:a16="http://schemas.microsoft.com/office/drawing/2014/main" id="{8B037022-1CC1-4EBD-ACF1-3854ADAEB69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5CC4B5B-2A97-4FC3-9D87-6A04A6D0C590}"/>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68199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E3D12-0494-43C1-B600-BC4031F26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A8E7236-EB1C-4974-A999-E31018237E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1374C15E-647B-42E2-9473-042435160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977276-2345-4796-883D-9CE17ED0582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6" name="Footer Placeholder 5">
            <a:extLst>
              <a:ext uri="{FF2B5EF4-FFF2-40B4-BE49-F238E27FC236}">
                <a16:creationId xmlns:a16="http://schemas.microsoft.com/office/drawing/2014/main" id="{AE99DF61-281F-4CF1-9621-91676B66E208}"/>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88D4718-2901-4240-A227-65CC0C313C86}"/>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69705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64DF2-A84C-49C7-8D1D-3E77E48B9C76}"/>
              </a:ext>
            </a:extLst>
          </p:cNvPr>
          <p:cNvSpPr>
            <a:spLocks noGrp="1"/>
          </p:cNvSpPr>
          <p:nvPr>
            <p:ph type="title"/>
          </p:nvPr>
        </p:nvSpPr>
        <p:spPr>
          <a:xfrm>
            <a:off x="838200" y="77355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A6F0FA7-31D0-4EA1-B8FA-367C1707B5C0}"/>
              </a:ext>
            </a:extLst>
          </p:cNvPr>
          <p:cNvSpPr>
            <a:spLocks noGrp="1"/>
          </p:cNvSpPr>
          <p:nvPr>
            <p:ph type="body" idx="1"/>
          </p:nvPr>
        </p:nvSpPr>
        <p:spPr>
          <a:xfrm>
            <a:off x="838200" y="2185289"/>
            <a:ext cx="10515600" cy="4351338"/>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267897911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6C1618-D982-48DC-B7DF-7A8B00334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D79BDD4-F80E-4026-8737-DC18709B37E8}"/>
              </a:ext>
            </a:extLst>
          </p:cNvPr>
          <p:cNvSpPr txBox="1"/>
          <p:nvPr/>
        </p:nvSpPr>
        <p:spPr>
          <a:xfrm>
            <a:off x="2098766" y="4310747"/>
            <a:ext cx="8368937" cy="861774"/>
          </a:xfrm>
          <a:prstGeom prst="rect">
            <a:avLst/>
          </a:prstGeom>
          <a:noFill/>
        </p:spPr>
        <p:txBody>
          <a:bodyPr wrap="square" rtlCol="0">
            <a:spAutoFit/>
          </a:bodyPr>
          <a:lstStyle/>
          <a:p>
            <a:pPr algn="ctr"/>
            <a:r>
              <a:rPr lang="en-CA" sz="2500">
                <a:solidFill>
                  <a:schemeClr val="bg1"/>
                </a:solidFill>
                <a:latin typeface="Arial" panose="020B0604020202020204" pitchFamily="34" charset="0"/>
                <a:cs typeface="Arial" panose="020B0604020202020204" pitchFamily="34" charset="0"/>
              </a:rPr>
              <a:t>Physical and Emotional Changes During Puberty</a:t>
            </a:r>
          </a:p>
          <a:p>
            <a:pPr algn="ctr"/>
            <a:r>
              <a:rPr lang="en-CA" sz="2500">
                <a:solidFill>
                  <a:schemeClr val="bg1"/>
                </a:solidFill>
                <a:latin typeface="Arial" panose="020B0604020202020204" pitchFamily="34" charset="0"/>
                <a:cs typeface="Arial" panose="020B0604020202020204" pitchFamily="34" charset="0"/>
              </a:rPr>
              <a:t>(recommended for grade 4)</a:t>
            </a:r>
          </a:p>
        </p:txBody>
      </p:sp>
      <p:sp>
        <p:nvSpPr>
          <p:cNvPr id="6" name="Content Placeholder 3">
            <a:extLst>
              <a:ext uri="{FF2B5EF4-FFF2-40B4-BE49-F238E27FC236}">
                <a16:creationId xmlns:a16="http://schemas.microsoft.com/office/drawing/2014/main" id="{64E145BB-0FFC-B175-60FC-ABE760D8C506}"/>
              </a:ext>
            </a:extLst>
          </p:cNvPr>
          <p:cNvSpPr txBox="1">
            <a:spLocks noChangeArrowheads="1"/>
          </p:cNvSpPr>
          <p:nvPr/>
        </p:nvSpPr>
        <p:spPr bwMode="auto">
          <a:xfrm>
            <a:off x="8130777" y="5510212"/>
            <a:ext cx="4061223" cy="1138773"/>
          </a:xfrm>
          <a:prstGeom prst="rect">
            <a:avLst/>
          </a:prstGeom>
          <a:noFill/>
          <a:ln>
            <a:noFill/>
          </a:ln>
          <a:effectLst/>
        </p:spPr>
        <p:txBody>
          <a:bodyPr wrap="square" lIns="91440" tIns="45720" rIns="91440" bIns="45720" anchor="t">
            <a:spAutoFit/>
          </a:bodyPr>
          <a:lstStyle>
            <a:lvl1pPr>
              <a:spcBef>
                <a:spcPct val="20000"/>
              </a:spcBef>
              <a:buChar char="•"/>
              <a:defRPr sz="3200">
                <a:solidFill>
                  <a:schemeClr val="tx1"/>
                </a:solidFill>
                <a:latin typeface="Zurich BT"/>
              </a:defRPr>
            </a:lvl1pPr>
            <a:lvl2pPr marL="742950" indent="-285750">
              <a:spcBef>
                <a:spcPct val="20000"/>
              </a:spcBef>
              <a:buChar char="–"/>
              <a:defRPr sz="2800">
                <a:solidFill>
                  <a:schemeClr val="tx1"/>
                </a:solidFill>
                <a:latin typeface="Zurich BT"/>
              </a:defRPr>
            </a:lvl2pPr>
            <a:lvl3pPr marL="1143000" indent="-228600">
              <a:spcBef>
                <a:spcPct val="20000"/>
              </a:spcBef>
              <a:buChar char="•"/>
              <a:defRPr sz="2400">
                <a:solidFill>
                  <a:schemeClr val="tx1"/>
                </a:solidFill>
                <a:latin typeface="Zurich BT"/>
              </a:defRPr>
            </a:lvl3pPr>
            <a:lvl4pPr marL="1600200" indent="-228600">
              <a:spcBef>
                <a:spcPct val="20000"/>
              </a:spcBef>
              <a:buChar char="–"/>
              <a:defRPr sz="2000">
                <a:solidFill>
                  <a:schemeClr val="tx1"/>
                </a:solidFill>
                <a:latin typeface="Zurich BT"/>
              </a:defRPr>
            </a:lvl4pPr>
            <a:lvl5pPr marL="2057400" indent="-228600">
              <a:spcBef>
                <a:spcPct val="20000"/>
              </a:spcBef>
              <a:buChar char="»"/>
              <a:defRPr sz="2000">
                <a:solidFill>
                  <a:schemeClr val="tx1"/>
                </a:solidFill>
                <a:latin typeface="Zurich BT"/>
              </a:defRPr>
            </a:lvl5pPr>
            <a:lvl6pPr marL="2514600" indent="-228600" eaLnBrk="0" fontAlgn="base" hangingPunct="0">
              <a:spcBef>
                <a:spcPct val="20000"/>
              </a:spcBef>
              <a:spcAft>
                <a:spcPct val="0"/>
              </a:spcAft>
              <a:buChar char="»"/>
              <a:defRPr sz="2000">
                <a:solidFill>
                  <a:schemeClr val="tx1"/>
                </a:solidFill>
                <a:latin typeface="Zurich BT"/>
              </a:defRPr>
            </a:lvl6pPr>
            <a:lvl7pPr marL="2971800" indent="-228600" eaLnBrk="0" fontAlgn="base" hangingPunct="0">
              <a:spcBef>
                <a:spcPct val="20000"/>
              </a:spcBef>
              <a:spcAft>
                <a:spcPct val="0"/>
              </a:spcAft>
              <a:buChar char="»"/>
              <a:defRPr sz="2000">
                <a:solidFill>
                  <a:schemeClr val="tx1"/>
                </a:solidFill>
                <a:latin typeface="Zurich BT"/>
              </a:defRPr>
            </a:lvl7pPr>
            <a:lvl8pPr marL="3429000" indent="-228600" eaLnBrk="0" fontAlgn="base" hangingPunct="0">
              <a:spcBef>
                <a:spcPct val="20000"/>
              </a:spcBef>
              <a:spcAft>
                <a:spcPct val="0"/>
              </a:spcAft>
              <a:buChar char="»"/>
              <a:defRPr sz="2000">
                <a:solidFill>
                  <a:schemeClr val="tx1"/>
                </a:solidFill>
                <a:latin typeface="Zurich BT"/>
              </a:defRPr>
            </a:lvl8pPr>
            <a:lvl9pPr marL="3886200" indent="-228600" eaLnBrk="0" fontAlgn="base" hangingPunct="0">
              <a:spcBef>
                <a:spcPct val="20000"/>
              </a:spcBef>
              <a:spcAft>
                <a:spcPct val="0"/>
              </a:spcAft>
              <a:buChar char="»"/>
              <a:defRPr sz="2000">
                <a:solidFill>
                  <a:schemeClr val="tx1"/>
                </a:solidFill>
                <a:latin typeface="Zurich BT"/>
              </a:defRPr>
            </a:lvl9pPr>
          </a:lstStyle>
          <a:p>
            <a:pPr>
              <a:buNone/>
            </a:pPr>
            <a:r>
              <a:rPr lang="en-CA" altLang="en-US" sz="2000">
                <a:solidFill>
                  <a:schemeClr val="bg1"/>
                </a:solidFill>
                <a:latin typeface="Arial"/>
                <a:cs typeface="Arial"/>
              </a:rPr>
              <a:t>Created by: School Health Team</a:t>
            </a:r>
          </a:p>
          <a:p>
            <a:pPr eaLnBrk="1" hangingPunct="1">
              <a:buFontTx/>
              <a:buNone/>
            </a:pPr>
            <a:r>
              <a:rPr lang="en-CA" altLang="en-US" sz="2000">
                <a:solidFill>
                  <a:schemeClr val="bg1"/>
                </a:solidFill>
                <a:latin typeface="Arial"/>
                <a:cs typeface="Arial"/>
              </a:rPr>
              <a:t>Created: November 2019</a:t>
            </a:r>
          </a:p>
          <a:p>
            <a:pPr eaLnBrk="1" hangingPunct="1">
              <a:buFontTx/>
              <a:buNone/>
            </a:pPr>
            <a:r>
              <a:rPr lang="en-CA" altLang="en-US" sz="2000">
                <a:solidFill>
                  <a:schemeClr val="bg1"/>
                </a:solidFill>
                <a:latin typeface="Arial"/>
                <a:cs typeface="Arial"/>
              </a:rPr>
              <a:t>Reviewed: April 2023</a:t>
            </a:r>
            <a:endParaRPr lang="en-US" altLang="en-US" sz="2000">
              <a:solidFill>
                <a:schemeClr val="bg1"/>
              </a:solidFill>
              <a:latin typeface="Arial"/>
              <a:cs typeface="Arial"/>
            </a:endParaRPr>
          </a:p>
        </p:txBody>
      </p:sp>
    </p:spTree>
    <p:extLst>
      <p:ext uri="{BB962C8B-B14F-4D97-AF65-F5344CB8AC3E}">
        <p14:creationId xmlns:p14="http://schemas.microsoft.com/office/powerpoint/2010/main" val="842927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A086-DA09-40C7-8861-1653F28A38D6}"/>
              </a:ext>
            </a:extLst>
          </p:cNvPr>
          <p:cNvSpPr>
            <a:spLocks noGrp="1"/>
          </p:cNvSpPr>
          <p:nvPr>
            <p:ph type="title"/>
          </p:nvPr>
        </p:nvSpPr>
        <p:spPr/>
        <p:txBody>
          <a:bodyPr/>
          <a:lstStyle/>
          <a:p>
            <a:r>
              <a:rPr lang="en-CA" altLang="en-US">
                <a:solidFill>
                  <a:srgbClr val="006345"/>
                </a:solidFill>
                <a:latin typeface="Arial"/>
                <a:cs typeface="Arial"/>
              </a:rPr>
              <a:t>What is menstruation (a period)?</a:t>
            </a:r>
            <a:endParaRPr lang="en-US"/>
          </a:p>
        </p:txBody>
      </p:sp>
      <p:sp>
        <p:nvSpPr>
          <p:cNvPr id="3" name="Content Placeholder 2">
            <a:extLst>
              <a:ext uri="{FF2B5EF4-FFF2-40B4-BE49-F238E27FC236}">
                <a16:creationId xmlns:a16="http://schemas.microsoft.com/office/drawing/2014/main" id="{F4818302-074F-45CF-914B-D8BCC8719D14}"/>
              </a:ext>
            </a:extLst>
          </p:cNvPr>
          <p:cNvSpPr>
            <a:spLocks noGrp="1"/>
          </p:cNvSpPr>
          <p:nvPr>
            <p:ph idx="1"/>
          </p:nvPr>
        </p:nvSpPr>
        <p:spPr/>
        <p:txBody>
          <a:bodyPr/>
          <a:lstStyle/>
          <a:p>
            <a:pPr marL="0" indent="0" algn="l">
              <a:buFontTx/>
              <a:buNone/>
              <a:defRPr/>
            </a:pPr>
            <a:r>
              <a:rPr lang="en-US" b="1"/>
              <a:t>A person who has a vulva </a:t>
            </a:r>
            <a:r>
              <a:rPr lang="en-US"/>
              <a:t>and a uterus will begin to get a period</a:t>
            </a:r>
          </a:p>
          <a:p>
            <a:pPr algn="l">
              <a:spcBef>
                <a:spcPts val="1600"/>
              </a:spcBef>
            </a:pPr>
            <a:r>
              <a:rPr lang="en-US"/>
              <a:t>Blood and tissue leave the body through the vagina</a:t>
            </a:r>
          </a:p>
          <a:p>
            <a:pPr algn="l">
              <a:lnSpc>
                <a:spcPct val="150000"/>
              </a:lnSpc>
            </a:pPr>
            <a:r>
              <a:rPr lang="en-US" altLang="en-US"/>
              <a:t>Happens about every month</a:t>
            </a:r>
          </a:p>
          <a:p>
            <a:pPr algn="l">
              <a:lnSpc>
                <a:spcPct val="150000"/>
              </a:lnSpc>
            </a:pPr>
            <a:r>
              <a:rPr lang="en-US" altLang="en-US"/>
              <a:t>Lasts 2-7 days</a:t>
            </a:r>
            <a:endParaRPr lang="en-CA" altLang="en-US"/>
          </a:p>
          <a:p>
            <a:endParaRPr lang="en-US"/>
          </a:p>
        </p:txBody>
      </p:sp>
    </p:spTree>
    <p:extLst>
      <p:ext uri="{BB962C8B-B14F-4D97-AF65-F5344CB8AC3E}">
        <p14:creationId xmlns:p14="http://schemas.microsoft.com/office/powerpoint/2010/main" val="3802459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7B20C-D03A-419C-8815-039A3C9F466B}"/>
              </a:ext>
            </a:extLst>
          </p:cNvPr>
          <p:cNvSpPr>
            <a:spLocks noGrp="1"/>
          </p:cNvSpPr>
          <p:nvPr>
            <p:ph type="title"/>
          </p:nvPr>
        </p:nvSpPr>
        <p:spPr/>
        <p:txBody>
          <a:bodyPr/>
          <a:lstStyle/>
          <a:p>
            <a:r>
              <a:rPr lang="en-US" altLang="en-US">
                <a:solidFill>
                  <a:srgbClr val="006345"/>
                </a:solidFill>
              </a:rPr>
              <a:t>Feelings</a:t>
            </a:r>
            <a:endParaRPr lang="en-US"/>
          </a:p>
        </p:txBody>
      </p:sp>
      <p:sp>
        <p:nvSpPr>
          <p:cNvPr id="3" name="Content Placeholder 2">
            <a:extLst>
              <a:ext uri="{FF2B5EF4-FFF2-40B4-BE49-F238E27FC236}">
                <a16:creationId xmlns:a16="http://schemas.microsoft.com/office/drawing/2014/main" id="{F0035075-2887-4D50-9928-E3AD80C71368}"/>
              </a:ext>
            </a:extLst>
          </p:cNvPr>
          <p:cNvSpPr>
            <a:spLocks noGrp="1"/>
          </p:cNvSpPr>
          <p:nvPr>
            <p:ph idx="1"/>
          </p:nvPr>
        </p:nvSpPr>
        <p:spPr/>
        <p:txBody>
          <a:bodyPr/>
          <a:lstStyle/>
          <a:p>
            <a:pPr marL="0" indent="0">
              <a:buNone/>
            </a:pPr>
            <a:r>
              <a:rPr lang="en-US" altLang="en-US" sz="2400">
                <a:latin typeface="Arial"/>
                <a:cs typeface="Arial"/>
              </a:rPr>
              <a:t>Everyone has different feelings during puberty…this is completely normal!</a:t>
            </a:r>
          </a:p>
          <a:p>
            <a:pPr marL="0" indent="0">
              <a:buNone/>
            </a:pPr>
            <a:endParaRPr lang="en-US" altLang="en-US" sz="2400"/>
          </a:p>
          <a:p>
            <a:pPr marL="0" indent="0">
              <a:buNone/>
            </a:pPr>
            <a:r>
              <a:rPr lang="en-US" altLang="en-US" sz="2400">
                <a:latin typeface="Arial"/>
                <a:cs typeface="Arial"/>
              </a:rPr>
              <a:t>What are some of the feelings you might experience?</a:t>
            </a:r>
          </a:p>
          <a:p>
            <a:endParaRPr lang="en-US"/>
          </a:p>
        </p:txBody>
      </p:sp>
    </p:spTree>
    <p:extLst>
      <p:ext uri="{BB962C8B-B14F-4D97-AF65-F5344CB8AC3E}">
        <p14:creationId xmlns:p14="http://schemas.microsoft.com/office/powerpoint/2010/main" val="798020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BCFAC68-4056-4ACB-9AA9-2A5E79A98A72}"/>
              </a:ext>
            </a:extLst>
          </p:cNvPr>
          <p:cNvPicPr>
            <a:picLocks noGrp="1" noChangeAspect="1"/>
          </p:cNvPicPr>
          <p:nvPr>
            <p:ph idx="1"/>
          </p:nvPr>
        </p:nvPicPr>
        <p:blipFill rotWithShape="1">
          <a:blip r:embed="rId3"/>
          <a:srcRect l="1556" r="1556"/>
          <a:stretch/>
        </p:blipFill>
        <p:spPr>
          <a:xfrm>
            <a:off x="1724224" y="635258"/>
            <a:ext cx="8743551" cy="5587484"/>
          </a:xfrm>
          <a:prstGeom prst="rect">
            <a:avLst/>
          </a:prstGeom>
        </p:spPr>
      </p:pic>
    </p:spTree>
    <p:extLst>
      <p:ext uri="{BB962C8B-B14F-4D97-AF65-F5344CB8AC3E}">
        <p14:creationId xmlns:p14="http://schemas.microsoft.com/office/powerpoint/2010/main" val="1884396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73A3-AA46-4349-8587-FE166208DB30}"/>
              </a:ext>
            </a:extLst>
          </p:cNvPr>
          <p:cNvSpPr>
            <a:spLocks noGrp="1"/>
          </p:cNvSpPr>
          <p:nvPr>
            <p:ph type="title"/>
          </p:nvPr>
        </p:nvSpPr>
        <p:spPr/>
        <p:txBody>
          <a:bodyPr/>
          <a:lstStyle/>
          <a:p>
            <a:r>
              <a:rPr lang="en-CA" altLang="en-US">
                <a:solidFill>
                  <a:srgbClr val="006345"/>
                </a:solidFill>
              </a:rPr>
              <a:t>How can puberty affect relationships?</a:t>
            </a:r>
            <a:endParaRPr lang="en-US"/>
          </a:p>
        </p:txBody>
      </p:sp>
      <p:sp>
        <p:nvSpPr>
          <p:cNvPr id="3" name="Content Placeholder 2">
            <a:extLst>
              <a:ext uri="{FF2B5EF4-FFF2-40B4-BE49-F238E27FC236}">
                <a16:creationId xmlns:a16="http://schemas.microsoft.com/office/drawing/2014/main" id="{A1261995-8140-4B62-AB79-C24336A2B991}"/>
              </a:ext>
            </a:extLst>
          </p:cNvPr>
          <p:cNvSpPr>
            <a:spLocks noGrp="1"/>
          </p:cNvSpPr>
          <p:nvPr>
            <p:ph idx="1"/>
          </p:nvPr>
        </p:nvSpPr>
        <p:spPr/>
        <p:txBody>
          <a:bodyPr/>
          <a:lstStyle/>
          <a:p>
            <a:pPr algn="l">
              <a:lnSpc>
                <a:spcPct val="150000"/>
              </a:lnSpc>
            </a:pPr>
            <a:r>
              <a:rPr lang="en-CA" altLang="en-US"/>
              <a:t>Changing interests may change friendships</a:t>
            </a:r>
            <a:endParaRPr lang="en-US"/>
          </a:p>
          <a:p>
            <a:pPr algn="l">
              <a:lnSpc>
                <a:spcPct val="150000"/>
              </a:lnSpc>
              <a:spcAft>
                <a:spcPts val="600"/>
              </a:spcAft>
            </a:pPr>
            <a:r>
              <a:rPr lang="en-CA" altLang="en-US"/>
              <a:t>Some people start “liking” others</a:t>
            </a:r>
          </a:p>
          <a:p>
            <a:pPr algn="l">
              <a:spcAft>
                <a:spcPts val="600"/>
              </a:spcAft>
            </a:pPr>
            <a:r>
              <a:rPr lang="en-CA" altLang="en-US"/>
              <a:t>Some people may be treated like they are older because of their changing body</a:t>
            </a:r>
          </a:p>
          <a:p>
            <a:pPr algn="l">
              <a:spcAft>
                <a:spcPts val="600"/>
              </a:spcAft>
            </a:pPr>
            <a:r>
              <a:rPr lang="en-CA" altLang="en-US"/>
              <a:t>Teasing</a:t>
            </a:r>
          </a:p>
          <a:p>
            <a:endParaRPr lang="en-US"/>
          </a:p>
        </p:txBody>
      </p:sp>
    </p:spTree>
    <p:extLst>
      <p:ext uri="{BB962C8B-B14F-4D97-AF65-F5344CB8AC3E}">
        <p14:creationId xmlns:p14="http://schemas.microsoft.com/office/powerpoint/2010/main" val="1104654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338F-3E33-4CDA-9EC4-EB52C4312D63}"/>
              </a:ext>
            </a:extLst>
          </p:cNvPr>
          <p:cNvSpPr>
            <a:spLocks noGrp="1"/>
          </p:cNvSpPr>
          <p:nvPr>
            <p:ph type="title"/>
          </p:nvPr>
        </p:nvSpPr>
        <p:spPr/>
        <p:txBody>
          <a:bodyPr/>
          <a:lstStyle/>
          <a:p>
            <a:r>
              <a:rPr lang="en-CA" altLang="en-US">
                <a:solidFill>
                  <a:srgbClr val="006345"/>
                </a:solidFill>
              </a:rPr>
              <a:t>Where can you get more information?</a:t>
            </a:r>
            <a:endParaRPr lang="en-US"/>
          </a:p>
        </p:txBody>
      </p:sp>
      <p:sp>
        <p:nvSpPr>
          <p:cNvPr id="3" name="Content Placeholder 2">
            <a:extLst>
              <a:ext uri="{FF2B5EF4-FFF2-40B4-BE49-F238E27FC236}">
                <a16:creationId xmlns:a16="http://schemas.microsoft.com/office/drawing/2014/main" id="{A054D306-1F9E-4E05-848C-C7572C96CF12}"/>
              </a:ext>
            </a:extLst>
          </p:cNvPr>
          <p:cNvSpPr>
            <a:spLocks noGrp="1"/>
          </p:cNvSpPr>
          <p:nvPr>
            <p:ph idx="1"/>
          </p:nvPr>
        </p:nvSpPr>
        <p:spPr/>
        <p:txBody>
          <a:bodyPr/>
          <a:lstStyle/>
          <a:p>
            <a:pPr algn="l">
              <a:lnSpc>
                <a:spcPct val="150000"/>
              </a:lnSpc>
            </a:pPr>
            <a:r>
              <a:rPr lang="en-CA" altLang="en-US"/>
              <a:t>Parents or other family members</a:t>
            </a:r>
          </a:p>
          <a:p>
            <a:pPr algn="l">
              <a:lnSpc>
                <a:spcPct val="150000"/>
              </a:lnSpc>
              <a:spcAft>
                <a:spcPts val="600"/>
              </a:spcAft>
            </a:pPr>
            <a:r>
              <a:rPr lang="en-CA" altLang="en-US"/>
              <a:t>Other trusted adults (teachers)</a:t>
            </a:r>
          </a:p>
          <a:p>
            <a:pPr algn="l">
              <a:spcAft>
                <a:spcPts val="600"/>
              </a:spcAft>
            </a:pPr>
            <a:r>
              <a:rPr lang="en-CA" altLang="en-US"/>
              <a:t>Health professionals</a:t>
            </a:r>
          </a:p>
          <a:p>
            <a:pPr algn="l"/>
            <a:endParaRPr lang="en-US"/>
          </a:p>
        </p:txBody>
      </p:sp>
    </p:spTree>
    <p:extLst>
      <p:ext uri="{BB962C8B-B14F-4D97-AF65-F5344CB8AC3E}">
        <p14:creationId xmlns:p14="http://schemas.microsoft.com/office/powerpoint/2010/main" val="2166469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p:txBody>
          <a:bodyPr/>
          <a:lstStyle/>
          <a:p>
            <a:pPr algn="l">
              <a:lnSpc>
                <a:spcPct val="150000"/>
              </a:lnSpc>
            </a:pPr>
            <a:r>
              <a:rPr lang="en-CA" altLang="en-US"/>
              <a:t>Giggling is okay</a:t>
            </a:r>
          </a:p>
          <a:p>
            <a:pPr algn="l">
              <a:lnSpc>
                <a:spcPct val="150000"/>
              </a:lnSpc>
            </a:pPr>
            <a:r>
              <a:rPr lang="en-CA" altLang="en-US"/>
              <a:t>Be respectful</a:t>
            </a:r>
          </a:p>
          <a:p>
            <a:pPr algn="l">
              <a:lnSpc>
                <a:spcPct val="150000"/>
              </a:lnSpc>
            </a:pPr>
            <a:r>
              <a:rPr lang="en-CA" altLang="en-US"/>
              <a:t>Everyone is learning, ask questions!</a:t>
            </a:r>
          </a:p>
          <a:p>
            <a:pPr algn="l">
              <a:lnSpc>
                <a:spcPct val="150000"/>
              </a:lnSpc>
            </a:pPr>
            <a:r>
              <a:rPr lang="en-CA" altLang="en-US"/>
              <a:t>Discuss puberty topics responsibly outside the classroom</a:t>
            </a:r>
          </a:p>
          <a:p>
            <a:pPr marL="0" indent="0" algn="l">
              <a:buNone/>
            </a:pPr>
            <a:endParaRPr lang="en-CA"/>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935038"/>
            <a:ext cx="10515600" cy="1325562"/>
          </a:xfrm>
        </p:spPr>
        <p:txBody>
          <a:bodyPr/>
          <a:lstStyle/>
          <a:p>
            <a:r>
              <a:rPr lang="en-CA" altLang="en-US" b="1">
                <a:solidFill>
                  <a:srgbClr val="006345"/>
                </a:solidFill>
                <a:latin typeface="Arial" panose="020B0604020202020204" pitchFamily="34" charset="0"/>
              </a:rPr>
              <a:t>C</a:t>
            </a:r>
            <a:r>
              <a:rPr lang="en-US" altLang="en-US" b="1">
                <a:solidFill>
                  <a:srgbClr val="006345"/>
                </a:solidFill>
                <a:latin typeface="Arial" panose="020B0604020202020204" pitchFamily="34" charset="0"/>
              </a:rPr>
              <a:t>lass Guidelines</a:t>
            </a:r>
            <a:endParaRPr lang="en-US" altLang="en-US" b="1">
              <a:solidFill>
                <a:srgbClr val="006345"/>
              </a:solidFill>
              <a:latin typeface="Arial Black" panose="020B0A04020102020204" pitchFamily="34" charset="0"/>
            </a:endParaRPr>
          </a:p>
        </p:txBody>
      </p:sp>
    </p:spTree>
    <p:extLst>
      <p:ext uri="{BB962C8B-B14F-4D97-AF65-F5344CB8AC3E}">
        <p14:creationId xmlns:p14="http://schemas.microsoft.com/office/powerpoint/2010/main" val="3522617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74C0-9DC2-4213-BADC-8683DABF2F39}"/>
              </a:ext>
            </a:extLst>
          </p:cNvPr>
          <p:cNvSpPr>
            <a:spLocks noGrp="1"/>
          </p:cNvSpPr>
          <p:nvPr>
            <p:ph type="title"/>
          </p:nvPr>
        </p:nvSpPr>
        <p:spPr/>
        <p:txBody>
          <a:bodyPr/>
          <a:lstStyle/>
          <a:p>
            <a:r>
              <a:rPr lang="en-CA" altLang="en-US">
                <a:solidFill>
                  <a:srgbClr val="006345"/>
                </a:solidFill>
              </a:rPr>
              <a:t>What is puberty?</a:t>
            </a:r>
            <a:endParaRPr lang="en-US"/>
          </a:p>
        </p:txBody>
      </p:sp>
      <p:sp>
        <p:nvSpPr>
          <p:cNvPr id="3" name="Content Placeholder 2">
            <a:extLst>
              <a:ext uri="{FF2B5EF4-FFF2-40B4-BE49-F238E27FC236}">
                <a16:creationId xmlns:a16="http://schemas.microsoft.com/office/drawing/2014/main" id="{A4605518-8277-44EE-BA7C-3AD5A292C922}"/>
              </a:ext>
            </a:extLst>
          </p:cNvPr>
          <p:cNvSpPr>
            <a:spLocks noGrp="1"/>
          </p:cNvSpPr>
          <p:nvPr>
            <p:ph idx="1"/>
          </p:nvPr>
        </p:nvSpPr>
        <p:spPr/>
        <p:txBody>
          <a:bodyPr/>
          <a:lstStyle/>
          <a:p>
            <a:pPr algn="l">
              <a:lnSpc>
                <a:spcPct val="150000"/>
              </a:lnSpc>
              <a:defRPr/>
            </a:pPr>
            <a:r>
              <a:rPr lang="en-CA" altLang="en-US"/>
              <a:t>Time of change from child to adult</a:t>
            </a:r>
          </a:p>
          <a:p>
            <a:pPr algn="l">
              <a:lnSpc>
                <a:spcPct val="150000"/>
              </a:lnSpc>
              <a:defRPr/>
            </a:pPr>
            <a:r>
              <a:rPr lang="en-CA" altLang="en-US"/>
              <a:t>Physical changes</a:t>
            </a:r>
          </a:p>
          <a:p>
            <a:pPr algn="l">
              <a:lnSpc>
                <a:spcPct val="150000"/>
              </a:lnSpc>
              <a:spcAft>
                <a:spcPts val="600"/>
              </a:spcAft>
              <a:defRPr/>
            </a:pPr>
            <a:r>
              <a:rPr lang="en-CA" altLang="en-US"/>
              <a:t>Emotional changes</a:t>
            </a:r>
          </a:p>
          <a:p>
            <a:pPr algn="l">
              <a:lnSpc>
                <a:spcPct val="150000"/>
              </a:lnSpc>
              <a:spcAft>
                <a:spcPts val="600"/>
              </a:spcAft>
              <a:defRPr/>
            </a:pPr>
            <a:r>
              <a:rPr lang="en-CA" altLang="en-US">
                <a:latin typeface="Arial"/>
                <a:cs typeface="Arial"/>
              </a:rPr>
              <a:t>In some cultures it is a celebrated right of passage</a:t>
            </a:r>
          </a:p>
          <a:p>
            <a:pPr marL="0" indent="0" algn="l">
              <a:lnSpc>
                <a:spcPct val="150000"/>
              </a:lnSpc>
              <a:spcAft>
                <a:spcPts val="600"/>
              </a:spcAft>
              <a:buNone/>
              <a:defRPr/>
            </a:pPr>
            <a:endParaRPr lang="en-CA" altLang="en-US"/>
          </a:p>
          <a:p>
            <a:endParaRPr lang="en-US"/>
          </a:p>
        </p:txBody>
      </p:sp>
    </p:spTree>
    <p:extLst>
      <p:ext uri="{BB962C8B-B14F-4D97-AF65-F5344CB8AC3E}">
        <p14:creationId xmlns:p14="http://schemas.microsoft.com/office/powerpoint/2010/main" val="2319560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DA5E-5664-4013-8DF4-E3D88CE30892}"/>
              </a:ext>
            </a:extLst>
          </p:cNvPr>
          <p:cNvSpPr>
            <a:spLocks noGrp="1"/>
          </p:cNvSpPr>
          <p:nvPr>
            <p:ph type="title"/>
          </p:nvPr>
        </p:nvSpPr>
        <p:spPr/>
        <p:txBody>
          <a:bodyPr/>
          <a:lstStyle/>
          <a:p>
            <a:r>
              <a:rPr lang="en-CA" altLang="en-US">
                <a:solidFill>
                  <a:srgbClr val="006345"/>
                </a:solidFill>
                <a:latin typeface="Arial"/>
                <a:cs typeface="Arial"/>
              </a:rPr>
              <a:t>When does puberty start?</a:t>
            </a:r>
            <a:endParaRPr lang="en-US">
              <a:latin typeface="Arial"/>
              <a:cs typeface="Arial"/>
            </a:endParaRPr>
          </a:p>
        </p:txBody>
      </p:sp>
      <p:sp>
        <p:nvSpPr>
          <p:cNvPr id="3" name="Content Placeholder 2">
            <a:extLst>
              <a:ext uri="{FF2B5EF4-FFF2-40B4-BE49-F238E27FC236}">
                <a16:creationId xmlns:a16="http://schemas.microsoft.com/office/drawing/2014/main" id="{18FFF7ED-2158-433D-8672-0E47579B4F5A}"/>
              </a:ext>
            </a:extLst>
          </p:cNvPr>
          <p:cNvSpPr>
            <a:spLocks noGrp="1"/>
          </p:cNvSpPr>
          <p:nvPr>
            <p:ph idx="1"/>
          </p:nvPr>
        </p:nvSpPr>
        <p:spPr>
          <a:xfrm>
            <a:off x="838200" y="2385250"/>
            <a:ext cx="10515600" cy="2459882"/>
          </a:xfrm>
        </p:spPr>
        <p:txBody>
          <a:bodyPr/>
          <a:lstStyle/>
          <a:p>
            <a:pPr algn="l">
              <a:lnSpc>
                <a:spcPct val="150000"/>
              </a:lnSpc>
              <a:spcAft>
                <a:spcPts val="600"/>
              </a:spcAft>
            </a:pPr>
            <a:r>
              <a:rPr lang="en-CA" altLang="en-US"/>
              <a:t>Puberty begins when youth are between 8-15 years old</a:t>
            </a:r>
          </a:p>
          <a:p>
            <a:pPr algn="l">
              <a:spcAft>
                <a:spcPts val="600"/>
              </a:spcAft>
            </a:pPr>
            <a:r>
              <a:rPr lang="en-CA" altLang="en-US"/>
              <a:t>The brain sends a signal to the reproductive organs to produce hormones</a:t>
            </a:r>
          </a:p>
          <a:p>
            <a:pPr algn="l"/>
            <a:r>
              <a:rPr lang="en-CA" altLang="en-US"/>
              <a:t>These hormones cause physical and emotional changes</a:t>
            </a:r>
          </a:p>
          <a:p>
            <a:endParaRPr lang="en-US"/>
          </a:p>
        </p:txBody>
      </p:sp>
      <p:grpSp>
        <p:nvGrpSpPr>
          <p:cNvPr id="4" name="Group 3">
            <a:extLst>
              <a:ext uri="{FF2B5EF4-FFF2-40B4-BE49-F238E27FC236}">
                <a16:creationId xmlns:a16="http://schemas.microsoft.com/office/drawing/2014/main" id="{D10C3F33-A89E-4649-A2E0-2271D9F54AA9}"/>
              </a:ext>
            </a:extLst>
          </p:cNvPr>
          <p:cNvGrpSpPr>
            <a:grpSpLocks/>
          </p:cNvGrpSpPr>
          <p:nvPr/>
        </p:nvGrpSpPr>
        <p:grpSpPr bwMode="auto">
          <a:xfrm>
            <a:off x="4522602" y="4643251"/>
            <a:ext cx="3146796" cy="2131621"/>
            <a:chOff x="2196436" y="4399132"/>
            <a:chExt cx="3563696" cy="2449060"/>
          </a:xfrm>
        </p:grpSpPr>
        <p:pic>
          <p:nvPicPr>
            <p:cNvPr id="5" name="Picture 11">
              <a:extLst>
                <a:ext uri="{FF2B5EF4-FFF2-40B4-BE49-F238E27FC236}">
                  <a16:creationId xmlns:a16="http://schemas.microsoft.com/office/drawing/2014/main" id="{201F3809-0544-4062-8637-A5658455A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8580"/>
            <a:stretch>
              <a:fillRect/>
            </a:stretch>
          </p:blipFill>
          <p:spPr bwMode="auto">
            <a:xfrm>
              <a:off x="3383868" y="4399132"/>
              <a:ext cx="2376264" cy="244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row: Up 5">
              <a:extLst>
                <a:ext uri="{FF2B5EF4-FFF2-40B4-BE49-F238E27FC236}">
                  <a16:creationId xmlns:a16="http://schemas.microsoft.com/office/drawing/2014/main" id="{E0E86638-3D98-4648-9E4F-E8CE37DF8298}"/>
                </a:ext>
              </a:extLst>
            </p:cNvPr>
            <p:cNvSpPr/>
            <p:nvPr/>
          </p:nvSpPr>
          <p:spPr>
            <a:xfrm rot="14843309">
              <a:off x="2879602" y="4244505"/>
              <a:ext cx="1007877" cy="2374210"/>
            </a:xfrm>
            <a:prstGeom prst="upArrow">
              <a:avLst/>
            </a:prstGeom>
            <a:solidFill>
              <a:srgbClr val="1CB49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68587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76F13E0F-B451-40B3-A044-4152DD5F3410}"/>
              </a:ext>
            </a:extLst>
          </p:cNvPr>
          <p:cNvSpPr txBox="1">
            <a:spLocks/>
          </p:cNvSpPr>
          <p:nvPr/>
        </p:nvSpPr>
        <p:spPr>
          <a:xfrm>
            <a:off x="836611" y="1138217"/>
            <a:ext cx="5157787" cy="823912"/>
          </a:xfrm>
          <a:prstGeom prst="rect">
            <a:avLst/>
          </a:prstGeom>
        </p:spPr>
        <p:txBody>
          <a:bodyPr vert="horz" lIns="91440" tIns="45720" rIns="91440" bIns="45720" rtlCol="0" anchor="t">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altLang="en-US" sz="3600" b="1">
                <a:solidFill>
                  <a:srgbClr val="006345"/>
                </a:solidFill>
              </a:rPr>
              <a:t>Person with a penis</a:t>
            </a:r>
            <a:endParaRPr lang="en-US" sz="3600" b="1"/>
          </a:p>
        </p:txBody>
      </p:sp>
      <p:sp>
        <p:nvSpPr>
          <p:cNvPr id="5" name="Text Placeholder 6">
            <a:extLst>
              <a:ext uri="{FF2B5EF4-FFF2-40B4-BE49-F238E27FC236}">
                <a16:creationId xmlns:a16="http://schemas.microsoft.com/office/drawing/2014/main" id="{B324D88F-6AC3-4076-AB24-29F4DD869FF4}"/>
              </a:ext>
            </a:extLst>
          </p:cNvPr>
          <p:cNvSpPr txBox="1">
            <a:spLocks/>
          </p:cNvSpPr>
          <p:nvPr/>
        </p:nvSpPr>
        <p:spPr>
          <a:xfrm>
            <a:off x="6096000" y="1138217"/>
            <a:ext cx="5183188" cy="823912"/>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altLang="en-US" sz="3600" b="1">
                <a:solidFill>
                  <a:srgbClr val="006345"/>
                </a:solidFill>
              </a:rPr>
              <a:t>Person with a vulva</a:t>
            </a:r>
            <a:endParaRPr lang="en-US" altLang="en-US" sz="3600" b="1">
              <a:solidFill>
                <a:srgbClr val="006345"/>
              </a:solidFill>
            </a:endParaRPr>
          </a:p>
          <a:p>
            <a:endParaRPr lang="en-US"/>
          </a:p>
        </p:txBody>
      </p:sp>
      <p:pic>
        <p:nvPicPr>
          <p:cNvPr id="6" name="Picture 6">
            <a:extLst>
              <a:ext uri="{FF2B5EF4-FFF2-40B4-BE49-F238E27FC236}">
                <a16:creationId xmlns:a16="http://schemas.microsoft.com/office/drawing/2014/main" id="{F445A533-B74E-453C-AC9C-429A30998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549" y="2030062"/>
            <a:ext cx="3731912"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C7C689EA-F17F-4211-9797-19FF00DE4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699" y="2030062"/>
            <a:ext cx="3657790"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Up 7">
            <a:extLst>
              <a:ext uri="{FF2B5EF4-FFF2-40B4-BE49-F238E27FC236}">
                <a16:creationId xmlns:a16="http://schemas.microsoft.com/office/drawing/2014/main" id="{5FC40253-8EC0-4D7B-853F-87A36DAA7A9D}"/>
              </a:ext>
            </a:extLst>
          </p:cNvPr>
          <p:cNvSpPr/>
          <p:nvPr/>
        </p:nvSpPr>
        <p:spPr>
          <a:xfrm rot="5400000">
            <a:off x="2911448" y="5031276"/>
            <a:ext cx="1008112" cy="2374861"/>
          </a:xfrm>
          <a:prstGeom prst="upArrow">
            <a:avLst/>
          </a:prstGeom>
          <a:solidFill>
            <a:srgbClr val="1CB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6B2E7AC-5B60-461E-8225-15D8C8355A42}"/>
              </a:ext>
            </a:extLst>
          </p:cNvPr>
          <p:cNvSpPr/>
          <p:nvPr/>
        </p:nvSpPr>
        <p:spPr>
          <a:xfrm>
            <a:off x="2396552" y="6034040"/>
            <a:ext cx="1616661" cy="369332"/>
          </a:xfrm>
          <a:prstGeom prst="rect">
            <a:avLst/>
          </a:prstGeom>
        </p:spPr>
        <p:txBody>
          <a:bodyPr wrap="none">
            <a:spAutoFit/>
          </a:bodyPr>
          <a:lstStyle/>
          <a:p>
            <a:r>
              <a:rPr lang="en-CA" b="1">
                <a:solidFill>
                  <a:schemeClr val="bg1"/>
                </a:solidFill>
                <a:latin typeface="Arial" panose="020B0604020202020204" pitchFamily="34" charset="0"/>
                <a:cs typeface="Arial" panose="020B0604020202020204" pitchFamily="34" charset="0"/>
              </a:rPr>
              <a:t>Testosterone</a:t>
            </a:r>
            <a:endParaRPr lang="en-US"/>
          </a:p>
        </p:txBody>
      </p:sp>
      <p:sp>
        <p:nvSpPr>
          <p:cNvPr id="11" name="Arrow: Up 10">
            <a:extLst>
              <a:ext uri="{FF2B5EF4-FFF2-40B4-BE49-F238E27FC236}">
                <a16:creationId xmlns:a16="http://schemas.microsoft.com/office/drawing/2014/main" id="{8165B723-179E-4082-BEB2-71BDD7DDB3AF}"/>
              </a:ext>
            </a:extLst>
          </p:cNvPr>
          <p:cNvSpPr/>
          <p:nvPr/>
        </p:nvSpPr>
        <p:spPr>
          <a:xfrm rot="5400000">
            <a:off x="8142582" y="5027587"/>
            <a:ext cx="1008112" cy="2374861"/>
          </a:xfrm>
          <a:prstGeom prst="upArrow">
            <a:avLst/>
          </a:prstGeom>
          <a:solidFill>
            <a:srgbClr val="1CB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947CD7-887F-4C02-B860-A1CED43FBB7F}"/>
              </a:ext>
            </a:extLst>
          </p:cNvPr>
          <p:cNvSpPr/>
          <p:nvPr/>
        </p:nvSpPr>
        <p:spPr>
          <a:xfrm>
            <a:off x="7856286" y="6028507"/>
            <a:ext cx="1184940" cy="369332"/>
          </a:xfrm>
          <a:prstGeom prst="rect">
            <a:avLst/>
          </a:prstGeom>
        </p:spPr>
        <p:txBody>
          <a:bodyPr wrap="none">
            <a:spAutoFit/>
          </a:bodyPr>
          <a:lstStyle/>
          <a:p>
            <a:r>
              <a:rPr lang="en-CA" b="1">
                <a:solidFill>
                  <a:schemeClr val="bg1"/>
                </a:solidFill>
                <a:latin typeface="Arial" panose="020B0604020202020204" pitchFamily="34" charset="0"/>
                <a:cs typeface="Arial" panose="020B0604020202020204" pitchFamily="34" charset="0"/>
              </a:rPr>
              <a:t>Estrogen</a:t>
            </a:r>
            <a:endParaRPr lang="en-US"/>
          </a:p>
        </p:txBody>
      </p:sp>
    </p:spTree>
    <p:extLst>
      <p:ext uri="{BB962C8B-B14F-4D97-AF65-F5344CB8AC3E}">
        <p14:creationId xmlns:p14="http://schemas.microsoft.com/office/powerpoint/2010/main" val="4021878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A858-014C-47CA-952D-B834F99C366D}"/>
              </a:ext>
            </a:extLst>
          </p:cNvPr>
          <p:cNvSpPr>
            <a:spLocks noGrp="1"/>
          </p:cNvSpPr>
          <p:nvPr>
            <p:ph type="title"/>
          </p:nvPr>
        </p:nvSpPr>
        <p:spPr/>
        <p:txBody>
          <a:bodyPr/>
          <a:lstStyle/>
          <a:p>
            <a:r>
              <a:rPr lang="en-CA" altLang="en-US">
                <a:solidFill>
                  <a:srgbClr val="006345"/>
                </a:solidFill>
              </a:rPr>
              <a:t>What changes can happen to everyone?</a:t>
            </a:r>
            <a:endParaRPr lang="en-US"/>
          </a:p>
        </p:txBody>
      </p:sp>
      <p:sp>
        <p:nvSpPr>
          <p:cNvPr id="3" name="Content Placeholder 2">
            <a:extLst>
              <a:ext uri="{FF2B5EF4-FFF2-40B4-BE49-F238E27FC236}">
                <a16:creationId xmlns:a16="http://schemas.microsoft.com/office/drawing/2014/main" id="{5E231E03-3741-4FA7-9284-465460A4AA7F}"/>
              </a:ext>
            </a:extLst>
          </p:cNvPr>
          <p:cNvSpPr>
            <a:spLocks noGrp="1"/>
          </p:cNvSpPr>
          <p:nvPr>
            <p:ph idx="1"/>
          </p:nvPr>
        </p:nvSpPr>
        <p:spPr>
          <a:xfrm>
            <a:off x="838200" y="2385250"/>
            <a:ext cx="10515600" cy="3988656"/>
          </a:xfrm>
        </p:spPr>
        <p:txBody>
          <a:bodyPr/>
          <a:lstStyle/>
          <a:p>
            <a:pPr algn="l">
              <a:lnSpc>
                <a:spcPct val="150000"/>
              </a:lnSpc>
            </a:pPr>
            <a:r>
              <a:rPr lang="en-CA" altLang="en-US"/>
              <a:t>Growing</a:t>
            </a:r>
            <a:endParaRPr lang="en-US"/>
          </a:p>
          <a:p>
            <a:pPr lvl="1"/>
            <a:r>
              <a:rPr lang="en-CA" altLang="en-US">
                <a:latin typeface="Arial" panose="020B0604020202020204" pitchFamily="34" charset="0"/>
              </a:rPr>
              <a:t>Bones and muscles grow, get taller</a:t>
            </a:r>
          </a:p>
          <a:p>
            <a:pPr lvl="1"/>
            <a:r>
              <a:rPr lang="en-CA" altLang="en-US">
                <a:latin typeface="Arial" panose="020B0604020202020204" pitchFamily="34" charset="0"/>
              </a:rPr>
              <a:t>Weight gain </a:t>
            </a:r>
          </a:p>
          <a:p>
            <a:pPr algn="l">
              <a:lnSpc>
                <a:spcPct val="150000"/>
              </a:lnSpc>
            </a:pPr>
            <a:r>
              <a:rPr lang="en-CA" altLang="en-US"/>
              <a:t>Skin and hair can become oiler </a:t>
            </a:r>
          </a:p>
          <a:p>
            <a:pPr lvl="1">
              <a:lnSpc>
                <a:spcPct val="150000"/>
              </a:lnSpc>
            </a:pPr>
            <a:r>
              <a:rPr lang="en-CA" altLang="en-US">
                <a:latin typeface="Arial" panose="020B0604020202020204" pitchFamily="34" charset="0"/>
              </a:rPr>
              <a:t>Acne (face, back, chest)</a:t>
            </a:r>
          </a:p>
          <a:p>
            <a:pPr algn="l">
              <a:lnSpc>
                <a:spcPct val="150000"/>
              </a:lnSpc>
            </a:pPr>
            <a:r>
              <a:rPr lang="en-US" altLang="en-US"/>
              <a:t>Sweat and body </a:t>
            </a:r>
            <a:r>
              <a:rPr lang="en-US" altLang="en-US" err="1"/>
              <a:t>odour</a:t>
            </a:r>
            <a:endParaRPr lang="en-US" altLang="en-US"/>
          </a:p>
          <a:p>
            <a:endParaRPr lang="en-US"/>
          </a:p>
        </p:txBody>
      </p:sp>
      <p:pic>
        <p:nvPicPr>
          <p:cNvPr id="6" name="Picture 2">
            <a:extLst>
              <a:ext uri="{FF2B5EF4-FFF2-40B4-BE49-F238E27FC236}">
                <a16:creationId xmlns:a16="http://schemas.microsoft.com/office/drawing/2014/main" id="{63C632DA-3208-437D-B74A-81084D7D421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0896567">
            <a:off x="7741956" y="2342006"/>
            <a:ext cx="3431623" cy="451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41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A858-014C-47CA-952D-B834F99C366D}"/>
              </a:ext>
            </a:extLst>
          </p:cNvPr>
          <p:cNvSpPr>
            <a:spLocks noGrp="1"/>
          </p:cNvSpPr>
          <p:nvPr>
            <p:ph type="title"/>
          </p:nvPr>
        </p:nvSpPr>
        <p:spPr/>
        <p:txBody>
          <a:bodyPr/>
          <a:lstStyle/>
          <a:p>
            <a:r>
              <a:rPr lang="en-CA" altLang="en-US">
                <a:solidFill>
                  <a:srgbClr val="006345"/>
                </a:solidFill>
              </a:rPr>
              <a:t>What changes can happen to everyone?</a:t>
            </a:r>
            <a:endParaRPr lang="en-US"/>
          </a:p>
        </p:txBody>
      </p:sp>
      <p:sp>
        <p:nvSpPr>
          <p:cNvPr id="3" name="Content Placeholder 2">
            <a:extLst>
              <a:ext uri="{FF2B5EF4-FFF2-40B4-BE49-F238E27FC236}">
                <a16:creationId xmlns:a16="http://schemas.microsoft.com/office/drawing/2014/main" id="{5E231E03-3741-4FA7-9284-465460A4AA7F}"/>
              </a:ext>
            </a:extLst>
          </p:cNvPr>
          <p:cNvSpPr>
            <a:spLocks noGrp="1"/>
          </p:cNvSpPr>
          <p:nvPr>
            <p:ph idx="1"/>
          </p:nvPr>
        </p:nvSpPr>
        <p:spPr>
          <a:xfrm>
            <a:off x="838200" y="2385250"/>
            <a:ext cx="10515600" cy="3988656"/>
          </a:xfrm>
        </p:spPr>
        <p:txBody>
          <a:bodyPr/>
          <a:lstStyle/>
          <a:p>
            <a:pPr algn="l">
              <a:lnSpc>
                <a:spcPct val="150000"/>
              </a:lnSpc>
            </a:pPr>
            <a:r>
              <a:rPr lang="en-US" altLang="en-US"/>
              <a:t>Hair growth </a:t>
            </a:r>
            <a:endParaRPr lang="en-US"/>
          </a:p>
          <a:p>
            <a:pPr lvl="1"/>
            <a:r>
              <a:rPr lang="en-US" altLang="en-US">
                <a:latin typeface="Arial" panose="020B0604020202020204" pitchFamily="34" charset="0"/>
              </a:rPr>
              <a:t>Underarm and pubic areas</a:t>
            </a:r>
          </a:p>
          <a:p>
            <a:pPr lvl="1"/>
            <a:r>
              <a:rPr lang="en-US" altLang="en-US">
                <a:latin typeface="Arial" panose="020B0604020202020204" pitchFamily="34" charset="0"/>
              </a:rPr>
              <a:t>Darker hair on arms and legs</a:t>
            </a:r>
          </a:p>
          <a:p>
            <a:pPr algn="l">
              <a:lnSpc>
                <a:spcPct val="150000"/>
              </a:lnSpc>
            </a:pPr>
            <a:r>
              <a:rPr lang="en-US" altLang="en-US"/>
              <a:t>Voice changes</a:t>
            </a:r>
          </a:p>
          <a:p>
            <a:pPr algn="l">
              <a:lnSpc>
                <a:spcPct val="150000"/>
              </a:lnSpc>
            </a:pPr>
            <a:r>
              <a:rPr lang="en-US" altLang="en-US"/>
              <a:t>Changes in mood</a:t>
            </a:r>
          </a:p>
          <a:p>
            <a:endParaRPr lang="en-US"/>
          </a:p>
        </p:txBody>
      </p:sp>
      <p:pic>
        <p:nvPicPr>
          <p:cNvPr id="5" name="Picture 2">
            <a:extLst>
              <a:ext uri="{FF2B5EF4-FFF2-40B4-BE49-F238E27FC236}">
                <a16:creationId xmlns:a16="http://schemas.microsoft.com/office/drawing/2014/main" id="{9D149697-AA0F-4D09-ACCB-52561543F82C}"/>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639502" y="1899170"/>
            <a:ext cx="4327678" cy="447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26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1FB6-B3F2-47DA-B785-44FF3D305526}"/>
              </a:ext>
            </a:extLst>
          </p:cNvPr>
          <p:cNvSpPr>
            <a:spLocks noGrp="1"/>
          </p:cNvSpPr>
          <p:nvPr>
            <p:ph type="title"/>
          </p:nvPr>
        </p:nvSpPr>
        <p:spPr/>
        <p:txBody>
          <a:bodyPr/>
          <a:lstStyle/>
          <a:p>
            <a:r>
              <a:rPr lang="en-CA" altLang="en-US">
                <a:solidFill>
                  <a:srgbClr val="006345"/>
                </a:solidFill>
              </a:rPr>
              <a:t>What changes can happen to a person with a penis?</a:t>
            </a:r>
            <a:endParaRPr lang="en-US"/>
          </a:p>
        </p:txBody>
      </p:sp>
      <p:sp>
        <p:nvSpPr>
          <p:cNvPr id="4" name="Rectangle 3">
            <a:extLst>
              <a:ext uri="{FF2B5EF4-FFF2-40B4-BE49-F238E27FC236}">
                <a16:creationId xmlns:a16="http://schemas.microsoft.com/office/drawing/2014/main" id="{78782E29-B7AD-4437-ACF1-E63F2C856BDC}"/>
              </a:ext>
            </a:extLst>
          </p:cNvPr>
          <p:cNvSpPr>
            <a:spLocks noGrp="1" noChangeArrowheads="1"/>
          </p:cNvSpPr>
          <p:nvPr>
            <p:ph idx="1"/>
          </p:nvPr>
        </p:nvSpPr>
        <p:spPr>
          <a:xfrm>
            <a:off x="838200" y="2386013"/>
            <a:ext cx="10515600" cy="4351337"/>
          </a:xfrm>
        </p:spPr>
        <p:txBody>
          <a:bodyPr vert="horz" lIns="91440" tIns="45720" rIns="91440" bIns="45720" rtlCol="0" anchor="t">
            <a:normAutofit/>
          </a:bodyPr>
          <a:lstStyle/>
          <a:p>
            <a:pPr marL="0" indent="0" algn="l">
              <a:lnSpc>
                <a:spcPct val="150000"/>
              </a:lnSpc>
              <a:buNone/>
            </a:pPr>
            <a:r>
              <a:rPr lang="en-CA" altLang="en-US" sz="2400" b="1"/>
              <a:t>Testosterone</a:t>
            </a:r>
            <a:r>
              <a:rPr lang="en-CA" altLang="en-US" sz="2400"/>
              <a:t> causes:</a:t>
            </a:r>
            <a:endParaRPr lang="en-US" sz="2400"/>
          </a:p>
          <a:p>
            <a:pPr algn="l">
              <a:lnSpc>
                <a:spcPct val="150000"/>
              </a:lnSpc>
            </a:pPr>
            <a:r>
              <a:rPr lang="en-CA" altLang="en-US" sz="2400"/>
              <a:t>Hair to grow on the face, chest and back</a:t>
            </a:r>
          </a:p>
          <a:p>
            <a:pPr algn="l">
              <a:lnSpc>
                <a:spcPct val="150000"/>
              </a:lnSpc>
            </a:pPr>
            <a:r>
              <a:rPr lang="en-CA" altLang="en-US" sz="2400"/>
              <a:t>Testicles and penis to get bigger</a:t>
            </a:r>
          </a:p>
          <a:p>
            <a:pPr algn="l">
              <a:lnSpc>
                <a:spcPct val="150000"/>
              </a:lnSpc>
            </a:pPr>
            <a:r>
              <a:rPr lang="en-CA" altLang="en-US" sz="2400"/>
              <a:t>Voice to deepen</a:t>
            </a:r>
          </a:p>
        </p:txBody>
      </p:sp>
    </p:spTree>
    <p:extLst>
      <p:ext uri="{BB962C8B-B14F-4D97-AF65-F5344CB8AC3E}">
        <p14:creationId xmlns:p14="http://schemas.microsoft.com/office/powerpoint/2010/main" val="834073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65F6-426E-4A9A-99AC-2148695DC978}"/>
              </a:ext>
            </a:extLst>
          </p:cNvPr>
          <p:cNvSpPr>
            <a:spLocks noGrp="1"/>
          </p:cNvSpPr>
          <p:nvPr>
            <p:ph type="title"/>
          </p:nvPr>
        </p:nvSpPr>
        <p:spPr/>
        <p:txBody>
          <a:bodyPr/>
          <a:lstStyle/>
          <a:p>
            <a:r>
              <a:rPr lang="en-CA" altLang="en-US">
                <a:solidFill>
                  <a:srgbClr val="006345"/>
                </a:solidFill>
              </a:rPr>
              <a:t>What changes can happen to a person with a vulva?</a:t>
            </a:r>
            <a:endParaRPr lang="en-US"/>
          </a:p>
        </p:txBody>
      </p:sp>
      <p:sp>
        <p:nvSpPr>
          <p:cNvPr id="3" name="Content Placeholder 2">
            <a:extLst>
              <a:ext uri="{FF2B5EF4-FFF2-40B4-BE49-F238E27FC236}">
                <a16:creationId xmlns:a16="http://schemas.microsoft.com/office/drawing/2014/main" id="{F89F6C78-71B5-4CD4-8FDF-03AB9E345398}"/>
              </a:ext>
            </a:extLst>
          </p:cNvPr>
          <p:cNvSpPr>
            <a:spLocks noGrp="1"/>
          </p:cNvSpPr>
          <p:nvPr>
            <p:ph idx="1"/>
          </p:nvPr>
        </p:nvSpPr>
        <p:spPr/>
        <p:txBody>
          <a:bodyPr/>
          <a:lstStyle/>
          <a:p>
            <a:pPr marL="0" indent="0" algn="l">
              <a:lnSpc>
                <a:spcPct val="150000"/>
              </a:lnSpc>
              <a:buNone/>
            </a:pPr>
            <a:r>
              <a:rPr lang="en-CA" altLang="en-US" b="1"/>
              <a:t>Estrogen</a:t>
            </a:r>
            <a:r>
              <a:rPr lang="en-CA" altLang="en-US"/>
              <a:t> causes:</a:t>
            </a:r>
            <a:endParaRPr lang="en-US"/>
          </a:p>
          <a:p>
            <a:pPr algn="l">
              <a:lnSpc>
                <a:spcPct val="150000"/>
              </a:lnSpc>
            </a:pPr>
            <a:r>
              <a:rPr lang="en-CA" altLang="en-US"/>
              <a:t>Breasts and nipples to get larger</a:t>
            </a:r>
          </a:p>
          <a:p>
            <a:pPr algn="l">
              <a:lnSpc>
                <a:spcPct val="150000"/>
              </a:lnSpc>
            </a:pPr>
            <a:r>
              <a:rPr lang="en-CA" altLang="en-US"/>
              <a:t>Hips to get wider and more curvy</a:t>
            </a:r>
          </a:p>
          <a:p>
            <a:pPr algn="l">
              <a:lnSpc>
                <a:spcPct val="150000"/>
              </a:lnSpc>
            </a:pPr>
            <a:r>
              <a:rPr lang="en-CA" altLang="en-US"/>
              <a:t>Menstruation (period) to start</a:t>
            </a:r>
          </a:p>
          <a:p>
            <a:endParaRPr lang="en-US"/>
          </a:p>
        </p:txBody>
      </p:sp>
    </p:spTree>
    <p:extLst>
      <p:ext uri="{BB962C8B-B14F-4D97-AF65-F5344CB8AC3E}">
        <p14:creationId xmlns:p14="http://schemas.microsoft.com/office/powerpoint/2010/main" val="212657685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LHU032922.pptx" id="{9C9A844F-60E2-4832-9500-5CDCB9E9264F}" vid="{F3BFBC48-11B2-4151-9D1F-1441328DED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970EF6889E1542940F523285A40321" ma:contentTypeVersion="17" ma:contentTypeDescription="Create a new document." ma:contentTypeScope="" ma:versionID="0306d1d65540748c94805bb0236d1746">
  <xsd:schema xmlns:xsd="http://www.w3.org/2001/XMLSchema" xmlns:xs="http://www.w3.org/2001/XMLSchema" xmlns:p="http://schemas.microsoft.com/office/2006/metadata/properties" xmlns:ns2="88b26220-c0c3-4b70-bd45-470f1aa6fb54" xmlns:ns3="8c35f27a-7766-42e4-af79-3c5503d623c9" targetNamespace="http://schemas.microsoft.com/office/2006/metadata/properties" ma:root="true" ma:fieldsID="df2121132868da5439a57edafd1e1dc2" ns2:_="" ns3:_="">
    <xsd:import namespace="88b26220-c0c3-4b70-bd45-470f1aa6fb54"/>
    <xsd:import namespace="8c35f27a-7766-42e4-af79-3c5503d623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Details"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b26220-c0c3-4b70-bd45-470f1aa6fb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Details" ma:index="18" nillable="true" ma:displayName="Details" ma:format="Dropdown" ma:internalName="Details">
      <xsd:simpleType>
        <xsd:restriction base="dms:Text">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8ccabe3-0932-4d16-bb3d-57018f634a6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c35f27a-7766-42e4-af79-3c5503d623c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5bacca76-5b74-4581-b56d-a9bb706afbaf}" ma:internalName="TaxCatchAll" ma:showField="CatchAllData" ma:web="8c35f27a-7766-42e4-af79-3c5503d623c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tails xmlns="88b26220-c0c3-4b70-bd45-470f1aa6fb54" xsi:nil="true"/>
    <TaxCatchAll xmlns="8c35f27a-7766-42e4-af79-3c5503d623c9" xsi:nil="true"/>
    <lcf76f155ced4ddcb4097134ff3c332f xmlns="88b26220-c0c3-4b70-bd45-470f1aa6fb5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5E01077-8248-4653-B1D2-D57BEAF1339B}">
  <ds:schemaRefs>
    <ds:schemaRef ds:uri="http://schemas.microsoft.com/sharepoint/v3/contenttype/forms"/>
  </ds:schemaRefs>
</ds:datastoreItem>
</file>

<file path=customXml/itemProps2.xml><?xml version="1.0" encoding="utf-8"?>
<ds:datastoreItem xmlns:ds="http://schemas.openxmlformats.org/officeDocument/2006/customXml" ds:itemID="{D8005FDE-829B-4411-A03A-2EEBAA2A04FF}">
  <ds:schemaRefs>
    <ds:schemaRef ds:uri="88b26220-c0c3-4b70-bd45-470f1aa6fb54"/>
    <ds:schemaRef ds:uri="8c35f27a-7766-42e4-af79-3c5503d623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8860FB0-8DB2-45E2-ADEA-3F6D18E25BCB}">
  <ds:schemaRefs>
    <ds:schemaRef ds:uri="88b26220-c0c3-4b70-bd45-470f1aa6fb54"/>
    <ds:schemaRef ds:uri="8c35f27a-7766-42e4-af79-3c5503d623c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MLHU2022-Template</Template>
  <Application>Microsoft Office PowerPoint</Application>
  <PresentationFormat>Widescreen</PresentationFormat>
  <Slides>14</Slides>
  <Notes>13</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Custom Design</vt:lpstr>
      <vt:lpstr>PowerPoint Presentation</vt:lpstr>
      <vt:lpstr>Class Guidelines</vt:lpstr>
      <vt:lpstr>What is puberty?</vt:lpstr>
      <vt:lpstr>When does puberty start?</vt:lpstr>
      <vt:lpstr>PowerPoint Presentation</vt:lpstr>
      <vt:lpstr>What changes can happen to everyone?</vt:lpstr>
      <vt:lpstr>What changes can happen to everyone?</vt:lpstr>
      <vt:lpstr>What changes can happen to a person with a penis?</vt:lpstr>
      <vt:lpstr>What changes can happen to a person with a vulva?</vt:lpstr>
      <vt:lpstr>What is menstruation (a period)?</vt:lpstr>
      <vt:lpstr>Feelings</vt:lpstr>
      <vt:lpstr>PowerPoint Presentation</vt:lpstr>
      <vt:lpstr>How can puberty affect relationships?</vt:lpstr>
      <vt:lpstr>Where can you get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Jacqueline Eckert</dc:creator>
  <cp:revision>2</cp:revision>
  <dcterms:created xsi:type="dcterms:W3CDTF">2022-04-14T13:45:21Z</dcterms:created>
  <dcterms:modified xsi:type="dcterms:W3CDTF">2023-11-06T20:12:43Z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0x01010050970EF6889E1542940F523285A40321</vt:lpwstr>
  </property>
  <property fmtid="{D5CDD505-2E9C-101B-9397-08002B2CF9AE}" pid="3" name="MediaServiceImageTags">
    <vt:lpwstr/>
  </property>
</Properties>
</file>