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26"/>
  </p:notesMasterIdLst>
  <p:sldIdLst>
    <p:sldId id="256" r:id="rId5"/>
    <p:sldId id="258" r:id="rId6"/>
    <p:sldId id="259" r:id="rId7"/>
    <p:sldId id="260"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B497"/>
    <a:srgbClr val="7996F3"/>
    <a:srgbClr val="1498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89537F-7411-EE20-B7EA-D840CF04F110}" v="26" dt="2023-04-26T14:34:49.001"/>
    <p1510:client id="{A6B275CA-480F-D21C-F7F3-7AE7697220B9}" v="4" dt="2023-04-24T14:05:17.322"/>
    <p1510:client id="{F164D959-5477-4CFE-A483-9DA9FA035BB8}" v="2" dt="2023-04-24T13:41:33.9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678" autoAdjust="0"/>
  </p:normalViewPr>
  <p:slideViewPr>
    <p:cSldViewPr snapToGrid="0">
      <p:cViewPr varScale="1">
        <p:scale>
          <a:sx n="84" d="100"/>
          <a:sy n="84" d="100"/>
        </p:scale>
        <p:origin x="15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216D49-9B5A-4598-A1CB-4B00740B9945}" type="datetimeFigureOut">
              <a:rPr lang="en-US" smtClean="0"/>
              <a:t>11/6/2023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A4F6F7-D354-4F7A-83CD-BBE40742BBC2}" type="slidenum">
              <a:rPr lang="en-US" smtClean="0"/>
              <a:t>‹#›</a:t>
            </a:fld>
            <a:endParaRPr lang="en-US"/>
          </a:p>
        </p:txBody>
      </p:sp>
    </p:spTree>
    <p:extLst>
      <p:ext uri="{BB962C8B-B14F-4D97-AF65-F5344CB8AC3E}">
        <p14:creationId xmlns:p14="http://schemas.microsoft.com/office/powerpoint/2010/main" val="1942484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ixabay.com/vectors/brain-anatomy-man-mind-people-154297/"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ecca.org.au/"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presentation covers the Human Development and Sexual Health section D2.4 of the Grade 4 Ontario Health and Physical Education Curriculum.</a:t>
            </a:r>
          </a:p>
          <a:p>
            <a:endParaRPr lang="en-US"/>
          </a:p>
          <a:p>
            <a:endParaRPr lang="en-US"/>
          </a:p>
          <a:p>
            <a:r>
              <a:rPr lang="en-US"/>
              <a:t>Hygiene practices are individual and personal choices, encourage students to talk to parents or a trusted adult about the changes of puberty and hygiene practices. </a:t>
            </a:r>
          </a:p>
          <a:p>
            <a:endParaRPr lang="en-US"/>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 To provide an inclusive environment for all students, regardless of their gender identity, we use the names of body parts and hormones to discuss physical differences rather than the use of gender. </a:t>
            </a:r>
            <a:endParaRPr lang="en-US"/>
          </a:p>
        </p:txBody>
      </p:sp>
      <p:sp>
        <p:nvSpPr>
          <p:cNvPr id="4" name="Slide Number Placeholder 3"/>
          <p:cNvSpPr>
            <a:spLocks noGrp="1"/>
          </p:cNvSpPr>
          <p:nvPr>
            <p:ph type="sldNum" sz="quarter" idx="5"/>
          </p:nvPr>
        </p:nvSpPr>
        <p:spPr/>
        <p:txBody>
          <a:bodyPr/>
          <a:lstStyle/>
          <a:p>
            <a:fld id="{FFA4F6F7-D354-4F7A-83CD-BBE40742BBC2}" type="slidenum">
              <a:rPr lang="en-US" smtClean="0"/>
              <a:t>1</a:t>
            </a:fld>
            <a:endParaRPr lang="en-US"/>
          </a:p>
        </p:txBody>
      </p:sp>
    </p:spTree>
    <p:extLst>
      <p:ext uri="{BB962C8B-B14F-4D97-AF65-F5344CB8AC3E}">
        <p14:creationId xmlns:p14="http://schemas.microsoft.com/office/powerpoint/2010/main" val="2444675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a:t>What are these items?  How do they relate to the changes during puberty?</a:t>
            </a:r>
            <a:endParaRPr lang="en-US" altLang="en-US"/>
          </a:p>
          <a:p>
            <a:endParaRPr lang="en-CA" altLang="en-US"/>
          </a:p>
          <a:p>
            <a:r>
              <a:rPr lang="en-CA" altLang="en-US"/>
              <a:t>Image source: Adobe Stock-purchased</a:t>
            </a:r>
            <a:endParaRPr lang="en-US" altLang="en-US"/>
          </a:p>
          <a:p>
            <a:endParaRPr lang="en-US"/>
          </a:p>
        </p:txBody>
      </p:sp>
      <p:sp>
        <p:nvSpPr>
          <p:cNvPr id="4" name="Slide Number Placeholder 3"/>
          <p:cNvSpPr>
            <a:spLocks noGrp="1"/>
          </p:cNvSpPr>
          <p:nvPr>
            <p:ph type="sldNum" sz="quarter" idx="5"/>
          </p:nvPr>
        </p:nvSpPr>
        <p:spPr/>
        <p:txBody>
          <a:bodyPr/>
          <a:lstStyle/>
          <a:p>
            <a:fld id="{FFA4F6F7-D354-4F7A-83CD-BBE40742BBC2}" type="slidenum">
              <a:rPr lang="en-US" smtClean="0"/>
              <a:t>11</a:t>
            </a:fld>
            <a:endParaRPr lang="en-US"/>
          </a:p>
        </p:txBody>
      </p:sp>
    </p:spTree>
    <p:extLst>
      <p:ext uri="{BB962C8B-B14F-4D97-AF65-F5344CB8AC3E}">
        <p14:creationId xmlns:p14="http://schemas.microsoft.com/office/powerpoint/2010/main" val="1809217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A4F6F7-D354-4F7A-83CD-BBE40742BBC2}" type="slidenum">
              <a:rPr lang="en-US" smtClean="0"/>
              <a:t>12</a:t>
            </a:fld>
            <a:endParaRPr lang="en-US"/>
          </a:p>
        </p:txBody>
      </p:sp>
    </p:spTree>
    <p:extLst>
      <p:ext uri="{BB962C8B-B14F-4D97-AF65-F5344CB8AC3E}">
        <p14:creationId xmlns:p14="http://schemas.microsoft.com/office/powerpoint/2010/main" val="43985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a:t>What are these items?  How do they relate to the changes during puberty?</a:t>
            </a:r>
            <a:endParaRPr lang="en-US" altLang="en-US"/>
          </a:p>
          <a:p>
            <a:endParaRPr lang="en-CA" altLang="en-US"/>
          </a:p>
          <a:p>
            <a:r>
              <a:rPr lang="en-CA" altLang="en-US"/>
              <a:t>Image source: Adobe Stock-purchased</a:t>
            </a:r>
            <a:endParaRPr lang="en-US" altLang="en-US"/>
          </a:p>
          <a:p>
            <a:endParaRPr lang="en-US"/>
          </a:p>
        </p:txBody>
      </p:sp>
      <p:sp>
        <p:nvSpPr>
          <p:cNvPr id="4" name="Slide Number Placeholder 3"/>
          <p:cNvSpPr>
            <a:spLocks noGrp="1"/>
          </p:cNvSpPr>
          <p:nvPr>
            <p:ph type="sldNum" sz="quarter" idx="5"/>
          </p:nvPr>
        </p:nvSpPr>
        <p:spPr/>
        <p:txBody>
          <a:bodyPr/>
          <a:lstStyle/>
          <a:p>
            <a:fld id="{FFA4F6F7-D354-4F7A-83CD-BBE40742BBC2}" type="slidenum">
              <a:rPr lang="en-US" smtClean="0"/>
              <a:t>13</a:t>
            </a:fld>
            <a:endParaRPr lang="en-US"/>
          </a:p>
        </p:txBody>
      </p:sp>
    </p:spTree>
    <p:extLst>
      <p:ext uri="{BB962C8B-B14F-4D97-AF65-F5344CB8AC3E}">
        <p14:creationId xmlns:p14="http://schemas.microsoft.com/office/powerpoint/2010/main" val="3406447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a:t>Good oral hygiene is important throughout life, not just at puberty!</a:t>
            </a:r>
          </a:p>
          <a:p>
            <a:r>
              <a:rPr lang="en-CA" altLang="en-US"/>
              <a:t>-If unable to brush teeth after lunch at school, swish and spit with water to reduce food debris</a:t>
            </a:r>
          </a:p>
          <a:p>
            <a:r>
              <a:rPr lang="en-CA" altLang="en-US"/>
              <a:t>-Replace toothbrushes every 3 months-don’t share toothbrushes</a:t>
            </a:r>
          </a:p>
          <a:p>
            <a:r>
              <a:rPr lang="en-CA" altLang="en-US"/>
              <a:t>-mouthwash is only for children older than 6, does not replace brushing and is a personal choice</a:t>
            </a:r>
          </a:p>
          <a:p>
            <a:endParaRPr lang="en-US"/>
          </a:p>
        </p:txBody>
      </p:sp>
      <p:sp>
        <p:nvSpPr>
          <p:cNvPr id="4" name="Slide Number Placeholder 3"/>
          <p:cNvSpPr>
            <a:spLocks noGrp="1"/>
          </p:cNvSpPr>
          <p:nvPr>
            <p:ph type="sldNum" sz="quarter" idx="5"/>
          </p:nvPr>
        </p:nvSpPr>
        <p:spPr/>
        <p:txBody>
          <a:bodyPr/>
          <a:lstStyle/>
          <a:p>
            <a:fld id="{FFA4F6F7-D354-4F7A-83CD-BBE40742BBC2}" type="slidenum">
              <a:rPr lang="en-US" smtClean="0"/>
              <a:t>14</a:t>
            </a:fld>
            <a:endParaRPr lang="en-US"/>
          </a:p>
        </p:txBody>
      </p:sp>
    </p:spTree>
    <p:extLst>
      <p:ext uri="{BB962C8B-B14F-4D97-AF65-F5344CB8AC3E}">
        <p14:creationId xmlns:p14="http://schemas.microsoft.com/office/powerpoint/2010/main" val="2494404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a:t>What are these items?  How do they relate to the changes during puberty?</a:t>
            </a:r>
            <a:endParaRPr lang="en-US" altLang="en-US"/>
          </a:p>
          <a:p>
            <a:endParaRPr lang="en-CA" altLang="en-US"/>
          </a:p>
          <a:p>
            <a:r>
              <a:rPr lang="en-CA" altLang="en-US"/>
              <a:t>Image source: Adobe Stock-purchased</a:t>
            </a:r>
            <a:endParaRPr lang="en-US" altLang="en-US"/>
          </a:p>
          <a:p>
            <a:endParaRPr lang="en-US"/>
          </a:p>
        </p:txBody>
      </p:sp>
      <p:sp>
        <p:nvSpPr>
          <p:cNvPr id="4" name="Slide Number Placeholder 3"/>
          <p:cNvSpPr>
            <a:spLocks noGrp="1"/>
          </p:cNvSpPr>
          <p:nvPr>
            <p:ph type="sldNum" sz="quarter" idx="5"/>
          </p:nvPr>
        </p:nvSpPr>
        <p:spPr/>
        <p:txBody>
          <a:bodyPr/>
          <a:lstStyle/>
          <a:p>
            <a:fld id="{FFA4F6F7-D354-4F7A-83CD-BBE40742BBC2}" type="slidenum">
              <a:rPr lang="en-US" smtClean="0"/>
              <a:t>15</a:t>
            </a:fld>
            <a:endParaRPr lang="en-US"/>
          </a:p>
        </p:txBody>
      </p:sp>
    </p:spTree>
    <p:extLst>
      <p:ext uri="{BB962C8B-B14F-4D97-AF65-F5344CB8AC3E}">
        <p14:creationId xmlns:p14="http://schemas.microsoft.com/office/powerpoint/2010/main" val="1318554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a:t>-Menstruation starts during puberty, may not happen every month at first (every 21-45 days)</a:t>
            </a:r>
          </a:p>
          <a:p>
            <a:r>
              <a:rPr lang="en-CA" altLang="en-US"/>
              <a:t>(For more detailed information on the menstrual cycle and a diagram of the uterus, see our Puberty and Reproduction presentation)</a:t>
            </a:r>
            <a:endParaRPr lang="en-US" altLang="en-US"/>
          </a:p>
          <a:p>
            <a:endParaRPr lang="en-US"/>
          </a:p>
        </p:txBody>
      </p:sp>
      <p:sp>
        <p:nvSpPr>
          <p:cNvPr id="4" name="Slide Number Placeholder 3"/>
          <p:cNvSpPr>
            <a:spLocks noGrp="1"/>
          </p:cNvSpPr>
          <p:nvPr>
            <p:ph type="sldNum" sz="quarter" idx="5"/>
          </p:nvPr>
        </p:nvSpPr>
        <p:spPr/>
        <p:txBody>
          <a:bodyPr/>
          <a:lstStyle/>
          <a:p>
            <a:fld id="{FFA4F6F7-D354-4F7A-83CD-BBE40742BBC2}" type="slidenum">
              <a:rPr lang="en-US" smtClean="0"/>
              <a:t>16</a:t>
            </a:fld>
            <a:endParaRPr lang="en-US"/>
          </a:p>
        </p:txBody>
      </p:sp>
    </p:spTree>
    <p:extLst>
      <p:ext uri="{BB962C8B-B14F-4D97-AF65-F5344CB8AC3E}">
        <p14:creationId xmlns:p14="http://schemas.microsoft.com/office/powerpoint/2010/main" val="730073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7050" indent="-1797050">
              <a:defRPr/>
            </a:pPr>
            <a:r>
              <a:rPr lang="en-CA" altLang="en-US">
                <a:latin typeface="Arial"/>
                <a:cs typeface="Arial"/>
              </a:rPr>
              <a:t>Pantyliner: thin pad used for discharge or when expecting period</a:t>
            </a:r>
          </a:p>
          <a:p>
            <a:pPr marL="2422525" indent="-2422525">
              <a:spcBef>
                <a:spcPts val="1200"/>
              </a:spcBef>
              <a:defRPr/>
            </a:pPr>
            <a:r>
              <a:rPr lang="en-CA" altLang="en-US">
                <a:latin typeface="Arial"/>
                <a:cs typeface="Arial"/>
              </a:rPr>
              <a:t>Menstrual pad: sticks to inside of underwear during a period</a:t>
            </a:r>
          </a:p>
          <a:p>
            <a:pPr marL="1524000" indent="-1524000">
              <a:spcBef>
                <a:spcPts val="1200"/>
              </a:spcBef>
              <a:defRPr/>
            </a:pPr>
            <a:r>
              <a:rPr lang="en-CA" altLang="en-US">
                <a:latin typeface="Arial"/>
                <a:cs typeface="Arial"/>
              </a:rPr>
              <a:t>Tampon: inserted in the vagina to catch blood and discharge.</a:t>
            </a:r>
            <a:endParaRPr lang="en-US" altLang="en-US">
              <a:latin typeface="Arial"/>
              <a:cs typeface="Arial"/>
            </a:endParaRPr>
          </a:p>
          <a:p>
            <a:r>
              <a:rPr lang="en-US">
                <a:latin typeface="Arial"/>
                <a:cs typeface="Arial"/>
              </a:rPr>
              <a:t>Menstrual cup: reusable, flexible cup that is placed inside the vagina to catch blood and discharge, emptied every 4-12 hours</a:t>
            </a:r>
          </a:p>
          <a:p>
            <a:r>
              <a:rPr lang="en-US">
                <a:latin typeface="Arial"/>
                <a:cs typeface="Arial"/>
              </a:rPr>
              <a:t>Menstrual underwear: reusable, absorbent underwear used in addition to or instead of other menstrual products.  </a:t>
            </a:r>
          </a:p>
          <a:p>
            <a:endParaRPr lang="en-US">
              <a:latin typeface="Arial" panose="020B0604020202020204" pitchFamily="34" charset="0"/>
              <a:cs typeface="Arial"/>
            </a:endParaRPr>
          </a:p>
          <a:p>
            <a:r>
              <a:rPr lang="en-US">
                <a:latin typeface="Arial"/>
                <a:cs typeface="Arial"/>
              </a:rPr>
              <a:t>The type of menstrual product used is a personal choice.</a:t>
            </a:r>
            <a:endParaRPr lang="en-US">
              <a:latin typeface="Arial" panose="020B0604020202020204" pitchFamily="34" charset="0"/>
              <a:cs typeface="Arial"/>
            </a:endParaRPr>
          </a:p>
        </p:txBody>
      </p:sp>
      <p:sp>
        <p:nvSpPr>
          <p:cNvPr id="4" name="Slide Number Placeholder 3"/>
          <p:cNvSpPr>
            <a:spLocks noGrp="1"/>
          </p:cNvSpPr>
          <p:nvPr>
            <p:ph type="sldNum" sz="quarter" idx="5"/>
          </p:nvPr>
        </p:nvSpPr>
        <p:spPr/>
        <p:txBody>
          <a:bodyPr/>
          <a:lstStyle/>
          <a:p>
            <a:fld id="{FFA4F6F7-D354-4F7A-83CD-BBE40742BBC2}" type="slidenum">
              <a:rPr lang="en-US" smtClean="0"/>
              <a:t>17</a:t>
            </a:fld>
            <a:endParaRPr lang="en-US"/>
          </a:p>
        </p:txBody>
      </p:sp>
    </p:spTree>
    <p:extLst>
      <p:ext uri="{BB962C8B-B14F-4D97-AF65-F5344CB8AC3E}">
        <p14:creationId xmlns:p14="http://schemas.microsoft.com/office/powerpoint/2010/main" val="2609949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a:t>What does this image show?  How does it relate to the changes during puberty?</a:t>
            </a:r>
            <a:endParaRPr lang="en-US" altLang="en-US"/>
          </a:p>
          <a:p>
            <a:endParaRPr lang="en-US"/>
          </a:p>
          <a:p>
            <a:r>
              <a:rPr lang="en-US"/>
              <a:t>Image source: https://pixabay.com/photos/corona-hand-washing-virus-covid-19-5069862/ </a:t>
            </a:r>
          </a:p>
        </p:txBody>
      </p:sp>
      <p:sp>
        <p:nvSpPr>
          <p:cNvPr id="4" name="Slide Number Placeholder 3"/>
          <p:cNvSpPr>
            <a:spLocks noGrp="1"/>
          </p:cNvSpPr>
          <p:nvPr>
            <p:ph type="sldNum" sz="quarter" idx="5"/>
          </p:nvPr>
        </p:nvSpPr>
        <p:spPr/>
        <p:txBody>
          <a:bodyPr/>
          <a:lstStyle/>
          <a:p>
            <a:fld id="{FFA4F6F7-D354-4F7A-83CD-BBE40742BBC2}" type="slidenum">
              <a:rPr lang="en-US" smtClean="0"/>
              <a:t>18</a:t>
            </a:fld>
            <a:endParaRPr lang="en-US"/>
          </a:p>
        </p:txBody>
      </p:sp>
    </p:spTree>
    <p:extLst>
      <p:ext uri="{BB962C8B-B14F-4D97-AF65-F5344CB8AC3E}">
        <p14:creationId xmlns:p14="http://schemas.microsoft.com/office/powerpoint/2010/main" val="238902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a:t>Handwashing is important throughout life, not just at puberty!</a:t>
            </a:r>
          </a:p>
          <a:p>
            <a:endParaRPr lang="en-US" altLang="en-US"/>
          </a:p>
          <a:p>
            <a:r>
              <a:rPr lang="en-US" altLang="en-US"/>
              <a:t>Other times to wash hands:</a:t>
            </a:r>
          </a:p>
          <a:p>
            <a:r>
              <a:rPr lang="en-US" altLang="en-US"/>
              <a:t>After touching an animal</a:t>
            </a:r>
          </a:p>
          <a:p>
            <a:r>
              <a:rPr lang="en-US" altLang="en-US"/>
              <a:t>After being outside</a:t>
            </a:r>
          </a:p>
          <a:p>
            <a:endParaRPr lang="en-US"/>
          </a:p>
        </p:txBody>
      </p:sp>
      <p:sp>
        <p:nvSpPr>
          <p:cNvPr id="4" name="Slide Number Placeholder 3"/>
          <p:cNvSpPr>
            <a:spLocks noGrp="1"/>
          </p:cNvSpPr>
          <p:nvPr>
            <p:ph type="sldNum" sz="quarter" idx="5"/>
          </p:nvPr>
        </p:nvSpPr>
        <p:spPr/>
        <p:txBody>
          <a:bodyPr/>
          <a:lstStyle/>
          <a:p>
            <a:fld id="{FFA4F6F7-D354-4F7A-83CD-BBE40742BBC2}" type="slidenum">
              <a:rPr lang="en-US" smtClean="0"/>
              <a:t>19</a:t>
            </a:fld>
            <a:endParaRPr lang="en-US"/>
          </a:p>
        </p:txBody>
      </p:sp>
    </p:spTree>
    <p:extLst>
      <p:ext uri="{BB962C8B-B14F-4D97-AF65-F5344CB8AC3E}">
        <p14:creationId xmlns:p14="http://schemas.microsoft.com/office/powerpoint/2010/main" val="643138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a:t>Hand sanitizer can be used if hands don’t look dirty and soap and water not available.</a:t>
            </a:r>
          </a:p>
          <a:p>
            <a:endParaRPr lang="en-US"/>
          </a:p>
        </p:txBody>
      </p:sp>
      <p:sp>
        <p:nvSpPr>
          <p:cNvPr id="4" name="Slide Number Placeholder 3"/>
          <p:cNvSpPr>
            <a:spLocks noGrp="1"/>
          </p:cNvSpPr>
          <p:nvPr>
            <p:ph type="sldNum" sz="quarter" idx="5"/>
          </p:nvPr>
        </p:nvSpPr>
        <p:spPr/>
        <p:txBody>
          <a:bodyPr/>
          <a:lstStyle/>
          <a:p>
            <a:fld id="{FFA4F6F7-D354-4F7A-83CD-BBE40742BBC2}" type="slidenum">
              <a:rPr lang="en-US" smtClean="0"/>
              <a:t>20</a:t>
            </a:fld>
            <a:endParaRPr lang="en-US"/>
          </a:p>
        </p:txBody>
      </p:sp>
    </p:spTree>
    <p:extLst>
      <p:ext uri="{BB962C8B-B14F-4D97-AF65-F5344CB8AC3E}">
        <p14:creationId xmlns:p14="http://schemas.microsoft.com/office/powerpoint/2010/main" val="3749304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dirty="0"/>
              <a:t>Ask students to contribute ideas to add to the guidelines</a:t>
            </a:r>
            <a:endParaRPr lang="en-US" altLang="en-US" dirty="0"/>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2</a:t>
            </a:fld>
            <a:endParaRPr lang="en-US"/>
          </a:p>
        </p:txBody>
      </p:sp>
    </p:spTree>
    <p:extLst>
      <p:ext uri="{BB962C8B-B14F-4D97-AF65-F5344CB8AC3E}">
        <p14:creationId xmlns:p14="http://schemas.microsoft.com/office/powerpoint/2010/main" val="1143016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t>Parents can be a really good source of information when it comes to changes during puberty.  They can answer questions and give great advice.  Students are encouraged to share what they have learned with their parents and ask a trusted adult to answer any of their questions regarding puberty.</a:t>
            </a:r>
          </a:p>
          <a:p>
            <a:endParaRPr lang="en-US"/>
          </a:p>
        </p:txBody>
      </p:sp>
      <p:sp>
        <p:nvSpPr>
          <p:cNvPr id="4" name="Slide Number Placeholder 3"/>
          <p:cNvSpPr>
            <a:spLocks noGrp="1"/>
          </p:cNvSpPr>
          <p:nvPr>
            <p:ph type="sldNum" sz="quarter" idx="5"/>
          </p:nvPr>
        </p:nvSpPr>
        <p:spPr/>
        <p:txBody>
          <a:bodyPr/>
          <a:lstStyle/>
          <a:p>
            <a:fld id="{FFA4F6F7-D354-4F7A-83CD-BBE40742BBC2}" type="slidenum">
              <a:rPr lang="en-US" smtClean="0"/>
              <a:t>21</a:t>
            </a:fld>
            <a:endParaRPr lang="en-US"/>
          </a:p>
        </p:txBody>
      </p:sp>
    </p:spTree>
    <p:extLst>
      <p:ext uri="{BB962C8B-B14F-4D97-AF65-F5344CB8AC3E}">
        <p14:creationId xmlns:p14="http://schemas.microsoft.com/office/powerpoint/2010/main" val="1240365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a:t>Everyone’s body is different.  For example, people are different heights and have different hair colour, it is normal for not everyone to look the same.  </a:t>
            </a:r>
          </a:p>
          <a:p>
            <a:r>
              <a:rPr lang="en-CA" altLang="en-US"/>
              <a:t>When puberty starts and how long the process takes can vary greatly from one person to the other, which is something we don’t have control over and is completely okay.</a:t>
            </a:r>
          </a:p>
          <a:p>
            <a:endParaRPr lang="en-CA" altLang="en-US"/>
          </a:p>
          <a:p>
            <a:r>
              <a:rPr lang="en-CA" altLang="en-US"/>
              <a:t>Image source: </a:t>
            </a:r>
            <a:r>
              <a:rPr lang="en-US" altLang="en-US">
                <a:hlinkClick r:id="rId3"/>
              </a:rPr>
              <a:t>https://pixabay.com/vectors/brain-anatomy-man-mind-people-154297/</a:t>
            </a:r>
            <a:endParaRPr lang="en-US" altLang="en-US"/>
          </a:p>
          <a:p>
            <a:endParaRPr lang="en-US"/>
          </a:p>
        </p:txBody>
      </p:sp>
      <p:sp>
        <p:nvSpPr>
          <p:cNvPr id="4" name="Slide Number Placeholder 3"/>
          <p:cNvSpPr>
            <a:spLocks noGrp="1"/>
          </p:cNvSpPr>
          <p:nvPr>
            <p:ph type="sldNum" sz="quarter" idx="5"/>
          </p:nvPr>
        </p:nvSpPr>
        <p:spPr/>
        <p:txBody>
          <a:bodyPr/>
          <a:lstStyle/>
          <a:p>
            <a:fld id="{FFA4F6F7-D354-4F7A-83CD-BBE40742BBC2}" type="slidenum">
              <a:rPr lang="en-US" smtClean="0"/>
              <a:t>4</a:t>
            </a:fld>
            <a:endParaRPr lang="en-US"/>
          </a:p>
        </p:txBody>
      </p:sp>
    </p:spTree>
    <p:extLst>
      <p:ext uri="{BB962C8B-B14F-4D97-AF65-F5344CB8AC3E}">
        <p14:creationId xmlns:p14="http://schemas.microsoft.com/office/powerpoint/2010/main" val="1943611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a:t>The penis and vulva are the external/visible part of the reproductive anatomy (point to penis and vulva for clarification).  Many different words are used for these body parts, penis and vulva are the anatomical names.</a:t>
            </a:r>
          </a:p>
          <a:p>
            <a:endParaRPr lang="en-CA" altLang="en-US"/>
          </a:p>
          <a:p>
            <a:r>
              <a:rPr lang="en-CA" altLang="en-US"/>
              <a:t>Most changes during puberty affect everyone, however there are some changes that only happen to a person with a vulva, such as getting a period.</a:t>
            </a:r>
          </a:p>
          <a:p>
            <a:r>
              <a:rPr lang="en-CA" altLang="en-US"/>
              <a:t>We will discuss periods a bit later.</a:t>
            </a:r>
          </a:p>
          <a:p>
            <a:endParaRPr lang="en-CA" altLang="en-US"/>
          </a:p>
          <a:p>
            <a:r>
              <a:rPr lang="en-CA" altLang="en-US"/>
              <a:t>Image Source: </a:t>
            </a:r>
            <a:r>
              <a:rPr lang="en-US" altLang="en-US">
                <a:hlinkClick r:id="rId3"/>
              </a:rPr>
              <a:t>https://www.secca.org.au/</a:t>
            </a:r>
            <a:r>
              <a:rPr lang="en-US" altLang="en-US"/>
              <a:t> with permission</a:t>
            </a:r>
          </a:p>
          <a:p>
            <a:endParaRPr lang="en-US"/>
          </a:p>
        </p:txBody>
      </p:sp>
      <p:sp>
        <p:nvSpPr>
          <p:cNvPr id="4" name="Slide Number Placeholder 3"/>
          <p:cNvSpPr>
            <a:spLocks noGrp="1"/>
          </p:cNvSpPr>
          <p:nvPr>
            <p:ph type="sldNum" sz="quarter" idx="5"/>
          </p:nvPr>
        </p:nvSpPr>
        <p:spPr/>
        <p:txBody>
          <a:bodyPr/>
          <a:lstStyle/>
          <a:p>
            <a:fld id="{FFA4F6F7-D354-4F7A-83CD-BBE40742BBC2}" type="slidenum">
              <a:rPr lang="en-US" smtClean="0"/>
              <a:t>5</a:t>
            </a:fld>
            <a:endParaRPr lang="en-US"/>
          </a:p>
        </p:txBody>
      </p:sp>
    </p:spTree>
    <p:extLst>
      <p:ext uri="{BB962C8B-B14F-4D97-AF65-F5344CB8AC3E}">
        <p14:creationId xmlns:p14="http://schemas.microsoft.com/office/powerpoint/2010/main" val="2239155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a:t>Image source: Adobe Stock-purchased</a:t>
            </a:r>
            <a:endParaRPr lang="en-US" altLang="en-US"/>
          </a:p>
          <a:p>
            <a:endParaRPr lang="en-US"/>
          </a:p>
        </p:txBody>
      </p:sp>
      <p:sp>
        <p:nvSpPr>
          <p:cNvPr id="4" name="Slide Number Placeholder 3"/>
          <p:cNvSpPr>
            <a:spLocks noGrp="1"/>
          </p:cNvSpPr>
          <p:nvPr>
            <p:ph type="sldNum" sz="quarter" idx="5"/>
          </p:nvPr>
        </p:nvSpPr>
        <p:spPr/>
        <p:txBody>
          <a:bodyPr/>
          <a:lstStyle/>
          <a:p>
            <a:fld id="{FFA4F6F7-D354-4F7A-83CD-BBE40742BBC2}" type="slidenum">
              <a:rPr lang="en-US" smtClean="0"/>
              <a:t>6</a:t>
            </a:fld>
            <a:endParaRPr lang="en-US"/>
          </a:p>
        </p:txBody>
      </p:sp>
    </p:spTree>
    <p:extLst>
      <p:ext uri="{BB962C8B-B14F-4D97-AF65-F5344CB8AC3E}">
        <p14:creationId xmlns:p14="http://schemas.microsoft.com/office/powerpoint/2010/main" val="624073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a:t>What are these items?  How do they relate to the changes during puberty?</a:t>
            </a:r>
          </a:p>
          <a:p>
            <a:endParaRPr lang="en-CA" altLang="en-US"/>
          </a:p>
          <a:p>
            <a:r>
              <a:rPr lang="en-CA" altLang="en-US"/>
              <a:t>Image source: Adobe Stock-purchased</a:t>
            </a:r>
            <a:endParaRPr lang="en-US" altLang="en-US"/>
          </a:p>
          <a:p>
            <a:endParaRPr lang="en-US"/>
          </a:p>
        </p:txBody>
      </p:sp>
      <p:sp>
        <p:nvSpPr>
          <p:cNvPr id="4" name="Slide Number Placeholder 3"/>
          <p:cNvSpPr>
            <a:spLocks noGrp="1"/>
          </p:cNvSpPr>
          <p:nvPr>
            <p:ph type="sldNum" sz="quarter" idx="5"/>
          </p:nvPr>
        </p:nvSpPr>
        <p:spPr/>
        <p:txBody>
          <a:bodyPr/>
          <a:lstStyle/>
          <a:p>
            <a:fld id="{FFA4F6F7-D354-4F7A-83CD-BBE40742BBC2}" type="slidenum">
              <a:rPr lang="en-US" smtClean="0"/>
              <a:t>7</a:t>
            </a:fld>
            <a:endParaRPr lang="en-US"/>
          </a:p>
        </p:txBody>
      </p:sp>
    </p:spTree>
    <p:extLst>
      <p:ext uri="{BB962C8B-B14F-4D97-AF65-F5344CB8AC3E}">
        <p14:creationId xmlns:p14="http://schemas.microsoft.com/office/powerpoint/2010/main" val="1580576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a:t>-Oilier skin can cause acne.  Commonly on the face, back and chest.  If acne is causing a lot of concern, speak to parent or healthcare provider about products to use</a:t>
            </a:r>
          </a:p>
          <a:p>
            <a:r>
              <a:rPr lang="en-CA" altLang="en-US"/>
              <a:t>-Sweat combines with bacteria on the skin to cause body odour.  Sweaty areas like genitals, underarms and feet are more likely to have odour</a:t>
            </a:r>
          </a:p>
          <a:p>
            <a:r>
              <a:rPr lang="en-CA" altLang="en-US">
                <a:cs typeface="Calibri"/>
              </a:rPr>
              <a:t>-</a:t>
            </a:r>
            <a:r>
              <a:rPr lang="en-CA" altLang="en-US"/>
              <a:t>I</a:t>
            </a:r>
            <a:r>
              <a:rPr lang="en-CA"/>
              <a:t>t is important to note that the acceptance of body odour varies across cultures</a:t>
            </a:r>
            <a:endParaRPr lang="en-CA" altLang="en-US">
              <a:cs typeface="Calibri"/>
            </a:endParaRPr>
          </a:p>
          <a:p>
            <a:endParaRPr lang="en-CA" altLang="en-US"/>
          </a:p>
          <a:p>
            <a:r>
              <a:rPr lang="en-CA" altLang="en-US"/>
              <a:t>-There are many cleansing products available (soap, body wash, bath gels), choose what works best for you</a:t>
            </a:r>
            <a:endParaRPr lang="en-CA" altLang="en-US">
              <a:cs typeface="Calibri"/>
            </a:endParaRPr>
          </a:p>
          <a:p>
            <a:endParaRPr lang="en-US"/>
          </a:p>
        </p:txBody>
      </p:sp>
      <p:sp>
        <p:nvSpPr>
          <p:cNvPr id="4" name="Slide Number Placeholder 3"/>
          <p:cNvSpPr>
            <a:spLocks noGrp="1"/>
          </p:cNvSpPr>
          <p:nvPr>
            <p:ph type="sldNum" sz="quarter" idx="5"/>
          </p:nvPr>
        </p:nvSpPr>
        <p:spPr/>
        <p:txBody>
          <a:bodyPr/>
          <a:lstStyle/>
          <a:p>
            <a:fld id="{FFA4F6F7-D354-4F7A-83CD-BBE40742BBC2}" type="slidenum">
              <a:rPr lang="en-US" smtClean="0"/>
              <a:t>8</a:t>
            </a:fld>
            <a:endParaRPr lang="en-US"/>
          </a:p>
        </p:txBody>
      </p:sp>
    </p:spTree>
    <p:extLst>
      <p:ext uri="{BB962C8B-B14F-4D97-AF65-F5344CB8AC3E}">
        <p14:creationId xmlns:p14="http://schemas.microsoft.com/office/powerpoint/2010/main" val="3391467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a:t>What are these items?  How do they relate to the changes during puberty?</a:t>
            </a:r>
          </a:p>
          <a:p>
            <a:endParaRPr lang="en-CA" altLang="en-US"/>
          </a:p>
          <a:p>
            <a:r>
              <a:rPr lang="en-CA" altLang="en-US"/>
              <a:t>Image source: Adobe Stock-purchased</a:t>
            </a:r>
            <a:endParaRPr lang="en-US" altLang="en-US"/>
          </a:p>
          <a:p>
            <a:endParaRPr lang="en-US"/>
          </a:p>
        </p:txBody>
      </p:sp>
      <p:sp>
        <p:nvSpPr>
          <p:cNvPr id="4" name="Slide Number Placeholder 3"/>
          <p:cNvSpPr>
            <a:spLocks noGrp="1"/>
          </p:cNvSpPr>
          <p:nvPr>
            <p:ph type="sldNum" sz="quarter" idx="5"/>
          </p:nvPr>
        </p:nvSpPr>
        <p:spPr/>
        <p:txBody>
          <a:bodyPr/>
          <a:lstStyle/>
          <a:p>
            <a:fld id="{FFA4F6F7-D354-4F7A-83CD-BBE40742BBC2}" type="slidenum">
              <a:rPr lang="en-US" smtClean="0"/>
              <a:t>9</a:t>
            </a:fld>
            <a:endParaRPr lang="en-US"/>
          </a:p>
        </p:txBody>
      </p:sp>
    </p:spTree>
    <p:extLst>
      <p:ext uri="{BB962C8B-B14F-4D97-AF65-F5344CB8AC3E}">
        <p14:creationId xmlns:p14="http://schemas.microsoft.com/office/powerpoint/2010/main" val="3478473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a:t>-Body sprays, perfumes or colognes do not replace showers or deodorant. They can produce a strong smell that will not always cover body </a:t>
            </a:r>
            <a:r>
              <a:rPr lang="en-US" altLang="en-US" err="1"/>
              <a:t>odours</a:t>
            </a:r>
            <a:r>
              <a:rPr lang="en-US" altLang="en-US"/>
              <a:t>. </a:t>
            </a:r>
          </a:p>
          <a:p>
            <a:pPr eaLnBrk="1" hangingPunct="1">
              <a:spcBef>
                <a:spcPct val="0"/>
              </a:spcBef>
            </a:pPr>
            <a:r>
              <a:rPr lang="en-US" altLang="en-US"/>
              <a:t>-Be aware of fragrance-free policies and the impact of sprays/perfumes on those around you.</a:t>
            </a:r>
          </a:p>
          <a:p>
            <a:pPr eaLnBrk="1" hangingPunct="1">
              <a:spcBef>
                <a:spcPct val="0"/>
              </a:spcBef>
            </a:pPr>
            <a:r>
              <a:rPr lang="en-US" altLang="en-US"/>
              <a:t>-Be mindful of marketing of products e.g. Axe</a:t>
            </a:r>
          </a:p>
          <a:p>
            <a:endParaRPr lang="en-US"/>
          </a:p>
        </p:txBody>
      </p:sp>
      <p:sp>
        <p:nvSpPr>
          <p:cNvPr id="4" name="Slide Number Placeholder 3"/>
          <p:cNvSpPr>
            <a:spLocks noGrp="1"/>
          </p:cNvSpPr>
          <p:nvPr>
            <p:ph type="sldNum" sz="quarter" idx="5"/>
          </p:nvPr>
        </p:nvSpPr>
        <p:spPr/>
        <p:txBody>
          <a:bodyPr/>
          <a:lstStyle/>
          <a:p>
            <a:fld id="{FFA4F6F7-D354-4F7A-83CD-BBE40742BBC2}" type="slidenum">
              <a:rPr lang="en-US" smtClean="0"/>
              <a:t>10</a:t>
            </a:fld>
            <a:endParaRPr lang="en-US"/>
          </a:p>
        </p:txBody>
      </p:sp>
    </p:spTree>
    <p:extLst>
      <p:ext uri="{BB962C8B-B14F-4D97-AF65-F5344CB8AC3E}">
        <p14:creationId xmlns:p14="http://schemas.microsoft.com/office/powerpoint/2010/main" val="3119298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2DAC2-9962-48A1-B897-33EA706095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B618A53-C73D-48B1-8400-5E3EA229C8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C01F1BA-C8A8-49B1-966D-A04AB3A820CF}"/>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2023-11-06</a:t>
            </a:fld>
            <a:endParaRPr lang="en-CA"/>
          </a:p>
        </p:txBody>
      </p:sp>
      <p:sp>
        <p:nvSpPr>
          <p:cNvPr id="5" name="Footer Placeholder 4">
            <a:extLst>
              <a:ext uri="{FF2B5EF4-FFF2-40B4-BE49-F238E27FC236}">
                <a16:creationId xmlns:a16="http://schemas.microsoft.com/office/drawing/2014/main" id="{7583BA24-E125-47A6-9D29-7AB3045051D7}"/>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39AB45E6-430D-4501-8A5C-44049C1460E1}"/>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873900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3E230-0E2D-42F1-A464-C1C50E431CB2}"/>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599EF54-3488-48F4-85E2-4654E8F55A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A7C885B-6308-4F02-9B52-81639424D10C}"/>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2023-11-06</a:t>
            </a:fld>
            <a:endParaRPr lang="en-CA"/>
          </a:p>
        </p:txBody>
      </p:sp>
      <p:sp>
        <p:nvSpPr>
          <p:cNvPr id="5" name="Footer Placeholder 4">
            <a:extLst>
              <a:ext uri="{FF2B5EF4-FFF2-40B4-BE49-F238E27FC236}">
                <a16:creationId xmlns:a16="http://schemas.microsoft.com/office/drawing/2014/main" id="{F07ADD29-D2F4-48E7-903F-BEB94E0FD2BA}"/>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B85BBC95-D8D7-49EC-AEE5-2B83DD4CA8E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014556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D72F0C-3EB6-4553-A3EF-8876A4639A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D1FE5B1-7E6E-46F5-B476-9A4AD954D7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0DCAE38-4EA8-43D7-AC27-0BAA6FFC52FC}"/>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2023-11-06</a:t>
            </a:fld>
            <a:endParaRPr lang="en-CA"/>
          </a:p>
        </p:txBody>
      </p:sp>
      <p:sp>
        <p:nvSpPr>
          <p:cNvPr id="5" name="Footer Placeholder 4">
            <a:extLst>
              <a:ext uri="{FF2B5EF4-FFF2-40B4-BE49-F238E27FC236}">
                <a16:creationId xmlns:a16="http://schemas.microsoft.com/office/drawing/2014/main" id="{B85A70B5-4F62-4CF5-8122-E53F298519F5}"/>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50C17A65-934F-4F7A-A93E-5A174330AC5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400821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0100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19192-FD04-43B7-8A56-CFC4820FA0B8}"/>
              </a:ext>
            </a:extLst>
          </p:cNvPr>
          <p:cNvSpPr>
            <a:spLocks noGrp="1"/>
          </p:cNvSpPr>
          <p:nvPr>
            <p:ph type="title"/>
          </p:nvPr>
        </p:nvSpPr>
        <p:spPr>
          <a:xfrm>
            <a:off x="838200" y="934281"/>
            <a:ext cx="10515600" cy="1325563"/>
          </a:xfr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9FD67A1-7DA9-4313-93FC-C80E5BAB81DF}"/>
              </a:ext>
            </a:extLst>
          </p:cNvPr>
          <p:cNvSpPr>
            <a:spLocks noGrp="1"/>
          </p:cNvSpPr>
          <p:nvPr>
            <p:ph idx="1"/>
          </p:nvPr>
        </p:nvSpPr>
        <p:spPr>
          <a:xfrm>
            <a:off x="838200" y="238525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6B9E4C3-9302-4162-AA34-9AB863B735EC}"/>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2023-11-06</a:t>
            </a:fld>
            <a:endParaRPr lang="en-CA"/>
          </a:p>
        </p:txBody>
      </p:sp>
      <p:sp>
        <p:nvSpPr>
          <p:cNvPr id="5" name="Footer Placeholder 4">
            <a:extLst>
              <a:ext uri="{FF2B5EF4-FFF2-40B4-BE49-F238E27FC236}">
                <a16:creationId xmlns:a16="http://schemas.microsoft.com/office/drawing/2014/main" id="{670B6E5E-B7D4-4E87-9B4C-D9D1DC1F9EE9}"/>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FC92F670-AE4A-4DE1-9D89-935C7763500E}"/>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pic>
        <p:nvPicPr>
          <p:cNvPr id="7" name="Picture 6">
            <a:extLst>
              <a:ext uri="{FF2B5EF4-FFF2-40B4-BE49-F238E27FC236}">
                <a16:creationId xmlns:a16="http://schemas.microsoft.com/office/drawing/2014/main" id="{51606BF4-6A77-4DA6-A364-D066FF5C03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286" y="29845"/>
            <a:ext cx="3096525" cy="874591"/>
          </a:xfrm>
          <a:prstGeom prst="rect">
            <a:avLst/>
          </a:prstGeom>
        </p:spPr>
      </p:pic>
    </p:spTree>
    <p:extLst>
      <p:ext uri="{BB962C8B-B14F-4D97-AF65-F5344CB8AC3E}">
        <p14:creationId xmlns:p14="http://schemas.microsoft.com/office/powerpoint/2010/main" val="272689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FCE19-A346-47FC-A6EB-C8DDA18F37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F325D103-2CB6-4395-ACED-403A7738AD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01C957-4DDC-4208-902C-798B64975432}"/>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2023-11-06</a:t>
            </a:fld>
            <a:endParaRPr lang="en-CA"/>
          </a:p>
        </p:txBody>
      </p:sp>
      <p:sp>
        <p:nvSpPr>
          <p:cNvPr id="5" name="Footer Placeholder 4">
            <a:extLst>
              <a:ext uri="{FF2B5EF4-FFF2-40B4-BE49-F238E27FC236}">
                <a16:creationId xmlns:a16="http://schemas.microsoft.com/office/drawing/2014/main" id="{4CC04191-A237-4307-9310-8CF0A851B16D}"/>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6179A1C3-09ED-4132-95C1-3FD0D601D0BC}"/>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53589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B5E34-3F93-4A00-A3D2-B2D6B2E591C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016F532-3515-4C70-8B4C-C01DBAA90E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D57B966-51D5-41F3-86C1-49CEBA9570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34F613C-26A9-4A2E-9397-285E85DB69D8}"/>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2023-11-06</a:t>
            </a:fld>
            <a:endParaRPr lang="en-CA"/>
          </a:p>
        </p:txBody>
      </p:sp>
      <p:sp>
        <p:nvSpPr>
          <p:cNvPr id="6" name="Footer Placeholder 5">
            <a:extLst>
              <a:ext uri="{FF2B5EF4-FFF2-40B4-BE49-F238E27FC236}">
                <a16:creationId xmlns:a16="http://schemas.microsoft.com/office/drawing/2014/main" id="{8EF15876-6AE2-410A-B977-2AA5DF1F24F1}"/>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0226648-4A2F-4133-B00B-C23B2F488B8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745913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14F21-2C5A-4D0D-9A78-0CDD9D7DDA54}"/>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59F5847-8C48-4EDC-B427-11FCB4607E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FC07C6-FA42-4119-965F-CB2B2F30B8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6FF22BA9-95B5-4A04-92AF-74372AFE91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CD4E8E-F568-4878-813D-DDAF52499C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0A483BBC-5162-41BE-9A32-0BCCCA49CD3F}"/>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2023-11-06</a:t>
            </a:fld>
            <a:endParaRPr lang="en-CA"/>
          </a:p>
        </p:txBody>
      </p:sp>
      <p:sp>
        <p:nvSpPr>
          <p:cNvPr id="8" name="Footer Placeholder 7">
            <a:extLst>
              <a:ext uri="{FF2B5EF4-FFF2-40B4-BE49-F238E27FC236}">
                <a16:creationId xmlns:a16="http://schemas.microsoft.com/office/drawing/2014/main" id="{5C479EFD-B984-45C1-A226-47DEDEE4C664}"/>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9" name="Slide Number Placeholder 8">
            <a:extLst>
              <a:ext uri="{FF2B5EF4-FFF2-40B4-BE49-F238E27FC236}">
                <a16:creationId xmlns:a16="http://schemas.microsoft.com/office/drawing/2014/main" id="{83AE4EE6-EEF3-4F65-AC43-D58114D37B52}"/>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845249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3A9D-8B5C-4FE5-A69A-433027440C9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19C0FCF1-ECFA-4E6B-88EC-4943175B35D1}"/>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2023-11-06</a:t>
            </a:fld>
            <a:endParaRPr lang="en-CA"/>
          </a:p>
        </p:txBody>
      </p:sp>
      <p:sp>
        <p:nvSpPr>
          <p:cNvPr id="4" name="Footer Placeholder 3">
            <a:extLst>
              <a:ext uri="{FF2B5EF4-FFF2-40B4-BE49-F238E27FC236}">
                <a16:creationId xmlns:a16="http://schemas.microsoft.com/office/drawing/2014/main" id="{1D9D8FEA-2504-4E64-AD77-C17694671109}"/>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5" name="Slide Number Placeholder 4">
            <a:extLst>
              <a:ext uri="{FF2B5EF4-FFF2-40B4-BE49-F238E27FC236}">
                <a16:creationId xmlns:a16="http://schemas.microsoft.com/office/drawing/2014/main" id="{34B74B1B-62E3-4285-B494-AF5EF8D68CAA}"/>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302296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E799C5-09D1-4C89-8BC1-1AC06AE0267F}"/>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2023-11-06</a:t>
            </a:fld>
            <a:endParaRPr lang="en-CA"/>
          </a:p>
        </p:txBody>
      </p:sp>
      <p:sp>
        <p:nvSpPr>
          <p:cNvPr id="3" name="Footer Placeholder 2">
            <a:extLst>
              <a:ext uri="{FF2B5EF4-FFF2-40B4-BE49-F238E27FC236}">
                <a16:creationId xmlns:a16="http://schemas.microsoft.com/office/drawing/2014/main" id="{CC4B158C-F3AD-409B-A6DA-EA8EABD588BC}"/>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3C3A26BE-39E1-4B5F-AD86-F56D4B0643B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4166059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FDA7B-6A69-4095-A10D-405BBF6744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BDCD842-F4BD-4DCA-9C3E-E2A2E6FFC4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487BA74-F3E8-4C4E-A4E0-C90299832D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AD611D-E3B5-497F-A1F7-C01E83BBA51E}"/>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2023-11-06</a:t>
            </a:fld>
            <a:endParaRPr lang="en-CA"/>
          </a:p>
        </p:txBody>
      </p:sp>
      <p:sp>
        <p:nvSpPr>
          <p:cNvPr id="6" name="Footer Placeholder 5">
            <a:extLst>
              <a:ext uri="{FF2B5EF4-FFF2-40B4-BE49-F238E27FC236}">
                <a16:creationId xmlns:a16="http://schemas.microsoft.com/office/drawing/2014/main" id="{8B037022-1CC1-4EBD-ACF1-3854ADAEB69F}"/>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5CC4B5B-2A97-4FC3-9D87-6A04A6D0C590}"/>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068199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E3D12-0494-43C1-B600-BC4031F26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A8E7236-EB1C-4974-A999-E31018237E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a:extLst>
              <a:ext uri="{FF2B5EF4-FFF2-40B4-BE49-F238E27FC236}">
                <a16:creationId xmlns:a16="http://schemas.microsoft.com/office/drawing/2014/main" id="{1374C15E-647B-42E2-9473-0424351601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977276-2345-4796-883D-9CE17ED05822}"/>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2023-11-06</a:t>
            </a:fld>
            <a:endParaRPr lang="en-CA"/>
          </a:p>
        </p:txBody>
      </p:sp>
      <p:sp>
        <p:nvSpPr>
          <p:cNvPr id="6" name="Footer Placeholder 5">
            <a:extLst>
              <a:ext uri="{FF2B5EF4-FFF2-40B4-BE49-F238E27FC236}">
                <a16:creationId xmlns:a16="http://schemas.microsoft.com/office/drawing/2014/main" id="{AE99DF61-281F-4CF1-9621-91676B66E208}"/>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88D4718-2901-4240-A227-65CC0C313C86}"/>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697051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664DF2-A84C-49C7-8D1D-3E77E48B9C76}"/>
              </a:ext>
            </a:extLst>
          </p:cNvPr>
          <p:cNvSpPr>
            <a:spLocks noGrp="1"/>
          </p:cNvSpPr>
          <p:nvPr>
            <p:ph type="title"/>
          </p:nvPr>
        </p:nvSpPr>
        <p:spPr>
          <a:xfrm>
            <a:off x="838200" y="773557"/>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A6F0FA7-31D0-4EA1-B8FA-367C1707B5C0}"/>
              </a:ext>
            </a:extLst>
          </p:cNvPr>
          <p:cNvSpPr>
            <a:spLocks noGrp="1"/>
          </p:cNvSpPr>
          <p:nvPr>
            <p:ph type="body" idx="1"/>
          </p:nvPr>
        </p:nvSpPr>
        <p:spPr>
          <a:xfrm>
            <a:off x="838200" y="2185289"/>
            <a:ext cx="10515600" cy="4351338"/>
          </a:xfrm>
          <a:prstGeom prst="rect">
            <a:avLst/>
          </a:prstGeom>
        </p:spPr>
        <p:txBody>
          <a:bodyPr vert="horz" lIns="91440" tIns="45720" rIns="91440" bIns="45720" rtlCol="0">
            <a:normAutofit/>
          </a:bodyPr>
          <a:lstStyle/>
          <a:p>
            <a:pPr lvl="0"/>
            <a:r>
              <a:rPr lang="en-US"/>
              <a:t>Click to edit Master text styles</a:t>
            </a:r>
          </a:p>
        </p:txBody>
      </p:sp>
    </p:spTree>
    <p:extLst>
      <p:ext uri="{BB962C8B-B14F-4D97-AF65-F5344CB8AC3E}">
        <p14:creationId xmlns:p14="http://schemas.microsoft.com/office/powerpoint/2010/main" val="2678979115"/>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6C1618-D982-48DC-B7DF-7A8B003344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D79BDD4-F80E-4026-8737-DC18709B37E8}"/>
              </a:ext>
            </a:extLst>
          </p:cNvPr>
          <p:cNvSpPr txBox="1"/>
          <p:nvPr/>
        </p:nvSpPr>
        <p:spPr>
          <a:xfrm>
            <a:off x="2098766" y="4310747"/>
            <a:ext cx="8368937" cy="477054"/>
          </a:xfrm>
          <a:prstGeom prst="rect">
            <a:avLst/>
          </a:prstGeom>
          <a:noFill/>
        </p:spPr>
        <p:txBody>
          <a:bodyPr wrap="square" rtlCol="0">
            <a:spAutoFit/>
          </a:bodyPr>
          <a:lstStyle/>
          <a:p>
            <a:pPr algn="ctr"/>
            <a:r>
              <a:rPr lang="en-CA" sz="2500">
                <a:solidFill>
                  <a:schemeClr val="bg1"/>
                </a:solidFill>
                <a:latin typeface="Arial" panose="020B0604020202020204" pitchFamily="34" charset="0"/>
                <a:cs typeface="Arial" panose="020B0604020202020204" pitchFamily="34" charset="0"/>
              </a:rPr>
              <a:t>Personal Hygiene Throughout Puberty</a:t>
            </a:r>
          </a:p>
        </p:txBody>
      </p:sp>
      <p:sp>
        <p:nvSpPr>
          <p:cNvPr id="4" name="Content Placeholder 3">
            <a:extLst>
              <a:ext uri="{FF2B5EF4-FFF2-40B4-BE49-F238E27FC236}">
                <a16:creationId xmlns:a16="http://schemas.microsoft.com/office/drawing/2014/main" id="{4F313C1D-7F6F-45AD-9C1F-039BD7B9EB34}"/>
              </a:ext>
            </a:extLst>
          </p:cNvPr>
          <p:cNvSpPr txBox="1">
            <a:spLocks noChangeArrowheads="1"/>
          </p:cNvSpPr>
          <p:nvPr/>
        </p:nvSpPr>
        <p:spPr bwMode="auto">
          <a:xfrm>
            <a:off x="8030514" y="5510212"/>
            <a:ext cx="4161486" cy="1138773"/>
          </a:xfrm>
          <a:prstGeom prst="rect">
            <a:avLst/>
          </a:prstGeom>
          <a:noFill/>
          <a:ln>
            <a:noFill/>
          </a:ln>
          <a:effectLst/>
        </p:spPr>
        <p:txBody>
          <a:bodyPr wrap="square" lIns="91440" tIns="45720" rIns="91440" bIns="45720" anchor="t">
            <a:spAutoFit/>
          </a:bodyPr>
          <a:lstStyle>
            <a:lvl1pPr>
              <a:spcBef>
                <a:spcPct val="20000"/>
              </a:spcBef>
              <a:buChar char="•"/>
              <a:defRPr sz="3200">
                <a:solidFill>
                  <a:schemeClr val="tx1"/>
                </a:solidFill>
                <a:latin typeface="Zurich BT"/>
              </a:defRPr>
            </a:lvl1pPr>
            <a:lvl2pPr marL="742950" indent="-285750">
              <a:spcBef>
                <a:spcPct val="20000"/>
              </a:spcBef>
              <a:buChar char="–"/>
              <a:defRPr sz="2800">
                <a:solidFill>
                  <a:schemeClr val="tx1"/>
                </a:solidFill>
                <a:latin typeface="Zurich BT"/>
              </a:defRPr>
            </a:lvl2pPr>
            <a:lvl3pPr marL="1143000" indent="-228600">
              <a:spcBef>
                <a:spcPct val="20000"/>
              </a:spcBef>
              <a:buChar char="•"/>
              <a:defRPr sz="2400">
                <a:solidFill>
                  <a:schemeClr val="tx1"/>
                </a:solidFill>
                <a:latin typeface="Zurich BT"/>
              </a:defRPr>
            </a:lvl3pPr>
            <a:lvl4pPr marL="1600200" indent="-228600">
              <a:spcBef>
                <a:spcPct val="20000"/>
              </a:spcBef>
              <a:buChar char="–"/>
              <a:defRPr sz="2000">
                <a:solidFill>
                  <a:schemeClr val="tx1"/>
                </a:solidFill>
                <a:latin typeface="Zurich BT"/>
              </a:defRPr>
            </a:lvl4pPr>
            <a:lvl5pPr marL="2057400" indent="-228600">
              <a:spcBef>
                <a:spcPct val="20000"/>
              </a:spcBef>
              <a:buChar char="»"/>
              <a:defRPr sz="2000">
                <a:solidFill>
                  <a:schemeClr val="tx1"/>
                </a:solidFill>
                <a:latin typeface="Zurich BT"/>
              </a:defRPr>
            </a:lvl5pPr>
            <a:lvl6pPr marL="2514600" indent="-228600" eaLnBrk="0" fontAlgn="base" hangingPunct="0">
              <a:spcBef>
                <a:spcPct val="20000"/>
              </a:spcBef>
              <a:spcAft>
                <a:spcPct val="0"/>
              </a:spcAft>
              <a:buChar char="»"/>
              <a:defRPr sz="2000">
                <a:solidFill>
                  <a:schemeClr val="tx1"/>
                </a:solidFill>
                <a:latin typeface="Zurich BT"/>
              </a:defRPr>
            </a:lvl6pPr>
            <a:lvl7pPr marL="2971800" indent="-228600" eaLnBrk="0" fontAlgn="base" hangingPunct="0">
              <a:spcBef>
                <a:spcPct val="20000"/>
              </a:spcBef>
              <a:spcAft>
                <a:spcPct val="0"/>
              </a:spcAft>
              <a:buChar char="»"/>
              <a:defRPr sz="2000">
                <a:solidFill>
                  <a:schemeClr val="tx1"/>
                </a:solidFill>
                <a:latin typeface="Zurich BT"/>
              </a:defRPr>
            </a:lvl7pPr>
            <a:lvl8pPr marL="3429000" indent="-228600" eaLnBrk="0" fontAlgn="base" hangingPunct="0">
              <a:spcBef>
                <a:spcPct val="20000"/>
              </a:spcBef>
              <a:spcAft>
                <a:spcPct val="0"/>
              </a:spcAft>
              <a:buChar char="»"/>
              <a:defRPr sz="2000">
                <a:solidFill>
                  <a:schemeClr val="tx1"/>
                </a:solidFill>
                <a:latin typeface="Zurich BT"/>
              </a:defRPr>
            </a:lvl8pPr>
            <a:lvl9pPr marL="3886200" indent="-228600" eaLnBrk="0" fontAlgn="base" hangingPunct="0">
              <a:spcBef>
                <a:spcPct val="20000"/>
              </a:spcBef>
              <a:spcAft>
                <a:spcPct val="0"/>
              </a:spcAft>
              <a:buChar char="»"/>
              <a:defRPr sz="2000">
                <a:solidFill>
                  <a:schemeClr val="tx1"/>
                </a:solidFill>
                <a:latin typeface="Zurich BT"/>
              </a:defRPr>
            </a:lvl9pPr>
          </a:lstStyle>
          <a:p>
            <a:pPr>
              <a:buNone/>
            </a:pPr>
            <a:r>
              <a:rPr lang="en-CA" altLang="en-US" sz="2000" dirty="0">
                <a:solidFill>
                  <a:schemeClr val="bg1"/>
                </a:solidFill>
                <a:latin typeface="Arial"/>
                <a:cs typeface="Arial"/>
              </a:rPr>
              <a:t>Created by: School Health Team</a:t>
            </a:r>
          </a:p>
          <a:p>
            <a:pPr eaLnBrk="1" hangingPunct="1">
              <a:buFontTx/>
              <a:buNone/>
            </a:pPr>
            <a:r>
              <a:rPr lang="en-CA" altLang="en-US" sz="2000" dirty="0">
                <a:solidFill>
                  <a:schemeClr val="bg1"/>
                </a:solidFill>
                <a:latin typeface="Arial" panose="020B0604020202020204" pitchFamily="34" charset="0"/>
                <a:cs typeface="Arial" panose="020B0604020202020204" pitchFamily="34" charset="0"/>
              </a:rPr>
              <a:t>Created: November 2019</a:t>
            </a:r>
          </a:p>
          <a:p>
            <a:pPr>
              <a:buNone/>
            </a:pPr>
            <a:r>
              <a:rPr lang="en-CA" altLang="en-US" sz="2000" dirty="0">
                <a:solidFill>
                  <a:schemeClr val="bg1"/>
                </a:solidFill>
                <a:latin typeface="Arial"/>
                <a:cs typeface="Arial"/>
              </a:rPr>
              <a:t>Last Reviewed: April 2023</a:t>
            </a:r>
            <a:endParaRPr lang="en-US" altLang="en-US" sz="2000" dirty="0">
              <a:solidFill>
                <a:schemeClr val="bg1"/>
              </a:solidFill>
              <a:latin typeface="Arial"/>
              <a:cs typeface="Arial"/>
            </a:endParaRPr>
          </a:p>
        </p:txBody>
      </p:sp>
    </p:spTree>
    <p:extLst>
      <p:ext uri="{BB962C8B-B14F-4D97-AF65-F5344CB8AC3E}">
        <p14:creationId xmlns:p14="http://schemas.microsoft.com/office/powerpoint/2010/main" val="842927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34528-A383-48AD-8A99-06B417991690}"/>
              </a:ext>
            </a:extLst>
          </p:cNvPr>
          <p:cNvSpPr>
            <a:spLocks noGrp="1"/>
          </p:cNvSpPr>
          <p:nvPr>
            <p:ph type="title"/>
          </p:nvPr>
        </p:nvSpPr>
        <p:spPr/>
        <p:txBody>
          <a:bodyPr/>
          <a:lstStyle/>
          <a:p>
            <a:r>
              <a:rPr lang="en-CA" altLang="en-US">
                <a:solidFill>
                  <a:srgbClr val="006345"/>
                </a:solidFill>
              </a:rPr>
              <a:t>Deodorant/Antiperspirant</a:t>
            </a:r>
            <a:endParaRPr lang="en-US"/>
          </a:p>
        </p:txBody>
      </p:sp>
      <p:sp>
        <p:nvSpPr>
          <p:cNvPr id="3" name="Content Placeholder 2">
            <a:extLst>
              <a:ext uri="{FF2B5EF4-FFF2-40B4-BE49-F238E27FC236}">
                <a16:creationId xmlns:a16="http://schemas.microsoft.com/office/drawing/2014/main" id="{F72FD050-081D-4E6F-BD65-1C77269EF7A1}"/>
              </a:ext>
            </a:extLst>
          </p:cNvPr>
          <p:cNvSpPr>
            <a:spLocks noGrp="1"/>
          </p:cNvSpPr>
          <p:nvPr>
            <p:ph idx="1"/>
          </p:nvPr>
        </p:nvSpPr>
        <p:spPr/>
        <p:txBody>
          <a:bodyPr/>
          <a:lstStyle/>
          <a:p>
            <a:pPr marL="0" indent="0">
              <a:buNone/>
              <a:defRPr/>
            </a:pPr>
            <a:r>
              <a:rPr lang="en-CA" altLang="en-US" sz="2500" b="1" i="1"/>
              <a:t>Some people start to use deodorant/antiperspirant when puberty begins, it is applied to underarms in the morning or after showering.</a:t>
            </a:r>
          </a:p>
          <a:p>
            <a:pPr algn="l">
              <a:lnSpc>
                <a:spcPct val="200000"/>
              </a:lnSpc>
              <a:defRPr/>
            </a:pPr>
            <a:r>
              <a:rPr lang="en-CA" altLang="en-US"/>
              <a:t>Deodorant helps control odour</a:t>
            </a:r>
          </a:p>
          <a:p>
            <a:pPr algn="l">
              <a:lnSpc>
                <a:spcPct val="150000"/>
              </a:lnSpc>
              <a:defRPr/>
            </a:pPr>
            <a:r>
              <a:rPr lang="en-CA" altLang="en-US"/>
              <a:t>Antiperspirant reduces sweat</a:t>
            </a:r>
          </a:p>
          <a:p>
            <a:pPr algn="l">
              <a:lnSpc>
                <a:spcPct val="150000"/>
              </a:lnSpc>
              <a:defRPr/>
            </a:pPr>
            <a:r>
              <a:rPr lang="en-CA" altLang="en-US"/>
              <a:t>Combination products available</a:t>
            </a:r>
          </a:p>
          <a:p>
            <a:endParaRPr lang="en-US"/>
          </a:p>
        </p:txBody>
      </p:sp>
    </p:spTree>
    <p:extLst>
      <p:ext uri="{BB962C8B-B14F-4D97-AF65-F5344CB8AC3E}">
        <p14:creationId xmlns:p14="http://schemas.microsoft.com/office/powerpoint/2010/main" val="585858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40F72652-61AA-4823-B880-0D00888FEA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7900" y="873125"/>
            <a:ext cx="769620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1950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C9A4B-DC56-412B-8015-CA04E62BE732}"/>
              </a:ext>
            </a:extLst>
          </p:cNvPr>
          <p:cNvSpPr>
            <a:spLocks noGrp="1"/>
          </p:cNvSpPr>
          <p:nvPr>
            <p:ph type="title"/>
          </p:nvPr>
        </p:nvSpPr>
        <p:spPr/>
        <p:txBody>
          <a:bodyPr/>
          <a:lstStyle/>
          <a:p>
            <a:r>
              <a:rPr lang="en-CA" altLang="en-US">
                <a:solidFill>
                  <a:srgbClr val="006345"/>
                </a:solidFill>
              </a:rPr>
              <a:t>Laundry</a:t>
            </a:r>
            <a:endParaRPr lang="en-US"/>
          </a:p>
        </p:txBody>
      </p:sp>
      <p:sp>
        <p:nvSpPr>
          <p:cNvPr id="3" name="Content Placeholder 2">
            <a:extLst>
              <a:ext uri="{FF2B5EF4-FFF2-40B4-BE49-F238E27FC236}">
                <a16:creationId xmlns:a16="http://schemas.microsoft.com/office/drawing/2014/main" id="{400AAD55-3D1E-4682-96FE-259459F164A7}"/>
              </a:ext>
            </a:extLst>
          </p:cNvPr>
          <p:cNvSpPr>
            <a:spLocks noGrp="1"/>
          </p:cNvSpPr>
          <p:nvPr>
            <p:ph idx="1"/>
          </p:nvPr>
        </p:nvSpPr>
        <p:spPr/>
        <p:txBody>
          <a:bodyPr/>
          <a:lstStyle/>
          <a:p>
            <a:pPr marL="0" indent="0">
              <a:buNone/>
              <a:defRPr/>
            </a:pPr>
            <a:r>
              <a:rPr lang="en-CA" altLang="en-US" sz="2500" b="1" i="1"/>
              <a:t>You may need to wash your clothes more often when puberty begins.</a:t>
            </a:r>
          </a:p>
          <a:p>
            <a:pPr algn="l">
              <a:lnSpc>
                <a:spcPct val="200000"/>
              </a:lnSpc>
              <a:defRPr/>
            </a:pPr>
            <a:r>
              <a:rPr lang="en-US" altLang="en-US"/>
              <a:t>Sweat and oil stick to clothes</a:t>
            </a:r>
          </a:p>
          <a:p>
            <a:pPr algn="l">
              <a:defRPr/>
            </a:pPr>
            <a:r>
              <a:rPr lang="en-US" altLang="en-US"/>
              <a:t>Bacteria cause clothes to smell when not </a:t>
            </a:r>
          </a:p>
          <a:p>
            <a:pPr marL="273050" indent="-273050" algn="l">
              <a:spcBef>
                <a:spcPts val="0"/>
              </a:spcBef>
              <a:buNone/>
              <a:defRPr/>
            </a:pPr>
            <a:r>
              <a:rPr lang="en-US" altLang="en-US"/>
              <a:t>	washed regularly</a:t>
            </a:r>
          </a:p>
          <a:p>
            <a:endParaRPr lang="en-US"/>
          </a:p>
        </p:txBody>
      </p:sp>
      <p:sp>
        <p:nvSpPr>
          <p:cNvPr id="4" name="Speech Bubble: Rectangle with Corners Rounded 3">
            <a:extLst>
              <a:ext uri="{FF2B5EF4-FFF2-40B4-BE49-F238E27FC236}">
                <a16:creationId xmlns:a16="http://schemas.microsoft.com/office/drawing/2014/main" id="{88A93100-E280-4E3B-A840-9D85D0C83264}"/>
              </a:ext>
            </a:extLst>
          </p:cNvPr>
          <p:cNvSpPr/>
          <p:nvPr/>
        </p:nvSpPr>
        <p:spPr>
          <a:xfrm rot="20312476">
            <a:off x="8591736" y="4079421"/>
            <a:ext cx="2905125" cy="2087563"/>
          </a:xfrm>
          <a:prstGeom prst="wedgeRoundRectCallout">
            <a:avLst>
              <a:gd name="adj1" fmla="val 36737"/>
              <a:gd name="adj2" fmla="val 64842"/>
              <a:gd name="adj3" fmla="val 16667"/>
            </a:avLst>
          </a:prstGeom>
          <a:solidFill>
            <a:srgbClr val="1CB497"/>
          </a:solidFill>
        </p:spPr>
        <p:style>
          <a:lnRef idx="3">
            <a:schemeClr val="lt1"/>
          </a:lnRef>
          <a:fillRef idx="1">
            <a:schemeClr val="accent1"/>
          </a:fillRef>
          <a:effectRef idx="1">
            <a:schemeClr val="accent1"/>
          </a:effectRef>
          <a:fontRef idx="minor">
            <a:schemeClr val="lt1"/>
          </a:fontRef>
        </p:style>
        <p:txBody>
          <a:bodyPr anchor="ctr"/>
          <a:lstStyle/>
          <a:p>
            <a:pPr algn="ctr">
              <a:defRPr/>
            </a:pPr>
            <a:r>
              <a:rPr lang="en-CA" b="1" i="1"/>
              <a:t>Underwear, socks and shirts cover the sweatiest parts.</a:t>
            </a:r>
          </a:p>
          <a:p>
            <a:pPr algn="ctr">
              <a:defRPr/>
            </a:pPr>
            <a:endParaRPr lang="en-CA" i="1"/>
          </a:p>
          <a:p>
            <a:pPr algn="ctr">
              <a:defRPr/>
            </a:pPr>
            <a:r>
              <a:rPr lang="en-CA" i="1"/>
              <a:t>Make sure they’re fresh every day!</a:t>
            </a:r>
            <a:endParaRPr lang="en-US" i="1"/>
          </a:p>
        </p:txBody>
      </p:sp>
    </p:spTree>
    <p:extLst>
      <p:ext uri="{BB962C8B-B14F-4D97-AF65-F5344CB8AC3E}">
        <p14:creationId xmlns:p14="http://schemas.microsoft.com/office/powerpoint/2010/main" val="4195828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6A255CA3-946B-4647-874F-9AC566F9134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22680" y="1246787"/>
            <a:ext cx="6546640" cy="4364426"/>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390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0BF15-C5B4-4BF7-B849-D8BE79F59509}"/>
              </a:ext>
            </a:extLst>
          </p:cNvPr>
          <p:cNvSpPr>
            <a:spLocks noGrp="1"/>
          </p:cNvSpPr>
          <p:nvPr>
            <p:ph type="title"/>
          </p:nvPr>
        </p:nvSpPr>
        <p:spPr/>
        <p:txBody>
          <a:bodyPr/>
          <a:lstStyle/>
          <a:p>
            <a:r>
              <a:rPr lang="en-CA" altLang="en-US">
                <a:solidFill>
                  <a:srgbClr val="006345"/>
                </a:solidFill>
              </a:rPr>
              <a:t>Toothbrush and Dental Floss</a:t>
            </a:r>
            <a:endParaRPr lang="en-US"/>
          </a:p>
        </p:txBody>
      </p:sp>
      <p:sp>
        <p:nvSpPr>
          <p:cNvPr id="3" name="Content Placeholder 2">
            <a:extLst>
              <a:ext uri="{FF2B5EF4-FFF2-40B4-BE49-F238E27FC236}">
                <a16:creationId xmlns:a16="http://schemas.microsoft.com/office/drawing/2014/main" id="{08FD0074-B044-4BE9-A865-B68ACCA85179}"/>
              </a:ext>
            </a:extLst>
          </p:cNvPr>
          <p:cNvSpPr>
            <a:spLocks noGrp="1"/>
          </p:cNvSpPr>
          <p:nvPr>
            <p:ph idx="1"/>
          </p:nvPr>
        </p:nvSpPr>
        <p:spPr/>
        <p:txBody>
          <a:bodyPr/>
          <a:lstStyle/>
          <a:p>
            <a:pPr marL="0" indent="0">
              <a:buNone/>
              <a:defRPr/>
            </a:pPr>
            <a:r>
              <a:rPr lang="en-CA" altLang="en-US" sz="2500" b="1" i="1"/>
              <a:t>Brush your teeth for 2 minutes 2 times a day.</a:t>
            </a:r>
          </a:p>
          <a:p>
            <a:pPr algn="l">
              <a:lnSpc>
                <a:spcPct val="200000"/>
              </a:lnSpc>
              <a:defRPr/>
            </a:pPr>
            <a:r>
              <a:rPr lang="en-US" altLang="en-US"/>
              <a:t>Prevent cavities</a:t>
            </a:r>
          </a:p>
          <a:p>
            <a:pPr algn="l">
              <a:lnSpc>
                <a:spcPct val="150000"/>
              </a:lnSpc>
              <a:defRPr/>
            </a:pPr>
            <a:r>
              <a:rPr lang="en-US" altLang="en-US"/>
              <a:t>Get rid of bacteria that causes bad breath</a:t>
            </a:r>
          </a:p>
          <a:p>
            <a:pPr algn="l">
              <a:lnSpc>
                <a:spcPct val="150000"/>
              </a:lnSpc>
              <a:defRPr/>
            </a:pPr>
            <a:r>
              <a:rPr lang="en-US" altLang="en-US"/>
              <a:t>Use a pea-sized amount of toothpaste</a:t>
            </a:r>
          </a:p>
          <a:p>
            <a:endParaRPr lang="en-US"/>
          </a:p>
        </p:txBody>
      </p:sp>
      <p:sp>
        <p:nvSpPr>
          <p:cNvPr id="4" name="Speech Bubble: Rectangle with Corners Rounded 3">
            <a:extLst>
              <a:ext uri="{FF2B5EF4-FFF2-40B4-BE49-F238E27FC236}">
                <a16:creationId xmlns:a16="http://schemas.microsoft.com/office/drawing/2014/main" id="{DF973CC3-1522-4956-9331-00B6BF2AF417}"/>
              </a:ext>
            </a:extLst>
          </p:cNvPr>
          <p:cNvSpPr/>
          <p:nvPr/>
        </p:nvSpPr>
        <p:spPr>
          <a:xfrm rot="20312476">
            <a:off x="8801739" y="4605287"/>
            <a:ext cx="2905125" cy="1657350"/>
          </a:xfrm>
          <a:prstGeom prst="wedgeRoundRectCallout">
            <a:avLst>
              <a:gd name="adj1" fmla="val 36737"/>
              <a:gd name="adj2" fmla="val 64842"/>
              <a:gd name="adj3" fmla="val 16667"/>
            </a:avLst>
          </a:prstGeom>
          <a:solidFill>
            <a:srgbClr val="7996F3"/>
          </a:solidFill>
        </p:spPr>
        <p:style>
          <a:lnRef idx="3">
            <a:schemeClr val="lt1"/>
          </a:lnRef>
          <a:fillRef idx="1">
            <a:schemeClr val="accent2"/>
          </a:fillRef>
          <a:effectRef idx="1">
            <a:schemeClr val="accent2"/>
          </a:effectRef>
          <a:fontRef idx="minor">
            <a:schemeClr val="lt1"/>
          </a:fontRef>
        </p:style>
        <p:txBody>
          <a:bodyPr anchor="ctr"/>
          <a:lstStyle/>
          <a:p>
            <a:pPr algn="ctr">
              <a:defRPr/>
            </a:pPr>
            <a:r>
              <a:rPr lang="en-CA" sz="2400" i="1"/>
              <a:t>Don</a:t>
            </a:r>
            <a:r>
              <a:rPr lang="en-US" sz="2400" i="1"/>
              <a:t>’t forget to floss every day too!</a:t>
            </a:r>
            <a:endParaRPr lang="en-CA" sz="2400" i="1"/>
          </a:p>
        </p:txBody>
      </p:sp>
    </p:spTree>
    <p:extLst>
      <p:ext uri="{BB962C8B-B14F-4D97-AF65-F5344CB8AC3E}">
        <p14:creationId xmlns:p14="http://schemas.microsoft.com/office/powerpoint/2010/main" val="4184989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AE5D8275-C66E-4861-8D6F-5B2896CE41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9175" y="890587"/>
            <a:ext cx="761365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7053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18258-6649-42D4-B8C8-B67B82CBD996}"/>
              </a:ext>
            </a:extLst>
          </p:cNvPr>
          <p:cNvSpPr>
            <a:spLocks noGrp="1"/>
          </p:cNvSpPr>
          <p:nvPr>
            <p:ph type="title"/>
          </p:nvPr>
        </p:nvSpPr>
        <p:spPr/>
        <p:txBody>
          <a:bodyPr/>
          <a:lstStyle/>
          <a:p>
            <a:r>
              <a:rPr lang="en-CA" altLang="en-US" kern="0">
                <a:solidFill>
                  <a:srgbClr val="006345"/>
                </a:solidFill>
              </a:rPr>
              <a:t>Menstrual Products</a:t>
            </a:r>
            <a:endParaRPr lang="en-US"/>
          </a:p>
        </p:txBody>
      </p:sp>
      <p:sp>
        <p:nvSpPr>
          <p:cNvPr id="3" name="Content Placeholder 2">
            <a:extLst>
              <a:ext uri="{FF2B5EF4-FFF2-40B4-BE49-F238E27FC236}">
                <a16:creationId xmlns:a16="http://schemas.microsoft.com/office/drawing/2014/main" id="{4BD03458-C2C6-437A-8E4A-6ECF7861BCBF}"/>
              </a:ext>
            </a:extLst>
          </p:cNvPr>
          <p:cNvSpPr>
            <a:spLocks noGrp="1"/>
          </p:cNvSpPr>
          <p:nvPr>
            <p:ph idx="1"/>
          </p:nvPr>
        </p:nvSpPr>
        <p:spPr/>
        <p:txBody>
          <a:bodyPr/>
          <a:lstStyle/>
          <a:p>
            <a:pPr marL="0" indent="0">
              <a:lnSpc>
                <a:spcPct val="150000"/>
              </a:lnSpc>
              <a:buNone/>
              <a:defRPr/>
            </a:pPr>
            <a:r>
              <a:rPr lang="en-US" sz="2500" b="1" i="1"/>
              <a:t>What is menstruation (a period)?</a:t>
            </a:r>
          </a:p>
          <a:p>
            <a:pPr marL="0" indent="0" algn="l">
              <a:spcBef>
                <a:spcPts val="1200"/>
              </a:spcBef>
              <a:buNone/>
              <a:defRPr/>
            </a:pPr>
            <a:r>
              <a:rPr lang="en-US"/>
              <a:t>A person who has a vulva and a uterus will begin to get a period</a:t>
            </a:r>
          </a:p>
          <a:p>
            <a:pPr algn="l">
              <a:spcBef>
                <a:spcPts val="1200"/>
              </a:spcBef>
              <a:defRPr/>
            </a:pPr>
            <a:endParaRPr lang="en-US"/>
          </a:p>
          <a:p>
            <a:pPr algn="l">
              <a:spcBef>
                <a:spcPts val="1200"/>
              </a:spcBef>
              <a:defRPr/>
            </a:pPr>
            <a:r>
              <a:rPr lang="en-US"/>
              <a:t>Blood and tissue leave the body through the vagina</a:t>
            </a:r>
          </a:p>
          <a:p>
            <a:pPr algn="l">
              <a:lnSpc>
                <a:spcPct val="150000"/>
              </a:lnSpc>
              <a:defRPr/>
            </a:pPr>
            <a:r>
              <a:rPr lang="en-US" altLang="en-US"/>
              <a:t>Happens about every month</a:t>
            </a:r>
          </a:p>
          <a:p>
            <a:pPr algn="l">
              <a:lnSpc>
                <a:spcPct val="150000"/>
              </a:lnSpc>
              <a:defRPr/>
            </a:pPr>
            <a:r>
              <a:rPr lang="en-US" altLang="en-US"/>
              <a:t>Lasts 2-7 days</a:t>
            </a:r>
            <a:endParaRPr lang="en-CA" altLang="en-US"/>
          </a:p>
          <a:p>
            <a:endParaRPr lang="en-US"/>
          </a:p>
        </p:txBody>
      </p:sp>
    </p:spTree>
    <p:extLst>
      <p:ext uri="{BB962C8B-B14F-4D97-AF65-F5344CB8AC3E}">
        <p14:creationId xmlns:p14="http://schemas.microsoft.com/office/powerpoint/2010/main" val="3620093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CEA52-2A20-40B2-81E3-4BF4B06E070E}"/>
              </a:ext>
            </a:extLst>
          </p:cNvPr>
          <p:cNvSpPr>
            <a:spLocks noGrp="1"/>
          </p:cNvSpPr>
          <p:nvPr>
            <p:ph type="title"/>
          </p:nvPr>
        </p:nvSpPr>
        <p:spPr/>
        <p:txBody>
          <a:bodyPr/>
          <a:lstStyle/>
          <a:p>
            <a:r>
              <a:rPr lang="en-CA" altLang="en-US">
                <a:solidFill>
                  <a:srgbClr val="006345"/>
                </a:solidFill>
              </a:rPr>
              <a:t>Menstrual Products</a:t>
            </a:r>
            <a:endParaRPr lang="en-US"/>
          </a:p>
        </p:txBody>
      </p:sp>
      <p:sp>
        <p:nvSpPr>
          <p:cNvPr id="3" name="Content Placeholder 2">
            <a:extLst>
              <a:ext uri="{FF2B5EF4-FFF2-40B4-BE49-F238E27FC236}">
                <a16:creationId xmlns:a16="http://schemas.microsoft.com/office/drawing/2014/main" id="{874A05A0-0F36-454E-A700-3F7DE3B401F3}"/>
              </a:ext>
            </a:extLst>
          </p:cNvPr>
          <p:cNvSpPr>
            <a:spLocks noGrp="1"/>
          </p:cNvSpPr>
          <p:nvPr>
            <p:ph idx="1"/>
          </p:nvPr>
        </p:nvSpPr>
        <p:spPr/>
        <p:txBody>
          <a:bodyPr/>
          <a:lstStyle/>
          <a:p>
            <a:pPr marL="0" indent="0">
              <a:buNone/>
              <a:defRPr/>
            </a:pPr>
            <a:r>
              <a:rPr lang="en-CA" altLang="en-US" sz="2500" b="1" i="1"/>
              <a:t>Used to catch blood and discharge keeping underwear clean</a:t>
            </a:r>
          </a:p>
          <a:p>
            <a:pPr algn="l">
              <a:lnSpc>
                <a:spcPct val="150000"/>
              </a:lnSpc>
              <a:defRPr/>
            </a:pPr>
            <a:r>
              <a:rPr lang="en-CA" altLang="en-US"/>
              <a:t>Pantyliners/Menstrual pads</a:t>
            </a:r>
          </a:p>
          <a:p>
            <a:pPr algn="l">
              <a:lnSpc>
                <a:spcPct val="150000"/>
              </a:lnSpc>
              <a:defRPr/>
            </a:pPr>
            <a:r>
              <a:rPr lang="en-CA" altLang="en-US"/>
              <a:t>Tampons</a:t>
            </a:r>
          </a:p>
          <a:p>
            <a:pPr algn="l">
              <a:lnSpc>
                <a:spcPct val="150000"/>
              </a:lnSpc>
              <a:defRPr/>
            </a:pPr>
            <a:r>
              <a:rPr lang="en-CA" altLang="en-US"/>
              <a:t>Menstrual cups</a:t>
            </a:r>
          </a:p>
          <a:p>
            <a:pPr algn="l">
              <a:lnSpc>
                <a:spcPct val="150000"/>
              </a:lnSpc>
              <a:defRPr/>
            </a:pPr>
            <a:r>
              <a:rPr lang="en-CA" altLang="en-US"/>
              <a:t>Menstrual underwear</a:t>
            </a:r>
            <a:endParaRPr lang="en-US" altLang="en-US"/>
          </a:p>
          <a:p>
            <a:endParaRPr lang="en-US"/>
          </a:p>
        </p:txBody>
      </p:sp>
      <p:sp>
        <p:nvSpPr>
          <p:cNvPr id="4" name="Speech Bubble: Rectangle with Corners Rounded 3">
            <a:extLst>
              <a:ext uri="{FF2B5EF4-FFF2-40B4-BE49-F238E27FC236}">
                <a16:creationId xmlns:a16="http://schemas.microsoft.com/office/drawing/2014/main" id="{A0030A30-CA8B-4278-988B-ACF8DF0CB053}"/>
              </a:ext>
            </a:extLst>
          </p:cNvPr>
          <p:cNvSpPr/>
          <p:nvPr/>
        </p:nvSpPr>
        <p:spPr>
          <a:xfrm rot="20087357">
            <a:off x="8481848" y="4032474"/>
            <a:ext cx="3276600" cy="1981200"/>
          </a:xfrm>
          <a:prstGeom prst="wedgeRoundRectCallout">
            <a:avLst>
              <a:gd name="adj1" fmla="val 36737"/>
              <a:gd name="adj2" fmla="val 64842"/>
              <a:gd name="adj3" fmla="val 16667"/>
            </a:avLst>
          </a:prstGeom>
          <a:solidFill>
            <a:schemeClr val="bg2">
              <a:lumMod val="50000"/>
            </a:schemeClr>
          </a:solidFill>
        </p:spPr>
        <p:style>
          <a:lnRef idx="3">
            <a:schemeClr val="lt1"/>
          </a:lnRef>
          <a:fillRef idx="1">
            <a:schemeClr val="accent2"/>
          </a:fillRef>
          <a:effectRef idx="1">
            <a:schemeClr val="accent2"/>
          </a:effectRef>
          <a:fontRef idx="minor">
            <a:schemeClr val="lt1"/>
          </a:fontRef>
        </p:style>
        <p:txBody>
          <a:bodyPr anchor="ctr"/>
          <a:lstStyle/>
          <a:p>
            <a:pPr algn="ctr">
              <a:defRPr/>
            </a:pPr>
            <a:r>
              <a:rPr lang="en-CA" sz="2400" i="1"/>
              <a:t>All menstrual products need to be changed every couple hours to prevent infections</a:t>
            </a:r>
            <a:endParaRPr lang="en-US" sz="2400" i="1"/>
          </a:p>
        </p:txBody>
      </p:sp>
    </p:spTree>
    <p:extLst>
      <p:ext uri="{BB962C8B-B14F-4D97-AF65-F5344CB8AC3E}">
        <p14:creationId xmlns:p14="http://schemas.microsoft.com/office/powerpoint/2010/main" val="563490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rona, Hand Washing, Virus, Covid-19, Health, Soap">
            <a:extLst>
              <a:ext uri="{FF2B5EF4-FFF2-40B4-BE49-F238E27FC236}">
                <a16:creationId xmlns:a16="http://schemas.microsoft.com/office/drawing/2014/main" id="{3251ADB0-DAAF-4441-86ED-71348C0A18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1319" y="1059213"/>
            <a:ext cx="7109361" cy="47395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211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7B20C-D03A-419C-8815-039A3C9F466B}"/>
              </a:ext>
            </a:extLst>
          </p:cNvPr>
          <p:cNvSpPr>
            <a:spLocks noGrp="1"/>
          </p:cNvSpPr>
          <p:nvPr>
            <p:ph type="title"/>
          </p:nvPr>
        </p:nvSpPr>
        <p:spPr/>
        <p:txBody>
          <a:bodyPr/>
          <a:lstStyle/>
          <a:p>
            <a:r>
              <a:rPr lang="en-CA" altLang="en-US">
                <a:solidFill>
                  <a:srgbClr val="006345"/>
                </a:solidFill>
              </a:rPr>
              <a:t>Handwashing</a:t>
            </a:r>
            <a:endParaRPr lang="en-US"/>
          </a:p>
        </p:txBody>
      </p:sp>
      <p:sp>
        <p:nvSpPr>
          <p:cNvPr id="3" name="Content Placeholder 2">
            <a:extLst>
              <a:ext uri="{FF2B5EF4-FFF2-40B4-BE49-F238E27FC236}">
                <a16:creationId xmlns:a16="http://schemas.microsoft.com/office/drawing/2014/main" id="{F0035075-2887-4D50-9928-E3AD80C71368}"/>
              </a:ext>
            </a:extLst>
          </p:cNvPr>
          <p:cNvSpPr>
            <a:spLocks noGrp="1"/>
          </p:cNvSpPr>
          <p:nvPr>
            <p:ph idx="1"/>
          </p:nvPr>
        </p:nvSpPr>
        <p:spPr/>
        <p:txBody>
          <a:bodyPr/>
          <a:lstStyle/>
          <a:p>
            <a:pPr marL="0" indent="0">
              <a:buNone/>
              <a:defRPr/>
            </a:pPr>
            <a:r>
              <a:rPr lang="en-CA" altLang="en-US" sz="2500" b="1" i="1"/>
              <a:t>The most important thing we can do to prevent the spread of germs </a:t>
            </a:r>
          </a:p>
          <a:p>
            <a:pPr marL="0" indent="0">
              <a:lnSpc>
                <a:spcPct val="150000"/>
              </a:lnSpc>
              <a:buNone/>
              <a:defRPr/>
            </a:pPr>
            <a:r>
              <a:rPr lang="en-CA" altLang="en-US" b="1"/>
              <a:t>When should we wash our hands?</a:t>
            </a:r>
          </a:p>
          <a:p>
            <a:pPr algn="l">
              <a:lnSpc>
                <a:spcPct val="150000"/>
              </a:lnSpc>
              <a:defRPr/>
            </a:pPr>
            <a:r>
              <a:rPr lang="en-CA" altLang="en-US"/>
              <a:t>After using the washroom</a:t>
            </a:r>
          </a:p>
          <a:p>
            <a:pPr algn="l">
              <a:lnSpc>
                <a:spcPct val="150000"/>
              </a:lnSpc>
              <a:defRPr/>
            </a:pPr>
            <a:r>
              <a:rPr lang="en-CA" altLang="en-US"/>
              <a:t>Before eating or preparing food</a:t>
            </a:r>
          </a:p>
          <a:p>
            <a:pPr algn="l">
              <a:lnSpc>
                <a:spcPct val="150000"/>
              </a:lnSpc>
              <a:defRPr/>
            </a:pPr>
            <a:r>
              <a:rPr lang="en-CA" altLang="en-US"/>
              <a:t>After sneezing or coughing</a:t>
            </a:r>
          </a:p>
          <a:p>
            <a:endParaRPr lang="en-US"/>
          </a:p>
        </p:txBody>
      </p:sp>
      <p:sp>
        <p:nvSpPr>
          <p:cNvPr id="4" name="Speech Bubble: Rectangle with Corners Rounded 3">
            <a:extLst>
              <a:ext uri="{FF2B5EF4-FFF2-40B4-BE49-F238E27FC236}">
                <a16:creationId xmlns:a16="http://schemas.microsoft.com/office/drawing/2014/main" id="{60B6C488-238F-4C6E-B756-E169586C2968}"/>
              </a:ext>
            </a:extLst>
          </p:cNvPr>
          <p:cNvSpPr/>
          <p:nvPr/>
        </p:nvSpPr>
        <p:spPr>
          <a:xfrm rot="20087357">
            <a:off x="8879094" y="4421559"/>
            <a:ext cx="2846387" cy="1693862"/>
          </a:xfrm>
          <a:prstGeom prst="wedgeRoundRectCallout">
            <a:avLst>
              <a:gd name="adj1" fmla="val 36737"/>
              <a:gd name="adj2" fmla="val 64842"/>
              <a:gd name="adj3" fmla="val 16667"/>
            </a:avLst>
          </a:prstGeom>
          <a:solidFill>
            <a:srgbClr val="7996F3"/>
          </a:solidFill>
        </p:spPr>
        <p:style>
          <a:lnRef idx="3">
            <a:schemeClr val="lt1"/>
          </a:lnRef>
          <a:fillRef idx="1">
            <a:schemeClr val="accent2"/>
          </a:fillRef>
          <a:effectRef idx="1">
            <a:schemeClr val="accent2"/>
          </a:effectRef>
          <a:fontRef idx="minor">
            <a:schemeClr val="lt1"/>
          </a:fontRef>
        </p:style>
        <p:txBody>
          <a:bodyPr anchor="ctr"/>
          <a:lstStyle/>
          <a:p>
            <a:pPr algn="ctr">
              <a:defRPr/>
            </a:pPr>
            <a:r>
              <a:rPr lang="en-CA" sz="2400" i="1"/>
              <a:t>If your hands look dirty, wash them!</a:t>
            </a:r>
            <a:endParaRPr lang="en-US" sz="2400" i="1"/>
          </a:p>
        </p:txBody>
      </p:sp>
    </p:spTree>
    <p:extLst>
      <p:ext uri="{BB962C8B-B14F-4D97-AF65-F5344CB8AC3E}">
        <p14:creationId xmlns:p14="http://schemas.microsoft.com/office/powerpoint/2010/main" val="79802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8619B8-F06A-4A13-96E7-8C7338FB0B86}"/>
              </a:ext>
            </a:extLst>
          </p:cNvPr>
          <p:cNvSpPr>
            <a:spLocks noGrp="1"/>
          </p:cNvSpPr>
          <p:nvPr>
            <p:ph idx="1"/>
          </p:nvPr>
        </p:nvSpPr>
        <p:spPr/>
        <p:txBody>
          <a:bodyPr/>
          <a:lstStyle/>
          <a:p>
            <a:pPr algn="l">
              <a:lnSpc>
                <a:spcPct val="150000"/>
              </a:lnSpc>
            </a:pPr>
            <a:r>
              <a:rPr lang="en-CA" altLang="en-US"/>
              <a:t>Giggling is okay</a:t>
            </a:r>
          </a:p>
          <a:p>
            <a:pPr algn="l">
              <a:lnSpc>
                <a:spcPct val="150000"/>
              </a:lnSpc>
            </a:pPr>
            <a:r>
              <a:rPr lang="en-CA" altLang="en-US"/>
              <a:t>Be respectful</a:t>
            </a:r>
          </a:p>
          <a:p>
            <a:pPr algn="l">
              <a:lnSpc>
                <a:spcPct val="150000"/>
              </a:lnSpc>
            </a:pPr>
            <a:r>
              <a:rPr lang="en-CA" altLang="en-US"/>
              <a:t>Everyone is learning, ask questions!</a:t>
            </a:r>
          </a:p>
          <a:p>
            <a:pPr algn="l">
              <a:lnSpc>
                <a:spcPct val="150000"/>
              </a:lnSpc>
            </a:pPr>
            <a:r>
              <a:rPr lang="en-CA" altLang="en-US"/>
              <a:t>Discuss puberty topics responsibly outside the classroom</a:t>
            </a:r>
          </a:p>
          <a:p>
            <a:pPr marL="0" indent="0" algn="l">
              <a:buNone/>
            </a:pPr>
            <a:endParaRPr lang="en-CA"/>
          </a:p>
        </p:txBody>
      </p:sp>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nvPr>
        </p:nvSpPr>
        <p:spPr>
          <a:xfrm>
            <a:off x="838200" y="935038"/>
            <a:ext cx="10515600" cy="1325562"/>
          </a:xfrm>
        </p:spPr>
        <p:txBody>
          <a:bodyPr/>
          <a:lstStyle/>
          <a:p>
            <a:r>
              <a:rPr lang="en-CA" altLang="en-US" b="1">
                <a:solidFill>
                  <a:srgbClr val="006345"/>
                </a:solidFill>
                <a:latin typeface="Arial" panose="020B0604020202020204" pitchFamily="34" charset="0"/>
              </a:rPr>
              <a:t>C</a:t>
            </a:r>
            <a:r>
              <a:rPr lang="en-US" altLang="en-US" b="1">
                <a:solidFill>
                  <a:srgbClr val="006345"/>
                </a:solidFill>
                <a:latin typeface="Arial" panose="020B0604020202020204" pitchFamily="34" charset="0"/>
              </a:rPr>
              <a:t>lass Guidelines</a:t>
            </a:r>
            <a:endParaRPr lang="en-US" altLang="en-US" b="1">
              <a:solidFill>
                <a:srgbClr val="006345"/>
              </a:solidFill>
              <a:latin typeface="Arial Black" panose="020B0A04020102020204" pitchFamily="34" charset="0"/>
            </a:endParaRPr>
          </a:p>
        </p:txBody>
      </p:sp>
    </p:spTree>
    <p:extLst>
      <p:ext uri="{BB962C8B-B14F-4D97-AF65-F5344CB8AC3E}">
        <p14:creationId xmlns:p14="http://schemas.microsoft.com/office/powerpoint/2010/main" val="3522617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E73A3-AA46-4349-8587-FE166208DB30}"/>
              </a:ext>
            </a:extLst>
          </p:cNvPr>
          <p:cNvSpPr>
            <a:spLocks noGrp="1"/>
          </p:cNvSpPr>
          <p:nvPr>
            <p:ph type="title"/>
          </p:nvPr>
        </p:nvSpPr>
        <p:spPr/>
        <p:txBody>
          <a:bodyPr/>
          <a:lstStyle/>
          <a:p>
            <a:r>
              <a:rPr lang="en-CA" altLang="en-US">
                <a:solidFill>
                  <a:srgbClr val="006345"/>
                </a:solidFill>
              </a:rPr>
              <a:t>Handwashing</a:t>
            </a:r>
            <a:endParaRPr lang="en-US"/>
          </a:p>
        </p:txBody>
      </p:sp>
      <p:sp>
        <p:nvSpPr>
          <p:cNvPr id="3" name="Content Placeholder 2">
            <a:extLst>
              <a:ext uri="{FF2B5EF4-FFF2-40B4-BE49-F238E27FC236}">
                <a16:creationId xmlns:a16="http://schemas.microsoft.com/office/drawing/2014/main" id="{A1261995-8140-4B62-AB79-C24336A2B991}"/>
              </a:ext>
            </a:extLst>
          </p:cNvPr>
          <p:cNvSpPr>
            <a:spLocks noGrp="1"/>
          </p:cNvSpPr>
          <p:nvPr>
            <p:ph idx="1"/>
          </p:nvPr>
        </p:nvSpPr>
        <p:spPr/>
        <p:txBody>
          <a:bodyPr/>
          <a:lstStyle/>
          <a:p>
            <a:pPr marL="0" indent="0">
              <a:buNone/>
              <a:defRPr/>
            </a:pPr>
            <a:r>
              <a:rPr lang="en-CA" altLang="en-US" b="1"/>
              <a:t>How do we wash properly?</a:t>
            </a:r>
          </a:p>
          <a:p>
            <a:pPr algn="l">
              <a:lnSpc>
                <a:spcPct val="150000"/>
              </a:lnSpc>
              <a:defRPr/>
            </a:pPr>
            <a:r>
              <a:rPr lang="en-CA" altLang="en-US"/>
              <a:t>Turn on tap</a:t>
            </a:r>
          </a:p>
          <a:p>
            <a:pPr algn="l">
              <a:lnSpc>
                <a:spcPct val="150000"/>
              </a:lnSpc>
              <a:defRPr/>
            </a:pPr>
            <a:r>
              <a:rPr lang="en-CA" altLang="en-US"/>
              <a:t>Lather with soap for 20 seconds</a:t>
            </a:r>
          </a:p>
          <a:p>
            <a:pPr algn="l">
              <a:lnSpc>
                <a:spcPct val="150000"/>
              </a:lnSpc>
              <a:defRPr/>
            </a:pPr>
            <a:r>
              <a:rPr lang="en-CA" altLang="en-US"/>
              <a:t>Rinse with running water</a:t>
            </a:r>
          </a:p>
          <a:p>
            <a:pPr algn="l">
              <a:lnSpc>
                <a:spcPct val="150000"/>
              </a:lnSpc>
              <a:defRPr/>
            </a:pPr>
            <a:r>
              <a:rPr lang="en-CA" altLang="en-US"/>
              <a:t>Dry with clean/paper towel or hand dryer</a:t>
            </a:r>
          </a:p>
          <a:p>
            <a:endParaRPr lang="en-US"/>
          </a:p>
        </p:txBody>
      </p:sp>
      <p:sp>
        <p:nvSpPr>
          <p:cNvPr id="4" name="Speech Bubble: Rectangle with Corners Rounded 3">
            <a:extLst>
              <a:ext uri="{FF2B5EF4-FFF2-40B4-BE49-F238E27FC236}">
                <a16:creationId xmlns:a16="http://schemas.microsoft.com/office/drawing/2014/main" id="{E4164D51-257E-46A0-B2BF-5FFFC0DBBFE4}"/>
              </a:ext>
            </a:extLst>
          </p:cNvPr>
          <p:cNvSpPr/>
          <p:nvPr/>
        </p:nvSpPr>
        <p:spPr>
          <a:xfrm>
            <a:off x="7237021" y="3164919"/>
            <a:ext cx="2514600" cy="1743075"/>
          </a:xfrm>
          <a:prstGeom prst="wedgeRoundRectCallout">
            <a:avLst>
              <a:gd name="adj1" fmla="val -61702"/>
              <a:gd name="adj2" fmla="val -5551"/>
              <a:gd name="adj3" fmla="val 16667"/>
            </a:avLst>
          </a:prstGeom>
          <a:solidFill>
            <a:srgbClr val="1CB497"/>
          </a:solidFill>
        </p:spPr>
        <p:style>
          <a:lnRef idx="3">
            <a:schemeClr val="lt1"/>
          </a:lnRef>
          <a:fillRef idx="1">
            <a:schemeClr val="accent2"/>
          </a:fillRef>
          <a:effectRef idx="1">
            <a:schemeClr val="accent2"/>
          </a:effectRef>
          <a:fontRef idx="minor">
            <a:schemeClr val="lt1"/>
          </a:fontRef>
        </p:style>
        <p:txBody>
          <a:bodyPr anchor="ctr"/>
          <a:lstStyle/>
          <a:p>
            <a:pPr algn="ctr">
              <a:defRPr/>
            </a:pPr>
            <a:r>
              <a:rPr lang="en-CA" sz="2400" i="1"/>
              <a:t>Did you know it takes about 20 seconds to sing the ABC song?</a:t>
            </a:r>
            <a:endParaRPr lang="en-US" sz="2400" i="1"/>
          </a:p>
        </p:txBody>
      </p:sp>
    </p:spTree>
    <p:extLst>
      <p:ext uri="{BB962C8B-B14F-4D97-AF65-F5344CB8AC3E}">
        <p14:creationId xmlns:p14="http://schemas.microsoft.com/office/powerpoint/2010/main" val="110465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338F-3E33-4CDA-9EC4-EB52C4312D63}"/>
              </a:ext>
            </a:extLst>
          </p:cNvPr>
          <p:cNvSpPr>
            <a:spLocks noGrp="1"/>
          </p:cNvSpPr>
          <p:nvPr>
            <p:ph type="title"/>
          </p:nvPr>
        </p:nvSpPr>
        <p:spPr/>
        <p:txBody>
          <a:bodyPr/>
          <a:lstStyle/>
          <a:p>
            <a:r>
              <a:rPr lang="en-CA" altLang="en-US">
                <a:solidFill>
                  <a:srgbClr val="006345"/>
                </a:solidFill>
              </a:rPr>
              <a:t>Where can you get more information?</a:t>
            </a:r>
            <a:endParaRPr lang="en-US"/>
          </a:p>
        </p:txBody>
      </p:sp>
      <p:sp>
        <p:nvSpPr>
          <p:cNvPr id="3" name="Content Placeholder 2">
            <a:extLst>
              <a:ext uri="{FF2B5EF4-FFF2-40B4-BE49-F238E27FC236}">
                <a16:creationId xmlns:a16="http://schemas.microsoft.com/office/drawing/2014/main" id="{A054D306-1F9E-4E05-848C-C7572C96CF12}"/>
              </a:ext>
            </a:extLst>
          </p:cNvPr>
          <p:cNvSpPr>
            <a:spLocks noGrp="1"/>
          </p:cNvSpPr>
          <p:nvPr>
            <p:ph idx="1"/>
          </p:nvPr>
        </p:nvSpPr>
        <p:spPr/>
        <p:txBody>
          <a:bodyPr/>
          <a:lstStyle/>
          <a:p>
            <a:pPr algn="l">
              <a:lnSpc>
                <a:spcPct val="150000"/>
              </a:lnSpc>
            </a:pPr>
            <a:r>
              <a:rPr lang="en-CA" altLang="en-US"/>
              <a:t>Parents or other family members</a:t>
            </a:r>
          </a:p>
          <a:p>
            <a:pPr algn="l">
              <a:lnSpc>
                <a:spcPct val="150000"/>
              </a:lnSpc>
              <a:spcAft>
                <a:spcPts val="600"/>
              </a:spcAft>
            </a:pPr>
            <a:r>
              <a:rPr lang="en-CA" altLang="en-US"/>
              <a:t>Other trusted adults (teachers)</a:t>
            </a:r>
          </a:p>
          <a:p>
            <a:pPr algn="l">
              <a:spcAft>
                <a:spcPts val="600"/>
              </a:spcAft>
            </a:pPr>
            <a:r>
              <a:rPr lang="en-CA" altLang="en-US"/>
              <a:t>Health professionals</a:t>
            </a:r>
          </a:p>
          <a:p>
            <a:pPr algn="l"/>
            <a:endParaRPr lang="en-US"/>
          </a:p>
        </p:txBody>
      </p:sp>
    </p:spTree>
    <p:extLst>
      <p:ext uri="{BB962C8B-B14F-4D97-AF65-F5344CB8AC3E}">
        <p14:creationId xmlns:p14="http://schemas.microsoft.com/office/powerpoint/2010/main" val="2166469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A74C0-9DC2-4213-BADC-8683DABF2F39}"/>
              </a:ext>
            </a:extLst>
          </p:cNvPr>
          <p:cNvSpPr>
            <a:spLocks noGrp="1"/>
          </p:cNvSpPr>
          <p:nvPr>
            <p:ph type="title"/>
          </p:nvPr>
        </p:nvSpPr>
        <p:spPr/>
        <p:txBody>
          <a:bodyPr/>
          <a:lstStyle/>
          <a:p>
            <a:r>
              <a:rPr lang="en-CA" altLang="en-US">
                <a:solidFill>
                  <a:srgbClr val="006345"/>
                </a:solidFill>
              </a:rPr>
              <a:t>What is puberty?</a:t>
            </a:r>
            <a:endParaRPr lang="en-US"/>
          </a:p>
        </p:txBody>
      </p:sp>
      <p:sp>
        <p:nvSpPr>
          <p:cNvPr id="3" name="Content Placeholder 2">
            <a:extLst>
              <a:ext uri="{FF2B5EF4-FFF2-40B4-BE49-F238E27FC236}">
                <a16:creationId xmlns:a16="http://schemas.microsoft.com/office/drawing/2014/main" id="{A4605518-8277-44EE-BA7C-3AD5A292C922}"/>
              </a:ext>
            </a:extLst>
          </p:cNvPr>
          <p:cNvSpPr>
            <a:spLocks noGrp="1"/>
          </p:cNvSpPr>
          <p:nvPr>
            <p:ph idx="1"/>
          </p:nvPr>
        </p:nvSpPr>
        <p:spPr/>
        <p:txBody>
          <a:bodyPr/>
          <a:lstStyle/>
          <a:p>
            <a:pPr algn="l">
              <a:lnSpc>
                <a:spcPct val="150000"/>
              </a:lnSpc>
              <a:defRPr/>
            </a:pPr>
            <a:r>
              <a:rPr lang="en-CA" altLang="en-US"/>
              <a:t>Time of change from child to adult</a:t>
            </a:r>
          </a:p>
          <a:p>
            <a:pPr algn="l">
              <a:lnSpc>
                <a:spcPct val="150000"/>
              </a:lnSpc>
              <a:defRPr/>
            </a:pPr>
            <a:r>
              <a:rPr lang="en-CA" altLang="en-US"/>
              <a:t>Physical changes</a:t>
            </a:r>
          </a:p>
          <a:p>
            <a:pPr algn="l">
              <a:lnSpc>
                <a:spcPct val="150000"/>
              </a:lnSpc>
              <a:spcAft>
                <a:spcPts val="600"/>
              </a:spcAft>
              <a:defRPr/>
            </a:pPr>
            <a:r>
              <a:rPr lang="en-CA" altLang="en-US"/>
              <a:t>Emotional changes</a:t>
            </a:r>
          </a:p>
          <a:p>
            <a:endParaRPr lang="en-US"/>
          </a:p>
        </p:txBody>
      </p:sp>
    </p:spTree>
    <p:extLst>
      <p:ext uri="{BB962C8B-B14F-4D97-AF65-F5344CB8AC3E}">
        <p14:creationId xmlns:p14="http://schemas.microsoft.com/office/powerpoint/2010/main" val="2319560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7DA5E-5664-4013-8DF4-E3D88CE30892}"/>
              </a:ext>
            </a:extLst>
          </p:cNvPr>
          <p:cNvSpPr>
            <a:spLocks noGrp="1"/>
          </p:cNvSpPr>
          <p:nvPr>
            <p:ph type="title"/>
          </p:nvPr>
        </p:nvSpPr>
        <p:spPr/>
        <p:txBody>
          <a:bodyPr/>
          <a:lstStyle/>
          <a:p>
            <a:r>
              <a:rPr lang="en-CA" altLang="en-US">
                <a:solidFill>
                  <a:srgbClr val="006345"/>
                </a:solidFill>
              </a:rPr>
              <a:t>When does puberty start and why?</a:t>
            </a:r>
            <a:endParaRPr lang="en-US"/>
          </a:p>
        </p:txBody>
      </p:sp>
      <p:sp>
        <p:nvSpPr>
          <p:cNvPr id="3" name="Content Placeholder 2">
            <a:extLst>
              <a:ext uri="{FF2B5EF4-FFF2-40B4-BE49-F238E27FC236}">
                <a16:creationId xmlns:a16="http://schemas.microsoft.com/office/drawing/2014/main" id="{18FFF7ED-2158-433D-8672-0E47579B4F5A}"/>
              </a:ext>
            </a:extLst>
          </p:cNvPr>
          <p:cNvSpPr>
            <a:spLocks noGrp="1"/>
          </p:cNvSpPr>
          <p:nvPr>
            <p:ph idx="1"/>
          </p:nvPr>
        </p:nvSpPr>
        <p:spPr>
          <a:xfrm>
            <a:off x="838200" y="2385250"/>
            <a:ext cx="10515600" cy="2459882"/>
          </a:xfrm>
        </p:spPr>
        <p:txBody>
          <a:bodyPr/>
          <a:lstStyle/>
          <a:p>
            <a:pPr algn="l">
              <a:lnSpc>
                <a:spcPct val="150000"/>
              </a:lnSpc>
              <a:spcAft>
                <a:spcPts val="600"/>
              </a:spcAft>
            </a:pPr>
            <a:r>
              <a:rPr lang="en-CA" altLang="en-US"/>
              <a:t>Puberty begins when youth are between 8-15 years old</a:t>
            </a:r>
          </a:p>
          <a:p>
            <a:pPr algn="l">
              <a:spcAft>
                <a:spcPts val="600"/>
              </a:spcAft>
            </a:pPr>
            <a:r>
              <a:rPr lang="en-CA" altLang="en-US"/>
              <a:t>The brain sends a signal to the reproductive organs to produce hormones</a:t>
            </a:r>
          </a:p>
          <a:p>
            <a:pPr algn="l"/>
            <a:r>
              <a:rPr lang="en-CA" altLang="en-US"/>
              <a:t>These hormones cause physical and emotional changes</a:t>
            </a:r>
          </a:p>
          <a:p>
            <a:endParaRPr lang="en-US"/>
          </a:p>
        </p:txBody>
      </p:sp>
      <p:grpSp>
        <p:nvGrpSpPr>
          <p:cNvPr id="4" name="Group 3">
            <a:extLst>
              <a:ext uri="{FF2B5EF4-FFF2-40B4-BE49-F238E27FC236}">
                <a16:creationId xmlns:a16="http://schemas.microsoft.com/office/drawing/2014/main" id="{D10C3F33-A89E-4649-A2E0-2271D9F54AA9}"/>
              </a:ext>
            </a:extLst>
          </p:cNvPr>
          <p:cNvGrpSpPr>
            <a:grpSpLocks/>
          </p:cNvGrpSpPr>
          <p:nvPr/>
        </p:nvGrpSpPr>
        <p:grpSpPr bwMode="auto">
          <a:xfrm>
            <a:off x="4522602" y="4643251"/>
            <a:ext cx="3146796" cy="2131621"/>
            <a:chOff x="2196436" y="4399132"/>
            <a:chExt cx="3563696" cy="2449060"/>
          </a:xfrm>
        </p:grpSpPr>
        <p:pic>
          <p:nvPicPr>
            <p:cNvPr id="5" name="Picture 11">
              <a:extLst>
                <a:ext uri="{FF2B5EF4-FFF2-40B4-BE49-F238E27FC236}">
                  <a16:creationId xmlns:a16="http://schemas.microsoft.com/office/drawing/2014/main" id="{201F3809-0544-4062-8637-A5658455A4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8580"/>
            <a:stretch>
              <a:fillRect/>
            </a:stretch>
          </p:blipFill>
          <p:spPr bwMode="auto">
            <a:xfrm>
              <a:off x="3383868" y="4399132"/>
              <a:ext cx="2376264" cy="2449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rrow: Up 5">
              <a:extLst>
                <a:ext uri="{FF2B5EF4-FFF2-40B4-BE49-F238E27FC236}">
                  <a16:creationId xmlns:a16="http://schemas.microsoft.com/office/drawing/2014/main" id="{E0E86638-3D98-4648-9E4F-E8CE37DF8298}"/>
                </a:ext>
              </a:extLst>
            </p:cNvPr>
            <p:cNvSpPr/>
            <p:nvPr/>
          </p:nvSpPr>
          <p:spPr>
            <a:xfrm rot="14843309">
              <a:off x="2879602" y="4244505"/>
              <a:ext cx="1007877" cy="2374210"/>
            </a:xfrm>
            <a:prstGeom prst="upArrow">
              <a:avLst/>
            </a:prstGeom>
            <a:solidFill>
              <a:srgbClr val="1CB497"/>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68587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76F13E0F-B451-40B3-A044-4152DD5F3410}"/>
              </a:ext>
            </a:extLst>
          </p:cNvPr>
          <p:cNvSpPr txBox="1">
            <a:spLocks/>
          </p:cNvSpPr>
          <p:nvPr/>
        </p:nvSpPr>
        <p:spPr>
          <a:xfrm>
            <a:off x="836611" y="1138217"/>
            <a:ext cx="5157787" cy="823912"/>
          </a:xfrm>
          <a:prstGeom prst="rect">
            <a:avLst/>
          </a:prstGeom>
        </p:spPr>
        <p:txBody>
          <a:bodyPr vert="horz" lIns="91440" tIns="45720" rIns="91440" bIns="45720" rtlCol="0" anchor="t">
            <a:normAutofit/>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altLang="en-US" sz="3600" b="1">
                <a:solidFill>
                  <a:srgbClr val="006345"/>
                </a:solidFill>
              </a:rPr>
              <a:t>Person with a penis</a:t>
            </a:r>
            <a:endParaRPr lang="en-US" sz="3600" b="1"/>
          </a:p>
        </p:txBody>
      </p:sp>
      <p:sp>
        <p:nvSpPr>
          <p:cNvPr id="5" name="Text Placeholder 6">
            <a:extLst>
              <a:ext uri="{FF2B5EF4-FFF2-40B4-BE49-F238E27FC236}">
                <a16:creationId xmlns:a16="http://schemas.microsoft.com/office/drawing/2014/main" id="{B324D88F-6AC3-4076-AB24-29F4DD869FF4}"/>
              </a:ext>
            </a:extLst>
          </p:cNvPr>
          <p:cNvSpPr txBox="1">
            <a:spLocks/>
          </p:cNvSpPr>
          <p:nvPr/>
        </p:nvSpPr>
        <p:spPr>
          <a:xfrm>
            <a:off x="6096000" y="1138217"/>
            <a:ext cx="5183188" cy="823912"/>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altLang="en-US" sz="3600" b="1">
                <a:solidFill>
                  <a:srgbClr val="006345"/>
                </a:solidFill>
              </a:rPr>
              <a:t>Person with a vulva</a:t>
            </a:r>
            <a:endParaRPr lang="en-US" altLang="en-US" sz="3600" b="1">
              <a:solidFill>
                <a:srgbClr val="006345"/>
              </a:solidFill>
            </a:endParaRPr>
          </a:p>
          <a:p>
            <a:endParaRPr lang="en-US"/>
          </a:p>
        </p:txBody>
      </p:sp>
      <p:pic>
        <p:nvPicPr>
          <p:cNvPr id="6" name="Picture 6">
            <a:extLst>
              <a:ext uri="{FF2B5EF4-FFF2-40B4-BE49-F238E27FC236}">
                <a16:creationId xmlns:a16="http://schemas.microsoft.com/office/drawing/2014/main" id="{F445A533-B74E-453C-AC9C-429A309989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549" y="2030062"/>
            <a:ext cx="3731912"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a:extLst>
              <a:ext uri="{FF2B5EF4-FFF2-40B4-BE49-F238E27FC236}">
                <a16:creationId xmlns:a16="http://schemas.microsoft.com/office/drawing/2014/main" id="{C7C689EA-F17F-4211-9797-19FF00DE43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699" y="2030062"/>
            <a:ext cx="3657790"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1878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0A858-014C-47CA-952D-B834F99C366D}"/>
              </a:ext>
            </a:extLst>
          </p:cNvPr>
          <p:cNvSpPr>
            <a:spLocks noGrp="1"/>
          </p:cNvSpPr>
          <p:nvPr>
            <p:ph type="title"/>
          </p:nvPr>
        </p:nvSpPr>
        <p:spPr/>
        <p:txBody>
          <a:bodyPr/>
          <a:lstStyle/>
          <a:p>
            <a:r>
              <a:rPr lang="en-CA" altLang="en-US">
                <a:solidFill>
                  <a:srgbClr val="006345"/>
                </a:solidFill>
              </a:rPr>
              <a:t>Hygiene and Puberty</a:t>
            </a:r>
            <a:endParaRPr lang="en-US"/>
          </a:p>
        </p:txBody>
      </p:sp>
      <p:sp>
        <p:nvSpPr>
          <p:cNvPr id="3" name="Content Placeholder 2">
            <a:extLst>
              <a:ext uri="{FF2B5EF4-FFF2-40B4-BE49-F238E27FC236}">
                <a16:creationId xmlns:a16="http://schemas.microsoft.com/office/drawing/2014/main" id="{5E231E03-3741-4FA7-9284-465460A4AA7F}"/>
              </a:ext>
            </a:extLst>
          </p:cNvPr>
          <p:cNvSpPr>
            <a:spLocks noGrp="1"/>
          </p:cNvSpPr>
          <p:nvPr>
            <p:ph idx="1"/>
          </p:nvPr>
        </p:nvSpPr>
        <p:spPr>
          <a:xfrm>
            <a:off x="838200" y="2385250"/>
            <a:ext cx="10515600" cy="1325563"/>
          </a:xfrm>
        </p:spPr>
        <p:txBody>
          <a:bodyPr/>
          <a:lstStyle/>
          <a:p>
            <a:pPr marL="0" indent="0">
              <a:buNone/>
            </a:pPr>
            <a:r>
              <a:rPr lang="en-CA" altLang="en-US"/>
              <a:t>Physical changes during puberty may change what we need to do to keep ourselves clean</a:t>
            </a:r>
            <a:endParaRPr lang="en-US" altLang="en-US"/>
          </a:p>
          <a:p>
            <a:endParaRPr lang="en-US"/>
          </a:p>
        </p:txBody>
      </p:sp>
      <p:pic>
        <p:nvPicPr>
          <p:cNvPr id="4" name="Picture 4" descr="Soap foam overlying on the background of a blue water color">
            <a:extLst>
              <a:ext uri="{FF2B5EF4-FFF2-40B4-BE49-F238E27FC236}">
                <a16:creationId xmlns:a16="http://schemas.microsoft.com/office/drawing/2014/main" id="{C09C6E92-6868-40E7-AAF7-0EF64DB4C2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6110" b="156"/>
          <a:stretch/>
        </p:blipFill>
        <p:spPr bwMode="auto">
          <a:xfrm>
            <a:off x="-106878" y="3429000"/>
            <a:ext cx="12457216" cy="36486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41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ygiene, Cleaner, Hygienic, Wash, Bathroom, Soap, Clean">
            <a:extLst>
              <a:ext uri="{FF2B5EF4-FFF2-40B4-BE49-F238E27FC236}">
                <a16:creationId xmlns:a16="http://schemas.microsoft.com/office/drawing/2014/main" id="{C8FB87F9-61BE-4EF4-AB73-F8E712DF8E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0103" y="617187"/>
            <a:ext cx="5614987" cy="3632200"/>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wim, Shower, Body Care, Take Bath, Bath">
            <a:extLst>
              <a:ext uri="{FF2B5EF4-FFF2-40B4-BE49-F238E27FC236}">
                <a16:creationId xmlns:a16="http://schemas.microsoft.com/office/drawing/2014/main" id="{9295026E-545D-47F2-BEF2-1BD0E2443F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981" r="17789"/>
          <a:stretch>
            <a:fillRect/>
          </a:stretch>
        </p:blipFill>
        <p:spPr bwMode="auto">
          <a:xfrm>
            <a:off x="1246910" y="1974359"/>
            <a:ext cx="3939865" cy="4268928"/>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8546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C1FB6-B3F2-47DA-B785-44FF3D305526}"/>
              </a:ext>
            </a:extLst>
          </p:cNvPr>
          <p:cNvSpPr>
            <a:spLocks noGrp="1"/>
          </p:cNvSpPr>
          <p:nvPr>
            <p:ph type="title"/>
          </p:nvPr>
        </p:nvSpPr>
        <p:spPr/>
        <p:txBody>
          <a:bodyPr/>
          <a:lstStyle/>
          <a:p>
            <a:r>
              <a:rPr lang="en-CA" altLang="en-US">
                <a:solidFill>
                  <a:srgbClr val="006345"/>
                </a:solidFill>
              </a:rPr>
              <a:t>Soap/Body Wash</a:t>
            </a:r>
            <a:endParaRPr lang="en-US"/>
          </a:p>
        </p:txBody>
      </p:sp>
      <p:sp>
        <p:nvSpPr>
          <p:cNvPr id="4" name="Rectangle 3">
            <a:extLst>
              <a:ext uri="{FF2B5EF4-FFF2-40B4-BE49-F238E27FC236}">
                <a16:creationId xmlns:a16="http://schemas.microsoft.com/office/drawing/2014/main" id="{78782E29-B7AD-4437-ACF1-E63F2C856BDC}"/>
              </a:ext>
            </a:extLst>
          </p:cNvPr>
          <p:cNvSpPr>
            <a:spLocks noGrp="1" noChangeArrowheads="1"/>
          </p:cNvSpPr>
          <p:nvPr>
            <p:ph idx="1"/>
          </p:nvPr>
        </p:nvSpPr>
        <p:spPr>
          <a:xfrm>
            <a:off x="838200" y="2386013"/>
            <a:ext cx="10515600" cy="4351337"/>
          </a:xfrm>
        </p:spPr>
        <p:txBody>
          <a:bodyPr vert="horz" lIns="91440" tIns="45720" rIns="91440" bIns="45720" rtlCol="0" anchor="t">
            <a:normAutofit/>
          </a:bodyPr>
          <a:lstStyle/>
          <a:p>
            <a:pPr marL="0" indent="0" algn="ctr">
              <a:lnSpc>
                <a:spcPct val="150000"/>
              </a:lnSpc>
              <a:buFontTx/>
              <a:buNone/>
              <a:defRPr/>
            </a:pPr>
            <a:r>
              <a:rPr lang="en-CA" altLang="en-US" sz="2500" b="1" i="1">
                <a:latin typeface="Arial"/>
                <a:cs typeface="Arial"/>
              </a:rPr>
              <a:t>You may want to shower or bathe more often once puberty begins.</a:t>
            </a:r>
          </a:p>
          <a:p>
            <a:pPr marL="0" indent="0" algn="l">
              <a:lnSpc>
                <a:spcPct val="150000"/>
              </a:lnSpc>
              <a:buFontTx/>
              <a:buNone/>
              <a:defRPr/>
            </a:pPr>
            <a:r>
              <a:rPr lang="en-CA" altLang="en-US" sz="2800">
                <a:latin typeface="Arial"/>
                <a:cs typeface="Arial"/>
              </a:rPr>
              <a:t>During puberty:</a:t>
            </a:r>
          </a:p>
          <a:p>
            <a:pPr algn="l">
              <a:lnSpc>
                <a:spcPct val="150000"/>
              </a:lnSpc>
              <a:defRPr/>
            </a:pPr>
            <a:r>
              <a:rPr lang="en-CA" altLang="en-US" sz="2800">
                <a:latin typeface="Arial"/>
                <a:cs typeface="Arial"/>
              </a:rPr>
              <a:t>Skin becomes oilier, can cause acne</a:t>
            </a:r>
          </a:p>
          <a:p>
            <a:pPr algn="l">
              <a:lnSpc>
                <a:spcPct val="150000"/>
              </a:lnSpc>
              <a:defRPr/>
            </a:pPr>
            <a:r>
              <a:rPr lang="en-CA" altLang="en-US" sz="2800">
                <a:latin typeface="Arial"/>
                <a:cs typeface="Arial"/>
              </a:rPr>
              <a:t>Body sweats more</a:t>
            </a:r>
          </a:p>
          <a:p>
            <a:pPr algn="l">
              <a:lnSpc>
                <a:spcPct val="150000"/>
              </a:lnSpc>
              <a:defRPr/>
            </a:pPr>
            <a:r>
              <a:rPr lang="en-CA" altLang="en-US" sz="2800">
                <a:latin typeface="Arial"/>
                <a:cs typeface="Arial"/>
              </a:rPr>
              <a:t>Body odour</a:t>
            </a:r>
          </a:p>
        </p:txBody>
      </p:sp>
      <p:sp>
        <p:nvSpPr>
          <p:cNvPr id="6" name="Speech Bubble: Rectangle with Corners Rounded 5">
            <a:extLst>
              <a:ext uri="{FF2B5EF4-FFF2-40B4-BE49-F238E27FC236}">
                <a16:creationId xmlns:a16="http://schemas.microsoft.com/office/drawing/2014/main" id="{F275FBE9-0E89-420E-9B37-C917984C7C15}"/>
              </a:ext>
            </a:extLst>
          </p:cNvPr>
          <p:cNvSpPr/>
          <p:nvPr/>
        </p:nvSpPr>
        <p:spPr>
          <a:xfrm rot="20312476">
            <a:off x="8829243" y="4190748"/>
            <a:ext cx="2905125" cy="2087563"/>
          </a:xfrm>
          <a:prstGeom prst="wedgeRoundRectCallout">
            <a:avLst>
              <a:gd name="adj1" fmla="val 36737"/>
              <a:gd name="adj2" fmla="val 64842"/>
              <a:gd name="adj3" fmla="val 16667"/>
            </a:avLst>
          </a:prstGeom>
          <a:solidFill>
            <a:srgbClr val="1CB497"/>
          </a:solidFill>
        </p:spPr>
        <p:style>
          <a:lnRef idx="3">
            <a:schemeClr val="lt1"/>
          </a:lnRef>
          <a:fillRef idx="1">
            <a:schemeClr val="accent1"/>
          </a:fillRef>
          <a:effectRef idx="1">
            <a:schemeClr val="accent1"/>
          </a:effectRef>
          <a:fontRef idx="minor">
            <a:schemeClr val="lt1"/>
          </a:fontRef>
        </p:style>
        <p:txBody>
          <a:bodyPr anchor="ctr"/>
          <a:lstStyle/>
          <a:p>
            <a:pPr algn="ctr">
              <a:defRPr/>
            </a:pPr>
            <a:r>
              <a:rPr lang="en-CA" sz="2400" i="1"/>
              <a:t>Don’t pop or squeeze pimples!</a:t>
            </a:r>
          </a:p>
          <a:p>
            <a:pPr algn="ctr">
              <a:defRPr/>
            </a:pPr>
            <a:endParaRPr lang="en-CA"/>
          </a:p>
          <a:p>
            <a:pPr algn="ctr">
              <a:defRPr/>
            </a:pPr>
            <a:r>
              <a:rPr lang="en-CA"/>
              <a:t>Washing your face with mild soap 1-2 times a day can help with acne</a:t>
            </a:r>
            <a:endParaRPr lang="en-US"/>
          </a:p>
        </p:txBody>
      </p:sp>
    </p:spTree>
    <p:extLst>
      <p:ext uri="{BB962C8B-B14F-4D97-AF65-F5344CB8AC3E}">
        <p14:creationId xmlns:p14="http://schemas.microsoft.com/office/powerpoint/2010/main" val="834073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6499C302-47A9-4E97-BF10-ABD95386ED5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90800" y="1092200"/>
            <a:ext cx="7010400" cy="4673600"/>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437881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LHU032922.pptx" id="{9C9A844F-60E2-4832-9500-5CDCB9E9264F}" vid="{F3BFBC48-11B2-4151-9D1F-1441328DED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970EF6889E1542940F523285A40321" ma:contentTypeVersion="17" ma:contentTypeDescription="Create a new document." ma:contentTypeScope="" ma:versionID="0306d1d65540748c94805bb0236d1746">
  <xsd:schema xmlns:xsd="http://www.w3.org/2001/XMLSchema" xmlns:xs="http://www.w3.org/2001/XMLSchema" xmlns:p="http://schemas.microsoft.com/office/2006/metadata/properties" xmlns:ns2="88b26220-c0c3-4b70-bd45-470f1aa6fb54" xmlns:ns3="8c35f27a-7766-42e4-af79-3c5503d623c9" targetNamespace="http://schemas.microsoft.com/office/2006/metadata/properties" ma:root="true" ma:fieldsID="df2121132868da5439a57edafd1e1dc2" ns2:_="" ns3:_="">
    <xsd:import namespace="88b26220-c0c3-4b70-bd45-470f1aa6fb54"/>
    <xsd:import namespace="8c35f27a-7766-42e4-af79-3c5503d623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Details" minOccurs="0"/>
                <xsd:element ref="ns2:MediaLengthInSeconds"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b26220-c0c3-4b70-bd45-470f1aa6fb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Details" ma:index="18" nillable="true" ma:displayName="Details" ma:format="Dropdown" ma:internalName="Details">
      <xsd:simpleType>
        <xsd:restriction base="dms:Text">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8ccabe3-0932-4d16-bb3d-57018f634a6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c35f27a-7766-42e4-af79-3c5503d623c9"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5bacca76-5b74-4581-b56d-a9bb706afbaf}" ma:internalName="TaxCatchAll" ma:showField="CatchAllData" ma:web="8c35f27a-7766-42e4-af79-3c5503d623c9">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etails xmlns="88b26220-c0c3-4b70-bd45-470f1aa6fb54" xsi:nil="true"/>
    <TaxCatchAll xmlns="8c35f27a-7766-42e4-af79-3c5503d623c9" xsi:nil="true"/>
    <lcf76f155ced4ddcb4097134ff3c332f xmlns="88b26220-c0c3-4b70-bd45-470f1aa6fb5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B57F86-C9C3-45C6-8B99-33BA596847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b26220-c0c3-4b70-bd45-470f1aa6fb54"/>
    <ds:schemaRef ds:uri="8c35f27a-7766-42e4-af79-3c5503d623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860FB0-8DB2-45E2-ADEA-3F6D18E25BCB}">
  <ds:schemaRef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88b26220-c0c3-4b70-bd45-470f1aa6fb54"/>
    <ds:schemaRef ds:uri="http://schemas.microsoft.com/office/2006/documentManagement/types"/>
    <ds:schemaRef ds:uri="8c35f27a-7766-42e4-af79-3c5503d623c9"/>
    <ds:schemaRef ds:uri="http://www.w3.org/XML/1998/namespace"/>
    <ds:schemaRef ds:uri="http://purl.org/dc/elements/1.1/"/>
  </ds:schemaRefs>
</ds:datastoreItem>
</file>

<file path=customXml/itemProps3.xml><?xml version="1.0" encoding="utf-8"?>
<ds:datastoreItem xmlns:ds="http://schemas.openxmlformats.org/officeDocument/2006/customXml" ds:itemID="{25E01077-8248-4653-B1D2-D57BEAF133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MLHU2022-Template</Template>
  <TotalTime>1</TotalTime>
  <Words>1323</Words>
  <Application>Microsoft Office PowerPoint</Application>
  <PresentationFormat>Widescreen</PresentationFormat>
  <Paragraphs>166</Paragraphs>
  <Slides>21</Slides>
  <Notes>20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Custom Design</vt:lpstr>
      <vt:lpstr>PowerPoint Presentation</vt:lpstr>
      <vt:lpstr>Class Guidelines</vt:lpstr>
      <vt:lpstr>What is puberty?</vt:lpstr>
      <vt:lpstr>When does puberty start and why?</vt:lpstr>
      <vt:lpstr>PowerPoint Presentation</vt:lpstr>
      <vt:lpstr>Hygiene and Puberty</vt:lpstr>
      <vt:lpstr>PowerPoint Presentation</vt:lpstr>
      <vt:lpstr>Soap/Body Wash</vt:lpstr>
      <vt:lpstr>PowerPoint Presentation</vt:lpstr>
      <vt:lpstr>Deodorant/Antiperspirant</vt:lpstr>
      <vt:lpstr>PowerPoint Presentation</vt:lpstr>
      <vt:lpstr>Laundry</vt:lpstr>
      <vt:lpstr>PowerPoint Presentation</vt:lpstr>
      <vt:lpstr>Toothbrush and Dental Floss</vt:lpstr>
      <vt:lpstr>PowerPoint Presentation</vt:lpstr>
      <vt:lpstr>Menstrual Products</vt:lpstr>
      <vt:lpstr>Menstrual Products</vt:lpstr>
      <vt:lpstr>PowerPoint Presentation</vt:lpstr>
      <vt:lpstr>Handwashing</vt:lpstr>
      <vt:lpstr>Handwashing</vt:lpstr>
      <vt:lpstr>Where can you get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Jacqueline Eckert</dc:creator>
  <cp:lastModifiedBy>Jacqueline Eckert</cp:lastModifiedBy>
  <cp:revision>9</cp:revision>
  <dcterms:created xsi:type="dcterms:W3CDTF">2022-04-14T13:45:21Z</dcterms:created>
  <dcterms:modified xsi:type="dcterms:W3CDTF">2023-11-06T19:53:21Z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0x01010050970EF6889E1542940F523285A40321</vt:lpwstr>
  </property>
  <property fmtid="{D5CDD505-2E9C-101B-9397-08002B2CF9AE}" pid="3" name="MediaServiceImageTags">
    <vt:lpwstr/>
  </property>
</Properties>
</file>