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3"/>
  </p:notesMasterIdLst>
  <p:sldIdLst>
    <p:sldId id="256" r:id="rId5"/>
    <p:sldId id="259" r:id="rId6"/>
    <p:sldId id="260" r:id="rId7"/>
    <p:sldId id="261" r:id="rId8"/>
    <p:sldId id="263" r:id="rId9"/>
    <p:sldId id="262" r:id="rId10"/>
    <p:sldId id="313" r:id="rId11"/>
    <p:sldId id="284" r:id="rId12"/>
    <p:sldId id="285" r:id="rId13"/>
    <p:sldId id="289" r:id="rId14"/>
    <p:sldId id="291" r:id="rId15"/>
    <p:sldId id="292" r:id="rId16"/>
    <p:sldId id="264" r:id="rId17"/>
    <p:sldId id="293" r:id="rId18"/>
    <p:sldId id="296" r:id="rId19"/>
    <p:sldId id="297" r:id="rId20"/>
    <p:sldId id="298" r:id="rId21"/>
    <p:sldId id="299" r:id="rId22"/>
    <p:sldId id="314" r:id="rId23"/>
    <p:sldId id="301" r:id="rId24"/>
    <p:sldId id="302" r:id="rId25"/>
    <p:sldId id="303" r:id="rId26"/>
    <p:sldId id="304" r:id="rId27"/>
    <p:sldId id="305" r:id="rId28"/>
    <p:sldId id="315" r:id="rId29"/>
    <p:sldId id="307" r:id="rId30"/>
    <p:sldId id="311" r:id="rId31"/>
    <p:sldId id="30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line Eckert" initials="JE" lastIdx="3" clrIdx="0">
    <p:extLst>
      <p:ext uri="{19B8F6BF-5375-455C-9EA6-DF929625EA0E}">
        <p15:presenceInfo xmlns:p15="http://schemas.microsoft.com/office/powerpoint/2012/main" userId="S::Jacqueline.Eckert@mlhu.on.ca::1f843b4d-32c0-467e-a6e0-8181a83124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D7CE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975D29-CDB3-FCEF-6E04-1F2B0363F23B}" v="15" dt="2022-06-17T19:22:28.008"/>
    <p1510:client id="{8735273A-108F-010A-6CB2-E04149294E30}" v="3" dt="2022-06-01T15:50:55.351"/>
    <p1510:client id="{984E2DDF-003F-6B02-3565-4084BF6B885F}" v="11" dt="2022-06-01T14:52:30.416"/>
    <p1510:client id="{A754AE6C-DA62-4312-A8C7-694EDFBE1371}" v="27" dt="2022-06-01T13:09:19.220"/>
    <p1510:client id="{B56752C0-F6E9-4DB4-BCA6-D486900B2CA3}" v="20" dt="2022-06-09T12:34:51.759"/>
    <p1510:client id="{F050F461-4169-D9A2-3873-6729556F39F1}" v="5" dt="2023-04-26T14:33:39.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6052" autoAdjust="0"/>
  </p:normalViewPr>
  <p:slideViewPr>
    <p:cSldViewPr snapToGrid="0">
      <p:cViewPr varScale="1">
        <p:scale>
          <a:sx n="64" d="100"/>
          <a:sy n="64" d="100"/>
        </p:scale>
        <p:origin x="23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AF1C8C-AAC6-4DE5-BA97-7AAE717F41F6}"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3DC4A-19F6-42CA-A5EF-5A7430E77B3B}" type="slidenum">
              <a:rPr lang="en-US" smtClean="0"/>
              <a:t>‹#›</a:t>
            </a:fld>
            <a:endParaRPr lang="en-US"/>
          </a:p>
        </p:txBody>
      </p:sp>
    </p:spTree>
    <p:extLst>
      <p:ext uri="{BB962C8B-B14F-4D97-AF65-F5344CB8AC3E}">
        <p14:creationId xmlns:p14="http://schemas.microsoft.com/office/powerpoint/2010/main" val="803611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vXrQ_FhZmo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unsplash.com/photos/fgqLiOKNjU8" TargetMode="External"/><Relationship Id="rId4" Type="http://schemas.openxmlformats.org/officeDocument/2006/relationships/hyperlink" Target="https://sexualhealthontario.ca/en/reproductive-health#birth-control"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exandu.ca/contraception/hormonal-contraception/#tc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unsplash.com/photos/lR1eWq2nl-Y" TargetMode="External"/><Relationship Id="rId4" Type="http://schemas.openxmlformats.org/officeDocument/2006/relationships/hyperlink" Target="https://sexualhealthontario.ca/en/reproductive-health#birth-control"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photos/utxGYPso0Z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pload.wikimedia.org/wikipedia/commons/1/1d/Syringe2.jp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exandu.ca/contraception/hormonal-contraception/#tc4"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rI0Uc7BPExo" TargetMode="External"/><Relationship Id="rId4" Type="http://schemas.openxmlformats.org/officeDocument/2006/relationships/hyperlink" Target="https://sexualhealthontario.ca/en/reproductive-health#birth-contro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exandu.ca/contraception/emergency-contracep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nsplash.com/photos/F2bTuiboie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eachingsexualhealth.ca/teachers/resource/using-a-condom-video/"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unsplash.com/photos/Wb-rLP27Gvo" TargetMode="External"/><Relationship Id="rId5" Type="http://schemas.openxmlformats.org/officeDocument/2006/relationships/hyperlink" Target="https://sexualhealthontario.ca/en/reproductive-health#birth-control" TargetMode="External"/><Relationship Id="rId4" Type="http://schemas.openxmlformats.org/officeDocument/2006/relationships/hyperlink" Target="https://www.sexandu.ca/contraception/non-hormonal-contraceptio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exandu.ca/contraception/non-hormonal-contraception/#tc2"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unsplash.com/photos/13TFAniXyKI" TargetMode="External"/><Relationship Id="rId4" Type="http://schemas.openxmlformats.org/officeDocument/2006/relationships/hyperlink" Target="https://sexualhealthontario.ca/en/reproductive-health#birth-contro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exandu.ca/contraception/non-hormonal-contraception/#tc9"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sexualhealthontario.ca/en/reproductive-health#birth-contro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healthunit.com/birth-contro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healthunit.com/pap-smears" TargetMode="External"/><Relationship Id="rId4" Type="http://schemas.openxmlformats.org/officeDocument/2006/relationships/hyperlink" Target="http://healthunit.com/emergency-contraceptiv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ecca.org.a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presentation addresses topic areas of the </a:t>
            </a:r>
            <a:r>
              <a:rPr lang="en-US" dirty="0">
                <a:highlight>
                  <a:srgbClr val="FFFF00"/>
                </a:highlight>
              </a:rPr>
              <a:t>Human Development and Sexual Health section D1.4, D2.3 and D3.3 of the Grade 8 Ontario Health and Physical Education Curriculum.</a:t>
            </a:r>
          </a:p>
          <a:p>
            <a:endParaRPr lang="en-US" dirty="0"/>
          </a:p>
          <a:p>
            <a:endParaRPr lang="en-US" dirty="0"/>
          </a:p>
          <a:p>
            <a:r>
              <a:rPr lang="en-US" sz="1200" b="0" i="0" u="none" strike="noStrike" kern="1200" baseline="0" dirty="0">
                <a:solidFill>
                  <a:schemeClr val="tx1"/>
                </a:solidFill>
                <a:latin typeface="+mn-lt"/>
                <a:ea typeface="+mn-ea"/>
                <a:cs typeface="+mn-cs"/>
              </a:rPr>
              <a:t>To provide an inclusive environment for all students, regardless of their gender identity, we use the names of body parts and hormones to discuss physical differences rather than the use of gender. </a:t>
            </a:r>
            <a:endParaRPr lang="en-US" dirty="0"/>
          </a:p>
          <a:p>
            <a:endParaRPr lang="en-US" dirty="0"/>
          </a:p>
        </p:txBody>
      </p:sp>
      <p:sp>
        <p:nvSpPr>
          <p:cNvPr id="4" name="Slide Number Placeholder 3"/>
          <p:cNvSpPr>
            <a:spLocks noGrp="1"/>
          </p:cNvSpPr>
          <p:nvPr>
            <p:ph type="sldNum" sz="quarter" idx="5"/>
          </p:nvPr>
        </p:nvSpPr>
        <p:spPr/>
        <p:txBody>
          <a:bodyPr/>
          <a:lstStyle/>
          <a:p>
            <a:fld id="{6DF3DC4A-19F6-42CA-A5EF-5A7430E77B3B}" type="slidenum">
              <a:rPr lang="en-US" smtClean="0"/>
              <a:t>1</a:t>
            </a:fld>
            <a:endParaRPr lang="en-US"/>
          </a:p>
        </p:txBody>
      </p:sp>
    </p:spTree>
    <p:extLst>
      <p:ext uri="{BB962C8B-B14F-4D97-AF65-F5344CB8AC3E}">
        <p14:creationId xmlns:p14="http://schemas.microsoft.com/office/powerpoint/2010/main" val="338915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cs typeface="Arial" panose="020B0604020202020204" pitchFamily="34" charset="0"/>
              </a:rPr>
              <a:t>Vulva</a:t>
            </a:r>
            <a:r>
              <a:rPr lang="en-US" altLang="en-US" b="0" dirty="0">
                <a:latin typeface="Arial" panose="020B0604020202020204" pitchFamily="34" charset="0"/>
                <a:cs typeface="Arial" panose="020B0604020202020204" pitchFamily="34" charset="0"/>
              </a:rPr>
              <a:t> – The name for the external genitalia</a:t>
            </a:r>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Ovary</a:t>
            </a:r>
            <a:r>
              <a:rPr lang="en-US" altLang="en-US" dirty="0">
                <a:latin typeface="Arial" panose="020B0604020202020204" pitchFamily="34" charset="0"/>
                <a:cs typeface="Arial" panose="020B0604020202020204" pitchFamily="34" charset="0"/>
              </a:rPr>
              <a:t> – Releases egg cells and produces hormones (estrogen and progesterone) on a monthly cycle.</a:t>
            </a:r>
          </a:p>
          <a:p>
            <a:pPr eaLnBrk="1" hangingPunct="1"/>
            <a:r>
              <a:rPr lang="en-US" altLang="en-US" b="1" dirty="0">
                <a:latin typeface="Arial" panose="020B0604020202020204" pitchFamily="34" charset="0"/>
                <a:cs typeface="Arial" panose="020B0604020202020204" pitchFamily="34" charset="0"/>
              </a:rPr>
              <a:t>Fallopian Tubes </a:t>
            </a:r>
            <a:r>
              <a:rPr lang="en-US" altLang="en-US" dirty="0">
                <a:latin typeface="Arial" panose="020B0604020202020204" pitchFamily="34" charset="0"/>
                <a:cs typeface="Arial" panose="020B0604020202020204" pitchFamily="34" charset="0"/>
              </a:rPr>
              <a:t>– Tubes leading from the ovary to the top of the uterus, with finger-like projections that surround an ovary.</a:t>
            </a:r>
          </a:p>
          <a:p>
            <a:pPr eaLnBrk="1" hangingPunct="1"/>
            <a:r>
              <a:rPr lang="en-US" altLang="en-US" b="1" dirty="0">
                <a:latin typeface="Arial" panose="020B0604020202020204" pitchFamily="34" charset="0"/>
                <a:cs typeface="Arial" panose="020B0604020202020204" pitchFamily="34" charset="0"/>
              </a:rPr>
              <a:t>Uterus</a:t>
            </a:r>
            <a:r>
              <a:rPr lang="en-US" altLang="en-US" dirty="0">
                <a:latin typeface="Arial" panose="020B0604020202020204" pitchFamily="34" charset="0"/>
                <a:cs typeface="Arial" panose="020B0604020202020204" pitchFamily="34" charset="0"/>
              </a:rPr>
              <a:t> – Pear-shaped organ which nourishes and holds a developing fetus. It prepares for a pregnancy each month by forming a blood and tissue lining.</a:t>
            </a:r>
          </a:p>
          <a:p>
            <a:pPr eaLnBrk="1" hangingPunct="1"/>
            <a:r>
              <a:rPr lang="en-US" altLang="en-US" b="1" dirty="0">
                <a:latin typeface="Arial" panose="020B0604020202020204" pitchFamily="34" charset="0"/>
                <a:cs typeface="Arial" panose="020B0604020202020204" pitchFamily="34" charset="0"/>
              </a:rPr>
              <a:t>Cervix</a:t>
            </a:r>
            <a:r>
              <a:rPr lang="en-US" altLang="en-US" dirty="0">
                <a:latin typeface="Arial" panose="020B0604020202020204" pitchFamily="34" charset="0"/>
                <a:cs typeface="Arial" panose="020B0604020202020204" pitchFamily="34" charset="0"/>
              </a:rPr>
              <a:t> – The narrow inner end of the vagina, which leads to the uterus.</a:t>
            </a:r>
          </a:p>
          <a:p>
            <a:pPr eaLnBrk="1" hangingPunct="1"/>
            <a:r>
              <a:rPr lang="en-US" altLang="en-US" b="1" dirty="0">
                <a:latin typeface="Arial" panose="020B0604020202020204" pitchFamily="34" charset="0"/>
                <a:cs typeface="Arial" panose="020B0604020202020204" pitchFamily="34" charset="0"/>
              </a:rPr>
              <a:t>Vagina</a:t>
            </a:r>
            <a:r>
              <a:rPr lang="en-US" altLang="en-US" dirty="0">
                <a:latin typeface="Arial" panose="020B0604020202020204" pitchFamily="34" charset="0"/>
                <a:cs typeface="Arial" panose="020B0604020202020204" pitchFamily="34" charset="0"/>
              </a:rPr>
              <a:t> – A muscular tube which expands to fit the penis during intercourse or a baby during birth.</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Image Source: Adobe Stock-purchased</a:t>
            </a: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10</a:t>
            </a:fld>
            <a:endParaRPr lang="en-US"/>
          </a:p>
        </p:txBody>
      </p:sp>
    </p:spTree>
    <p:extLst>
      <p:ext uri="{BB962C8B-B14F-4D97-AF65-F5344CB8AC3E}">
        <p14:creationId xmlns:p14="http://schemas.microsoft.com/office/powerpoint/2010/main" val="1415536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sz="1200" dirty="0">
                <a:latin typeface="Comic Sans MS" panose="030F0702030302020204" pitchFamily="66" charset="0"/>
                <a:hlinkClick r:id="rId3"/>
              </a:rPr>
              <a:t>https://www.youtube.com/watch?v=vXrQ_FhZmos</a:t>
            </a:r>
            <a:endParaRPr lang="en-CA" altLang="en-US" sz="1200" dirty="0">
              <a:latin typeface="Comic Sans MS" panose="030F0702030302020204" pitchFamily="66" charset="0"/>
            </a:endParaRPr>
          </a:p>
          <a:p>
            <a:r>
              <a:rPr lang="en-US" sz="1200" kern="1200" dirty="0">
                <a:solidFill>
                  <a:schemeClr val="tx1"/>
                </a:solidFill>
                <a:effectLst/>
                <a:latin typeface="+mn-lt"/>
                <a:ea typeface="+mn-ea"/>
                <a:cs typeface="+mn-cs"/>
              </a:rPr>
              <a:t>*Note to teachers: This video includes the use of gendered language (woman, girl, her) in the explanation of menstruation.  In this presentation we </a:t>
            </a:r>
            <a:r>
              <a:rPr lang="en-US" sz="1200" kern="1200" dirty="0" err="1">
                <a:solidFill>
                  <a:schemeClr val="tx1"/>
                </a:solidFill>
                <a:effectLst/>
                <a:latin typeface="+mn-lt"/>
                <a:ea typeface="+mn-ea"/>
                <a:cs typeface="+mn-cs"/>
              </a:rPr>
              <a:t>endeavour</a:t>
            </a:r>
            <a:r>
              <a:rPr lang="en-CA" sz="1200" kern="1200" dirty="0">
                <a:solidFill>
                  <a:schemeClr val="tx1"/>
                </a:solidFill>
                <a:effectLst/>
                <a:latin typeface="+mn-lt"/>
                <a:ea typeface="+mn-ea"/>
                <a:cs typeface="+mn-cs"/>
              </a:rPr>
              <a:t> to be more inclusive in our education, recognizing that not all youth identify with a specific gender.</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11</a:t>
            </a:fld>
            <a:endParaRPr lang="en-US"/>
          </a:p>
        </p:txBody>
      </p:sp>
    </p:spTree>
    <p:extLst>
      <p:ext uri="{BB962C8B-B14F-4D97-AF65-F5344CB8AC3E}">
        <p14:creationId xmlns:p14="http://schemas.microsoft.com/office/powerpoint/2010/main" val="4038916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DF3DC4A-19F6-42CA-A5EF-5A7430E77B3B}" type="slidenum">
              <a:rPr lang="en-US" smtClean="0"/>
              <a:t>12</a:t>
            </a:fld>
            <a:endParaRPr lang="en-US"/>
          </a:p>
        </p:txBody>
      </p:sp>
    </p:spTree>
    <p:extLst>
      <p:ext uri="{BB962C8B-B14F-4D97-AF65-F5344CB8AC3E}">
        <p14:creationId xmlns:p14="http://schemas.microsoft.com/office/powerpoint/2010/main" val="1223031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Abstinence is the only 100% effective method against STIs and pregnancy if there is no vaginal, anal, oral sex or skin to skin contact.</a:t>
            </a:r>
          </a:p>
          <a:p>
            <a:endParaRPr lang="en-US" dirty="0"/>
          </a:p>
          <a:p>
            <a:r>
              <a:rPr lang="en-US" dirty="0"/>
              <a:t>Ask the class what other ways two people can be intimate if they are practicing abstinence. (e.g. hugging, holding hands, kissing)</a:t>
            </a:r>
          </a:p>
          <a:p>
            <a:endParaRPr lang="en-US" dirty="0"/>
          </a:p>
          <a:p>
            <a:r>
              <a:rPr lang="en-US" dirty="0"/>
              <a:t>“No one should feel pressured to engage in sexual activity” </a:t>
            </a:r>
            <a:r>
              <a:rPr lang="en-CA" sz="1200" kern="1200" dirty="0">
                <a:solidFill>
                  <a:schemeClr val="tx1"/>
                </a:solidFill>
                <a:effectLst/>
                <a:latin typeface="+mn-lt"/>
                <a:ea typeface="+mn-ea"/>
                <a:cs typeface="+mn-cs"/>
              </a:rPr>
              <a:t>(Ontario Curriculum, Grades 1-8; Health and Physical Education 2019)</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What should students consider when setting personal limits on physical intimacy? e.g. family and personal values, religious beliefs, risks and how to reduce risks</a:t>
            </a:r>
          </a:p>
          <a:p>
            <a:endParaRPr lang="en-CA" sz="1200" kern="1200" dirty="0">
              <a:solidFill>
                <a:schemeClr val="tx1"/>
              </a:solidFill>
              <a:effectLst/>
              <a:latin typeface="+mn-lt"/>
              <a:ea typeface="+mn-ea"/>
              <a:cs typeface="+mn-cs"/>
            </a:endParaRPr>
          </a:p>
          <a:p>
            <a:endParaRPr lang="en-CA" dirty="0"/>
          </a:p>
          <a:p>
            <a:r>
              <a:rPr lang="en-CA" dirty="0"/>
              <a:t>Image source: canva.com</a:t>
            </a:r>
            <a:endParaRPr lang="en-US" dirty="0"/>
          </a:p>
        </p:txBody>
      </p:sp>
      <p:sp>
        <p:nvSpPr>
          <p:cNvPr id="4" name="Slide Number Placeholder 3"/>
          <p:cNvSpPr>
            <a:spLocks noGrp="1"/>
          </p:cNvSpPr>
          <p:nvPr>
            <p:ph type="sldNum" sz="quarter" idx="5"/>
          </p:nvPr>
        </p:nvSpPr>
        <p:spPr/>
        <p:txBody>
          <a:bodyPr/>
          <a:lstStyle/>
          <a:p>
            <a:fld id="{6DF3DC4A-19F6-42CA-A5EF-5A7430E77B3B}" type="slidenum">
              <a:rPr lang="en-US" smtClean="0"/>
              <a:t>13</a:t>
            </a:fld>
            <a:endParaRPr lang="en-US"/>
          </a:p>
        </p:txBody>
      </p:sp>
    </p:spTree>
    <p:extLst>
      <p:ext uri="{BB962C8B-B14F-4D97-AF65-F5344CB8AC3E}">
        <p14:creationId xmlns:p14="http://schemas.microsoft.com/office/powerpoint/2010/main" val="2734016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Estrogen and progesterone are the hormones produced in the ovaries.  </a:t>
            </a:r>
          </a:p>
          <a:p>
            <a:endParaRPr lang="en-CA" dirty="0">
              <a:cs typeface="Calibri"/>
            </a:endParaRPr>
          </a:p>
          <a:p>
            <a:r>
              <a:rPr lang="en-CA" dirty="0"/>
              <a:t>Please note the effective rates on the following slides are based on typical use.</a:t>
            </a:r>
            <a:endParaRPr lang="en-CA" dirty="0">
              <a:cs typeface="Calibri"/>
            </a:endParaRPr>
          </a:p>
          <a:p>
            <a:endParaRPr lang="en-CA" dirty="0">
              <a:cs typeface="Calibri"/>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14</a:t>
            </a:fld>
            <a:endParaRPr lang="en-US"/>
          </a:p>
        </p:txBody>
      </p:sp>
    </p:spTree>
    <p:extLst>
      <p:ext uri="{BB962C8B-B14F-4D97-AF65-F5344CB8AC3E}">
        <p14:creationId xmlns:p14="http://schemas.microsoft.com/office/powerpoint/2010/main" val="151646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There are combination pills that contain estrogen and progestin and progestin-only pills.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To be fully effective at preventing pregnancy, the pill needs to be taken at the same time every day for a full cycle (28 days), before intercourse.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 prescription from a healthcare provider is needed.</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pill does not protect against sexually transmitted an blood-borne infections, using a condom as well as being on the pill will provide additional protection.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combination pill may decrease acne, improve period symptoms such as cramping, and regulate the menstrual cycle.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pill is reversible, when someone stops taking it, they can get pregnant.</a:t>
            </a:r>
          </a:p>
          <a:p>
            <a:pPr eaLnBrk="1" hangingPunct="1"/>
            <a:endParaRPr lang="en-US" altLang="en-US" dirty="0">
              <a:latin typeface="Arial" panose="020B0604020202020204" pitchFamily="34" charset="0"/>
              <a:cs typeface="Arial" panose="020B0604020202020204" pitchFamily="34" charset="0"/>
            </a:endParaRPr>
          </a:p>
          <a:p>
            <a:r>
              <a:rPr lang="en-US" dirty="0"/>
              <a:t>References:  </a:t>
            </a:r>
            <a:r>
              <a:rPr lang="en-US" dirty="0">
                <a:hlinkClick r:id="rId3"/>
              </a:rPr>
              <a:t>https://www.sexandu.ca/contraception/hormonal-contraception/#tc1</a:t>
            </a:r>
            <a:endParaRPr lang="en-US"/>
          </a:p>
          <a:p>
            <a:r>
              <a:rPr lang="en-US" dirty="0"/>
              <a:t>  </a:t>
            </a:r>
            <a:r>
              <a:rPr lang="en-US" dirty="0">
                <a:hlinkClick r:id="rId4"/>
              </a:rPr>
              <a:t>https://sexualhealthontario.ca/en/reproductive-health#birth-control</a:t>
            </a:r>
            <a:endParaRPr lang="en-US"/>
          </a:p>
          <a:p>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Image Source: </a:t>
            </a:r>
            <a:r>
              <a:rPr lang="en-US" altLang="en-US" dirty="0">
                <a:latin typeface="Times New Roman" panose="02020603050405020304" pitchFamily="18" charset="0"/>
                <a:hlinkClick r:id="rId5"/>
              </a:rPr>
              <a:t>https://unsplash.com/photos/fgqLiOKNjU8</a:t>
            </a:r>
            <a:r>
              <a:rPr lang="en-US" altLang="en-US" dirty="0">
                <a:latin typeface="Times New Roman" panose="02020603050405020304" pitchFamily="18" charset="0"/>
              </a:rPr>
              <a:t> </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15</a:t>
            </a:fld>
            <a:endParaRPr lang="en-US"/>
          </a:p>
        </p:txBody>
      </p:sp>
    </p:spTree>
    <p:extLst>
      <p:ext uri="{BB962C8B-B14F-4D97-AF65-F5344CB8AC3E}">
        <p14:creationId xmlns:p14="http://schemas.microsoft.com/office/powerpoint/2010/main" val="424816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The patch contains estrogen and progestin and is absorbed through the skin.</a:t>
            </a:r>
          </a:p>
          <a:p>
            <a:pPr eaLnBrk="1" hangingPunct="1"/>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It is adhesive and can be placed on the buttocks, upper outer arms, lower abdomen, or upper torso excluding the breast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A new patch is applied once a week and the old patch is removed.</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To be fully effective at preventing pregnancy, patches need to be worn for a full cycle before intercourse.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 prescription from a healthcare provider is needed.</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patch does not protect against sexually transmitted an blood-borne infections, using a condom as well as using the patch will provide additional protection.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patch may improve period symptoms such as cramping and regulate the menstrual cycle.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patch is reversible, when someone stops using it, they can get pregnant.</a:t>
            </a:r>
          </a:p>
          <a:p>
            <a:endParaRPr lang="en-US" altLang="en-US" dirty="0">
              <a:latin typeface="Arial"/>
              <a:cs typeface="Arial"/>
            </a:endParaRPr>
          </a:p>
          <a:p>
            <a:r>
              <a:rPr lang="en-US" dirty="0"/>
              <a:t>References:  </a:t>
            </a:r>
            <a:r>
              <a:rPr lang="en-US" dirty="0">
                <a:hlinkClick r:id="rId3"/>
              </a:rPr>
              <a:t>https://www.sexandu.ca/contraception/hormonal-contraception/#tc1</a:t>
            </a:r>
            <a:endParaRPr lang="en-US"/>
          </a:p>
          <a:p>
            <a:r>
              <a:rPr lang="en-US" dirty="0"/>
              <a:t>  </a:t>
            </a:r>
            <a:r>
              <a:rPr lang="en-US" dirty="0">
                <a:hlinkClick r:id="rId4"/>
              </a:rPr>
              <a:t>https://sexualhealthontario.ca/en/reproductive-health#birth-control</a:t>
            </a:r>
            <a:endParaRPr lang="en-US"/>
          </a:p>
          <a:p>
            <a:endParaRPr lang="en-US" altLang="en-US" dirty="0">
              <a:latin typeface="Arial"/>
              <a:cs typeface="Arial"/>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Times New Roman" panose="02020603050405020304" pitchFamily="18" charset="0"/>
              </a:rPr>
              <a:t>Image Source: </a:t>
            </a:r>
            <a:r>
              <a:rPr lang="en-US" altLang="en-US" dirty="0">
                <a:latin typeface="Times New Roman" panose="02020603050405020304" pitchFamily="18" charset="0"/>
                <a:hlinkClick r:id="rId5"/>
              </a:rPr>
              <a:t>https://unsplash.com/photos/lR1eWq2nl-Y</a:t>
            </a:r>
            <a:endParaRPr lang="en-US" altLang="en-US" dirty="0">
              <a:latin typeface="Times New Roman" panose="02020603050405020304" pitchFamily="18"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16</a:t>
            </a:fld>
            <a:endParaRPr lang="en-US"/>
          </a:p>
        </p:txBody>
      </p:sp>
    </p:spTree>
    <p:extLst>
      <p:ext uri="{BB962C8B-B14F-4D97-AF65-F5344CB8AC3E}">
        <p14:creationId xmlns:p14="http://schemas.microsoft.com/office/powerpoint/2010/main" val="242998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The vaginal ring contains estrogen and progestin and is absorbed through the vagina.</a:t>
            </a:r>
          </a:p>
          <a:p>
            <a:pPr eaLnBrk="1" hangingPunct="1"/>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It is inserted and removed by the user into the vagina once a month, the walls of the vagina hold it in place and usually cannot be felt.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To be fully effective at preventing pregnancy, the vaginal ring needs to be used for a full cycle before intercourse.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 prescription from a healthcare provider is needed.</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vaginal ring does not protect against sexually transmitted an blood-borne infections, using a condom as well as using the patch will provide additional protection.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vaginal ring may improve period symptoms such as cramping and regulate the menstrual cycle.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vaginal ring is reversible, when someone stops using it, they can get pregnant.</a:t>
            </a:r>
          </a:p>
          <a:p>
            <a:pPr eaLnBrk="1" hangingPunct="1"/>
            <a:endParaRPr lang="en-US" altLang="en-US" dirty="0">
              <a:latin typeface="Times New Roman" panose="02020603050405020304" pitchFamily="18"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Reference: https://www.sexandu.ca/contraception/hormonal-contraception/#tc3</a:t>
            </a:r>
          </a:p>
          <a:p>
            <a:r>
              <a:rPr lang="en-US" altLang="en-US" dirty="0">
                <a:latin typeface="Arial" panose="020B0604020202020204" pitchFamily="34" charset="0"/>
                <a:cs typeface="Arial" panose="020B0604020202020204" pitchFamily="34" charset="0"/>
              </a:rPr>
              <a:t>Image Source:  </a:t>
            </a:r>
            <a:r>
              <a:rPr lang="en-US" altLang="en-US" dirty="0">
                <a:latin typeface="Times New Roman" panose="02020603050405020304" pitchFamily="18" charset="0"/>
                <a:hlinkClick r:id="rId3"/>
              </a:rPr>
              <a:t>https://unsplash.com/photos/utxGYPso0ZM</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17</a:t>
            </a:fld>
            <a:endParaRPr lang="en-US"/>
          </a:p>
        </p:txBody>
      </p:sp>
    </p:spTree>
    <p:extLst>
      <p:ext uri="{BB962C8B-B14F-4D97-AF65-F5344CB8AC3E}">
        <p14:creationId xmlns:p14="http://schemas.microsoft.com/office/powerpoint/2010/main" val="605352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Also known as the birth control shot</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shot (Depo Provera) contains a progestin and is injected into the muscle by a healthcare provider</a:t>
            </a:r>
          </a:p>
          <a:p>
            <a:pPr eaLnBrk="1" hangingPunct="1"/>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The shot is given once every 12-13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 prescription from a healthcare provider is needed.</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shot does not protect against sexually transmitted an blood-borne infections, using a condom as well as being on Depo Provera will provide additional protection.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shot decreases or eliminates periods and may be suitable for individuals who cannot take estrogen.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shot is reversible, when someone stops using it, they can get pregnant.</a:t>
            </a:r>
          </a:p>
          <a:p>
            <a:pPr eaLnBrk="1" hangingPunct="1"/>
            <a:endParaRPr lang="en-US" altLang="en-US" dirty="0">
              <a:latin typeface="Times New Roman" panose="02020603050405020304" pitchFamily="18"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Reference: https://www.sexandu.ca/contraception/hormonal-contraception/#tc5</a:t>
            </a:r>
          </a:p>
          <a:p>
            <a:pPr eaLnBrk="1" hangingPunct="1"/>
            <a:r>
              <a:rPr lang="en-US" altLang="en-US" dirty="0">
                <a:latin typeface="Arial" panose="020B0604020202020204" pitchFamily="34" charset="0"/>
                <a:cs typeface="Arial" panose="020B0604020202020204" pitchFamily="34" charset="0"/>
              </a:rPr>
              <a:t>Image Source: </a:t>
            </a:r>
            <a:r>
              <a:rPr lang="en-US" altLang="en-US" dirty="0">
                <a:latin typeface="Times New Roman" panose="02020603050405020304" pitchFamily="18" charset="0"/>
                <a:hlinkClick r:id="rId3"/>
              </a:rPr>
              <a:t>https://upload.wikimedia.org/wikipedia/commons/1/1d/Syringe2.jpg</a:t>
            </a:r>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18</a:t>
            </a:fld>
            <a:endParaRPr lang="en-US"/>
          </a:p>
        </p:txBody>
      </p:sp>
    </p:spTree>
    <p:extLst>
      <p:ext uri="{BB962C8B-B14F-4D97-AF65-F5344CB8AC3E}">
        <p14:creationId xmlns:p14="http://schemas.microsoft.com/office/powerpoint/2010/main" val="1212799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a:cs typeface="Arial"/>
              </a:rPr>
              <a:t>All IUSs require a prescription and to be inserted by a healthcare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panose="020B0604020202020204" pitchFamily="34" charset="0"/>
                <a:cs typeface="Arial" panose="020B0604020202020204" pitchFamily="34" charset="0"/>
              </a:rPr>
              <a:t>The levonorgestrel-releasing intrauterine system (contains a progestin hormone), also known as LNG-IUS</a:t>
            </a:r>
          </a:p>
          <a:p>
            <a:pPr>
              <a:defRPr/>
            </a:pPr>
            <a:r>
              <a:rPr lang="en-US" altLang="en-US" sz="2800" dirty="0">
                <a:latin typeface="Arial"/>
                <a:cs typeface="Arial"/>
              </a:rPr>
              <a:t>	</a:t>
            </a:r>
            <a:endParaRPr lang="en-CA">
              <a:latin typeface="Calibri" panose="020F0502020204030204"/>
              <a:cs typeface="Calibri" panose="020F0502020204030204"/>
            </a:endParaRPr>
          </a:p>
          <a:p>
            <a:pPr>
              <a:defRPr/>
            </a:pPr>
            <a:r>
              <a:rPr lang="en-US" altLang="en-US" sz="2800" dirty="0">
                <a:latin typeface="Arial"/>
                <a:cs typeface="Arial"/>
              </a:rPr>
              <a:t>An IUS can </a:t>
            </a:r>
            <a:r>
              <a:rPr lang="en-CA" altLang="en-US" sz="2800" dirty="0">
                <a:latin typeface="Arial"/>
                <a:cs typeface="Arial"/>
              </a:rPr>
              <a:t>be in for up to 5 years depending on type inserted</a:t>
            </a:r>
            <a:endParaRPr lang="en-CA" sz="280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a:cs typeface="Arial"/>
              </a:rPr>
              <a:t>An IUS may be suitable for individuals who cannot take estrogen.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panose="020B0604020202020204" pitchFamily="34" charset="0"/>
                <a:cs typeface="Arial" panose="020B0604020202020204" pitchFamily="34" charset="0"/>
              </a:rPr>
              <a:t>An IUS can decrease or eliminate periods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a:cs typeface="Arial"/>
              </a:rPr>
              <a:t>IUSs do not protect against sexually transmitted an blood-borne infections, using a condom as well as having an IUC will provide additional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eaLnBrk="1" hangingPunct="1"/>
            <a:endParaRPr lang="en-US" altLang="en-US" dirty="0">
              <a:latin typeface="Times New Roman" panose="02020603050405020304" pitchFamily="18" charset="0"/>
              <a:cs typeface="Times New Roman" panose="02020603050405020304" pitchFamily="18" charset="0"/>
            </a:endParaRPr>
          </a:p>
          <a:p>
            <a:r>
              <a:rPr lang="en-US" dirty="0"/>
              <a:t>References:   </a:t>
            </a:r>
            <a:r>
              <a:rPr lang="en-US" dirty="0">
                <a:hlinkClick r:id="rId3"/>
              </a:rPr>
              <a:t>https://www.sexandu.ca/contraception/hormonal-contraception/#tc4</a:t>
            </a:r>
            <a:r>
              <a:rPr lang="en-US" dirty="0"/>
              <a:t> </a:t>
            </a:r>
            <a:endParaRPr lang="en-US" dirty="0">
              <a:cs typeface="Calibri"/>
            </a:endParaRPr>
          </a:p>
          <a:p>
            <a:r>
              <a:rPr lang="en-US" dirty="0"/>
              <a:t>  </a:t>
            </a:r>
            <a:r>
              <a:rPr lang="en-US" dirty="0">
                <a:hlinkClick r:id="rId4"/>
              </a:rPr>
              <a:t>https://sexualhealthontario.ca/en/reproductive-health#birth-control</a:t>
            </a:r>
            <a:endParaRPr lang="en-US"/>
          </a:p>
          <a:p>
            <a:endParaRPr lang="en-US" dirty="0"/>
          </a:p>
          <a:p>
            <a:r>
              <a:rPr lang="en-US" dirty="0"/>
              <a:t>Image Sources: </a:t>
            </a:r>
            <a:r>
              <a:rPr lang="en-US" dirty="0">
                <a:hlinkClick r:id="rId5"/>
              </a:rPr>
              <a:t>https://unsplash.com/photos/rI0Uc7BPExo</a:t>
            </a:r>
            <a:endParaRPr lang="en-US"/>
          </a:p>
          <a:p>
            <a:endParaRPr lang="en-US" altLang="en-US" dirty="0">
              <a:latin typeface="Times New Roman"/>
              <a:cs typeface="Times New Roman"/>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19</a:t>
            </a:fld>
            <a:endParaRPr lang="en-US"/>
          </a:p>
        </p:txBody>
      </p:sp>
    </p:spTree>
    <p:extLst>
      <p:ext uri="{BB962C8B-B14F-4D97-AF65-F5344CB8AC3E}">
        <p14:creationId xmlns:p14="http://schemas.microsoft.com/office/powerpoint/2010/main" val="12902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a:t>Ask students to contribute ideas to add to the guidelines</a:t>
            </a:r>
            <a:endParaRPr lang="en-US" altLang="en-US"/>
          </a:p>
          <a:p>
            <a:endParaRPr lang="en-US"/>
          </a:p>
        </p:txBody>
      </p:sp>
      <p:sp>
        <p:nvSpPr>
          <p:cNvPr id="4" name="Slide Number Placeholder 3"/>
          <p:cNvSpPr>
            <a:spLocks noGrp="1"/>
          </p:cNvSpPr>
          <p:nvPr>
            <p:ph type="sldNum" sz="quarter" idx="5"/>
          </p:nvPr>
        </p:nvSpPr>
        <p:spPr/>
        <p:txBody>
          <a:bodyPr/>
          <a:lstStyle/>
          <a:p>
            <a:fld id="{FFA4F6F7-D354-4F7A-83CD-BBE40742BBC2}" type="slidenum">
              <a:rPr lang="en-US" smtClean="0"/>
              <a:t>2</a:t>
            </a:fld>
            <a:endParaRPr lang="en-US"/>
          </a:p>
        </p:txBody>
      </p:sp>
    </p:spTree>
    <p:extLst>
      <p:ext uri="{BB962C8B-B14F-4D97-AF65-F5344CB8AC3E}">
        <p14:creationId xmlns:p14="http://schemas.microsoft.com/office/powerpoint/2010/main" val="114301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CA" altLang="en-US" b="1" dirty="0">
                <a:latin typeface="Arial" panose="020B0604020202020204" pitchFamily="34" charset="0"/>
                <a:cs typeface="Arial" panose="020B0604020202020204" pitchFamily="34" charset="0"/>
              </a:rPr>
              <a:t>Reason:</a:t>
            </a:r>
          </a:p>
          <a:p>
            <a:pPr lvl="1" eaLnBrk="1" hangingPunct="1">
              <a:buSzPct val="65000"/>
              <a:buFont typeface="Wingdings" panose="05000000000000000000" pitchFamily="2" charset="2"/>
              <a:buChar char="§"/>
            </a:pPr>
            <a:r>
              <a:rPr lang="en-CA" altLang="en-US" sz="2400" dirty="0">
                <a:latin typeface="Arial" panose="020B0604020202020204" pitchFamily="34" charset="0"/>
                <a:cs typeface="Arial" panose="020B0604020202020204" pitchFamily="34" charset="0"/>
              </a:rPr>
              <a:t>The body is getting used to birth control</a:t>
            </a:r>
          </a:p>
          <a:p>
            <a:pPr lvl="1" eaLnBrk="1" hangingPunct="1">
              <a:buSzPct val="65000"/>
              <a:buFont typeface="Wingdings" panose="05000000000000000000" pitchFamily="2" charset="2"/>
              <a:buChar char="§"/>
            </a:pPr>
            <a:r>
              <a:rPr lang="en-CA" altLang="en-US" sz="2400" dirty="0">
                <a:latin typeface="Arial" panose="020B0604020202020204" pitchFamily="34" charset="0"/>
                <a:cs typeface="Arial" panose="020B0604020202020204" pitchFamily="34" charset="0"/>
              </a:rPr>
              <a:t>Fluctuating hormone levels when birth control is started</a:t>
            </a:r>
          </a:p>
          <a:p>
            <a:pPr eaLnBrk="1" hangingPunct="1">
              <a:buFontTx/>
              <a:buChar char="-"/>
            </a:pPr>
            <a:endParaRPr lang="en-CA" altLang="en-US" dirty="0">
              <a:latin typeface="Arial" panose="020B0604020202020204" pitchFamily="34" charset="0"/>
              <a:cs typeface="Arial" panose="020B0604020202020204" pitchFamily="34" charset="0"/>
            </a:endParaRPr>
          </a:p>
          <a:p>
            <a:pPr eaLnBrk="1" hangingPunct="1"/>
            <a:r>
              <a:rPr lang="en-CA" altLang="en-US" b="1" dirty="0">
                <a:latin typeface="Arial" panose="020B0604020202020204" pitchFamily="34" charset="0"/>
                <a:cs typeface="Arial" panose="020B0604020202020204" pitchFamily="34" charset="0"/>
              </a:rPr>
              <a:t>When will it stop?</a:t>
            </a:r>
          </a:p>
          <a:p>
            <a:pPr lvl="1" eaLnBrk="1" hangingPunct="1">
              <a:buSzPct val="65000"/>
              <a:buFont typeface="Wingdings" panose="05000000000000000000" pitchFamily="2" charset="2"/>
              <a:buChar char="§"/>
            </a:pPr>
            <a:r>
              <a:rPr lang="en-CA" altLang="en-US" sz="2400" dirty="0">
                <a:latin typeface="Arial" panose="020B0604020202020204" pitchFamily="34" charset="0"/>
                <a:cs typeface="Arial" panose="020B0604020202020204" pitchFamily="34" charset="0"/>
              </a:rPr>
              <a:t>Most symptoms are normal and will decrease or stop in the first 2-3 months.</a:t>
            </a:r>
          </a:p>
          <a:p>
            <a:pPr eaLnBrk="1" hangingPunct="1"/>
            <a:endParaRPr lang="en-CA" altLang="en-US" b="1" dirty="0">
              <a:latin typeface="Arial" panose="020B0604020202020204" pitchFamily="34" charset="0"/>
              <a:cs typeface="Arial" panose="020B0604020202020204" pitchFamily="34" charset="0"/>
            </a:endParaRPr>
          </a:p>
          <a:p>
            <a:pPr eaLnBrk="1" hangingPunct="1"/>
            <a:r>
              <a:rPr lang="en-CA" altLang="en-US" b="1" dirty="0">
                <a:latin typeface="Arial" panose="020B0604020202020204" pitchFamily="34" charset="0"/>
                <a:cs typeface="Arial" panose="020B0604020202020204" pitchFamily="34" charset="0"/>
              </a:rPr>
              <a:t>If they bother you or don’t get better:</a:t>
            </a:r>
          </a:p>
          <a:p>
            <a:pPr lvl="1" eaLnBrk="1" hangingPunct="1">
              <a:buSzPct val="65000"/>
              <a:buFont typeface="Wingdings" panose="05000000000000000000" pitchFamily="2" charset="2"/>
              <a:buChar char="§"/>
            </a:pPr>
            <a:r>
              <a:rPr lang="en-CA" altLang="en-US" sz="2400" dirty="0">
                <a:latin typeface="Arial" panose="020B0604020202020204" pitchFamily="34" charset="0"/>
                <a:cs typeface="Arial" panose="020B0604020202020204" pitchFamily="34" charset="0"/>
              </a:rPr>
              <a:t>Talk to your healthcare provider </a:t>
            </a:r>
          </a:p>
          <a:p>
            <a:pPr lvl="1" eaLnBrk="1" hangingPunct="1">
              <a:buSzPct val="65000"/>
              <a:buFont typeface="Wingdings" panose="05000000000000000000" pitchFamily="2" charset="2"/>
              <a:buChar char="§"/>
            </a:pPr>
            <a:r>
              <a:rPr lang="en-CA" altLang="en-US" sz="2400" dirty="0">
                <a:latin typeface="Arial" panose="020B0604020202020204" pitchFamily="34" charset="0"/>
                <a:cs typeface="Arial" panose="020B0604020202020204" pitchFamily="34" charset="0"/>
              </a:rPr>
              <a:t>There might be a method that’s better suited for you.</a:t>
            </a:r>
            <a:endParaRPr lang="en-US" altLang="en-US" sz="2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20</a:t>
            </a:fld>
            <a:endParaRPr lang="en-US"/>
          </a:p>
        </p:txBody>
      </p:sp>
    </p:spTree>
    <p:extLst>
      <p:ext uri="{BB962C8B-B14F-4D97-AF65-F5344CB8AC3E}">
        <p14:creationId xmlns:p14="http://schemas.microsoft.com/office/powerpoint/2010/main" val="2053580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2800" dirty="0">
                <a:latin typeface="Arial" panose="020B0604020202020204" pitchFamily="34" charset="0"/>
                <a:cs typeface="Arial" panose="020B0604020202020204" pitchFamily="34" charset="0"/>
              </a:rPr>
              <a:t>Also known as the “morning after pill”</a:t>
            </a:r>
          </a:p>
          <a:p>
            <a:pPr>
              <a:defRPr/>
            </a:pPr>
            <a:endParaRPr lang="en-CA" sz="2800" dirty="0">
              <a:latin typeface="Arial" panose="020B0604020202020204" pitchFamily="34" charset="0"/>
              <a:cs typeface="Arial" panose="020B0604020202020204" pitchFamily="34" charset="0"/>
            </a:endParaRPr>
          </a:p>
          <a:p>
            <a:pPr>
              <a:defRPr/>
            </a:pPr>
            <a:r>
              <a:rPr lang="en-CA" sz="2800" dirty="0">
                <a:latin typeface="Arial" panose="020B0604020202020204" pitchFamily="34" charset="0"/>
                <a:cs typeface="Arial" panose="020B0604020202020204" pitchFamily="34" charset="0"/>
              </a:rPr>
              <a:t>A pill or pills taken after intercourse where other pregnancy prevention methods were not in place or have failed.</a:t>
            </a:r>
          </a:p>
          <a:p>
            <a:pPr>
              <a:defRPr/>
            </a:pPr>
            <a:r>
              <a:rPr lang="en-CA" sz="2800" dirty="0">
                <a:latin typeface="Arial" panose="020B0604020202020204" pitchFamily="34" charset="0"/>
                <a:cs typeface="Arial" panose="020B0604020202020204" pitchFamily="34" charset="0"/>
              </a:rPr>
              <a:t>e.g. condom breakage, a missed pill, patch or injection</a:t>
            </a:r>
          </a:p>
          <a:p>
            <a:pPr>
              <a:defRPr/>
            </a:pPr>
            <a:endParaRPr lang="en-CA" sz="2800" dirty="0">
              <a:latin typeface="Arial" panose="020B0604020202020204" pitchFamily="34" charset="0"/>
              <a:cs typeface="Arial" panose="020B0604020202020204" pitchFamily="34" charset="0"/>
            </a:endParaRPr>
          </a:p>
          <a:p>
            <a:pPr>
              <a:defRPr/>
            </a:pPr>
            <a:r>
              <a:rPr lang="en-CA" sz="2800" dirty="0">
                <a:latin typeface="Arial" panose="020B0604020202020204" pitchFamily="34" charset="0"/>
                <a:cs typeface="Arial" panose="020B0604020202020204" pitchFamily="34" charset="0"/>
              </a:rPr>
              <a:t>Emergency contraception is </a:t>
            </a:r>
          </a:p>
          <a:p>
            <a:pPr marL="800100" lvl="1" indent="-342900">
              <a:lnSpc>
                <a:spcPct val="150000"/>
              </a:lnSpc>
              <a:spcBef>
                <a:spcPts val="1200"/>
              </a:spcBef>
              <a:defRPr/>
            </a:pPr>
            <a:r>
              <a:rPr lang="en-US" sz="2200" dirty="0"/>
              <a:t>95% effective if taken within 24 hours of intercourse</a:t>
            </a:r>
          </a:p>
          <a:p>
            <a:pPr marL="800100" lvl="1" indent="-342900">
              <a:lnSpc>
                <a:spcPct val="150000"/>
              </a:lnSpc>
              <a:defRPr/>
            </a:pPr>
            <a:r>
              <a:rPr lang="en-US" sz="2200" dirty="0"/>
              <a:t>85% effective if taken 25-48 hours after intercourse</a:t>
            </a:r>
          </a:p>
          <a:p>
            <a:pPr marL="800100" lvl="1" indent="-342900">
              <a:lnSpc>
                <a:spcPct val="150000"/>
              </a:lnSpc>
              <a:defRPr/>
            </a:pPr>
            <a:r>
              <a:rPr lang="en-US" sz="2200" dirty="0"/>
              <a:t>58% effective if taken 49-72 hours after intercourse</a:t>
            </a:r>
          </a:p>
          <a:p>
            <a:pPr>
              <a:defRPr/>
            </a:pPr>
            <a:endParaRPr lang="en-CA" sz="2800" dirty="0">
              <a:latin typeface="Arial" panose="020B0604020202020204" pitchFamily="34" charset="0"/>
              <a:cs typeface="Arial" panose="020B0604020202020204" pitchFamily="34" charset="0"/>
            </a:endParaRPr>
          </a:p>
          <a:p>
            <a:pPr>
              <a:defRPr/>
            </a:pPr>
            <a:r>
              <a:rPr lang="en-CA" sz="2800" dirty="0">
                <a:latin typeface="Arial" panose="020B0604020202020204" pitchFamily="34" charset="0"/>
                <a:cs typeface="Arial" panose="020B0604020202020204" pitchFamily="34" charset="0"/>
              </a:rPr>
              <a:t>Some brands of morning after pill are available at a pharmacy without a prescription.  It is important to read the packaging or speak to the pharmacist to ensure it is taken correctly and appropriately.</a:t>
            </a:r>
          </a:p>
          <a:p>
            <a:pPr>
              <a:defRPr/>
            </a:pPr>
            <a:endParaRPr lang="en-CA" sz="2800" dirty="0">
              <a:latin typeface="Arial" panose="020B0604020202020204" pitchFamily="34" charset="0"/>
              <a:cs typeface="Arial" panose="020B0604020202020204" pitchFamily="34" charset="0"/>
            </a:endParaRPr>
          </a:p>
          <a:p>
            <a:pPr>
              <a:defRPr/>
            </a:pPr>
            <a:r>
              <a:rPr lang="en-CA" sz="2800" dirty="0">
                <a:latin typeface="Arial" panose="020B0604020202020204" pitchFamily="34" charset="0"/>
                <a:cs typeface="Arial" panose="020B0604020202020204" pitchFamily="34" charset="0"/>
              </a:rPr>
              <a:t>Some brands of morning after pill are available with a prescription from a healthcare provider.</a:t>
            </a:r>
          </a:p>
          <a:p>
            <a:pPr>
              <a:defRPr/>
            </a:pPr>
            <a:endParaRPr lang="en-CA" sz="2800" dirty="0">
              <a:latin typeface="Arial" panose="020B0604020202020204" pitchFamily="34" charset="0"/>
              <a:cs typeface="Arial" panose="020B0604020202020204" pitchFamily="34" charset="0"/>
            </a:endParaRPr>
          </a:p>
          <a:p>
            <a:pPr>
              <a:defRPr/>
            </a:pPr>
            <a:endParaRPr lang="en-CA" sz="2800" dirty="0">
              <a:latin typeface="Arial" panose="020B0604020202020204" pitchFamily="34" charset="0"/>
              <a:cs typeface="Arial" panose="020B0604020202020204" pitchFamily="34" charset="0"/>
            </a:endParaRPr>
          </a:p>
          <a:p>
            <a:pPr>
              <a:buFont typeface="Arial" pitchFamily="34" charset="0"/>
              <a:buNone/>
              <a:defRPr/>
            </a:pPr>
            <a:r>
              <a:rPr lang="en-CA" sz="2800" dirty="0">
                <a:latin typeface="Arial" panose="020B0604020202020204" pitchFamily="34" charset="0"/>
                <a:cs typeface="Arial" panose="020B0604020202020204" pitchFamily="34" charset="0"/>
              </a:rPr>
              <a:t>Insertion of a copper IUD by a healthcare provider up to seven days after unprotected sex can also be used an emergency contraception</a:t>
            </a:r>
          </a:p>
          <a:p>
            <a:pPr>
              <a:buFont typeface="Arial" pitchFamily="34" charset="0"/>
              <a:buNone/>
              <a:defRPr/>
            </a:pPr>
            <a:endParaRPr lang="en-CA" sz="2800" dirty="0">
              <a:latin typeface="Arial" panose="020B0604020202020204" pitchFamily="34" charset="0"/>
              <a:cs typeface="Arial" panose="020B0604020202020204" pitchFamily="34" charset="0"/>
            </a:endParaRPr>
          </a:p>
          <a:p>
            <a:pPr>
              <a:buFont typeface="Arial" pitchFamily="34" charset="0"/>
              <a:buNone/>
              <a:defRPr/>
            </a:pPr>
            <a:endParaRPr lang="en-CA" sz="2800" dirty="0">
              <a:latin typeface="Arial" panose="020B0604020202020204" pitchFamily="34" charset="0"/>
              <a:cs typeface="Arial" panose="020B0604020202020204" pitchFamily="34" charset="0"/>
            </a:endParaRPr>
          </a:p>
          <a:p>
            <a:pPr>
              <a:buFont typeface="Arial" pitchFamily="34" charset="0"/>
              <a:defRPr/>
            </a:pPr>
            <a:r>
              <a:rPr lang="en-CA" sz="2800" dirty="0">
                <a:latin typeface="Arial"/>
                <a:cs typeface="Arial"/>
              </a:rPr>
              <a:t>Reference: </a:t>
            </a:r>
            <a:r>
              <a:rPr lang="en-CA" sz="2800" dirty="0">
                <a:latin typeface="Arial"/>
                <a:cs typeface="Arial"/>
                <a:hlinkClick r:id="rId3"/>
              </a:rPr>
              <a:t>https://www.sexandu.ca/contraception/emergency-contraception/</a:t>
            </a:r>
            <a:r>
              <a:rPr lang="en-CA" sz="2800" dirty="0">
                <a:latin typeface="Arial"/>
                <a:cs typeface="Arial"/>
              </a:rPr>
              <a:t> </a:t>
            </a:r>
            <a:endParaRPr lang="en-CA" sz="2800" dirty="0">
              <a:latin typeface="Arial" panose="020B0604020202020204" pitchFamily="34" charset="0"/>
              <a:cs typeface="Arial" panose="020B0604020202020204" pitchFamily="34" charset="0"/>
            </a:endParaRPr>
          </a:p>
          <a:p>
            <a:pPr>
              <a:buFont typeface="Arial" pitchFamily="34" charset="0"/>
              <a:buNone/>
              <a:defRPr/>
            </a:pPr>
            <a:r>
              <a:rPr lang="en-CA" sz="2800" dirty="0">
                <a:latin typeface="Arial" panose="020B0604020202020204" pitchFamily="34" charset="0"/>
                <a:cs typeface="Arial" panose="020B0604020202020204" pitchFamily="34" charset="0"/>
              </a:rPr>
              <a:t>Image Source: </a:t>
            </a:r>
            <a:r>
              <a:rPr lang="en-US" sz="2800" dirty="0">
                <a:hlinkClick r:id="rId4"/>
              </a:rPr>
              <a:t>https://unsplash.com/photos/F2bTuiboieg</a:t>
            </a:r>
            <a:endParaRPr lang="en-CA" sz="2800"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21</a:t>
            </a:fld>
            <a:endParaRPr lang="en-US"/>
          </a:p>
        </p:txBody>
      </p:sp>
    </p:spTree>
    <p:extLst>
      <p:ext uri="{BB962C8B-B14F-4D97-AF65-F5344CB8AC3E}">
        <p14:creationId xmlns:p14="http://schemas.microsoft.com/office/powerpoint/2010/main" val="394138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22</a:t>
            </a:fld>
            <a:endParaRPr lang="en-US"/>
          </a:p>
        </p:txBody>
      </p:sp>
    </p:spTree>
    <p:extLst>
      <p:ext uri="{BB962C8B-B14F-4D97-AF65-F5344CB8AC3E}">
        <p14:creationId xmlns:p14="http://schemas.microsoft.com/office/powerpoint/2010/main" val="1135375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Condom Demonstration: (may choose to demonstrate with a real condom while showing the slides)</a:t>
            </a:r>
          </a:p>
          <a:p>
            <a:pPr eaLnBrk="1" hangingPunct="1"/>
            <a:r>
              <a:rPr lang="en-US" altLang="en-US" dirty="0">
                <a:latin typeface="Times New Roman" panose="02020603050405020304" pitchFamily="18" charset="0"/>
                <a:hlinkClick r:id="rId3"/>
              </a:rPr>
              <a:t>https://teachingsexualhealth.ca/teachers/resource/using-a-condom-video/</a:t>
            </a:r>
            <a:endParaRPr lang="en-US" altLang="en-US" dirty="0">
              <a:latin typeface="Times New Roman" panose="02020603050405020304" pitchFamily="18"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Condoms are widely available at low or no cost and no prescription is required</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Condoms catch sperm during ejaculation, preventing it from fertilizing an egg.</a:t>
            </a:r>
          </a:p>
          <a:p>
            <a:pPr eaLnBrk="1" hangingPunct="1"/>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Made of thin latex or polyurethane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Condoms reduce the risk of spreading sexually transmitted and blood-borne infections and can be used in addition to other birth control methods for greatest protection.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Condoms need to be put on an erect penis before any skin to skin contact and removed and thrown away after ejaculation.</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 new condom is needed with every act of intercourse.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Condoms have an expiry date and need to be stored correctly to reduce the risk of breaking. </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CA" altLang="en-US" dirty="0">
              <a:latin typeface="Times New Roman" panose="02020603050405020304" pitchFamily="18" charset="0"/>
            </a:endParaRPr>
          </a:p>
          <a:p>
            <a:r>
              <a:rPr lang="en-CA" dirty="0"/>
              <a:t>References:   </a:t>
            </a:r>
            <a:r>
              <a:rPr lang="en-CA" dirty="0">
                <a:hlinkClick r:id="rId4"/>
              </a:rPr>
              <a:t>https://www.sexandu.ca/contraception/non-hormonal-contraception/</a:t>
            </a:r>
            <a:endParaRPr lang="en-CA"/>
          </a:p>
          <a:p>
            <a:r>
              <a:rPr lang="en-CA" dirty="0"/>
              <a:t>  </a:t>
            </a:r>
            <a:r>
              <a:rPr lang="en-CA" dirty="0">
                <a:hlinkClick r:id="rId5"/>
              </a:rPr>
              <a:t>https://sexualhealthontario.ca/en/reproductive-health#birth-control</a:t>
            </a:r>
            <a:endParaRPr lang="en-CA"/>
          </a:p>
          <a:p>
            <a:endParaRPr lang="en-CA" dirty="0"/>
          </a:p>
          <a:p>
            <a:r>
              <a:rPr lang="en-CA" dirty="0"/>
              <a:t>Image Source: </a:t>
            </a:r>
            <a:r>
              <a:rPr lang="en-CA" dirty="0">
                <a:hlinkClick r:id="rId6"/>
              </a:rPr>
              <a:t>h ttps://unsplash.com/photos/Wb-rLP27Gvo</a:t>
            </a:r>
            <a:endParaRPr lang="en-CA"/>
          </a:p>
          <a:p>
            <a:endParaRPr lang="en-CA" altLang="en-US" dirty="0">
              <a:latin typeface="Times New Roman" panose="02020603050405020304" pitchFamily="18" charset="0"/>
              <a:cs typeface="Times New Roman"/>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23</a:t>
            </a:fld>
            <a:endParaRPr lang="en-US"/>
          </a:p>
        </p:txBody>
      </p:sp>
    </p:spTree>
    <p:extLst>
      <p:ext uri="{BB962C8B-B14F-4D97-AF65-F5344CB8AC3E}">
        <p14:creationId xmlns:p14="http://schemas.microsoft.com/office/powerpoint/2010/main" val="4151699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cs typeface="Arial" panose="020B0604020202020204" pitchFamily="34" charset="0"/>
              </a:rPr>
              <a:t>Provides a physical barrier to prevent sperm from entering cervical canal. Sperm is trapped in the condom which is thrown away after use. </a:t>
            </a:r>
          </a:p>
          <a:p>
            <a:pPr eaLnBrk="1" hangingPunct="1"/>
            <a:endParaRPr lang="en-US"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Made of polyurethane, may be suitable for folks with an allergy to latex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Smaller flexible ring is inserted in the vagina and the larger ring sits outside of the vagina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Reduces the risk of spreading sexually transmitted and blood-borne infections and can be used in addition to other birth control methods for greatest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cs typeface="Arial" panose="020B0604020202020204" pitchFamily="34" charset="0"/>
              </a:rPr>
              <a:t>A new condom is needed with every act of intercourse.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Available without a prescription at some pharmacies</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Note: Also referred to as ‘female’ condom </a:t>
            </a:r>
          </a:p>
          <a:p>
            <a:pPr eaLnBrk="1" hangingPunct="1"/>
            <a:endParaRPr lang="en-US" altLang="en-US" dirty="0">
              <a:latin typeface="Arial" panose="020B0604020202020204" pitchFamily="34" charset="0"/>
              <a:cs typeface="Arial" panose="020B0604020202020204" pitchFamily="34" charset="0"/>
            </a:endParaRPr>
          </a:p>
          <a:p>
            <a:r>
              <a:rPr lang="en-US" dirty="0"/>
              <a:t>References:   </a:t>
            </a:r>
            <a:r>
              <a:rPr lang="en-US" dirty="0">
                <a:hlinkClick r:id="rId3"/>
              </a:rPr>
              <a:t>https://www.sexandu.ca/contraception/non-hormonal-contraception/#tc2</a:t>
            </a:r>
            <a:endParaRPr lang="en-US"/>
          </a:p>
          <a:p>
            <a:r>
              <a:rPr lang="en-US" dirty="0"/>
              <a:t>  </a:t>
            </a:r>
            <a:r>
              <a:rPr lang="en-US" dirty="0">
                <a:hlinkClick r:id="rId4"/>
              </a:rPr>
              <a:t>https://sexualhealthontario.ca/en/reproductive-health#birth-control</a:t>
            </a:r>
            <a:endParaRPr lang="en-US"/>
          </a:p>
          <a:p>
            <a:endParaRPr lang="en-US" dirty="0"/>
          </a:p>
          <a:p>
            <a:r>
              <a:rPr lang="en-US" dirty="0"/>
              <a:t>Image Source: </a:t>
            </a:r>
            <a:r>
              <a:rPr lang="en-US" dirty="0">
                <a:hlinkClick r:id="rId5"/>
              </a:rPr>
              <a:t>https://unsplash.com/photos/13TFAniXyKI</a:t>
            </a:r>
            <a:endParaRPr lang="en-US"/>
          </a:p>
          <a:p>
            <a:endParaRPr lang="en-US" altLang="en-US" dirty="0">
              <a:latin typeface="Arial"/>
              <a:cs typeface="Arial"/>
            </a:endParaRPr>
          </a:p>
          <a:p>
            <a:pPr eaLnBrk="1" hangingPunct="1"/>
            <a:endParaRPr lang="en-US" altLang="en-US" dirty="0">
              <a:latin typeface="Times New Roman"/>
              <a:cs typeface="Times New Roman"/>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24</a:t>
            </a:fld>
            <a:endParaRPr lang="en-US"/>
          </a:p>
        </p:txBody>
      </p:sp>
    </p:spTree>
    <p:extLst>
      <p:ext uri="{BB962C8B-B14F-4D97-AF65-F5344CB8AC3E}">
        <p14:creationId xmlns:p14="http://schemas.microsoft.com/office/powerpoint/2010/main" val="3835907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a:cs typeface="Arial"/>
              </a:rPr>
              <a:t>All IUDs require a prescription and to be inserted by a healthcare provider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a:cs typeface="Arial"/>
              </a:rPr>
              <a:t>The copper intrauterine device does not contain hormones, also known as CU-IUD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An IUD can </a:t>
            </a:r>
            <a:r>
              <a:rPr lang="en-CA" altLang="en-US" sz="2800" dirty="0">
                <a:latin typeface="Times New Roman" panose="02020603050405020304" pitchFamily="18" charset="0"/>
              </a:rPr>
              <a:t>be in for up to 10 years depending on type inserted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panose="020B0604020202020204" pitchFamily="34" charset="0"/>
                <a:cs typeface="Arial" panose="020B0604020202020204" pitchFamily="34" charset="0"/>
              </a:rPr>
              <a:t>An IUD may be suitable for individuals who cannot take estrogen.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a:cs typeface="Arial"/>
              </a:rPr>
              <a:t>IUDs do not protect against sexually transmitted an blood-borne infections, using a condom as well as having an IUC will provide additional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panose="020B0604020202020204" pitchFamily="34" charset="0"/>
              <a:cs typeface="Arial" panose="020B0604020202020204" pitchFamily="34" charset="0"/>
            </a:endParaRPr>
          </a:p>
          <a:p>
            <a:r>
              <a:rPr lang="en-US" dirty="0"/>
              <a:t>References:   </a:t>
            </a:r>
            <a:r>
              <a:rPr lang="en-US" dirty="0">
                <a:hlinkClick r:id="rId3"/>
              </a:rPr>
              <a:t>https://www.sexandu.ca/contraception/non-hormonal-contraception/#tc9</a:t>
            </a:r>
            <a:endParaRPr lang="en-US" dirty="0"/>
          </a:p>
          <a:p>
            <a:r>
              <a:rPr lang="en-US" dirty="0"/>
              <a:t>  </a:t>
            </a:r>
            <a:r>
              <a:rPr lang="en-US" dirty="0">
                <a:hlinkClick r:id="rId4"/>
              </a:rPr>
              <a:t>https://sexualhealthontario.ca/en/reproductive-health#birth-control</a:t>
            </a:r>
            <a:endParaRPr lang="en-US"/>
          </a:p>
          <a:p>
            <a:endParaRPr lang="en-US" dirty="0"/>
          </a:p>
          <a:p>
            <a:r>
              <a:rPr lang="en-US" dirty="0"/>
              <a:t>Image Source: reproductive-health-supplies-coalition-cHrcHdg2H9E-unsplash.jpg </a:t>
            </a:r>
            <a:endParaRPr lang="en-US" dirty="0">
              <a:cs typeface="Calibri" panose="020F0502020204030204"/>
            </a:endParaRPr>
          </a:p>
          <a:p>
            <a:endParaRPr lang="en-US" altLang="en-US" sz="2800" dirty="0">
              <a:latin typeface="Times New Roman"/>
              <a:cs typeface="Times New Roman"/>
            </a:endParaRPr>
          </a:p>
          <a:p>
            <a:pPr eaLnBrk="1" hangingPunct="1"/>
            <a:endParaRPr lang="en-US" alt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800" dirty="0">
              <a:latin typeface="Arial"/>
              <a:cs typeface="Arial"/>
            </a:endParaRPr>
          </a:p>
          <a:p>
            <a:pPr eaLnBrk="1" hangingPunct="1"/>
            <a:endParaRPr lang="en-US" alt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25</a:t>
            </a:fld>
            <a:endParaRPr lang="en-US"/>
          </a:p>
        </p:txBody>
      </p:sp>
    </p:spTree>
    <p:extLst>
      <p:ext uri="{BB962C8B-B14F-4D97-AF65-F5344CB8AC3E}">
        <p14:creationId xmlns:p14="http://schemas.microsoft.com/office/powerpoint/2010/main" val="4205239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Partner:  Having a discussion about contraception before being sexually active allows individuals to consider their personal values and options before being in the moment.  Many contraceptive options require an appointment with a healthcare provider and time to become effective.</a:t>
            </a:r>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26</a:t>
            </a:fld>
            <a:endParaRPr lang="en-US"/>
          </a:p>
        </p:txBody>
      </p:sp>
    </p:spTree>
    <p:extLst>
      <p:ext uri="{BB962C8B-B14F-4D97-AF65-F5344CB8AC3E}">
        <p14:creationId xmlns:p14="http://schemas.microsoft.com/office/powerpoint/2010/main" val="2977979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27</a:t>
            </a:fld>
            <a:endParaRPr lang="en-US"/>
          </a:p>
        </p:txBody>
      </p:sp>
    </p:spTree>
    <p:extLst>
      <p:ext uri="{BB962C8B-B14F-4D97-AF65-F5344CB8AC3E}">
        <p14:creationId xmlns:p14="http://schemas.microsoft.com/office/powerpoint/2010/main" val="3512729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0" i="0" kern="1200" dirty="0">
                <a:solidFill>
                  <a:schemeClr val="tx1"/>
                </a:solidFill>
                <a:effectLst/>
                <a:latin typeface="+mn-lt"/>
                <a:ea typeface="+mn-ea"/>
                <a:cs typeface="+mn-cs"/>
              </a:rPr>
              <a:t>At the Birth Control Clinic in London, we offer </a:t>
            </a:r>
            <a:r>
              <a:rPr lang="en-US" sz="1200" b="0" i="0" u="sng" kern="1200" dirty="0">
                <a:solidFill>
                  <a:schemeClr val="tx1"/>
                </a:solidFill>
                <a:effectLst/>
                <a:latin typeface="+mn-lt"/>
                <a:ea typeface="+mn-ea"/>
                <a:cs typeface="+mn-cs"/>
                <a:hlinkClick r:id="rId3"/>
              </a:rPr>
              <a:t>birth control</a:t>
            </a:r>
            <a:r>
              <a:rPr lang="en-US" sz="1200" b="0" i="0" kern="1200" dirty="0">
                <a:solidFill>
                  <a:schemeClr val="tx1"/>
                </a:solidFill>
                <a:effectLst/>
                <a:latin typeface="+mn-lt"/>
                <a:ea typeface="+mn-ea"/>
                <a:cs typeface="+mn-cs"/>
              </a:rPr>
              <a:t>, pregnancy testing and birth control counselling, </a:t>
            </a:r>
            <a:r>
              <a:rPr lang="en-US" sz="1200" b="0" i="0" u="sng" kern="1200" dirty="0">
                <a:solidFill>
                  <a:schemeClr val="tx1"/>
                </a:solidFill>
                <a:effectLst/>
                <a:latin typeface="+mn-lt"/>
                <a:ea typeface="+mn-ea"/>
                <a:cs typeface="+mn-cs"/>
                <a:hlinkClick r:id="rId4"/>
              </a:rPr>
              <a:t>emergency contraception</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5"/>
              </a:rPr>
              <a:t>Pap tests</a:t>
            </a:r>
            <a:r>
              <a:rPr lang="en-US" sz="1200" b="0" i="0" kern="1200" dirty="0">
                <a:solidFill>
                  <a:schemeClr val="tx1"/>
                </a:solidFill>
                <a:effectLst/>
                <a:latin typeface="+mn-lt"/>
                <a:ea typeface="+mn-ea"/>
                <a:cs typeface="+mn-cs"/>
              </a:rPr>
              <a:t> to individuals under 50 years of age. Clients are counselled about birth control options, most of which can be purchased at the clinic at an affordable price. Appointments are required and you must bring a valid health card to each visit.</a:t>
            </a:r>
          </a:p>
          <a:p>
            <a:pPr eaLnBrk="1" hangingPunct="1"/>
            <a:endParaRPr lang="en-US" alt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Birth Control Counselling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Low cost birth control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Low cost emergency contraception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Pregnancy testing (*based on assessment)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Cervical Cancer Screening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STI/infection checks/Pelvic Pain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IUD consultation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IUD insertion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Free condoms</a:t>
            </a:r>
          </a:p>
          <a:p>
            <a:pPr eaLnBrk="1" hangingPunct="1"/>
            <a:endParaRPr lang="en-US" altLang="en-US" dirty="0">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28</a:t>
            </a:fld>
            <a:endParaRPr lang="en-US"/>
          </a:p>
        </p:txBody>
      </p:sp>
    </p:spTree>
    <p:extLst>
      <p:ext uri="{BB962C8B-B14F-4D97-AF65-F5344CB8AC3E}">
        <p14:creationId xmlns:p14="http://schemas.microsoft.com/office/powerpoint/2010/main" val="1529565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 https://www.pexels.com/photo/hands-on-a-metal-railing-7496143/ </a:t>
            </a:r>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3</a:t>
            </a:fld>
            <a:endParaRPr lang="en-US"/>
          </a:p>
        </p:txBody>
      </p:sp>
    </p:spTree>
    <p:extLst>
      <p:ext uri="{BB962C8B-B14F-4D97-AF65-F5344CB8AC3E}">
        <p14:creationId xmlns:p14="http://schemas.microsoft.com/office/powerpoint/2010/main" val="1143016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Image source: canva.com</a:t>
            </a:r>
          </a:p>
          <a:p>
            <a:endParaRPr lang="en-US" dirty="0"/>
          </a:p>
          <a:p>
            <a:r>
              <a:rPr lang="en-US" dirty="0"/>
              <a:t>Can you think of any non-physical ways people might be intimate? E.g. having long conversations, talking about intimate things, sharing secrets</a:t>
            </a:r>
          </a:p>
        </p:txBody>
      </p:sp>
      <p:sp>
        <p:nvSpPr>
          <p:cNvPr id="4" name="Slide Number Placeholder 3"/>
          <p:cNvSpPr>
            <a:spLocks noGrp="1"/>
          </p:cNvSpPr>
          <p:nvPr>
            <p:ph type="sldNum" sz="quarter" idx="5"/>
          </p:nvPr>
        </p:nvSpPr>
        <p:spPr/>
        <p:txBody>
          <a:bodyPr/>
          <a:lstStyle/>
          <a:p>
            <a:fld id="{FFA4F6F7-D354-4F7A-83CD-BBE40742BBC2}" type="slidenum">
              <a:rPr lang="en-US" smtClean="0"/>
              <a:t>4</a:t>
            </a:fld>
            <a:endParaRPr lang="en-US"/>
          </a:p>
        </p:txBody>
      </p:sp>
    </p:spTree>
    <p:extLst>
      <p:ext uri="{BB962C8B-B14F-4D97-AF65-F5344CB8AC3E}">
        <p14:creationId xmlns:p14="http://schemas.microsoft.com/office/powerpoint/2010/main" val="1617386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altLang="en-US" dirty="0">
                <a:latin typeface="Arial" panose="020B0604020202020204" pitchFamily="34" charset="0"/>
                <a:cs typeface="Arial" panose="020B0604020202020204" pitchFamily="34" charset="0"/>
              </a:rPr>
              <a:t>Ensure that the students note that:</a:t>
            </a:r>
          </a:p>
          <a:p>
            <a:pPr>
              <a:defRPr/>
            </a:pPr>
            <a:r>
              <a:rPr lang="en-CA" altLang="en-US" dirty="0">
                <a:latin typeface="Arial" panose="020B0604020202020204" pitchFamily="34" charset="0"/>
                <a:cs typeface="Arial" panose="020B0604020202020204" pitchFamily="34" charset="0"/>
              </a:rPr>
              <a:t>. there is confusion, even among adults, about whether having sex includes only intercourse</a:t>
            </a:r>
          </a:p>
          <a:p>
            <a:pPr>
              <a:defRPr/>
            </a:pPr>
            <a:r>
              <a:rPr lang="en-CA" altLang="en-US" dirty="0">
                <a:latin typeface="Arial" panose="020B0604020202020204" pitchFamily="34" charset="0"/>
                <a:cs typeface="Arial" panose="020B0604020202020204" pitchFamily="34" charset="0"/>
              </a:rPr>
              <a:t>. Canadian young people are experimenting with different levels of sexual activity</a:t>
            </a:r>
          </a:p>
          <a:p>
            <a:pPr>
              <a:defRPr/>
            </a:pPr>
            <a:r>
              <a:rPr lang="en-CA" altLang="en-US" dirty="0">
                <a:latin typeface="Arial" panose="020B0604020202020204" pitchFamily="34" charset="0"/>
                <a:cs typeface="Arial" panose="020B0604020202020204" pitchFamily="34" charset="0"/>
              </a:rPr>
              <a:t>. oral sex is not free of STI and other risks</a:t>
            </a:r>
          </a:p>
          <a:p>
            <a:pPr>
              <a:defRPr/>
            </a:pPr>
            <a:r>
              <a:rPr lang="en-CA" altLang="en-US" dirty="0">
                <a:latin typeface="Arial" panose="020B0604020202020204" pitchFamily="34" charset="0"/>
                <a:cs typeface="Arial" panose="020B0604020202020204" pitchFamily="34" charset="0"/>
              </a:rPr>
              <a:t>. abstaining at lower levels of sexual activity (outercourse) can eliminate risk of pregnancy and STI</a:t>
            </a:r>
          </a:p>
          <a:p>
            <a:pPr>
              <a:defRPr/>
            </a:pPr>
            <a:endParaRPr lang="en-CA" altLang="en-US" dirty="0">
              <a:latin typeface="Arial" panose="020B0604020202020204" pitchFamily="34" charset="0"/>
              <a:cs typeface="Arial" panose="020B0604020202020204" pitchFamily="34" charset="0"/>
            </a:endParaRPr>
          </a:p>
          <a:p>
            <a:pPr>
              <a:defRPr/>
            </a:pPr>
            <a:r>
              <a:rPr lang="en-CA" dirty="0">
                <a:solidFill>
                  <a:schemeClr val="tx1">
                    <a:lumMod val="50000"/>
                    <a:lumOff val="50000"/>
                  </a:schemeClr>
                </a:solidFill>
                <a:latin typeface="Arial" panose="020B0604020202020204" pitchFamily="34" charset="0"/>
                <a:cs typeface="Arial" panose="020B0604020202020204" pitchFamily="34" charset="0"/>
              </a:rPr>
              <a:t>Abstaining is not necessarily forever, and it is not only for virgins. </a:t>
            </a:r>
            <a:endParaRPr lang="en-US"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5</a:t>
            </a:fld>
            <a:endParaRPr lang="en-US"/>
          </a:p>
        </p:txBody>
      </p:sp>
    </p:spTree>
    <p:extLst>
      <p:ext uri="{BB962C8B-B14F-4D97-AF65-F5344CB8AC3E}">
        <p14:creationId xmlns:p14="http://schemas.microsoft.com/office/powerpoint/2010/main" val="112962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Optional Consent Quiz through Kids Help Phone: https://kidshelpphone.ca/get-info/quiz-consent/ </a:t>
            </a:r>
          </a:p>
          <a:p>
            <a:endParaRPr lang="en-CA" dirty="0"/>
          </a:p>
          <a:p>
            <a:r>
              <a:rPr lang="en-CA" dirty="0"/>
              <a:t>FRENCH VIDEO: https://www.youtube.com/watch?v=AaKoSIeLAKc </a:t>
            </a:r>
          </a:p>
          <a:p>
            <a:endParaRPr lang="en-CA" dirty="0"/>
          </a:p>
          <a:p>
            <a:endParaRPr lang="en-CA" dirty="0"/>
          </a:p>
          <a:p>
            <a:endParaRPr lang="en-CA" dirty="0"/>
          </a:p>
          <a:p>
            <a:r>
              <a:rPr lang="en-CA" dirty="0"/>
              <a:t>Image source: canva.com</a:t>
            </a: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6</a:t>
            </a:fld>
            <a:endParaRPr lang="en-US"/>
          </a:p>
        </p:txBody>
      </p:sp>
    </p:spTree>
    <p:extLst>
      <p:ext uri="{BB962C8B-B14F-4D97-AF65-F5344CB8AC3E}">
        <p14:creationId xmlns:p14="http://schemas.microsoft.com/office/powerpoint/2010/main" val="163300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different ways to refuse intimacy, here are some ways to communicate "No"</a:t>
            </a:r>
          </a:p>
          <a:p>
            <a:pPr>
              <a:lnSpc>
                <a:spcPct val="90000"/>
              </a:lnSpc>
              <a:spcBef>
                <a:spcPts val="1000"/>
              </a:spcBef>
            </a:pPr>
            <a:r>
              <a:rPr lang="en-US" dirty="0"/>
              <a:t>No</a:t>
            </a:r>
            <a:endParaRPr lang="en-US" dirty="0">
              <a:cs typeface="Calibri" panose="020F0502020204030204"/>
            </a:endParaRPr>
          </a:p>
          <a:p>
            <a:pPr>
              <a:lnSpc>
                <a:spcPct val="90000"/>
              </a:lnSpc>
              <a:spcBef>
                <a:spcPts val="1000"/>
              </a:spcBef>
            </a:pPr>
            <a:r>
              <a:rPr lang="en-US" dirty="0"/>
              <a:t>Stop</a:t>
            </a:r>
            <a:endParaRPr lang="en-US" dirty="0">
              <a:cs typeface="Calibri" panose="020F0502020204030204"/>
            </a:endParaRPr>
          </a:p>
          <a:p>
            <a:pPr>
              <a:lnSpc>
                <a:spcPct val="90000"/>
              </a:lnSpc>
              <a:spcBef>
                <a:spcPts val="1000"/>
              </a:spcBef>
            </a:pPr>
            <a:r>
              <a:rPr lang="en-US" dirty="0"/>
              <a:t>Not now</a:t>
            </a:r>
            <a:endParaRPr lang="en-US" dirty="0">
              <a:cs typeface="Calibri" panose="020F0502020204030204"/>
            </a:endParaRPr>
          </a:p>
          <a:p>
            <a:pPr>
              <a:lnSpc>
                <a:spcPct val="90000"/>
              </a:lnSpc>
              <a:spcBef>
                <a:spcPts val="1000"/>
              </a:spcBef>
            </a:pPr>
            <a:r>
              <a:rPr lang="en-US" dirty="0"/>
              <a:t>I’m not ready</a:t>
            </a:r>
            <a:endParaRPr lang="en-US" dirty="0">
              <a:cs typeface="Calibri" panose="020F0502020204030204"/>
            </a:endParaRPr>
          </a:p>
          <a:p>
            <a:pPr>
              <a:lnSpc>
                <a:spcPct val="90000"/>
              </a:lnSpc>
              <a:spcBef>
                <a:spcPts val="1000"/>
              </a:spcBef>
            </a:pPr>
            <a:r>
              <a:rPr lang="en-US" dirty="0"/>
              <a:t>I don’t want to</a:t>
            </a:r>
            <a:endParaRPr lang="en-US" dirty="0">
              <a:cs typeface="Calibri" panose="020F0502020204030204"/>
            </a:endParaRPr>
          </a:p>
          <a:p>
            <a:pPr>
              <a:lnSpc>
                <a:spcPct val="90000"/>
              </a:lnSpc>
              <a:spcBef>
                <a:spcPts val="1000"/>
              </a:spcBef>
            </a:pPr>
            <a:r>
              <a:rPr lang="en-US" dirty="0"/>
              <a:t>I need to study</a:t>
            </a:r>
            <a:endParaRPr lang="en-US" dirty="0">
              <a:cs typeface="Calibri" panose="020F0502020204030204"/>
            </a:endParaRPr>
          </a:p>
          <a:p>
            <a:pPr>
              <a:lnSpc>
                <a:spcPct val="90000"/>
              </a:lnSpc>
              <a:spcBef>
                <a:spcPts val="1000"/>
              </a:spcBef>
            </a:pPr>
            <a:r>
              <a:rPr lang="en-US" dirty="0"/>
              <a:t>I’m not feeling well</a:t>
            </a:r>
            <a:endParaRPr lang="en-US" dirty="0">
              <a:cs typeface="Calibri" panose="020F0502020204030204"/>
            </a:endParaRPr>
          </a:p>
          <a:p>
            <a:pPr>
              <a:lnSpc>
                <a:spcPct val="90000"/>
              </a:lnSpc>
              <a:spcBef>
                <a:spcPts val="1000"/>
              </a:spcBef>
            </a:pPr>
            <a:r>
              <a:rPr lang="en-US" dirty="0"/>
              <a:t>I have to go home now</a:t>
            </a:r>
            <a:endParaRPr lang="en-US" dirty="0">
              <a:cs typeface="Calibri" panose="020F0502020204030204"/>
            </a:endParaRPr>
          </a:p>
          <a:p>
            <a:pPr>
              <a:lnSpc>
                <a:spcPct val="90000"/>
              </a:lnSpc>
              <a:spcBef>
                <a:spcPts val="1000"/>
              </a:spcBef>
            </a:pPr>
            <a:r>
              <a:rPr lang="en-US" dirty="0"/>
              <a:t>I need to use the bathroom</a:t>
            </a:r>
            <a:endParaRPr lang="en-US" dirty="0">
              <a:cs typeface="Calibri" panose="020F0502020204030204"/>
            </a:endParaRPr>
          </a:p>
          <a:p>
            <a:pPr>
              <a:lnSpc>
                <a:spcPct val="90000"/>
              </a:lnSpc>
              <a:spcBef>
                <a:spcPts val="1000"/>
              </a:spcBef>
            </a:pPr>
            <a:r>
              <a:rPr lang="en-US" dirty="0"/>
              <a:t>Physically pushing someone away</a:t>
            </a:r>
          </a:p>
          <a:p>
            <a:pPr>
              <a:lnSpc>
                <a:spcPct val="90000"/>
              </a:lnSpc>
              <a:spcBef>
                <a:spcPts val="1000"/>
              </a:spcBef>
            </a:pPr>
            <a:r>
              <a:rPr lang="en-US" dirty="0">
                <a:cs typeface="Calibri"/>
              </a:rPr>
              <a:t>I don’t feel comfortable</a:t>
            </a:r>
          </a:p>
          <a:p>
            <a:pPr>
              <a:lnSpc>
                <a:spcPct val="90000"/>
              </a:lnSpc>
              <a:spcBef>
                <a:spcPts val="1000"/>
              </a:spcBef>
            </a:pPr>
            <a:r>
              <a:rPr lang="en-US" dirty="0">
                <a:cs typeface="Calibri"/>
              </a:rPr>
              <a:t>Let’s do something else</a:t>
            </a:r>
          </a:p>
          <a:p>
            <a:pPr>
              <a:lnSpc>
                <a:spcPct val="90000"/>
              </a:lnSpc>
              <a:spcBef>
                <a:spcPts val="1000"/>
              </a:spcBef>
            </a:pPr>
            <a:r>
              <a:rPr lang="en-US" dirty="0">
                <a:cs typeface="Calibri"/>
              </a:rPr>
              <a:t>I don’t think I should</a:t>
            </a:r>
          </a:p>
          <a:p>
            <a:pPr>
              <a:lnSpc>
                <a:spcPct val="90000"/>
              </a:lnSpc>
              <a:spcBef>
                <a:spcPts val="1000"/>
              </a:spcBef>
            </a:pPr>
            <a:r>
              <a:rPr lang="en-US" dirty="0">
                <a:cs typeface="Calibri"/>
              </a:rPr>
              <a:t>I’m not in the mood</a:t>
            </a:r>
          </a:p>
          <a:p>
            <a:pPr>
              <a:lnSpc>
                <a:spcPct val="90000"/>
              </a:lnSpc>
              <a:spcBef>
                <a:spcPts val="1000"/>
              </a:spcBef>
            </a:pPr>
            <a:r>
              <a:rPr lang="en-US" dirty="0">
                <a:cs typeface="Calibri"/>
              </a:rPr>
              <a:t>Can we slow down?</a:t>
            </a:r>
          </a:p>
          <a:p>
            <a:pPr>
              <a:lnSpc>
                <a:spcPct val="90000"/>
              </a:lnSpc>
              <a:spcBef>
                <a:spcPts val="1000"/>
              </a:spcBef>
            </a:pPr>
            <a:r>
              <a:rPr lang="en-US" dirty="0">
                <a:cs typeface="Calibri"/>
              </a:rPr>
              <a:t>I have to leave soon</a:t>
            </a:r>
          </a:p>
          <a:p>
            <a:pPr>
              <a:lnSpc>
                <a:spcPct val="90000"/>
              </a:lnSpc>
              <a:spcBef>
                <a:spcPts val="1000"/>
              </a:spcBef>
            </a:pPr>
            <a:r>
              <a:rPr lang="en-US" dirty="0">
                <a:cs typeface="Calibri"/>
              </a:rPr>
              <a:t>I need to think about it</a:t>
            </a:r>
          </a:p>
          <a:p>
            <a:pPr>
              <a:lnSpc>
                <a:spcPct val="90000"/>
              </a:lnSpc>
              <a:spcBef>
                <a:spcPts val="1000"/>
              </a:spcBef>
            </a:pPr>
            <a:r>
              <a:rPr lang="en-US" dirty="0">
                <a:cs typeface="Calibri"/>
              </a:rPr>
              <a:t>I need more time</a:t>
            </a:r>
          </a:p>
          <a:p>
            <a:pPr>
              <a:lnSpc>
                <a:spcPct val="90000"/>
              </a:lnSpc>
              <a:spcBef>
                <a:spcPts val="1000"/>
              </a:spcBef>
            </a:pPr>
            <a:r>
              <a:rPr lang="en-US" dirty="0">
                <a:cs typeface="Calibri"/>
              </a:rPr>
              <a:t>Not here</a:t>
            </a:r>
          </a:p>
          <a:p>
            <a:pPr>
              <a:lnSpc>
                <a:spcPct val="90000"/>
              </a:lnSpc>
              <a:spcBef>
                <a:spcPts val="1000"/>
              </a:spcBef>
            </a:pPr>
            <a:r>
              <a:rPr lang="en-US" dirty="0">
                <a:cs typeface="Calibri"/>
              </a:rPr>
              <a:t>I really like you but I don’t want to do more</a:t>
            </a:r>
          </a:p>
          <a:p>
            <a:pPr>
              <a:lnSpc>
                <a:spcPct val="90000"/>
              </a:lnSpc>
              <a:spcBef>
                <a:spcPts val="1000"/>
              </a:spcBef>
            </a:pPr>
            <a:endParaRPr lang="en-US" dirty="0">
              <a:cs typeface="Calibri"/>
            </a:endParaRPr>
          </a:p>
          <a:p>
            <a:endParaRPr lang="en-US" dirty="0">
              <a:cs typeface="Calibri"/>
            </a:endParaRPr>
          </a:p>
          <a:p>
            <a:r>
              <a:rPr lang="en-US" dirty="0">
                <a:cs typeface="Calibri"/>
              </a:rPr>
              <a:t>Setting boundaries is another way to communicate comfort level with different levels of intimacy, sharing with your partner exactly what you are comfortable with.</a:t>
            </a:r>
          </a:p>
          <a:p>
            <a:r>
              <a:rPr lang="en-US" dirty="0">
                <a:cs typeface="Calibri"/>
              </a:rPr>
              <a:t>Image source: wordart.com</a:t>
            </a:r>
          </a:p>
          <a:p>
            <a:endParaRPr lang="en-US" dirty="0"/>
          </a:p>
        </p:txBody>
      </p:sp>
      <p:sp>
        <p:nvSpPr>
          <p:cNvPr id="4" name="Slide Number Placeholder 3"/>
          <p:cNvSpPr>
            <a:spLocks noGrp="1"/>
          </p:cNvSpPr>
          <p:nvPr>
            <p:ph type="sldNum" sz="quarter" idx="5"/>
          </p:nvPr>
        </p:nvSpPr>
        <p:spPr/>
        <p:txBody>
          <a:bodyPr/>
          <a:lstStyle/>
          <a:p>
            <a:fld id="{6DF3DC4A-19F6-42CA-A5EF-5A7430E77B3B}" type="slidenum">
              <a:rPr lang="en-US" smtClean="0"/>
              <a:t>7</a:t>
            </a:fld>
            <a:endParaRPr lang="en-US"/>
          </a:p>
        </p:txBody>
      </p:sp>
    </p:spTree>
    <p:extLst>
      <p:ext uri="{BB962C8B-B14F-4D97-AF65-F5344CB8AC3E}">
        <p14:creationId xmlns:p14="http://schemas.microsoft.com/office/powerpoint/2010/main" val="1271756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not to scale</a:t>
            </a:r>
          </a:p>
          <a:p>
            <a:endParaRPr lang="en-US" dirty="0"/>
          </a:p>
          <a:p>
            <a:r>
              <a:rPr lang="en-US" dirty="0"/>
              <a:t>Image Source: Adobe Stock-purchased</a:t>
            </a:r>
            <a:endParaRPr lang="en-US" dirty="0">
              <a:cs typeface="Calibri" panose="020F0502020204030204"/>
            </a:endParaRPr>
          </a:p>
          <a:p>
            <a:r>
              <a:rPr lang="en-US" dirty="0"/>
              <a:t>  </a:t>
            </a:r>
            <a:r>
              <a:rPr lang="en-US" dirty="0">
                <a:hlinkClick r:id="rId3"/>
              </a:rPr>
              <a:t>https://www.secca.org.au/</a:t>
            </a:r>
            <a:r>
              <a:rPr lang="en-US" dirty="0"/>
              <a:t> with permission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FA4F6F7-D354-4F7A-83CD-BBE40742BBC2}" type="slidenum">
              <a:rPr lang="en-US" smtClean="0"/>
              <a:t>8</a:t>
            </a:fld>
            <a:endParaRPr lang="en-US"/>
          </a:p>
        </p:txBody>
      </p:sp>
    </p:spTree>
    <p:extLst>
      <p:ext uri="{BB962C8B-B14F-4D97-AF65-F5344CB8AC3E}">
        <p14:creationId xmlns:p14="http://schemas.microsoft.com/office/powerpoint/2010/main" val="1515996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cs typeface="Arial" panose="020B0604020202020204" pitchFamily="34" charset="0"/>
              </a:rPr>
              <a:t>Penis</a:t>
            </a:r>
            <a:r>
              <a:rPr lang="en-US" altLang="en-US" dirty="0">
                <a:latin typeface="Arial" panose="020B0604020202020204" pitchFamily="34" charset="0"/>
                <a:cs typeface="Arial" panose="020B0604020202020204" pitchFamily="34" charset="0"/>
              </a:rPr>
              <a:t> – It is a spongy, muscular organ that becomes enlarged and erect when sexually aroused.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Scrotum</a:t>
            </a:r>
            <a:r>
              <a:rPr lang="en-US" altLang="en-US" dirty="0">
                <a:latin typeface="Arial" panose="020B0604020202020204" pitchFamily="34" charset="0"/>
                <a:cs typeface="Arial" panose="020B0604020202020204" pitchFamily="34" charset="0"/>
              </a:rPr>
              <a:t> – The sac of skin which holds the pair of testes.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Testicles (testes) </a:t>
            </a:r>
            <a:r>
              <a:rPr lang="en-US" altLang="en-US" dirty="0">
                <a:latin typeface="Arial" panose="020B0604020202020204" pitchFamily="34" charset="0"/>
                <a:cs typeface="Arial" panose="020B0604020202020204" pitchFamily="34" charset="0"/>
              </a:rPr>
              <a:t> – The male sex glands which produce sperm and testosterone (a male hormone).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Epididymis</a:t>
            </a:r>
            <a:r>
              <a:rPr lang="en-US" altLang="en-US" dirty="0">
                <a:latin typeface="Arial" panose="020B0604020202020204" pitchFamily="34" charset="0"/>
                <a:cs typeface="Arial" panose="020B0604020202020204" pitchFamily="34" charset="0"/>
              </a:rPr>
              <a:t> – A tube on the surface of each testicle which stores and transports sperm to the vas deferens.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Vas deferens</a:t>
            </a:r>
            <a:r>
              <a:rPr lang="en-US" altLang="en-US" b="0" dirty="0">
                <a:latin typeface="Arial" panose="020B0604020202020204" pitchFamily="34" charset="0"/>
                <a:cs typeface="Arial" panose="020B0604020202020204" pitchFamily="34" charset="0"/>
              </a:rPr>
              <a:t>- A tube that transports sperm from the testicle to the seminal vesicle</a:t>
            </a:r>
            <a:endParaRPr lang="en-US" alt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Seminal vesicles </a:t>
            </a:r>
            <a:r>
              <a:rPr lang="en-US" altLang="en-US" dirty="0">
                <a:latin typeface="Arial" panose="020B0604020202020204" pitchFamily="34" charset="0"/>
                <a:cs typeface="Arial" panose="020B0604020202020204" pitchFamily="34" charset="0"/>
              </a:rPr>
              <a:t>– Pair of glands which add a nourishing fluid to the sperm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Prostate gland </a:t>
            </a:r>
            <a:r>
              <a:rPr lang="en-US" altLang="en-US" dirty="0">
                <a:latin typeface="Arial" panose="020B0604020202020204" pitchFamily="34" charset="0"/>
                <a:cs typeface="Arial" panose="020B0604020202020204" pitchFamily="34" charset="0"/>
              </a:rPr>
              <a:t>– Gland which adds a milky fluid to the semen.  Once sperm is combined with the fluid from the seminal vesicles and prostate gland it is called </a:t>
            </a:r>
            <a:r>
              <a:rPr lang="en-US" altLang="en-US" b="1" dirty="0">
                <a:latin typeface="Arial" panose="020B0604020202020204" pitchFamily="34" charset="0"/>
                <a:cs typeface="Arial" panose="020B0604020202020204" pitchFamily="34" charset="0"/>
              </a:rPr>
              <a:t>semen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Bladder</a:t>
            </a:r>
            <a:r>
              <a:rPr lang="en-US" altLang="en-US" dirty="0">
                <a:latin typeface="Arial" panose="020B0604020202020204" pitchFamily="34" charset="0"/>
                <a:cs typeface="Arial" panose="020B0604020202020204" pitchFamily="34" charset="0"/>
              </a:rPr>
              <a:t> – A bag-shaped organ which holds the urine until it is discharged.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cs typeface="Arial" panose="020B0604020202020204" pitchFamily="34" charset="0"/>
              </a:rPr>
              <a:t>Urethra </a:t>
            </a:r>
            <a:r>
              <a:rPr lang="en-US" altLang="en-US" dirty="0">
                <a:latin typeface="Arial" panose="020B0604020202020204" pitchFamily="34" charset="0"/>
                <a:cs typeface="Arial" panose="020B0604020202020204" pitchFamily="34" charset="0"/>
              </a:rPr>
              <a:t>– The tube that goes through the penis, through which urine and semen leave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Image Source: Adobe Stock-purchased</a:t>
            </a:r>
          </a:p>
          <a:p>
            <a:endParaRPr lang="en-US" dirty="0"/>
          </a:p>
        </p:txBody>
      </p:sp>
      <p:sp>
        <p:nvSpPr>
          <p:cNvPr id="4" name="Slide Number Placeholder 3"/>
          <p:cNvSpPr>
            <a:spLocks noGrp="1"/>
          </p:cNvSpPr>
          <p:nvPr>
            <p:ph type="sldNum" sz="quarter" idx="5"/>
          </p:nvPr>
        </p:nvSpPr>
        <p:spPr/>
        <p:txBody>
          <a:bodyPr/>
          <a:lstStyle/>
          <a:p>
            <a:fld id="{FFA4F6F7-D354-4F7A-83CD-BBE40742BBC2}" type="slidenum">
              <a:rPr lang="en-US" smtClean="0"/>
              <a:t>9</a:t>
            </a:fld>
            <a:endParaRPr lang="en-US"/>
          </a:p>
        </p:txBody>
      </p:sp>
    </p:spTree>
    <p:extLst>
      <p:ext uri="{BB962C8B-B14F-4D97-AF65-F5344CB8AC3E}">
        <p14:creationId xmlns:p14="http://schemas.microsoft.com/office/powerpoint/2010/main" val="3344050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2DAC2-9962-48A1-B897-33EA706095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B618A53-C73D-48B1-8400-5E3EA229C8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01F1BA-C8A8-49B1-966D-A04AB3A820C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5" name="Footer Placeholder 4">
            <a:extLst>
              <a:ext uri="{FF2B5EF4-FFF2-40B4-BE49-F238E27FC236}">
                <a16:creationId xmlns:a16="http://schemas.microsoft.com/office/drawing/2014/main" id="{7583BA24-E125-47A6-9D29-7AB3045051D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AB45E6-430D-4501-8A5C-44049C1460E1}"/>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8739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E230-0E2D-42F1-A464-C1C50E431C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599EF54-3488-48F4-85E2-4654E8F55A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A7C885B-6308-4F02-9B52-81639424D10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5" name="Footer Placeholder 4">
            <a:extLst>
              <a:ext uri="{FF2B5EF4-FFF2-40B4-BE49-F238E27FC236}">
                <a16:creationId xmlns:a16="http://schemas.microsoft.com/office/drawing/2014/main" id="{F07ADD29-D2F4-48E7-903F-BEB94E0FD2BA}"/>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85BBC95-D8D7-49EC-AEE5-2B83DD4CA8E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14556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D72F0C-3EB6-4553-A3EF-8876A4639A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D1FE5B1-7E6E-46F5-B476-9A4AD954D7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DCAE38-4EA8-43D7-AC27-0BAA6FFC52F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5" name="Footer Placeholder 4">
            <a:extLst>
              <a:ext uri="{FF2B5EF4-FFF2-40B4-BE49-F238E27FC236}">
                <a16:creationId xmlns:a16="http://schemas.microsoft.com/office/drawing/2014/main" id="{B85A70B5-4F62-4CF5-8122-E53F298519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50C17A65-934F-4F7A-A93E-5A174330AC5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400821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0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19192-FD04-43B7-8A56-CFC4820FA0B8}"/>
              </a:ext>
            </a:extLst>
          </p:cNvPr>
          <p:cNvSpPr>
            <a:spLocks noGrp="1"/>
          </p:cNvSpPr>
          <p:nvPr>
            <p:ph type="title"/>
          </p:nvPr>
        </p:nvSpPr>
        <p:spPr>
          <a:xfrm>
            <a:off x="838200" y="934281"/>
            <a:ext cx="10515600" cy="1325563"/>
          </a:xfrm>
        </p:spPr>
        <p:txBody>
          <a:bodyPr/>
          <a:lstStyle/>
          <a:p>
            <a:r>
              <a:rPr lang="en-US"/>
              <a:t>Click to edit Master title style</a:t>
            </a:r>
            <a:endParaRPr lang="en-CA" dirty="0"/>
          </a:p>
        </p:txBody>
      </p:sp>
      <p:sp>
        <p:nvSpPr>
          <p:cNvPr id="3" name="Content Placeholder 2">
            <a:extLst>
              <a:ext uri="{FF2B5EF4-FFF2-40B4-BE49-F238E27FC236}">
                <a16:creationId xmlns:a16="http://schemas.microsoft.com/office/drawing/2014/main" id="{C9FD67A1-7DA9-4313-93FC-C80E5BAB81DF}"/>
              </a:ext>
            </a:extLst>
          </p:cNvPr>
          <p:cNvSpPr>
            <a:spLocks noGrp="1"/>
          </p:cNvSpPr>
          <p:nvPr>
            <p:ph idx="1"/>
          </p:nvPr>
        </p:nvSpPr>
        <p:spPr>
          <a:xfrm>
            <a:off x="838200" y="23852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a:extLst>
              <a:ext uri="{FF2B5EF4-FFF2-40B4-BE49-F238E27FC236}">
                <a16:creationId xmlns:a16="http://schemas.microsoft.com/office/drawing/2014/main" id="{E6B9E4C3-9302-4162-AA34-9AB863B735EC}"/>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5" name="Footer Placeholder 4">
            <a:extLst>
              <a:ext uri="{FF2B5EF4-FFF2-40B4-BE49-F238E27FC236}">
                <a16:creationId xmlns:a16="http://schemas.microsoft.com/office/drawing/2014/main" id="{670B6E5E-B7D4-4E87-9B4C-D9D1DC1F9EE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FC92F670-AE4A-4DE1-9D89-935C7763500E}"/>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pic>
        <p:nvPicPr>
          <p:cNvPr id="7" name="Picture 6">
            <a:extLst>
              <a:ext uri="{FF2B5EF4-FFF2-40B4-BE49-F238E27FC236}">
                <a16:creationId xmlns:a16="http://schemas.microsoft.com/office/drawing/2014/main" id="{51606BF4-6A77-4DA6-A364-D066FF5C0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86" y="29845"/>
            <a:ext cx="3096525" cy="874591"/>
          </a:xfrm>
          <a:prstGeom prst="rect">
            <a:avLst/>
          </a:prstGeom>
        </p:spPr>
      </p:pic>
    </p:spTree>
    <p:extLst>
      <p:ext uri="{BB962C8B-B14F-4D97-AF65-F5344CB8AC3E}">
        <p14:creationId xmlns:p14="http://schemas.microsoft.com/office/powerpoint/2010/main" val="272689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FCE19-A346-47FC-A6EB-C8DDA18F37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325D103-2CB6-4395-ACED-403A7738AD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01C957-4DDC-4208-902C-798B6497543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5" name="Footer Placeholder 4">
            <a:extLst>
              <a:ext uri="{FF2B5EF4-FFF2-40B4-BE49-F238E27FC236}">
                <a16:creationId xmlns:a16="http://schemas.microsoft.com/office/drawing/2014/main" id="{4CC04191-A237-4307-9310-8CF0A851B16D}"/>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6179A1C3-09ED-4132-95C1-3FD0D601D0BC}"/>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53589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B5E34-3F93-4A00-A3D2-B2D6B2E591C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016F532-3515-4C70-8B4C-C01DBAA90E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57B966-51D5-41F3-86C1-49CEBA957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4F613C-26A9-4A2E-9397-285E85DB69D8}"/>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6" name="Footer Placeholder 5">
            <a:extLst>
              <a:ext uri="{FF2B5EF4-FFF2-40B4-BE49-F238E27FC236}">
                <a16:creationId xmlns:a16="http://schemas.microsoft.com/office/drawing/2014/main" id="{8EF15876-6AE2-410A-B977-2AA5DF1F24F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0226648-4A2F-4133-B00B-C23B2F488B8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74591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14F21-2C5A-4D0D-9A78-0CDD9D7DDA5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59F5847-8C48-4EDC-B427-11FCB4607E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C07C6-FA42-4119-965F-CB2B2F30B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FF22BA9-95B5-4A04-92AF-74372AFE91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D4E8E-F568-4878-813D-DDAF52499C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A483BBC-5162-41BE-9A32-0BCCCA49CD3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8" name="Footer Placeholder 7">
            <a:extLst>
              <a:ext uri="{FF2B5EF4-FFF2-40B4-BE49-F238E27FC236}">
                <a16:creationId xmlns:a16="http://schemas.microsoft.com/office/drawing/2014/main" id="{5C479EFD-B984-45C1-A226-47DEDEE4C664}"/>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83AE4EE6-EEF3-4F65-AC43-D58114D37B52}"/>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845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A9D-8B5C-4FE5-A69A-433027440C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9C0FCF1-ECFA-4E6B-88EC-4943175B35D1}"/>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4" name="Footer Placeholder 3">
            <a:extLst>
              <a:ext uri="{FF2B5EF4-FFF2-40B4-BE49-F238E27FC236}">
                <a16:creationId xmlns:a16="http://schemas.microsoft.com/office/drawing/2014/main" id="{1D9D8FEA-2504-4E64-AD77-C1769467110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34B74B1B-62E3-4285-B494-AF5EF8D68CAA}"/>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30229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E799C5-09D1-4C89-8BC1-1AC06AE0267F}"/>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3" name="Footer Placeholder 2">
            <a:extLst>
              <a:ext uri="{FF2B5EF4-FFF2-40B4-BE49-F238E27FC236}">
                <a16:creationId xmlns:a16="http://schemas.microsoft.com/office/drawing/2014/main" id="{CC4B158C-F3AD-409B-A6DA-EA8EABD588B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3C3A26BE-39E1-4B5F-AD86-F56D4B0643B9}"/>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4166059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FDA7B-6A69-4095-A10D-405BBF6744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BDCD842-F4BD-4DCA-9C3E-E2A2E6FFC4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87BA74-F3E8-4C4E-A4E0-C90299832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D611D-E3B5-497F-A1F7-C01E83BBA51E}"/>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6" name="Footer Placeholder 5">
            <a:extLst>
              <a:ext uri="{FF2B5EF4-FFF2-40B4-BE49-F238E27FC236}">
                <a16:creationId xmlns:a16="http://schemas.microsoft.com/office/drawing/2014/main" id="{8B037022-1CC1-4EBD-ACF1-3854ADAEB69F}"/>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5CC4B5B-2A97-4FC3-9D87-6A04A6D0C590}"/>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306819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3D12-0494-43C1-B600-BC4031F26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A8E7236-EB1C-4974-A999-E31018237E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a:extLst>
              <a:ext uri="{FF2B5EF4-FFF2-40B4-BE49-F238E27FC236}">
                <a16:creationId xmlns:a16="http://schemas.microsoft.com/office/drawing/2014/main" id="{1374C15E-647B-42E2-9473-0424351601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77276-2345-4796-883D-9CE17ED05822}"/>
              </a:ext>
            </a:extLst>
          </p:cNvPr>
          <p:cNvSpPr>
            <a:spLocks noGrp="1"/>
          </p:cNvSpPr>
          <p:nvPr>
            <p:ph type="dt" sz="half" idx="10"/>
          </p:nvPr>
        </p:nvSpPr>
        <p:spPr>
          <a:xfrm>
            <a:off x="838200" y="6356350"/>
            <a:ext cx="2743200" cy="365125"/>
          </a:xfrm>
          <a:prstGeom prst="rect">
            <a:avLst/>
          </a:prstGeom>
        </p:spPr>
        <p:txBody>
          <a:bodyPr/>
          <a:lstStyle/>
          <a:p>
            <a:fld id="{54D89BE0-415C-47B8-8B72-ED7869851540}" type="datetimeFigureOut">
              <a:rPr lang="en-CA" smtClean="0"/>
              <a:t>2023-11-06</a:t>
            </a:fld>
            <a:endParaRPr lang="en-CA"/>
          </a:p>
        </p:txBody>
      </p:sp>
      <p:sp>
        <p:nvSpPr>
          <p:cNvPr id="6" name="Footer Placeholder 5">
            <a:extLst>
              <a:ext uri="{FF2B5EF4-FFF2-40B4-BE49-F238E27FC236}">
                <a16:creationId xmlns:a16="http://schemas.microsoft.com/office/drawing/2014/main" id="{AE99DF61-281F-4CF1-9621-91676B66E20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788D4718-2901-4240-A227-65CC0C313C86}"/>
              </a:ext>
            </a:extLst>
          </p:cNvPr>
          <p:cNvSpPr>
            <a:spLocks noGrp="1"/>
          </p:cNvSpPr>
          <p:nvPr>
            <p:ph type="sldNum" sz="quarter" idx="12"/>
          </p:nvPr>
        </p:nvSpPr>
        <p:spPr>
          <a:xfrm>
            <a:off x="8610600" y="6356350"/>
            <a:ext cx="2743200" cy="365125"/>
          </a:xfrm>
          <a:prstGeom prst="rect">
            <a:avLst/>
          </a:prstGeom>
        </p:spPr>
        <p:txBody>
          <a:bodyPr/>
          <a:lstStyle/>
          <a:p>
            <a:fld id="{13E8F12C-355B-4FD9-86BE-1B20E9F37E0F}" type="slidenum">
              <a:rPr lang="en-CA" smtClean="0"/>
              <a:t>‹#›</a:t>
            </a:fld>
            <a:endParaRPr lang="en-CA"/>
          </a:p>
        </p:txBody>
      </p:sp>
    </p:spTree>
    <p:extLst>
      <p:ext uri="{BB962C8B-B14F-4D97-AF65-F5344CB8AC3E}">
        <p14:creationId xmlns:p14="http://schemas.microsoft.com/office/powerpoint/2010/main" val="1697051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64DF2-A84C-49C7-8D1D-3E77E48B9C76}"/>
              </a:ext>
            </a:extLst>
          </p:cNvPr>
          <p:cNvSpPr>
            <a:spLocks noGrp="1"/>
          </p:cNvSpPr>
          <p:nvPr>
            <p:ph type="title"/>
          </p:nvPr>
        </p:nvSpPr>
        <p:spPr>
          <a:xfrm>
            <a:off x="838200" y="773557"/>
            <a:ext cx="10515600" cy="1325563"/>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a:extLst>
              <a:ext uri="{FF2B5EF4-FFF2-40B4-BE49-F238E27FC236}">
                <a16:creationId xmlns:a16="http://schemas.microsoft.com/office/drawing/2014/main" id="{DA6F0FA7-31D0-4EA1-B8FA-367C1707B5C0}"/>
              </a:ext>
            </a:extLst>
          </p:cNvPr>
          <p:cNvSpPr>
            <a:spLocks noGrp="1"/>
          </p:cNvSpPr>
          <p:nvPr>
            <p:ph type="body" idx="1"/>
          </p:nvPr>
        </p:nvSpPr>
        <p:spPr>
          <a:xfrm>
            <a:off x="838200" y="2185289"/>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678979115"/>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vXrQ_FhZmos" TargetMode="External"/><Relationship Id="rId5" Type="http://schemas.openxmlformats.org/officeDocument/2006/relationships/hyperlink" Target="https://www.youtube.com/watch?v=vXrQ_FhZmos"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teachingsexualhealth.ca/teachers/resource/using-a-condom-vide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healthunit.com/birth-control-method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sexandu.ca/contraception"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JC_GOjKwcsU" TargetMode="External"/><Relationship Id="rId5" Type="http://schemas.openxmlformats.org/officeDocument/2006/relationships/hyperlink" Target="https://www.youtube.com/watch?v=JC_GOjKwcsU" TargetMode="Externa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C1618-D982-48DC-B7DF-7A8B00334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79BDD4-F80E-4026-8737-DC18709B37E8}"/>
              </a:ext>
            </a:extLst>
          </p:cNvPr>
          <p:cNvSpPr txBox="1"/>
          <p:nvPr/>
        </p:nvSpPr>
        <p:spPr>
          <a:xfrm>
            <a:off x="2098766" y="4310747"/>
            <a:ext cx="8368937" cy="861774"/>
          </a:xfrm>
          <a:prstGeom prst="rect">
            <a:avLst/>
          </a:prstGeom>
          <a:noFill/>
        </p:spPr>
        <p:txBody>
          <a:bodyPr wrap="square" lIns="91440" tIns="45720" rIns="91440" bIns="45720" rtlCol="0" anchor="t">
            <a:spAutoFit/>
          </a:bodyPr>
          <a:lstStyle/>
          <a:p>
            <a:pPr algn="ctr"/>
            <a:r>
              <a:rPr lang="en-CA" sz="2500" dirty="0">
                <a:solidFill>
                  <a:schemeClr val="bg1"/>
                </a:solidFill>
                <a:latin typeface="Arial" panose="020B0604020202020204" pitchFamily="34" charset="0"/>
                <a:cs typeface="Arial" panose="020B0604020202020204" pitchFamily="34" charset="0"/>
              </a:rPr>
              <a:t>Decisions about sexual activity: Contraception</a:t>
            </a:r>
          </a:p>
          <a:p>
            <a:pPr algn="ctr"/>
            <a:endParaRPr lang="en-CA" sz="2500" dirty="0">
              <a:solidFill>
                <a:schemeClr val="bg1"/>
              </a:solidFill>
              <a:latin typeface="Arial" panose="020B0604020202020204" pitchFamily="34" charset="0"/>
              <a:cs typeface="Arial" panose="020B0604020202020204" pitchFamily="34" charset="0"/>
            </a:endParaRPr>
          </a:p>
        </p:txBody>
      </p:sp>
      <p:sp>
        <p:nvSpPr>
          <p:cNvPr id="5" name="Content Placeholder 3">
            <a:extLst>
              <a:ext uri="{FF2B5EF4-FFF2-40B4-BE49-F238E27FC236}">
                <a16:creationId xmlns:a16="http://schemas.microsoft.com/office/drawing/2014/main" id="{7AFEAA8C-EBC1-8AC2-28DC-F35D73AC31F2}"/>
              </a:ext>
            </a:extLst>
          </p:cNvPr>
          <p:cNvSpPr txBox="1">
            <a:spLocks noChangeArrowheads="1"/>
          </p:cNvSpPr>
          <p:nvPr/>
        </p:nvSpPr>
        <p:spPr bwMode="auto">
          <a:xfrm>
            <a:off x="379185" y="6244997"/>
            <a:ext cx="4356100" cy="400110"/>
          </a:xfrm>
          <a:prstGeom prst="rect">
            <a:avLst/>
          </a:prstGeom>
          <a:noFill/>
          <a:ln>
            <a:noFill/>
          </a:ln>
          <a:effectLst/>
        </p:spPr>
        <p:txBody>
          <a:bodyPr lIns="91440" tIns="45720" rIns="91440" bIns="45720" anchor="t">
            <a:spAutoFit/>
          </a:bodyPr>
          <a:lstStyle>
            <a:lvl1pPr>
              <a:spcBef>
                <a:spcPct val="20000"/>
              </a:spcBef>
              <a:buChar char="•"/>
              <a:defRPr sz="3200">
                <a:solidFill>
                  <a:schemeClr val="tx1"/>
                </a:solidFill>
                <a:latin typeface="Zurich BT"/>
              </a:defRPr>
            </a:lvl1pPr>
            <a:lvl2pPr marL="742950" indent="-285750">
              <a:spcBef>
                <a:spcPct val="20000"/>
              </a:spcBef>
              <a:buChar char="–"/>
              <a:defRPr sz="2800">
                <a:solidFill>
                  <a:schemeClr val="tx1"/>
                </a:solidFill>
                <a:latin typeface="Zurich BT"/>
              </a:defRPr>
            </a:lvl2pPr>
            <a:lvl3pPr marL="1143000" indent="-228600">
              <a:spcBef>
                <a:spcPct val="20000"/>
              </a:spcBef>
              <a:buChar char="•"/>
              <a:defRPr sz="2400">
                <a:solidFill>
                  <a:schemeClr val="tx1"/>
                </a:solidFill>
                <a:latin typeface="Zurich BT"/>
              </a:defRPr>
            </a:lvl3pPr>
            <a:lvl4pPr marL="1600200" indent="-228600">
              <a:spcBef>
                <a:spcPct val="20000"/>
              </a:spcBef>
              <a:buChar char="–"/>
              <a:defRPr sz="2000">
                <a:solidFill>
                  <a:schemeClr val="tx1"/>
                </a:solidFill>
                <a:latin typeface="Zurich BT"/>
              </a:defRPr>
            </a:lvl4pPr>
            <a:lvl5pPr marL="2057400" indent="-228600">
              <a:spcBef>
                <a:spcPct val="20000"/>
              </a:spcBef>
              <a:buChar char="»"/>
              <a:defRPr sz="2000">
                <a:solidFill>
                  <a:schemeClr val="tx1"/>
                </a:solidFill>
                <a:latin typeface="Zurich BT"/>
              </a:defRPr>
            </a:lvl5pPr>
            <a:lvl6pPr marL="2514600" indent="-228600" eaLnBrk="0" fontAlgn="base" hangingPunct="0">
              <a:spcBef>
                <a:spcPct val="20000"/>
              </a:spcBef>
              <a:spcAft>
                <a:spcPct val="0"/>
              </a:spcAft>
              <a:buChar char="»"/>
              <a:defRPr sz="2000">
                <a:solidFill>
                  <a:schemeClr val="tx1"/>
                </a:solidFill>
                <a:latin typeface="Zurich BT"/>
              </a:defRPr>
            </a:lvl6pPr>
            <a:lvl7pPr marL="2971800" indent="-228600" eaLnBrk="0" fontAlgn="base" hangingPunct="0">
              <a:spcBef>
                <a:spcPct val="20000"/>
              </a:spcBef>
              <a:spcAft>
                <a:spcPct val="0"/>
              </a:spcAft>
              <a:buChar char="»"/>
              <a:defRPr sz="2000">
                <a:solidFill>
                  <a:schemeClr val="tx1"/>
                </a:solidFill>
                <a:latin typeface="Zurich BT"/>
              </a:defRPr>
            </a:lvl7pPr>
            <a:lvl8pPr marL="3429000" indent="-228600" eaLnBrk="0" fontAlgn="base" hangingPunct="0">
              <a:spcBef>
                <a:spcPct val="20000"/>
              </a:spcBef>
              <a:spcAft>
                <a:spcPct val="0"/>
              </a:spcAft>
              <a:buChar char="»"/>
              <a:defRPr sz="2000">
                <a:solidFill>
                  <a:schemeClr val="tx1"/>
                </a:solidFill>
                <a:latin typeface="Zurich BT"/>
              </a:defRPr>
            </a:lvl8pPr>
            <a:lvl9pPr marL="3886200" indent="-228600" eaLnBrk="0" fontAlgn="base" hangingPunct="0">
              <a:spcBef>
                <a:spcPct val="20000"/>
              </a:spcBef>
              <a:spcAft>
                <a:spcPct val="0"/>
              </a:spcAft>
              <a:buChar char="»"/>
              <a:defRPr sz="2000">
                <a:solidFill>
                  <a:schemeClr val="tx1"/>
                </a:solidFill>
                <a:latin typeface="Zurich BT"/>
              </a:defRPr>
            </a:lvl9pPr>
          </a:lstStyle>
          <a:p>
            <a:pPr>
              <a:buNone/>
            </a:pPr>
            <a:r>
              <a:rPr lang="en-CA" sz="2000" dirty="0">
                <a:solidFill>
                  <a:schemeClr val="bg1"/>
                </a:solidFill>
                <a:latin typeface="Arial"/>
                <a:cs typeface="Arial"/>
              </a:rPr>
              <a:t>Recommended for grade 8</a:t>
            </a:r>
            <a:endParaRPr lang="en-US" dirty="0">
              <a:solidFill>
                <a:schemeClr val="bg1"/>
              </a:solidFill>
            </a:endParaRPr>
          </a:p>
        </p:txBody>
      </p:sp>
      <p:sp>
        <p:nvSpPr>
          <p:cNvPr id="9" name="Content Placeholder 3">
            <a:extLst>
              <a:ext uri="{FF2B5EF4-FFF2-40B4-BE49-F238E27FC236}">
                <a16:creationId xmlns:a16="http://schemas.microsoft.com/office/drawing/2014/main" id="{B79286D1-D7E4-5F02-EF6A-D3919E67C8E3}"/>
              </a:ext>
            </a:extLst>
          </p:cNvPr>
          <p:cNvSpPr txBox="1">
            <a:spLocks noChangeArrowheads="1"/>
          </p:cNvSpPr>
          <p:nvPr/>
        </p:nvSpPr>
        <p:spPr bwMode="auto">
          <a:xfrm>
            <a:off x="8110724" y="5510212"/>
            <a:ext cx="4081276" cy="1138773"/>
          </a:xfrm>
          <a:prstGeom prst="rect">
            <a:avLst/>
          </a:prstGeom>
          <a:noFill/>
          <a:ln>
            <a:noFill/>
          </a:ln>
          <a:effectLst/>
        </p:spPr>
        <p:txBody>
          <a:bodyPr wrap="square" lIns="91440" tIns="45720" rIns="91440" bIns="45720" anchor="t">
            <a:spAutoFit/>
          </a:bodyPr>
          <a:lstStyle>
            <a:lvl1pPr>
              <a:spcBef>
                <a:spcPct val="20000"/>
              </a:spcBef>
              <a:buChar char="•"/>
              <a:defRPr sz="3200">
                <a:solidFill>
                  <a:schemeClr val="tx1"/>
                </a:solidFill>
                <a:latin typeface="Zurich BT"/>
              </a:defRPr>
            </a:lvl1pPr>
            <a:lvl2pPr marL="742950" indent="-285750">
              <a:spcBef>
                <a:spcPct val="20000"/>
              </a:spcBef>
              <a:buChar char="–"/>
              <a:defRPr sz="2800">
                <a:solidFill>
                  <a:schemeClr val="tx1"/>
                </a:solidFill>
                <a:latin typeface="Zurich BT"/>
              </a:defRPr>
            </a:lvl2pPr>
            <a:lvl3pPr marL="1143000" indent="-228600">
              <a:spcBef>
                <a:spcPct val="20000"/>
              </a:spcBef>
              <a:buChar char="•"/>
              <a:defRPr sz="2400">
                <a:solidFill>
                  <a:schemeClr val="tx1"/>
                </a:solidFill>
                <a:latin typeface="Zurich BT"/>
              </a:defRPr>
            </a:lvl3pPr>
            <a:lvl4pPr marL="1600200" indent="-228600">
              <a:spcBef>
                <a:spcPct val="20000"/>
              </a:spcBef>
              <a:buChar char="–"/>
              <a:defRPr sz="2000">
                <a:solidFill>
                  <a:schemeClr val="tx1"/>
                </a:solidFill>
                <a:latin typeface="Zurich BT"/>
              </a:defRPr>
            </a:lvl4pPr>
            <a:lvl5pPr marL="2057400" indent="-228600">
              <a:spcBef>
                <a:spcPct val="20000"/>
              </a:spcBef>
              <a:buChar char="»"/>
              <a:defRPr sz="2000">
                <a:solidFill>
                  <a:schemeClr val="tx1"/>
                </a:solidFill>
                <a:latin typeface="Zurich BT"/>
              </a:defRPr>
            </a:lvl5pPr>
            <a:lvl6pPr marL="2514600" indent="-228600" eaLnBrk="0" fontAlgn="base" hangingPunct="0">
              <a:spcBef>
                <a:spcPct val="20000"/>
              </a:spcBef>
              <a:spcAft>
                <a:spcPct val="0"/>
              </a:spcAft>
              <a:buChar char="»"/>
              <a:defRPr sz="2000">
                <a:solidFill>
                  <a:schemeClr val="tx1"/>
                </a:solidFill>
                <a:latin typeface="Zurich BT"/>
              </a:defRPr>
            </a:lvl6pPr>
            <a:lvl7pPr marL="2971800" indent="-228600" eaLnBrk="0" fontAlgn="base" hangingPunct="0">
              <a:spcBef>
                <a:spcPct val="20000"/>
              </a:spcBef>
              <a:spcAft>
                <a:spcPct val="0"/>
              </a:spcAft>
              <a:buChar char="»"/>
              <a:defRPr sz="2000">
                <a:solidFill>
                  <a:schemeClr val="tx1"/>
                </a:solidFill>
                <a:latin typeface="Zurich BT"/>
              </a:defRPr>
            </a:lvl7pPr>
            <a:lvl8pPr marL="3429000" indent="-228600" eaLnBrk="0" fontAlgn="base" hangingPunct="0">
              <a:spcBef>
                <a:spcPct val="20000"/>
              </a:spcBef>
              <a:spcAft>
                <a:spcPct val="0"/>
              </a:spcAft>
              <a:buChar char="»"/>
              <a:defRPr sz="2000">
                <a:solidFill>
                  <a:schemeClr val="tx1"/>
                </a:solidFill>
                <a:latin typeface="Zurich BT"/>
              </a:defRPr>
            </a:lvl8pPr>
            <a:lvl9pPr marL="3886200" indent="-228600" eaLnBrk="0" fontAlgn="base" hangingPunct="0">
              <a:spcBef>
                <a:spcPct val="20000"/>
              </a:spcBef>
              <a:spcAft>
                <a:spcPct val="0"/>
              </a:spcAft>
              <a:buChar char="»"/>
              <a:defRPr sz="2000">
                <a:solidFill>
                  <a:schemeClr val="tx1"/>
                </a:solidFill>
                <a:latin typeface="Zurich BT"/>
              </a:defRPr>
            </a:lvl9pPr>
          </a:lstStyle>
          <a:p>
            <a:pPr>
              <a:buNone/>
            </a:pPr>
            <a:r>
              <a:rPr lang="en-CA" altLang="en-US" sz="2000" dirty="0">
                <a:solidFill>
                  <a:schemeClr val="bg1"/>
                </a:solidFill>
                <a:latin typeface="Arial"/>
                <a:cs typeface="Arial"/>
              </a:rPr>
              <a:t>Created by: School Health Team</a:t>
            </a:r>
          </a:p>
          <a:p>
            <a:pPr eaLnBrk="1" hangingPunct="1">
              <a:buFontTx/>
              <a:buNone/>
            </a:pPr>
            <a:r>
              <a:rPr lang="en-CA" altLang="en-US" sz="2000" dirty="0">
                <a:solidFill>
                  <a:schemeClr val="bg1"/>
                </a:solidFill>
                <a:latin typeface="Arial" panose="020B0604020202020204" pitchFamily="34" charset="0"/>
                <a:cs typeface="Arial" panose="020B0604020202020204" pitchFamily="34" charset="0"/>
              </a:rPr>
              <a:t>Created: November 2019</a:t>
            </a:r>
          </a:p>
          <a:p>
            <a:pPr>
              <a:buNone/>
            </a:pPr>
            <a:r>
              <a:rPr lang="en-CA" altLang="en-US" sz="2000" dirty="0">
                <a:solidFill>
                  <a:schemeClr val="bg1"/>
                </a:solidFill>
                <a:latin typeface="Arial"/>
                <a:cs typeface="Arial"/>
              </a:rPr>
              <a:t>Last Reviewed: April 2023</a:t>
            </a:r>
            <a:endParaRPr lang="en-US" altLang="en-US" sz="2000" dirty="0">
              <a:solidFill>
                <a:schemeClr val="bg1"/>
              </a:solidFill>
              <a:latin typeface="Arial"/>
              <a:cs typeface="Arial"/>
            </a:endParaRPr>
          </a:p>
        </p:txBody>
      </p:sp>
    </p:spTree>
    <p:extLst>
      <p:ext uri="{BB962C8B-B14F-4D97-AF65-F5344CB8AC3E}">
        <p14:creationId xmlns:p14="http://schemas.microsoft.com/office/powerpoint/2010/main" val="842927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AD1D-B7E8-4A5F-81CA-7F641D0D62B2}"/>
              </a:ext>
            </a:extLst>
          </p:cNvPr>
          <p:cNvSpPr>
            <a:spLocks noGrp="1"/>
          </p:cNvSpPr>
          <p:nvPr>
            <p:ph type="title"/>
          </p:nvPr>
        </p:nvSpPr>
        <p:spPr/>
        <p:txBody>
          <a:bodyPr/>
          <a:lstStyle/>
          <a:p>
            <a:r>
              <a:rPr lang="en-CA" altLang="en-US" dirty="0">
                <a:solidFill>
                  <a:srgbClr val="006345"/>
                </a:solidFill>
              </a:rPr>
              <a:t>Person with a vulva</a:t>
            </a:r>
            <a:endParaRPr lang="en-US" dirty="0"/>
          </a:p>
        </p:txBody>
      </p:sp>
      <p:pic>
        <p:nvPicPr>
          <p:cNvPr id="4" name="Picture 3">
            <a:extLst>
              <a:ext uri="{FF2B5EF4-FFF2-40B4-BE49-F238E27FC236}">
                <a16:creationId xmlns:a16="http://schemas.microsoft.com/office/drawing/2014/main" id="{9FE420B3-DD58-40BF-B131-7AA836462B4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a:off x="4026278" y="1914971"/>
            <a:ext cx="4441135" cy="5366371"/>
          </a:xfrm>
          <a:prstGeom prst="rect">
            <a:avLst/>
          </a:prstGeom>
        </p:spPr>
      </p:pic>
      <p:sp>
        <p:nvSpPr>
          <p:cNvPr id="5" name="TextBox 4">
            <a:extLst>
              <a:ext uri="{FF2B5EF4-FFF2-40B4-BE49-F238E27FC236}">
                <a16:creationId xmlns:a16="http://schemas.microsoft.com/office/drawing/2014/main" id="{D60949B1-E64F-44D4-A253-2134B3549450}"/>
              </a:ext>
            </a:extLst>
          </p:cNvPr>
          <p:cNvSpPr txBox="1"/>
          <p:nvPr/>
        </p:nvSpPr>
        <p:spPr>
          <a:xfrm>
            <a:off x="5068942" y="2778869"/>
            <a:ext cx="1650703" cy="461665"/>
          </a:xfrm>
          <a:prstGeom prst="rect">
            <a:avLst/>
          </a:prstGeom>
          <a:noFill/>
        </p:spPr>
        <p:txBody>
          <a:bodyPr wrap="square" rtlCol="0">
            <a:spAutoFit/>
          </a:bodyPr>
          <a:lstStyle/>
          <a:p>
            <a:pPr algn="ctr"/>
            <a:r>
              <a:rPr lang="en-CA" dirty="0">
                <a:latin typeface="Arial" panose="020B0604020202020204" pitchFamily="34" charset="0"/>
                <a:cs typeface="Arial" panose="020B0604020202020204" pitchFamily="34" charset="0"/>
              </a:rPr>
              <a:t>Ovaries</a:t>
            </a: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C59088F-45D7-4391-AD0F-6A726A335F27}"/>
              </a:ext>
            </a:extLst>
          </p:cNvPr>
          <p:cNvCxnSpPr>
            <a:cxnSpLocks/>
          </p:cNvCxnSpPr>
          <p:nvPr/>
        </p:nvCxnSpPr>
        <p:spPr>
          <a:xfrm flipH="1">
            <a:off x="5538446" y="3240534"/>
            <a:ext cx="432048" cy="1194519"/>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0D9EDF2-7DC4-44CA-8510-576BE91B3266}"/>
              </a:ext>
            </a:extLst>
          </p:cNvPr>
          <p:cNvCxnSpPr>
            <a:cxnSpLocks/>
          </p:cNvCxnSpPr>
          <p:nvPr/>
        </p:nvCxnSpPr>
        <p:spPr>
          <a:xfrm>
            <a:off x="5970494" y="3240534"/>
            <a:ext cx="873884" cy="1194519"/>
          </a:xfrm>
          <a:prstGeom prst="line">
            <a:avLst/>
          </a:prstGeom>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D8DB852-FA8F-4BD4-8B82-8E8C4FAB85A4}"/>
              </a:ext>
            </a:extLst>
          </p:cNvPr>
          <p:cNvSpPr txBox="1"/>
          <p:nvPr/>
        </p:nvSpPr>
        <p:spPr>
          <a:xfrm>
            <a:off x="2986500" y="2778869"/>
            <a:ext cx="1650703" cy="830997"/>
          </a:xfrm>
          <a:prstGeom prst="rect">
            <a:avLst/>
          </a:prstGeom>
          <a:noFill/>
        </p:spPr>
        <p:txBody>
          <a:bodyPr wrap="square" rtlCol="0">
            <a:spAutoFit/>
          </a:bodyPr>
          <a:lstStyle/>
          <a:p>
            <a:pPr algn="ctr"/>
            <a:r>
              <a:rPr lang="en-CA" dirty="0">
                <a:latin typeface="Arial" panose="020B0604020202020204" pitchFamily="34" charset="0"/>
                <a:cs typeface="Arial" panose="020B0604020202020204" pitchFamily="34" charset="0"/>
              </a:rPr>
              <a:t>Fallopian tubes</a:t>
            </a:r>
            <a:endParaRPr lang="en-US"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0F05CFD6-39C7-4726-A933-F97883CD1845}"/>
              </a:ext>
            </a:extLst>
          </p:cNvPr>
          <p:cNvCxnSpPr/>
          <p:nvPr/>
        </p:nvCxnSpPr>
        <p:spPr>
          <a:xfrm>
            <a:off x="4354652" y="3498949"/>
            <a:ext cx="1080120" cy="72008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F538CD1-1D7B-41CE-8309-EDC3C1223712}"/>
              </a:ext>
            </a:extLst>
          </p:cNvPr>
          <p:cNvCxnSpPr/>
          <p:nvPr/>
        </p:nvCxnSpPr>
        <p:spPr>
          <a:xfrm>
            <a:off x="4387801" y="3510351"/>
            <a:ext cx="2564620" cy="671102"/>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2165CFE-A0FC-47F4-B180-B55C9E3C0ADA}"/>
              </a:ext>
            </a:extLst>
          </p:cNvPr>
          <p:cNvSpPr txBox="1"/>
          <p:nvPr/>
        </p:nvSpPr>
        <p:spPr>
          <a:xfrm>
            <a:off x="2924024" y="4113892"/>
            <a:ext cx="1650703" cy="461665"/>
          </a:xfrm>
          <a:prstGeom prst="rect">
            <a:avLst/>
          </a:prstGeom>
          <a:noFill/>
        </p:spPr>
        <p:txBody>
          <a:bodyPr wrap="square" rtlCol="0">
            <a:spAutoFit/>
          </a:bodyPr>
          <a:lstStyle/>
          <a:p>
            <a:pPr algn="ctr"/>
            <a:r>
              <a:rPr lang="en-CA" dirty="0">
                <a:latin typeface="Arial" panose="020B0604020202020204" pitchFamily="34" charset="0"/>
                <a:cs typeface="Arial" panose="020B0604020202020204" pitchFamily="34" charset="0"/>
              </a:rPr>
              <a:t>Uterus</a:t>
            </a:r>
            <a:endParaRPr lang="en-US"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E6ED7704-4406-4FB5-BFFB-EB25F98EA153}"/>
              </a:ext>
            </a:extLst>
          </p:cNvPr>
          <p:cNvCxnSpPr>
            <a:cxnSpLocks/>
          </p:cNvCxnSpPr>
          <p:nvPr/>
        </p:nvCxnSpPr>
        <p:spPr>
          <a:xfrm>
            <a:off x="4265000" y="4417055"/>
            <a:ext cx="1847244" cy="275831"/>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955AD5BB-C5D5-41D3-843C-C3002A85FCD6}"/>
              </a:ext>
            </a:extLst>
          </p:cNvPr>
          <p:cNvSpPr txBox="1"/>
          <p:nvPr/>
        </p:nvSpPr>
        <p:spPr>
          <a:xfrm>
            <a:off x="2799876" y="4879424"/>
            <a:ext cx="1650703" cy="461665"/>
          </a:xfrm>
          <a:prstGeom prst="rect">
            <a:avLst/>
          </a:prstGeom>
          <a:noFill/>
        </p:spPr>
        <p:txBody>
          <a:bodyPr wrap="square" rtlCol="0">
            <a:spAutoFit/>
          </a:bodyPr>
          <a:lstStyle/>
          <a:p>
            <a:pPr algn="ctr"/>
            <a:r>
              <a:rPr lang="en-CA" dirty="0">
                <a:latin typeface="Arial" panose="020B0604020202020204" pitchFamily="34" charset="0"/>
                <a:cs typeface="Arial" panose="020B0604020202020204" pitchFamily="34" charset="0"/>
              </a:rPr>
              <a:t>Cervix</a:t>
            </a:r>
            <a:endParaRPr lang="en-US"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4BCE41D1-FB3E-4B33-B6D7-354262007CBE}"/>
              </a:ext>
            </a:extLst>
          </p:cNvPr>
          <p:cNvCxnSpPr>
            <a:cxnSpLocks/>
          </p:cNvCxnSpPr>
          <p:nvPr/>
        </p:nvCxnSpPr>
        <p:spPr>
          <a:xfrm flipV="1">
            <a:off x="4135012" y="5110256"/>
            <a:ext cx="1977232" cy="37592"/>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DCEB9C3-18D0-4E02-A75D-F72952C71C6D}"/>
              </a:ext>
            </a:extLst>
          </p:cNvPr>
          <p:cNvSpPr txBox="1"/>
          <p:nvPr/>
        </p:nvSpPr>
        <p:spPr>
          <a:xfrm>
            <a:off x="2924024" y="5396964"/>
            <a:ext cx="1650703" cy="461665"/>
          </a:xfrm>
          <a:prstGeom prst="rect">
            <a:avLst/>
          </a:prstGeom>
          <a:noFill/>
        </p:spPr>
        <p:txBody>
          <a:bodyPr wrap="square" rtlCol="0">
            <a:spAutoFit/>
          </a:bodyPr>
          <a:lstStyle/>
          <a:p>
            <a:pPr algn="ctr"/>
            <a:r>
              <a:rPr lang="en-CA" dirty="0">
                <a:latin typeface="Arial" panose="020B0604020202020204" pitchFamily="34" charset="0"/>
                <a:cs typeface="Arial" panose="020B0604020202020204" pitchFamily="34" charset="0"/>
              </a:rPr>
              <a:t>Vagina</a:t>
            </a:r>
            <a:endParaRPr lang="en-US" dirty="0">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4A1A6702-BE56-4AB5-ABD9-750063E9179D}"/>
              </a:ext>
            </a:extLst>
          </p:cNvPr>
          <p:cNvCxnSpPr>
            <a:cxnSpLocks/>
          </p:cNvCxnSpPr>
          <p:nvPr/>
        </p:nvCxnSpPr>
        <p:spPr>
          <a:xfrm flipV="1">
            <a:off x="4325326" y="5367950"/>
            <a:ext cx="1899386" cy="25984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789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86B1-DAB7-4D72-978C-8FBE6891F96F}"/>
              </a:ext>
            </a:extLst>
          </p:cNvPr>
          <p:cNvSpPr>
            <a:spLocks noGrp="1"/>
          </p:cNvSpPr>
          <p:nvPr>
            <p:ph type="title"/>
          </p:nvPr>
        </p:nvSpPr>
        <p:spPr/>
        <p:txBody>
          <a:bodyPr/>
          <a:lstStyle/>
          <a:p>
            <a:r>
              <a:rPr lang="en-CA" altLang="en-US" dirty="0">
                <a:solidFill>
                  <a:srgbClr val="006345"/>
                </a:solidFill>
              </a:rPr>
              <a:t>The Menstrual Cycle</a:t>
            </a:r>
            <a:endParaRPr lang="en-US" dirty="0"/>
          </a:p>
        </p:txBody>
      </p:sp>
      <p:pic>
        <p:nvPicPr>
          <p:cNvPr id="4" name="Online Media 3" title="The Menstrual Cycle">
            <a:hlinkClick r:id="" action="ppaction://media"/>
            <a:extLst>
              <a:ext uri="{FF2B5EF4-FFF2-40B4-BE49-F238E27FC236}">
                <a16:creationId xmlns:a16="http://schemas.microsoft.com/office/drawing/2014/main" id="{CEF2D794-3634-4924-A2A8-2A806563432B}"/>
              </a:ext>
            </a:extLst>
          </p:cNvPr>
          <p:cNvPicPr>
            <a:picLocks noGrp="1" noRot="1" noChangeAspect="1"/>
          </p:cNvPicPr>
          <p:nvPr>
            <p:ph idx="1"/>
            <a:videoFile r:link="rId1"/>
          </p:nvPr>
        </p:nvPicPr>
        <p:blipFill>
          <a:blip r:embed="rId4"/>
          <a:stretch>
            <a:fillRect/>
          </a:stretch>
        </p:blipFill>
        <p:spPr>
          <a:xfrm>
            <a:off x="2272275" y="1880016"/>
            <a:ext cx="7647447" cy="4301689"/>
          </a:xfrm>
          <a:prstGeom prst="rect">
            <a:avLst/>
          </a:prstGeom>
        </p:spPr>
      </p:pic>
      <p:sp>
        <p:nvSpPr>
          <p:cNvPr id="5" name="TextBox 4">
            <a:extLst>
              <a:ext uri="{FF2B5EF4-FFF2-40B4-BE49-F238E27FC236}">
                <a16:creationId xmlns:a16="http://schemas.microsoft.com/office/drawing/2014/main" id="{625AA207-6CEE-4A71-9005-A46629138D28}"/>
              </a:ext>
            </a:extLst>
          </p:cNvPr>
          <p:cNvSpPr txBox="1"/>
          <p:nvPr/>
        </p:nvSpPr>
        <p:spPr>
          <a:xfrm>
            <a:off x="3198800" y="6211669"/>
            <a:ext cx="5794396" cy="523220"/>
          </a:xfrm>
          <a:prstGeom prst="rect">
            <a:avLst/>
          </a:prstGeom>
          <a:noFill/>
        </p:spPr>
        <p:txBody>
          <a:bodyPr wrap="square" rtlCol="0">
            <a:spAutoFit/>
          </a:bodyPr>
          <a:lstStyle/>
          <a:p>
            <a:pPr algn="ctr"/>
            <a:r>
              <a:rPr lang="en-CA" altLang="en-US" sz="1400"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https://www.youtube.com/watch?v=vXrQ_FhZmos</a:t>
            </a:r>
            <a:endParaRPr lang="en-CA" altLang="en-US" sz="1400" dirty="0">
              <a:solidFill>
                <a:schemeClr val="accent1"/>
              </a:solidFill>
              <a:latin typeface="Arial" panose="020B0604020202020204" pitchFamily="34" charset="0"/>
              <a:cs typeface="Arial" panose="020B0604020202020204" pitchFamily="34" charset="0"/>
            </a:endParaRPr>
          </a:p>
          <a:p>
            <a:pPr algn="ct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465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A9691-FFC4-4C68-AFD6-98D1E147D244}"/>
              </a:ext>
            </a:extLst>
          </p:cNvPr>
          <p:cNvSpPr>
            <a:spLocks noGrp="1"/>
          </p:cNvSpPr>
          <p:nvPr>
            <p:ph type="title"/>
          </p:nvPr>
        </p:nvSpPr>
        <p:spPr/>
        <p:txBody>
          <a:bodyPr/>
          <a:lstStyle/>
          <a:p>
            <a:r>
              <a:rPr lang="en-CA" altLang="en-US" dirty="0">
                <a:solidFill>
                  <a:srgbClr val="006345"/>
                </a:solidFill>
              </a:rPr>
              <a:t>Contraception</a:t>
            </a:r>
            <a:endParaRPr lang="en-US" dirty="0"/>
          </a:p>
        </p:txBody>
      </p:sp>
      <p:sp>
        <p:nvSpPr>
          <p:cNvPr id="3" name="Content Placeholder 2">
            <a:extLst>
              <a:ext uri="{FF2B5EF4-FFF2-40B4-BE49-F238E27FC236}">
                <a16:creationId xmlns:a16="http://schemas.microsoft.com/office/drawing/2014/main" id="{235CE053-035F-4F7E-A0A1-0BB1FA6209A0}"/>
              </a:ext>
            </a:extLst>
          </p:cNvPr>
          <p:cNvSpPr>
            <a:spLocks noGrp="1"/>
          </p:cNvSpPr>
          <p:nvPr>
            <p:ph idx="1"/>
          </p:nvPr>
        </p:nvSpPr>
        <p:spPr/>
        <p:txBody>
          <a:bodyPr vert="horz" lIns="91440" tIns="45720" rIns="91440" bIns="45720" rtlCol="0" anchor="t">
            <a:normAutofit/>
          </a:bodyPr>
          <a:lstStyle/>
          <a:p>
            <a:pPr marL="0" indent="0">
              <a:buNone/>
            </a:pPr>
            <a:r>
              <a:rPr lang="en-CA" i="1" dirty="0"/>
              <a:t>Preventing pregnancy, also known as birth control</a:t>
            </a:r>
          </a:p>
          <a:p>
            <a:pPr marL="0" indent="0">
              <a:buNone/>
            </a:pPr>
            <a:endParaRPr lang="en-CA" i="1" dirty="0"/>
          </a:p>
          <a:p>
            <a:pPr marL="0" indent="0">
              <a:buNone/>
            </a:pPr>
            <a:r>
              <a:rPr lang="en-CA" dirty="0"/>
              <a:t>Abstinence</a:t>
            </a:r>
          </a:p>
          <a:p>
            <a:pPr marL="0" indent="0">
              <a:buNone/>
            </a:pPr>
            <a:r>
              <a:rPr lang="en-CA" dirty="0"/>
              <a:t>Hormonal Methods</a:t>
            </a:r>
          </a:p>
          <a:p>
            <a:pPr marL="0" indent="0">
              <a:buNone/>
            </a:pPr>
            <a:r>
              <a:rPr lang="en-CA" dirty="0">
                <a:latin typeface="Arial"/>
                <a:cs typeface="Arial"/>
              </a:rPr>
              <a:t>Non-Hormonal Methods</a:t>
            </a:r>
            <a:endParaRPr lang="en-US" dirty="0">
              <a:latin typeface="Arial"/>
              <a:cs typeface="Arial"/>
            </a:endParaRPr>
          </a:p>
        </p:txBody>
      </p:sp>
      <p:pic>
        <p:nvPicPr>
          <p:cNvPr id="10" name="Picture 2">
            <a:extLst>
              <a:ext uri="{FF2B5EF4-FFF2-40B4-BE49-F238E27FC236}">
                <a16:creationId xmlns:a16="http://schemas.microsoft.com/office/drawing/2014/main" id="{8F2352FE-EC5F-423D-886A-C1014372B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2437"/>
            <a:ext cx="186399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603698B3-7911-42AB-A6DE-96072F42ABD9}"/>
              </a:ext>
            </a:extLst>
          </p:cNvPr>
          <p:cNvPicPr>
            <a:picLocks noChangeAspect="1" noChangeArrowheads="1"/>
          </p:cNvPicPr>
          <p:nvPr/>
        </p:nvPicPr>
        <p:blipFill rotWithShape="1">
          <a:blip r:embed="rId4">
            <a:alphaModFix amt="70000"/>
            <a:extLst>
              <a:ext uri="{28A0092B-C50C-407E-A947-70E740481C1C}">
                <a14:useLocalDpi xmlns:a14="http://schemas.microsoft.com/office/drawing/2010/main" val="0"/>
              </a:ext>
            </a:extLst>
          </a:blip>
          <a:srcRect b="19114"/>
          <a:stretch/>
        </p:blipFill>
        <p:spPr bwMode="auto">
          <a:xfrm>
            <a:off x="1861498" y="5532436"/>
            <a:ext cx="2181494" cy="13255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3EC5231A-A509-4665-B233-DAA2578418F8}"/>
              </a:ext>
            </a:extLst>
          </p:cNvPr>
          <p:cNvPicPr>
            <a:picLocks noChangeAspect="1" noChangeArrowheads="1"/>
          </p:cNvPicPr>
          <p:nvPr/>
        </p:nvPicPr>
        <p:blipFill rotWithShape="1">
          <a:blip r:embed="rId5">
            <a:alphaModFix amt="70000"/>
            <a:extLst>
              <a:ext uri="{28A0092B-C50C-407E-A947-70E740481C1C}">
                <a14:useLocalDpi xmlns:a14="http://schemas.microsoft.com/office/drawing/2010/main" val="0"/>
              </a:ext>
            </a:extLst>
          </a:blip>
          <a:srcRect b="19115"/>
          <a:stretch/>
        </p:blipFill>
        <p:spPr bwMode="auto">
          <a:xfrm>
            <a:off x="4043824" y="5532437"/>
            <a:ext cx="2184825"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458188AE-A138-4044-9DDC-01638BC784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34" r="20849" b="19115"/>
          <a:stretch/>
        </p:blipFill>
        <p:spPr bwMode="auto">
          <a:xfrm>
            <a:off x="8563251" y="5532437"/>
            <a:ext cx="153572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B75CCD5D-B878-4E0A-9114-28C68909E40F}"/>
              </a:ext>
            </a:extLst>
          </p:cNvPr>
          <p:cNvPicPr>
            <a:picLocks noChangeAspect="1" noChangeArrowheads="1"/>
          </p:cNvPicPr>
          <p:nvPr/>
        </p:nvPicPr>
        <p:blipFill rotWithShape="1">
          <a:blip r:embed="rId7">
            <a:alphaModFix amt="70000"/>
            <a:extLst>
              <a:ext uri="{28A0092B-C50C-407E-A947-70E740481C1C}">
                <a14:useLocalDpi xmlns:a14="http://schemas.microsoft.com/office/drawing/2010/main" val="0"/>
              </a:ext>
            </a:extLst>
          </a:blip>
          <a:srcRect l="1464" t="1" r="10057" b="19114"/>
          <a:stretch/>
        </p:blipFill>
        <p:spPr bwMode="auto">
          <a:xfrm>
            <a:off x="10098974" y="5532437"/>
            <a:ext cx="209302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36BD4606-478C-45E1-AEAC-58B431EEF08E}"/>
              </a:ext>
            </a:extLst>
          </p:cNvPr>
          <p:cNvPicPr>
            <a:picLocks noChangeAspect="1"/>
          </p:cNvPicPr>
          <p:nvPr/>
        </p:nvPicPr>
        <p:blipFill rotWithShape="1">
          <a:blip r:embed="rId8">
            <a:alphaModFix amt="70000"/>
            <a:extLst>
              <a:ext uri="{28A0092B-C50C-407E-A947-70E740481C1C}">
                <a14:useLocalDpi xmlns:a14="http://schemas.microsoft.com/office/drawing/2010/main" val="0"/>
              </a:ext>
            </a:extLst>
          </a:blip>
          <a:srcRect b="19115"/>
          <a:stretch/>
        </p:blipFill>
        <p:spPr>
          <a:xfrm>
            <a:off x="6226983" y="5532436"/>
            <a:ext cx="2336268" cy="1325564"/>
          </a:xfrm>
          <a:prstGeom prst="rect">
            <a:avLst/>
          </a:prstGeom>
        </p:spPr>
      </p:pic>
    </p:spTree>
    <p:extLst>
      <p:ext uri="{BB962C8B-B14F-4D97-AF65-F5344CB8AC3E}">
        <p14:creationId xmlns:p14="http://schemas.microsoft.com/office/powerpoint/2010/main" val="353368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95560-6D0E-4ADC-9FB0-6C0D72A6C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609600"/>
            <a:ext cx="5638800" cy="5638800"/>
          </a:xfrm>
          <a:prstGeom prst="roundRect">
            <a:avLst/>
          </a:prstGeom>
        </p:spPr>
      </p:pic>
    </p:spTree>
    <p:extLst>
      <p:ext uri="{BB962C8B-B14F-4D97-AF65-F5344CB8AC3E}">
        <p14:creationId xmlns:p14="http://schemas.microsoft.com/office/powerpoint/2010/main" val="40672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199" y="2385250"/>
            <a:ext cx="10908323" cy="4351338"/>
          </a:xfrm>
        </p:spPr>
        <p:txBody>
          <a:bodyPr>
            <a:normAutofit/>
          </a:bodyPr>
          <a:lstStyle/>
          <a:p>
            <a:pPr marL="457200" indent="-457200" algn="l">
              <a:spcAft>
                <a:spcPts val="1800"/>
              </a:spcAft>
              <a:defRPr/>
            </a:pPr>
            <a:r>
              <a:rPr lang="en-CA" altLang="en-US" dirty="0"/>
              <a:t>Contain estrogen, or estrogen and progesterone</a:t>
            </a:r>
          </a:p>
          <a:p>
            <a:pPr marL="457200" indent="-457200" algn="l">
              <a:spcBef>
                <a:spcPts val="600"/>
              </a:spcBef>
              <a:defRPr/>
            </a:pPr>
            <a:r>
              <a:rPr lang="en-CA" altLang="en-US" dirty="0"/>
              <a:t>Can prevent pregnancy by:</a:t>
            </a:r>
            <a:endParaRPr lang="en-US" altLang="en-US" dirty="0"/>
          </a:p>
          <a:p>
            <a:pPr marL="914400" lvl="1" indent="-457200">
              <a:lnSpc>
                <a:spcPct val="150000"/>
              </a:lnSpc>
              <a:defRPr/>
            </a:pPr>
            <a:r>
              <a:rPr lang="en-US" altLang="en-US" dirty="0">
                <a:latin typeface="Arial" panose="020B0604020202020204" pitchFamily="34" charset="0"/>
                <a:cs typeface="Arial" panose="020B0604020202020204" pitchFamily="34" charset="0"/>
              </a:rPr>
              <a:t>Stopping the release of a mature egg</a:t>
            </a:r>
            <a:endParaRPr lang="en-US" altLang="en-US" dirty="0"/>
          </a:p>
          <a:p>
            <a:pPr marL="914400" lvl="1" indent="-457200">
              <a:lnSpc>
                <a:spcPct val="150000"/>
              </a:lnSpc>
              <a:defRPr/>
            </a:pPr>
            <a:r>
              <a:rPr lang="en-US" altLang="en-US" dirty="0">
                <a:latin typeface="Arial" panose="020B0604020202020204" pitchFamily="34" charset="0"/>
                <a:cs typeface="Arial" panose="020B0604020202020204" pitchFamily="34" charset="0"/>
              </a:rPr>
              <a:t>Thickening cervical mucous</a:t>
            </a:r>
            <a:endParaRPr lang="en-US" altLang="en-US" dirty="0"/>
          </a:p>
          <a:p>
            <a:pPr marL="914400" lvl="1" indent="-457200">
              <a:lnSpc>
                <a:spcPct val="150000"/>
              </a:lnSpc>
              <a:spcBef>
                <a:spcPts val="600"/>
              </a:spcBef>
              <a:spcAft>
                <a:spcPts val="1200"/>
              </a:spcAft>
              <a:defRPr/>
            </a:pPr>
            <a:r>
              <a:rPr lang="en-US" altLang="en-US" dirty="0">
                <a:latin typeface="Arial" panose="020B0604020202020204" pitchFamily="34" charset="0"/>
                <a:cs typeface="Arial" panose="020B0604020202020204" pitchFamily="34" charset="0"/>
              </a:rPr>
              <a:t>Changing the lining of the uterus</a:t>
            </a:r>
          </a:p>
          <a:p>
            <a:pPr marL="457200" indent="-457200" algn="l">
              <a:lnSpc>
                <a:spcPct val="100000"/>
              </a:lnSpc>
              <a:spcBef>
                <a:spcPts val="1200"/>
              </a:spcBef>
              <a:defRPr/>
            </a:pPr>
            <a:r>
              <a:rPr lang="en-US" altLang="en-US" b="1" dirty="0"/>
              <a:t>DO NOT </a:t>
            </a:r>
            <a:r>
              <a:rPr lang="en-US" altLang="en-US" dirty="0"/>
              <a:t>protect against STBBIs </a:t>
            </a:r>
            <a:r>
              <a:rPr lang="en-US" altLang="en-US" sz="1800" dirty="0"/>
              <a:t>(sexually transmitted and blood borne infections)</a:t>
            </a:r>
            <a:endParaRPr lang="en-US" altLang="en-US" sz="3600" dirty="0">
              <a:latin typeface="Arial" panose="020B0604020202020204" pitchFamily="34" charset="0"/>
              <a:cs typeface="Arial" panose="020B0604020202020204" pitchFamily="34" charset="0"/>
            </a:endParaRPr>
          </a:p>
          <a:p>
            <a:pPr marL="914400" lvl="1" indent="-457200">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Hormonal Methods</a:t>
            </a:r>
            <a:endParaRPr lang="en-US" altLang="en-US" dirty="0">
              <a:solidFill>
                <a:srgbClr val="006345"/>
              </a:solidFill>
            </a:endParaRPr>
          </a:p>
        </p:txBody>
      </p:sp>
      <p:pic>
        <p:nvPicPr>
          <p:cNvPr id="5" name="Picture 4">
            <a:extLst>
              <a:ext uri="{FF2B5EF4-FFF2-40B4-BE49-F238E27FC236}">
                <a16:creationId xmlns:a16="http://schemas.microsoft.com/office/drawing/2014/main" id="{E8325DD1-3B54-4C23-A6FD-407784007616}"/>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rcRect l="23714" t="37498" r="26396" b="27549"/>
          <a:stretch/>
        </p:blipFill>
        <p:spPr>
          <a:xfrm>
            <a:off x="8478420" y="2854569"/>
            <a:ext cx="3268102" cy="2766647"/>
          </a:xfrm>
          <a:prstGeom prst="roundRect">
            <a:avLst/>
          </a:prstGeom>
        </p:spPr>
      </p:pic>
    </p:spTree>
    <p:extLst>
      <p:ext uri="{BB962C8B-B14F-4D97-AF65-F5344CB8AC3E}">
        <p14:creationId xmlns:p14="http://schemas.microsoft.com/office/powerpoint/2010/main" val="201204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CA" altLang="en-US" dirty="0"/>
              <a:t>Must be taken consistently every day</a:t>
            </a:r>
          </a:p>
          <a:p>
            <a:pPr marL="457200" indent="-457200" algn="l">
              <a:defRPr/>
            </a:pPr>
            <a:endParaRPr lang="en-CA" altLang="en-US" dirty="0"/>
          </a:p>
          <a:p>
            <a:pPr marL="457200" lvl="1" indent="0">
              <a:buNone/>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The Pill</a:t>
            </a:r>
            <a:endParaRPr lang="en-US" altLang="en-US" dirty="0">
              <a:solidFill>
                <a:srgbClr val="006345"/>
              </a:solidFill>
            </a:endParaRPr>
          </a:p>
        </p:txBody>
      </p:sp>
      <p:pic>
        <p:nvPicPr>
          <p:cNvPr id="6" name="Picture 2">
            <a:extLst>
              <a:ext uri="{FF2B5EF4-FFF2-40B4-BE49-F238E27FC236}">
                <a16:creationId xmlns:a16="http://schemas.microsoft.com/office/drawing/2014/main" id="{A7B5BB0B-169F-4204-98D3-5C505B54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337" y="3102312"/>
            <a:ext cx="4759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91%</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3937425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CA" altLang="en-US" dirty="0"/>
              <a:t>Releases hormones through the skin</a:t>
            </a:r>
          </a:p>
          <a:p>
            <a:pPr marL="457200" indent="-457200" algn="l">
              <a:defRPr/>
            </a:pPr>
            <a:endParaRPr lang="en-CA" altLang="en-US" dirty="0"/>
          </a:p>
          <a:p>
            <a:pPr marL="457200" lvl="1" indent="0">
              <a:buNone/>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Transdermal Patch</a:t>
            </a:r>
            <a:endParaRPr lang="en-US" altLang="en-US" dirty="0">
              <a:solidFill>
                <a:srgbClr val="006345"/>
              </a:solidFill>
            </a:endParaRPr>
          </a:p>
        </p:txBody>
      </p:sp>
      <p:pic>
        <p:nvPicPr>
          <p:cNvPr id="7" name="Picture 2">
            <a:extLst>
              <a:ext uri="{FF2B5EF4-FFF2-40B4-BE49-F238E27FC236}">
                <a16:creationId xmlns:a16="http://schemas.microsoft.com/office/drawing/2014/main" id="{7C7B6F8D-1BC3-43DE-82E7-84250C8FC966}"/>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843337" y="3102312"/>
            <a:ext cx="4505325" cy="33845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91%</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292990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US" altLang="en-US" dirty="0"/>
              <a:t>Flexible ring inserted into the vagina once a month</a:t>
            </a:r>
            <a:endParaRPr lang="en-CA" altLang="en-US" dirty="0"/>
          </a:p>
          <a:p>
            <a:pPr marL="457200" indent="-457200" algn="l">
              <a:defRPr/>
            </a:pPr>
            <a:endParaRPr lang="en-CA" altLang="en-US" dirty="0"/>
          </a:p>
          <a:p>
            <a:pPr marL="457200" lvl="1" indent="0">
              <a:buNone/>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Vaginal Ring</a:t>
            </a:r>
            <a:br>
              <a:rPr lang="en-CA" altLang="en-US" dirty="0">
                <a:solidFill>
                  <a:srgbClr val="006345"/>
                </a:solidFill>
              </a:rPr>
            </a:br>
            <a:r>
              <a:rPr lang="en-CA" altLang="en-US" sz="2800" dirty="0">
                <a:solidFill>
                  <a:srgbClr val="006345"/>
                </a:solidFill>
              </a:rPr>
              <a:t>Brand name: </a:t>
            </a:r>
            <a:r>
              <a:rPr lang="en-CA" altLang="en-US" sz="2800" dirty="0" err="1">
                <a:solidFill>
                  <a:srgbClr val="006345"/>
                </a:solidFill>
              </a:rPr>
              <a:t>Nuva</a:t>
            </a:r>
            <a:r>
              <a:rPr lang="en-CA" altLang="en-US" sz="2800" dirty="0">
                <a:solidFill>
                  <a:srgbClr val="006345"/>
                </a:solidFill>
              </a:rPr>
              <a:t> Ring</a:t>
            </a:r>
            <a:endParaRPr lang="en-US" altLang="en-US" dirty="0">
              <a:solidFill>
                <a:srgbClr val="006345"/>
              </a:solidFill>
            </a:endParaRPr>
          </a:p>
        </p:txBody>
      </p:sp>
      <p:pic>
        <p:nvPicPr>
          <p:cNvPr id="9" name="Picture 2">
            <a:extLst>
              <a:ext uri="{FF2B5EF4-FFF2-40B4-BE49-F238E27FC236}">
                <a16:creationId xmlns:a16="http://schemas.microsoft.com/office/drawing/2014/main" id="{782D6C87-160F-4E55-8240-5A8EB3543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9370"/>
          <a:stretch>
            <a:fillRect/>
          </a:stretch>
        </p:blipFill>
        <p:spPr bwMode="auto">
          <a:xfrm>
            <a:off x="3816350" y="3103105"/>
            <a:ext cx="4559300"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91%</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88823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592412"/>
          </a:xfrm>
        </p:spPr>
        <p:txBody>
          <a:bodyPr>
            <a:normAutofit/>
          </a:bodyPr>
          <a:lstStyle/>
          <a:p>
            <a:pPr marL="0" indent="0">
              <a:buNone/>
              <a:defRPr/>
            </a:pPr>
            <a:r>
              <a:rPr lang="en-US" altLang="en-US" dirty="0"/>
              <a:t>Injection of progestin administered every 12-13 weeks</a:t>
            </a:r>
          </a:p>
          <a:p>
            <a:pPr marL="0" indent="0">
              <a:buNone/>
              <a:defRPr/>
            </a:pPr>
            <a:endParaRPr lang="en-CA" altLang="en-US" dirty="0"/>
          </a:p>
          <a:p>
            <a:pPr marL="457200" indent="-457200" algn="l">
              <a:defRPr/>
            </a:pPr>
            <a:endParaRPr lang="en-CA" altLang="en-US" dirty="0"/>
          </a:p>
          <a:p>
            <a:pPr marL="457200" lvl="1" indent="0">
              <a:buNone/>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Injectable Contraceptive</a:t>
            </a:r>
            <a:br>
              <a:rPr lang="en-CA" altLang="en-US" dirty="0">
                <a:solidFill>
                  <a:srgbClr val="006345"/>
                </a:solidFill>
              </a:rPr>
            </a:br>
            <a:r>
              <a:rPr lang="en-CA" altLang="en-US" sz="2800" dirty="0">
                <a:solidFill>
                  <a:srgbClr val="006345"/>
                </a:solidFill>
              </a:rPr>
              <a:t>Brand name: Depo Provera</a:t>
            </a:r>
            <a:endParaRPr lang="en-US" altLang="en-US" dirty="0">
              <a:solidFill>
                <a:srgbClr val="006345"/>
              </a:solidFill>
            </a:endParaRPr>
          </a:p>
        </p:txBody>
      </p:sp>
      <p:pic>
        <p:nvPicPr>
          <p:cNvPr id="6" name="Picture 2">
            <a:extLst>
              <a:ext uri="{FF2B5EF4-FFF2-40B4-BE49-F238E27FC236}">
                <a16:creationId xmlns:a16="http://schemas.microsoft.com/office/drawing/2014/main" id="{B35EB641-49CC-4A6D-B4DA-612BA3C8CE65}"/>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3840956" y="3103105"/>
            <a:ext cx="4510088"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94%</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Tree>
    <p:extLst>
      <p:ext uri="{BB962C8B-B14F-4D97-AF65-F5344CB8AC3E}">
        <p14:creationId xmlns:p14="http://schemas.microsoft.com/office/powerpoint/2010/main" val="14354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63C3A712-EDDC-49DD-A908-63C0EF8DE3BA}"/>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flipH="1">
            <a:off x="4239866" y="3162319"/>
            <a:ext cx="3712267" cy="3280038"/>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p:txBody>
          <a:bodyPr>
            <a:normAutofit fontScale="90000"/>
          </a:bodyPr>
          <a:lstStyle/>
          <a:p>
            <a:r>
              <a:rPr lang="en-CA" altLang="en-US" sz="4000">
                <a:solidFill>
                  <a:srgbClr val="006345"/>
                </a:solidFill>
                <a:latin typeface="Arial"/>
                <a:cs typeface="Arial"/>
              </a:rPr>
              <a:t>Intrauterine System – IUS</a:t>
            </a:r>
            <a:br>
              <a:rPr lang="en-CA" altLang="en-US" sz="4000">
                <a:latin typeface="Arial"/>
                <a:cs typeface="Arial"/>
              </a:rPr>
            </a:br>
            <a:r>
              <a:rPr lang="en-CA" altLang="en-US" sz="2800">
                <a:solidFill>
                  <a:srgbClr val="006345"/>
                </a:solidFill>
                <a:latin typeface="Arial"/>
                <a:cs typeface="Arial"/>
              </a:rPr>
              <a:t>Brand name: Kyleena and Mirena</a:t>
            </a:r>
            <a:br>
              <a:rPr lang="en-CA" altLang="en-US"/>
            </a:br>
            <a:endParaRPr lang="en-CA" altLang="en-US" sz="2400">
              <a:solidFill>
                <a:srgbClr val="006345"/>
              </a:solidFill>
            </a:endParaRPr>
          </a:p>
        </p:txBody>
      </p:sp>
      <p:sp>
        <p:nvSpPr>
          <p:cNvPr id="5" name="TextBox 4">
            <a:extLst>
              <a:ext uri="{FF2B5EF4-FFF2-40B4-BE49-F238E27FC236}">
                <a16:creationId xmlns:a16="http://schemas.microsoft.com/office/drawing/2014/main" id="{09FF4DFB-CB29-4453-A5AD-45C41A4F16EF}"/>
              </a:ext>
            </a:extLst>
          </p:cNvPr>
          <p:cNvSpPr txBox="1"/>
          <p:nvPr/>
        </p:nvSpPr>
        <p:spPr>
          <a:xfrm>
            <a:off x="3360635" y="4979050"/>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99%</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
        <p:nvSpPr>
          <p:cNvPr id="8" name="Content Placeholder 2">
            <a:extLst>
              <a:ext uri="{FF2B5EF4-FFF2-40B4-BE49-F238E27FC236}">
                <a16:creationId xmlns:a16="http://schemas.microsoft.com/office/drawing/2014/main" id="{D8A0AAC8-3218-4AB9-80E9-78080AB96783}"/>
              </a:ext>
            </a:extLst>
          </p:cNvPr>
          <p:cNvSpPr txBox="1">
            <a:spLocks/>
          </p:cNvSpPr>
          <p:nvPr/>
        </p:nvSpPr>
        <p:spPr>
          <a:xfrm>
            <a:off x="838200" y="2385250"/>
            <a:ext cx="10515600" cy="592412"/>
          </a:xfrm>
          <a:prstGeom prst="rect">
            <a:avLst/>
          </a:prstGeom>
        </p:spPr>
        <p:txBody>
          <a:bodyPr vert="horz" lIns="91440" tIns="45720" rIns="91440" bIns="45720" rtlCol="0">
            <a:normAutofit fontScale="77500" lnSpcReduction="20000"/>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buFont typeface="Arial" panose="020B0604020202020204" pitchFamily="34" charset="0"/>
              <a:buNone/>
            </a:pPr>
            <a:r>
              <a:rPr lang="en-US" altLang="en-US" sz="3300"/>
              <a:t>T-shaped device inserted in the uterus by a healthcare professional</a:t>
            </a:r>
            <a:endParaRPr lang="en-CA" altLang="en-US" sz="3300"/>
          </a:p>
          <a:p>
            <a:pPr marL="457200" indent="-457200" algn="l">
              <a:defRPr/>
            </a:pPr>
            <a:endParaRPr lang="en-CA" altLang="en-US"/>
          </a:p>
          <a:p>
            <a:pPr marL="457200" lvl="1" indent="0">
              <a:buFont typeface="Arial" panose="020B0604020202020204" pitchFamily="34" charset="0"/>
              <a:buNone/>
              <a:defRPr/>
            </a:pPr>
            <a:endParaRPr lang="en-CA" dirty="0"/>
          </a:p>
        </p:txBody>
      </p:sp>
    </p:spTree>
    <p:extLst>
      <p:ext uri="{BB962C8B-B14F-4D97-AF65-F5344CB8AC3E}">
        <p14:creationId xmlns:p14="http://schemas.microsoft.com/office/powerpoint/2010/main" val="53858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lstStyle/>
          <a:p>
            <a:pPr algn="l">
              <a:lnSpc>
                <a:spcPct val="150000"/>
              </a:lnSpc>
            </a:pPr>
            <a:r>
              <a:rPr lang="en-CA" altLang="en-US" dirty="0"/>
              <a:t>Giggling is okay</a:t>
            </a:r>
          </a:p>
          <a:p>
            <a:pPr algn="l">
              <a:lnSpc>
                <a:spcPct val="150000"/>
              </a:lnSpc>
            </a:pPr>
            <a:r>
              <a:rPr lang="en-CA" altLang="en-US" dirty="0"/>
              <a:t>Be respectful</a:t>
            </a:r>
          </a:p>
          <a:p>
            <a:pPr algn="l">
              <a:lnSpc>
                <a:spcPct val="150000"/>
              </a:lnSpc>
            </a:pPr>
            <a:r>
              <a:rPr lang="en-CA" altLang="en-US" dirty="0"/>
              <a:t>Everyone is learning, ask questions!</a:t>
            </a:r>
          </a:p>
          <a:p>
            <a:pPr algn="l">
              <a:lnSpc>
                <a:spcPct val="150000"/>
              </a:lnSpc>
            </a:pPr>
            <a:r>
              <a:rPr lang="en-CA" altLang="en-US" dirty="0"/>
              <a:t>Discuss sexual health topics responsibly outside the classroom</a:t>
            </a:r>
          </a:p>
          <a:p>
            <a:pPr marL="0" indent="0" algn="l">
              <a:buNone/>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b="1" dirty="0">
                <a:solidFill>
                  <a:srgbClr val="006345"/>
                </a:solidFill>
                <a:latin typeface="Arial" panose="020B0604020202020204" pitchFamily="34" charset="0"/>
              </a:rPr>
              <a:t>C</a:t>
            </a:r>
            <a:r>
              <a:rPr lang="en-US" altLang="en-US" b="1" dirty="0">
                <a:solidFill>
                  <a:srgbClr val="006345"/>
                </a:solidFill>
                <a:latin typeface="Arial" panose="020B0604020202020204" pitchFamily="34" charset="0"/>
              </a:rPr>
              <a:t>lass Guidelines</a:t>
            </a:r>
            <a:endParaRPr lang="en-US" altLang="en-US" b="1" dirty="0">
              <a:solidFill>
                <a:srgbClr val="006345"/>
              </a:solidFill>
              <a:latin typeface="Arial Black" panose="020B0A04020102020204" pitchFamily="34" charset="0"/>
            </a:endParaRPr>
          </a:p>
        </p:txBody>
      </p:sp>
    </p:spTree>
    <p:extLst>
      <p:ext uri="{BB962C8B-B14F-4D97-AF65-F5344CB8AC3E}">
        <p14:creationId xmlns:p14="http://schemas.microsoft.com/office/powerpoint/2010/main" val="2903584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normAutofit/>
          </a:bodyPr>
          <a:lstStyle/>
          <a:p>
            <a:pPr marL="0" indent="0" algn="l">
              <a:buNone/>
              <a:defRPr/>
            </a:pPr>
            <a:r>
              <a:rPr lang="en-CA" altLang="en-US" dirty="0"/>
              <a:t>During the first few months of being on hormonal contraception, people can experience:</a:t>
            </a:r>
          </a:p>
          <a:p>
            <a:pPr marL="914400" lvl="1" indent="-457200">
              <a:spcBef>
                <a:spcPts val="1200"/>
              </a:spcBef>
              <a:defRPr/>
            </a:pPr>
            <a:r>
              <a:rPr lang="en-CA" altLang="en-US" dirty="0">
                <a:latin typeface="Arial" panose="020B0604020202020204" pitchFamily="34" charset="0"/>
                <a:cs typeface="Arial" panose="020B0604020202020204" pitchFamily="34" charset="0"/>
              </a:rPr>
              <a:t>irregular bleeding, spotting</a:t>
            </a:r>
          </a:p>
          <a:p>
            <a:pPr marL="914400" lvl="1" indent="-457200">
              <a:defRPr/>
            </a:pPr>
            <a:r>
              <a:rPr lang="en-CA" altLang="en-US" dirty="0">
                <a:latin typeface="Arial" panose="020B0604020202020204" pitchFamily="34" charset="0"/>
                <a:cs typeface="Arial" panose="020B0604020202020204" pitchFamily="34" charset="0"/>
              </a:rPr>
              <a:t>nausea </a:t>
            </a:r>
            <a:endParaRPr lang="en-CA" altLang="en-US" dirty="0"/>
          </a:p>
          <a:p>
            <a:pPr marL="914400" lvl="1" indent="-457200">
              <a:defRPr/>
            </a:pPr>
            <a:r>
              <a:rPr lang="en-CA" altLang="en-US" dirty="0">
                <a:latin typeface="Arial" panose="020B0604020202020204" pitchFamily="34" charset="0"/>
                <a:cs typeface="Arial" panose="020B0604020202020204" pitchFamily="34" charset="0"/>
              </a:rPr>
              <a:t>mood swings </a:t>
            </a:r>
          </a:p>
          <a:p>
            <a:pPr marL="914400" lvl="1" indent="-457200">
              <a:defRPr/>
            </a:pPr>
            <a:r>
              <a:rPr lang="en-CA" altLang="en-US" dirty="0">
                <a:latin typeface="Arial" panose="020B0604020202020204" pitchFamily="34" charset="0"/>
                <a:cs typeface="Arial" panose="020B0604020202020204" pitchFamily="34" charset="0"/>
              </a:rPr>
              <a:t>bloating  </a:t>
            </a:r>
            <a:endParaRPr lang="en-CA" altLang="en-US" dirty="0"/>
          </a:p>
          <a:p>
            <a:pPr marL="914400" lvl="1" indent="-457200">
              <a:defRPr/>
            </a:pPr>
            <a:r>
              <a:rPr lang="en-CA" altLang="en-US" dirty="0">
                <a:latin typeface="Arial" panose="020B0604020202020204" pitchFamily="34" charset="0"/>
                <a:cs typeface="Arial" panose="020B0604020202020204" pitchFamily="34" charset="0"/>
              </a:rPr>
              <a:t>breast tenderness </a:t>
            </a:r>
          </a:p>
          <a:p>
            <a:pPr marL="914400" lvl="1" indent="-457200">
              <a:defRPr/>
            </a:pPr>
            <a:r>
              <a:rPr lang="en-CA" altLang="en-US" dirty="0">
                <a:latin typeface="Arial" panose="020B0604020202020204" pitchFamily="34" charset="0"/>
                <a:cs typeface="Arial" panose="020B0604020202020204" pitchFamily="34" charset="0"/>
              </a:rPr>
              <a:t>headaches</a:t>
            </a:r>
          </a:p>
          <a:p>
            <a:pPr marL="914400" lvl="1" indent="-457200">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Side Effects of Hormonal Methods</a:t>
            </a:r>
            <a:endParaRPr lang="en-US" altLang="en-US" dirty="0">
              <a:solidFill>
                <a:srgbClr val="006345"/>
              </a:solidFill>
            </a:endParaRPr>
          </a:p>
        </p:txBody>
      </p:sp>
    </p:spTree>
    <p:extLst>
      <p:ext uri="{BB962C8B-B14F-4D97-AF65-F5344CB8AC3E}">
        <p14:creationId xmlns:p14="http://schemas.microsoft.com/office/powerpoint/2010/main" val="17342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923008" cy="4085888"/>
          </a:xfrm>
        </p:spPr>
        <p:txBody>
          <a:bodyPr>
            <a:normAutofit/>
          </a:bodyPr>
          <a:lstStyle/>
          <a:p>
            <a:pPr algn="l">
              <a:spcBef>
                <a:spcPct val="0"/>
              </a:spcBef>
            </a:pPr>
            <a:r>
              <a:rPr lang="en-US" altLang="en-US" dirty="0"/>
              <a:t>Can be taken up to 5 days after intercourse</a:t>
            </a:r>
            <a:br>
              <a:rPr lang="en-US" altLang="en-US" dirty="0"/>
            </a:br>
            <a:endParaRPr lang="en-US" altLang="en-US" dirty="0"/>
          </a:p>
          <a:p>
            <a:pPr algn="l">
              <a:spcBef>
                <a:spcPct val="0"/>
              </a:spcBef>
            </a:pPr>
            <a:r>
              <a:rPr lang="en-US" altLang="en-US" dirty="0"/>
              <a:t>Delays or prevents the release of an egg</a:t>
            </a:r>
            <a:br>
              <a:rPr lang="en-US" altLang="en-US" dirty="0"/>
            </a:br>
            <a:endParaRPr lang="en-US" altLang="en-US" dirty="0"/>
          </a:p>
          <a:p>
            <a:pPr algn="l">
              <a:spcBef>
                <a:spcPct val="0"/>
              </a:spcBef>
            </a:pPr>
            <a:r>
              <a:rPr lang="en-US" altLang="en-US" dirty="0"/>
              <a:t>May prevent implantation of a fertilized egg</a:t>
            </a:r>
            <a:br>
              <a:rPr lang="en-US" altLang="en-US" dirty="0"/>
            </a:br>
            <a:endParaRPr lang="en-US" altLang="en-US" dirty="0"/>
          </a:p>
          <a:p>
            <a:pPr algn="l">
              <a:spcBef>
                <a:spcPct val="0"/>
              </a:spcBef>
            </a:pPr>
            <a:r>
              <a:rPr lang="en-US" altLang="en-US" dirty="0">
                <a:solidFill>
                  <a:srgbClr val="000000"/>
                </a:solidFill>
              </a:rPr>
              <a:t>The sooner it is taken, the better it works</a:t>
            </a:r>
          </a:p>
          <a:p>
            <a:pPr algn="l">
              <a:spcBef>
                <a:spcPct val="0"/>
              </a:spcBef>
            </a:pPr>
            <a:endParaRPr lang="en-US" altLang="en-US" dirty="0">
              <a:solidFill>
                <a:srgbClr val="000000"/>
              </a:solidFill>
            </a:endParaRPr>
          </a:p>
          <a:p>
            <a:pPr algn="l">
              <a:spcBef>
                <a:spcPct val="0"/>
              </a:spcBef>
            </a:pPr>
            <a:r>
              <a:rPr lang="en-US" altLang="en-US" dirty="0">
                <a:solidFill>
                  <a:srgbClr val="000000"/>
                </a:solidFill>
              </a:rPr>
              <a:t>Occasional use only, not intended to be used as a primary method of birth control</a:t>
            </a:r>
          </a:p>
          <a:p>
            <a:pPr algn="l">
              <a:spcBef>
                <a:spcPct val="0"/>
              </a:spcBef>
            </a:pPr>
            <a:endParaRPr lang="en-CA" altLang="en-US" dirty="0"/>
          </a:p>
          <a:p>
            <a:pPr marL="457200" lvl="1" indent="0">
              <a:buNone/>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Emergency Contraception</a:t>
            </a:r>
            <a:br>
              <a:rPr lang="en-CA" altLang="en-US" dirty="0">
                <a:solidFill>
                  <a:srgbClr val="006345"/>
                </a:solidFill>
              </a:rPr>
            </a:br>
            <a:r>
              <a:rPr lang="en-CA" altLang="en-US" dirty="0">
                <a:solidFill>
                  <a:srgbClr val="006345"/>
                </a:solidFill>
              </a:rPr>
              <a:t>(the morning after pill)</a:t>
            </a:r>
            <a:endParaRPr lang="en-US" altLang="en-US" dirty="0">
              <a:solidFill>
                <a:srgbClr val="006345"/>
              </a:solidFill>
            </a:endParaRPr>
          </a:p>
        </p:txBody>
      </p:sp>
      <p:pic>
        <p:nvPicPr>
          <p:cNvPr id="6" name="Picture 1">
            <a:extLst>
              <a:ext uri="{FF2B5EF4-FFF2-40B4-BE49-F238E27FC236}">
                <a16:creationId xmlns:a16="http://schemas.microsoft.com/office/drawing/2014/main" id="{6202EA2B-FDD3-4D40-8DC1-639C5A19D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677" y="2860431"/>
            <a:ext cx="3238531" cy="2438399"/>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437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icture containing text, businesscard&#10;&#10;Description automatically generated">
            <a:extLst>
              <a:ext uri="{FF2B5EF4-FFF2-40B4-BE49-F238E27FC236}">
                <a16:creationId xmlns:a16="http://schemas.microsoft.com/office/drawing/2014/main" id="{29C70001-5BAB-4F3C-A947-F6C99920FF57}"/>
              </a:ext>
            </a:extLst>
          </p:cNvPr>
          <p:cNvPicPr>
            <a:picLocks noChangeAspect="1"/>
          </p:cNvPicPr>
          <p:nvPr/>
        </p:nvPicPr>
        <p:blipFill rotWithShape="1">
          <a:blip r:embed="rId3"/>
          <a:srcRect r="31663" b="20765"/>
          <a:stretch/>
        </p:blipFill>
        <p:spPr>
          <a:xfrm>
            <a:off x="616357" y="2045281"/>
            <a:ext cx="3744628" cy="4351338"/>
          </a:xfrm>
          <a:prstGeom prst="rect">
            <a:avLst/>
          </a:prstGeom>
        </p:spPr>
      </p:pic>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normAutofit/>
          </a:bodyPr>
          <a:lstStyle/>
          <a:p>
            <a:pPr marL="0" indent="0">
              <a:buNone/>
              <a:defRPr/>
            </a:pPr>
            <a:r>
              <a:rPr lang="en-CA" altLang="en-US" dirty="0"/>
              <a:t>Prevents sperm and egg meeting</a:t>
            </a:r>
          </a:p>
          <a:p>
            <a:pPr marL="457200" indent="-457200" algn="l">
              <a:defRPr/>
            </a:pPr>
            <a:endParaRPr lang="en-CA" altLang="en-US" dirty="0"/>
          </a:p>
          <a:p>
            <a:pPr marL="457200" lvl="1" indent="0">
              <a:buNone/>
              <a:defRPr/>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Non-Hormonal Methods</a:t>
            </a:r>
            <a:endParaRPr lang="en-US" altLang="en-US" dirty="0">
              <a:solidFill>
                <a:srgbClr val="006345"/>
              </a:solidFill>
            </a:endParaRPr>
          </a:p>
        </p:txBody>
      </p:sp>
      <p:pic>
        <p:nvPicPr>
          <p:cNvPr id="7" name="Picture 4" descr="A picture containing text, businesscard&#10;&#10;Description automatically generated">
            <a:extLst>
              <a:ext uri="{FF2B5EF4-FFF2-40B4-BE49-F238E27FC236}">
                <a16:creationId xmlns:a16="http://schemas.microsoft.com/office/drawing/2014/main" id="{6E2BBCBD-8791-44BC-8687-201EA3DD986E}"/>
              </a:ext>
            </a:extLst>
          </p:cNvPr>
          <p:cNvPicPr>
            <a:picLocks noChangeAspect="1"/>
          </p:cNvPicPr>
          <p:nvPr/>
        </p:nvPicPr>
        <p:blipFill rotWithShape="1">
          <a:blip r:embed="rId3"/>
          <a:srcRect l="67193" t="14534" b="17662"/>
          <a:stretch/>
        </p:blipFill>
        <p:spPr>
          <a:xfrm>
            <a:off x="8815753" y="2843419"/>
            <a:ext cx="1797703" cy="3723635"/>
          </a:xfrm>
          <a:prstGeom prst="rect">
            <a:avLst/>
          </a:prstGeom>
        </p:spPr>
      </p:pic>
      <p:sp>
        <p:nvSpPr>
          <p:cNvPr id="2" name="Rectangle: Rounded Corners 1">
            <a:extLst>
              <a:ext uri="{FF2B5EF4-FFF2-40B4-BE49-F238E27FC236}">
                <a16:creationId xmlns:a16="http://schemas.microsoft.com/office/drawing/2014/main" id="{083ADEB1-A5FE-4753-B761-85B8E6D1274A}"/>
              </a:ext>
            </a:extLst>
          </p:cNvPr>
          <p:cNvSpPr/>
          <p:nvPr/>
        </p:nvSpPr>
        <p:spPr>
          <a:xfrm>
            <a:off x="6095999" y="3134365"/>
            <a:ext cx="221673" cy="3079399"/>
          </a:xfrm>
          <a:prstGeom prst="round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88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260750"/>
            <a:ext cx="10515600" cy="1365437"/>
          </a:xfrm>
        </p:spPr>
        <p:txBody>
          <a:bodyPr>
            <a:normAutofit/>
          </a:bodyPr>
          <a:lstStyle/>
          <a:p>
            <a:pPr marL="0" indent="0">
              <a:lnSpc>
                <a:spcPct val="100000"/>
              </a:lnSpc>
              <a:spcBef>
                <a:spcPct val="0"/>
              </a:spcBef>
              <a:buNone/>
            </a:pPr>
            <a:r>
              <a:rPr lang="en-US" altLang="en-US" dirty="0"/>
              <a:t>Worn on an erect penis to catch sperm during ejaculation </a:t>
            </a:r>
            <a:endParaRPr lang="en-CA" sz="1200"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Condom</a:t>
            </a:r>
            <a:endParaRPr lang="en-US" altLang="en-US" dirty="0">
              <a:solidFill>
                <a:srgbClr val="006345"/>
              </a:solidFill>
            </a:endParaRPr>
          </a:p>
        </p:txBody>
      </p:sp>
      <p:pic>
        <p:nvPicPr>
          <p:cNvPr id="6" name="Picture 5">
            <a:extLst>
              <a:ext uri="{FF2B5EF4-FFF2-40B4-BE49-F238E27FC236}">
                <a16:creationId xmlns:a16="http://schemas.microsoft.com/office/drawing/2014/main" id="{D5528338-67A2-46A6-8FC1-AAB1E82E85CA}"/>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3790315" y="2943468"/>
            <a:ext cx="4611369" cy="3234716"/>
          </a:xfrm>
          <a:prstGeom prst="roundRect">
            <a:avLst/>
          </a:prstGeom>
        </p:spPr>
      </p:pic>
      <p:sp>
        <p:nvSpPr>
          <p:cNvPr id="5" name="TextBox 4">
            <a:extLst>
              <a:ext uri="{FF2B5EF4-FFF2-40B4-BE49-F238E27FC236}">
                <a16:creationId xmlns:a16="http://schemas.microsoft.com/office/drawing/2014/main" id="{09FF4DFB-CB29-4453-A5AD-45C41A4F16EF}"/>
              </a:ext>
            </a:extLst>
          </p:cNvPr>
          <p:cNvSpPr txBox="1"/>
          <p:nvPr/>
        </p:nvSpPr>
        <p:spPr>
          <a:xfrm>
            <a:off x="2602524" y="4663043"/>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82%</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
        <p:nvSpPr>
          <p:cNvPr id="2" name="TextBox 1">
            <a:extLst>
              <a:ext uri="{FF2B5EF4-FFF2-40B4-BE49-F238E27FC236}">
                <a16:creationId xmlns:a16="http://schemas.microsoft.com/office/drawing/2014/main" id="{AE4D3977-BB46-4150-9CCA-C3B62698045C}"/>
              </a:ext>
            </a:extLst>
          </p:cNvPr>
          <p:cNvSpPr txBox="1"/>
          <p:nvPr/>
        </p:nvSpPr>
        <p:spPr>
          <a:xfrm>
            <a:off x="3047998" y="6313487"/>
            <a:ext cx="6096001" cy="646331"/>
          </a:xfrm>
          <a:prstGeom prst="rect">
            <a:avLst/>
          </a:prstGeom>
          <a:noFill/>
        </p:spPr>
        <p:txBody>
          <a:bodyPr wrap="square" rtlCol="0">
            <a:spAutoFit/>
          </a:bodyPr>
          <a:lstStyle/>
          <a:p>
            <a:pPr algn="ctr"/>
            <a:r>
              <a:rPr lang="en-US" altLang="en-US"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Condom Demonstration Video</a:t>
            </a:r>
            <a:r>
              <a:rPr lang="en-US" altLang="en-US" dirty="0">
                <a:solidFill>
                  <a:schemeClr val="accent1"/>
                </a:solidFill>
                <a:latin typeface="Arial" panose="020B0604020202020204" pitchFamily="34" charset="0"/>
                <a:cs typeface="Arial" panose="020B0604020202020204" pitchFamily="34" charset="0"/>
              </a:rPr>
              <a:t> </a:t>
            </a:r>
            <a:r>
              <a:rPr lang="en-US" altLang="en-US" sz="1400" dirty="0">
                <a:latin typeface="Arial" panose="020B0604020202020204" pitchFamily="34" charset="0"/>
                <a:cs typeface="Arial" panose="020B0604020202020204" pitchFamily="34" charset="0"/>
              </a:rPr>
              <a:t>(YouTube sign in required)</a:t>
            </a:r>
            <a:endParaRPr lang="en-US" altLang="en-US" sz="1400" dirty="0">
              <a:solidFill>
                <a:schemeClr val="accent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5512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260750"/>
            <a:ext cx="10515600" cy="646573"/>
          </a:xfrm>
        </p:spPr>
        <p:txBody>
          <a:bodyPr>
            <a:normAutofit/>
          </a:bodyPr>
          <a:lstStyle/>
          <a:p>
            <a:pPr marL="0" indent="0">
              <a:buNone/>
              <a:defRPr/>
            </a:pPr>
            <a:r>
              <a:rPr lang="en-US" altLang="en-US" dirty="0"/>
              <a:t>Polyurethane sheath inserted into the vagina before sex</a:t>
            </a:r>
            <a:br>
              <a:rPr lang="en-US" altLang="en-US" sz="1400" dirty="0"/>
            </a:br>
            <a:endParaRPr lang="en-US" altLang="en-US" sz="1100" dirty="0"/>
          </a:p>
          <a:p>
            <a:pPr marL="457200" indent="-457200" algn="l">
              <a:defRPr/>
            </a:pPr>
            <a:endParaRPr lang="en-CA" altLang="en-US" sz="1400" dirty="0"/>
          </a:p>
          <a:p>
            <a:pPr marL="457200" lvl="1" indent="0">
              <a:buNone/>
              <a:defRPr/>
            </a:pPr>
            <a:endParaRPr lang="en-CA" sz="1200"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Internal Condom</a:t>
            </a:r>
            <a:endParaRPr lang="en-US" altLang="en-US" dirty="0">
              <a:solidFill>
                <a:srgbClr val="006345"/>
              </a:solidFill>
            </a:endParaRPr>
          </a:p>
        </p:txBody>
      </p:sp>
      <p:pic>
        <p:nvPicPr>
          <p:cNvPr id="7" name="Picture 2">
            <a:extLst>
              <a:ext uri="{FF2B5EF4-FFF2-40B4-BE49-F238E27FC236}">
                <a16:creationId xmlns:a16="http://schemas.microsoft.com/office/drawing/2014/main" id="{CBDBABB2-66D3-418B-B638-D3ED3DC80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8" r="11374"/>
          <a:stretch>
            <a:fillRect/>
          </a:stretch>
        </p:blipFill>
        <p:spPr bwMode="auto">
          <a:xfrm>
            <a:off x="3783012" y="2907323"/>
            <a:ext cx="4625975" cy="338296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9FF4DFB-CB29-4453-A5AD-45C41A4F16EF}"/>
              </a:ext>
            </a:extLst>
          </p:cNvPr>
          <p:cNvSpPr txBox="1"/>
          <p:nvPr/>
        </p:nvSpPr>
        <p:spPr>
          <a:xfrm>
            <a:off x="2637693" y="4794587"/>
            <a:ext cx="1758461" cy="1259919"/>
          </a:xfrm>
          <a:prstGeom prst="roundRect">
            <a:avLst/>
          </a:prstGeom>
          <a:solidFill>
            <a:srgbClr val="9999FF"/>
          </a:solidFill>
        </p:spPr>
        <p:txBody>
          <a:bodyPr wrap="square" lIns="91440" tIns="45720" rIns="91440" bIns="45720" rtlCol="0" anchor="t">
            <a:spAutoFit/>
          </a:bodyPr>
          <a:lstStyle/>
          <a:p>
            <a:pPr algn="ctr"/>
            <a:r>
              <a:rPr lang="en-CA" sz="4800" dirty="0">
                <a:solidFill>
                  <a:schemeClr val="bg1"/>
                </a:solidFill>
                <a:latin typeface="Gill Sans Nova Cond XBd"/>
              </a:rPr>
              <a:t>79%</a:t>
            </a:r>
            <a:r>
              <a:rPr lang="en-CA" dirty="0">
                <a:solidFill>
                  <a:schemeClr val="bg1"/>
                </a:solidFill>
                <a:latin typeface="Gill Sans Nova Cond XBd"/>
              </a:rPr>
              <a:t> </a:t>
            </a:r>
            <a:r>
              <a:rPr lang="en-CA" sz="2000" dirty="0">
                <a:solidFill>
                  <a:schemeClr val="bg1"/>
                </a:solidFill>
                <a:latin typeface="Gill Sans Nova Light"/>
              </a:rPr>
              <a:t>effective</a:t>
            </a:r>
            <a:endParaRPr lang="en-US" dirty="0">
              <a:solidFill>
                <a:schemeClr val="bg1"/>
              </a:solidFill>
              <a:latin typeface="Gill Sans Nova Light"/>
            </a:endParaRPr>
          </a:p>
        </p:txBody>
      </p:sp>
    </p:spTree>
    <p:extLst>
      <p:ext uri="{BB962C8B-B14F-4D97-AF65-F5344CB8AC3E}">
        <p14:creationId xmlns:p14="http://schemas.microsoft.com/office/powerpoint/2010/main" val="42646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7D2D8F05-63AD-4132-B434-4867E5F45F24}"/>
              </a:ext>
            </a:extLst>
          </p:cNvPr>
          <p:cNvSpPr/>
          <p:nvPr/>
        </p:nvSpPr>
        <p:spPr>
          <a:xfrm flipH="1">
            <a:off x="4433932" y="3274878"/>
            <a:ext cx="3640436" cy="3093838"/>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831901" cy="1325562"/>
          </a:xfrm>
        </p:spPr>
        <p:txBody>
          <a:bodyPr>
            <a:normAutofit/>
          </a:bodyPr>
          <a:lstStyle/>
          <a:p>
            <a:r>
              <a:rPr lang="en-CA" altLang="en-US">
                <a:solidFill>
                  <a:srgbClr val="006345"/>
                </a:solidFill>
                <a:latin typeface="Arial"/>
                <a:cs typeface="Arial"/>
              </a:rPr>
              <a:t>Intrauterine Device – IUD</a:t>
            </a:r>
            <a:br>
              <a:rPr lang="en-CA" altLang="en-US">
                <a:solidFill>
                  <a:srgbClr val="006345"/>
                </a:solidFill>
                <a:latin typeface="Arial"/>
                <a:cs typeface="Arial"/>
              </a:rPr>
            </a:br>
            <a:endParaRPr lang="en-CA" altLang="en-US" sz="2400">
              <a:solidFill>
                <a:srgbClr val="006345"/>
              </a:solidFill>
            </a:endParaRPr>
          </a:p>
        </p:txBody>
      </p:sp>
      <p:sp>
        <p:nvSpPr>
          <p:cNvPr id="5" name="TextBox 4">
            <a:extLst>
              <a:ext uri="{FF2B5EF4-FFF2-40B4-BE49-F238E27FC236}">
                <a16:creationId xmlns:a16="http://schemas.microsoft.com/office/drawing/2014/main" id="{09FF4DFB-CB29-4453-A5AD-45C41A4F16EF}"/>
              </a:ext>
            </a:extLst>
          </p:cNvPr>
          <p:cNvSpPr txBox="1"/>
          <p:nvPr/>
        </p:nvSpPr>
        <p:spPr>
          <a:xfrm>
            <a:off x="3429273" y="4821797"/>
            <a:ext cx="1758461" cy="1259919"/>
          </a:xfrm>
          <a:prstGeom prst="roundRect">
            <a:avLst/>
          </a:prstGeom>
          <a:solidFill>
            <a:srgbClr val="9999FF"/>
          </a:solidFill>
        </p:spPr>
        <p:txBody>
          <a:bodyPr wrap="square" rtlCol="0">
            <a:spAutoFit/>
          </a:bodyPr>
          <a:lstStyle/>
          <a:p>
            <a:pPr algn="ctr"/>
            <a:r>
              <a:rPr lang="en-CA" sz="4800" dirty="0">
                <a:solidFill>
                  <a:schemeClr val="bg1"/>
                </a:solidFill>
                <a:latin typeface="Gill Sans Nova Cond XBd" panose="020B0604020202020204" pitchFamily="34" charset="0"/>
              </a:rPr>
              <a:t>99%</a:t>
            </a:r>
            <a:r>
              <a:rPr lang="en-CA" dirty="0">
                <a:solidFill>
                  <a:schemeClr val="bg1"/>
                </a:solidFill>
                <a:latin typeface="Gill Sans Nova Cond XBd" panose="020B0604020202020204" pitchFamily="34" charset="0"/>
              </a:rPr>
              <a:t> </a:t>
            </a:r>
            <a:r>
              <a:rPr lang="en-CA" sz="2000" dirty="0">
                <a:solidFill>
                  <a:schemeClr val="bg1"/>
                </a:solidFill>
                <a:latin typeface="Gill Sans Nova Light" panose="020B0302020104020203" pitchFamily="34" charset="0"/>
              </a:rPr>
              <a:t>effective</a:t>
            </a:r>
            <a:endParaRPr lang="en-US" dirty="0">
              <a:solidFill>
                <a:schemeClr val="bg1"/>
              </a:solidFill>
              <a:latin typeface="Gill Sans Nova Light" panose="020B0302020104020203" pitchFamily="34" charset="0"/>
            </a:endParaRPr>
          </a:p>
        </p:txBody>
      </p:sp>
      <p:sp>
        <p:nvSpPr>
          <p:cNvPr id="8" name="Content Placeholder 2">
            <a:extLst>
              <a:ext uri="{FF2B5EF4-FFF2-40B4-BE49-F238E27FC236}">
                <a16:creationId xmlns:a16="http://schemas.microsoft.com/office/drawing/2014/main" id="{8B45F42E-0CB2-43A1-B533-6CC10E4361AE}"/>
              </a:ext>
            </a:extLst>
          </p:cNvPr>
          <p:cNvSpPr>
            <a:spLocks noGrp="1"/>
          </p:cNvSpPr>
          <p:nvPr>
            <p:ph idx="1"/>
          </p:nvPr>
        </p:nvSpPr>
        <p:spPr>
          <a:xfrm>
            <a:off x="838200" y="2385250"/>
            <a:ext cx="10515600" cy="592412"/>
          </a:xfrm>
        </p:spPr>
        <p:txBody>
          <a:bodyPr>
            <a:normAutofit fontScale="77500" lnSpcReduction="20000"/>
          </a:bodyPr>
          <a:lstStyle/>
          <a:p>
            <a:pPr>
              <a:spcBef>
                <a:spcPct val="0"/>
              </a:spcBef>
              <a:buNone/>
            </a:pPr>
            <a:r>
              <a:rPr lang="en-US" altLang="en-US" sz="3300" dirty="0"/>
              <a:t>T-shaped device inserted in the uterus by a healthcare professional</a:t>
            </a:r>
            <a:endParaRPr lang="en-CA" altLang="en-US" sz="3300" dirty="0"/>
          </a:p>
          <a:p>
            <a:pPr marL="457200" indent="-457200" algn="l">
              <a:defRPr/>
            </a:pPr>
            <a:endParaRPr lang="en-CA" altLang="en-US" dirty="0"/>
          </a:p>
          <a:p>
            <a:pPr marL="457200" lvl="1" indent="0">
              <a:buNone/>
              <a:defRPr/>
            </a:pPr>
            <a:endParaRPr lang="en-CA" dirty="0"/>
          </a:p>
        </p:txBody>
      </p:sp>
    </p:spTree>
    <p:extLst>
      <p:ext uri="{BB962C8B-B14F-4D97-AF65-F5344CB8AC3E}">
        <p14:creationId xmlns:p14="http://schemas.microsoft.com/office/powerpoint/2010/main" val="184790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vert="horz" lIns="91440" tIns="45720" rIns="91440" bIns="45720" rtlCol="0" anchor="t">
            <a:normAutofit/>
          </a:bodyPr>
          <a:lstStyle/>
          <a:p>
            <a:pPr algn="l">
              <a:lnSpc>
                <a:spcPct val="150000"/>
              </a:lnSpc>
            </a:pPr>
            <a:r>
              <a:rPr lang="en-CA" altLang="en-US" dirty="0"/>
              <a:t>Partner</a:t>
            </a:r>
          </a:p>
          <a:p>
            <a:pPr algn="l">
              <a:lnSpc>
                <a:spcPct val="150000"/>
              </a:lnSpc>
            </a:pPr>
            <a:r>
              <a:rPr lang="en-CA" altLang="en-US" dirty="0"/>
              <a:t>Parents or other family members</a:t>
            </a:r>
          </a:p>
          <a:p>
            <a:pPr algn="l">
              <a:lnSpc>
                <a:spcPct val="150000"/>
              </a:lnSpc>
              <a:spcAft>
                <a:spcPts val="600"/>
              </a:spcAft>
            </a:pPr>
            <a:r>
              <a:rPr lang="en-CA" altLang="en-US" dirty="0"/>
              <a:t>Other trusted adults (teachers)</a:t>
            </a:r>
          </a:p>
          <a:p>
            <a:pPr algn="l">
              <a:spcAft>
                <a:spcPts val="600"/>
              </a:spcAft>
            </a:pPr>
            <a:r>
              <a:rPr lang="en-CA" altLang="en-US" dirty="0">
                <a:latin typeface="Arial"/>
                <a:cs typeface="Arial"/>
              </a:rPr>
              <a:t>Health professionals (Your school public health nurse)</a:t>
            </a:r>
            <a:endParaRPr lang="en-CA" altLang="en-US" dirty="0"/>
          </a:p>
          <a:p>
            <a:pPr marL="0" indent="0" algn="l">
              <a:spcAft>
                <a:spcPts val="600"/>
              </a:spcAft>
              <a:buNone/>
            </a:pPr>
            <a:endParaRPr lang="en-CA" altLang="en-US" dirty="0"/>
          </a:p>
          <a:p>
            <a:pPr algn="l">
              <a:spcAft>
                <a:spcPts val="600"/>
              </a:spcAft>
            </a:pPr>
            <a:endParaRPr lang="en-CA" altLang="en-US"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Who to talk to</a:t>
            </a:r>
            <a:endParaRPr lang="en-US" altLang="en-US" dirty="0">
              <a:solidFill>
                <a:srgbClr val="006345"/>
              </a:solidFill>
            </a:endParaRPr>
          </a:p>
        </p:txBody>
      </p:sp>
    </p:spTree>
    <p:extLst>
      <p:ext uri="{BB962C8B-B14F-4D97-AF65-F5344CB8AC3E}">
        <p14:creationId xmlns:p14="http://schemas.microsoft.com/office/powerpoint/2010/main" val="176674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vert="horz" lIns="91440" tIns="45720" rIns="91440" bIns="45720" rtlCol="0" anchor="t">
            <a:normAutofit/>
          </a:bodyPr>
          <a:lstStyle/>
          <a:p>
            <a:pPr algn="l">
              <a:lnSpc>
                <a:spcPct val="150000"/>
              </a:lnSpc>
            </a:pPr>
            <a:r>
              <a:rPr lang="en-CA" altLang="en-US" dirty="0">
                <a:hlinkClick r:id="rId3"/>
              </a:rPr>
              <a:t>www.healthunit.com/birth-control-methods</a:t>
            </a:r>
            <a:endParaRPr lang="en-CA" altLang="en-US" dirty="0"/>
          </a:p>
          <a:p>
            <a:pPr algn="l">
              <a:lnSpc>
                <a:spcPct val="150000"/>
              </a:lnSpc>
            </a:pPr>
            <a:r>
              <a:rPr lang="en-CA" altLang="en-US" dirty="0">
                <a:hlinkClick r:id="rId4"/>
              </a:rPr>
              <a:t>www.sexandu.ca/contraception</a:t>
            </a:r>
            <a:endParaRPr lang="en-CA" altLang="en-US" dirty="0"/>
          </a:p>
          <a:p>
            <a:pPr marL="0" indent="0" algn="l">
              <a:lnSpc>
                <a:spcPct val="150000"/>
              </a:lnSpc>
              <a:buNone/>
            </a:pPr>
            <a:endParaRPr lang="en-CA" altLang="en-US" dirty="0"/>
          </a:p>
          <a:p>
            <a:pPr marL="0" indent="0" algn="l">
              <a:spcAft>
                <a:spcPts val="600"/>
              </a:spcAft>
              <a:buNone/>
            </a:pPr>
            <a:endParaRPr lang="en-CA" altLang="en-US" dirty="0"/>
          </a:p>
          <a:p>
            <a:pPr algn="l">
              <a:spcAft>
                <a:spcPts val="600"/>
              </a:spcAft>
            </a:pPr>
            <a:endParaRPr lang="en-CA" altLang="en-US"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Where to get more information</a:t>
            </a:r>
            <a:endParaRPr lang="en-US" altLang="en-US" dirty="0">
              <a:solidFill>
                <a:srgbClr val="006345"/>
              </a:solidFill>
            </a:endParaRPr>
          </a:p>
        </p:txBody>
      </p:sp>
    </p:spTree>
    <p:extLst>
      <p:ext uri="{BB962C8B-B14F-4D97-AF65-F5344CB8AC3E}">
        <p14:creationId xmlns:p14="http://schemas.microsoft.com/office/powerpoint/2010/main" val="193497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normAutofit fontScale="92500" lnSpcReduction="10000"/>
          </a:bodyPr>
          <a:lstStyle/>
          <a:p>
            <a:pPr algn="l">
              <a:lnSpc>
                <a:spcPct val="150000"/>
              </a:lnSpc>
              <a:spcBef>
                <a:spcPct val="0"/>
              </a:spcBef>
            </a:pPr>
            <a:r>
              <a:rPr lang="en-US" altLang="en-US" sz="3000" dirty="0"/>
              <a:t>2 locations: Citi Plaza in London and 51 Front St. in Strathroy</a:t>
            </a:r>
          </a:p>
          <a:p>
            <a:pPr algn="l">
              <a:lnSpc>
                <a:spcPct val="150000"/>
              </a:lnSpc>
              <a:spcBef>
                <a:spcPct val="0"/>
              </a:spcBef>
            </a:pPr>
            <a:r>
              <a:rPr lang="en-US" altLang="en-US" sz="3000" dirty="0"/>
              <a:t>Birth control counselling and prescriptions</a:t>
            </a:r>
          </a:p>
          <a:p>
            <a:pPr algn="l">
              <a:lnSpc>
                <a:spcPct val="150000"/>
              </a:lnSpc>
              <a:spcBef>
                <a:spcPct val="0"/>
              </a:spcBef>
            </a:pPr>
            <a:r>
              <a:rPr lang="en-US" altLang="en-US" sz="3000" dirty="0"/>
              <a:t>STI testing and treatment</a:t>
            </a:r>
          </a:p>
          <a:p>
            <a:pPr algn="l">
              <a:lnSpc>
                <a:spcPct val="150000"/>
              </a:lnSpc>
              <a:spcBef>
                <a:spcPct val="0"/>
              </a:spcBef>
            </a:pPr>
            <a:r>
              <a:rPr lang="en-US" altLang="en-US" sz="3000" dirty="0"/>
              <a:t>Inexpensive birth control and emergency contraception</a:t>
            </a:r>
          </a:p>
          <a:p>
            <a:pPr algn="l">
              <a:lnSpc>
                <a:spcPct val="150000"/>
              </a:lnSpc>
              <a:spcBef>
                <a:spcPct val="0"/>
              </a:spcBef>
            </a:pPr>
            <a:r>
              <a:rPr lang="en-US" altLang="en-US" sz="3000" dirty="0"/>
              <a:t>Free Condoms</a:t>
            </a:r>
          </a:p>
          <a:p>
            <a:pPr marL="0" indent="0">
              <a:lnSpc>
                <a:spcPct val="150000"/>
              </a:lnSpc>
              <a:spcBef>
                <a:spcPct val="0"/>
              </a:spcBef>
              <a:buNone/>
            </a:pPr>
            <a:endParaRPr lang="en-US" altLang="en-US" sz="3000" dirty="0"/>
          </a:p>
          <a:p>
            <a:pPr marL="0" indent="0">
              <a:lnSpc>
                <a:spcPct val="150000"/>
              </a:lnSpc>
              <a:spcBef>
                <a:spcPct val="0"/>
              </a:spcBef>
              <a:buNone/>
            </a:pPr>
            <a:r>
              <a:rPr lang="en-US" altLang="en-US" sz="3000" b="1" dirty="0">
                <a:solidFill>
                  <a:schemeClr val="accent1"/>
                </a:solidFill>
              </a:rPr>
              <a:t>Call 519-663-5317 to book an appointment</a:t>
            </a:r>
            <a:endParaRPr lang="en-CA" altLang="en-US" sz="3000" b="1" dirty="0">
              <a:solidFill>
                <a:schemeClr val="accent1"/>
              </a:solidFill>
            </a:endParaRPr>
          </a:p>
          <a:p>
            <a:pPr algn="l">
              <a:spcAft>
                <a:spcPts val="600"/>
              </a:spcAft>
            </a:pPr>
            <a:endParaRPr lang="en-CA" altLang="en-US"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Birth Control Clinics</a:t>
            </a:r>
            <a:br>
              <a:rPr lang="en-CA" altLang="en-US" dirty="0">
                <a:solidFill>
                  <a:srgbClr val="006345"/>
                </a:solidFill>
              </a:rPr>
            </a:br>
            <a:r>
              <a:rPr lang="en-CA" altLang="en-US" sz="3200" dirty="0">
                <a:solidFill>
                  <a:srgbClr val="006345"/>
                </a:solidFill>
              </a:rPr>
              <a:t>Middlesex-London Health Unit</a:t>
            </a:r>
            <a:endParaRPr lang="en-US" altLang="en-US" dirty="0">
              <a:solidFill>
                <a:srgbClr val="006345"/>
              </a:solidFill>
            </a:endParaRPr>
          </a:p>
        </p:txBody>
      </p:sp>
    </p:spTree>
    <p:extLst>
      <p:ext uri="{BB962C8B-B14F-4D97-AF65-F5344CB8AC3E}">
        <p14:creationId xmlns:p14="http://schemas.microsoft.com/office/powerpoint/2010/main" val="78758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lstStyle/>
          <a:p>
            <a:pPr algn="l">
              <a:lnSpc>
                <a:spcPct val="150000"/>
              </a:lnSpc>
            </a:pPr>
            <a:r>
              <a:rPr lang="en-CA" dirty="0"/>
              <a:t>If they want to be in a relationship</a:t>
            </a:r>
          </a:p>
          <a:p>
            <a:pPr algn="l">
              <a:lnSpc>
                <a:spcPct val="150000"/>
              </a:lnSpc>
            </a:pPr>
            <a:r>
              <a:rPr lang="en-CA" dirty="0"/>
              <a:t>Who they want to be in a relationship with</a:t>
            </a:r>
          </a:p>
          <a:p>
            <a:pPr algn="l">
              <a:lnSpc>
                <a:spcPct val="150000"/>
              </a:lnSpc>
            </a:pPr>
            <a:r>
              <a:rPr lang="en-CA" dirty="0"/>
              <a:t>How intimate they want to be with their partner</a:t>
            </a:r>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Everyone has the right to choose:</a:t>
            </a:r>
            <a:endParaRPr lang="en-US" altLang="en-US" dirty="0">
              <a:solidFill>
                <a:srgbClr val="006345"/>
              </a:solidFill>
            </a:endParaRPr>
          </a:p>
        </p:txBody>
      </p:sp>
      <p:pic>
        <p:nvPicPr>
          <p:cNvPr id="7" name="Picture 6">
            <a:extLst>
              <a:ext uri="{FF2B5EF4-FFF2-40B4-BE49-F238E27FC236}">
                <a16:creationId xmlns:a16="http://schemas.microsoft.com/office/drawing/2014/main" id="{5C931621-DBF1-4F8E-AF36-F385E0C1E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6356" y="2133600"/>
            <a:ext cx="2802935" cy="4204402"/>
          </a:xfrm>
          <a:prstGeom prst="roundRect">
            <a:avLst/>
          </a:prstGeom>
        </p:spPr>
      </p:pic>
    </p:spTree>
    <p:extLst>
      <p:ext uri="{BB962C8B-B14F-4D97-AF65-F5344CB8AC3E}">
        <p14:creationId xmlns:p14="http://schemas.microsoft.com/office/powerpoint/2010/main" val="60983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a:xfrm>
            <a:off x="838200" y="2385250"/>
            <a:ext cx="10515600" cy="838596"/>
          </a:xfrm>
        </p:spPr>
        <p:txBody>
          <a:bodyPr/>
          <a:lstStyle/>
          <a:p>
            <a:pPr marL="0" indent="0">
              <a:lnSpc>
                <a:spcPct val="100000"/>
              </a:lnSpc>
              <a:buNone/>
            </a:pPr>
            <a:r>
              <a:rPr lang="en-CA" dirty="0"/>
              <a:t>The ways that people show caring connection with each other</a:t>
            </a:r>
          </a:p>
          <a:p>
            <a:pPr marL="0" indent="0">
              <a:lnSpc>
                <a:spcPct val="100000"/>
              </a:lnSpc>
              <a:buNone/>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What is Intimacy?</a:t>
            </a:r>
            <a:endParaRPr lang="en-US" altLang="en-US" dirty="0">
              <a:solidFill>
                <a:srgbClr val="006345"/>
              </a:solidFill>
            </a:endParaRPr>
          </a:p>
        </p:txBody>
      </p:sp>
      <p:pic>
        <p:nvPicPr>
          <p:cNvPr id="10" name="Picture 9">
            <a:extLst>
              <a:ext uri="{FF2B5EF4-FFF2-40B4-BE49-F238E27FC236}">
                <a16:creationId xmlns:a16="http://schemas.microsoft.com/office/drawing/2014/main" id="{7A0791F7-9CA0-40A9-8E1A-DA9B8A55387E}"/>
              </a:ext>
            </a:extLst>
          </p:cNvPr>
          <p:cNvPicPr>
            <a:picLocks noChangeAspect="1"/>
          </p:cNvPicPr>
          <p:nvPr/>
        </p:nvPicPr>
        <p:blipFill rotWithShape="1">
          <a:blip r:embed="rId3">
            <a:extLst>
              <a:ext uri="{28A0092B-C50C-407E-A947-70E740481C1C}">
                <a14:useLocalDpi xmlns:a14="http://schemas.microsoft.com/office/drawing/2010/main" val="0"/>
              </a:ext>
            </a:extLst>
          </a:blip>
          <a:srcRect l="226" t="43077" b="41368"/>
          <a:stretch/>
        </p:blipFill>
        <p:spPr>
          <a:xfrm>
            <a:off x="1965985" y="5191426"/>
            <a:ext cx="8260030" cy="1666574"/>
          </a:xfrm>
          <a:prstGeom prst="rect">
            <a:avLst/>
          </a:prstGeom>
        </p:spPr>
      </p:pic>
      <p:sp>
        <p:nvSpPr>
          <p:cNvPr id="11" name="TextBox 10">
            <a:extLst>
              <a:ext uri="{FF2B5EF4-FFF2-40B4-BE49-F238E27FC236}">
                <a16:creationId xmlns:a16="http://schemas.microsoft.com/office/drawing/2014/main" id="{57F6A245-AD8E-4A03-A2C2-EAB134B8C2F1}"/>
              </a:ext>
            </a:extLst>
          </p:cNvPr>
          <p:cNvSpPr txBox="1"/>
          <p:nvPr/>
        </p:nvSpPr>
        <p:spPr>
          <a:xfrm>
            <a:off x="2508738" y="3316516"/>
            <a:ext cx="1547447" cy="461665"/>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hugging</a:t>
            </a: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5AC4BA2-AECD-49C2-A124-E73E2201957F}"/>
              </a:ext>
            </a:extLst>
          </p:cNvPr>
          <p:cNvSpPr txBox="1"/>
          <p:nvPr/>
        </p:nvSpPr>
        <p:spPr>
          <a:xfrm>
            <a:off x="4161692" y="3816416"/>
            <a:ext cx="1547447" cy="461665"/>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kissing</a:t>
            </a:r>
            <a:endParaRPr lang="en-US" sz="24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2513B1A-B18B-4C86-8C93-B6E3B3E426DC}"/>
              </a:ext>
            </a:extLst>
          </p:cNvPr>
          <p:cNvSpPr txBox="1"/>
          <p:nvPr/>
        </p:nvSpPr>
        <p:spPr>
          <a:xfrm>
            <a:off x="1119552" y="4065454"/>
            <a:ext cx="1852247" cy="830997"/>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holding hands</a:t>
            </a:r>
            <a:endParaRPr lang="en-US" sz="2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F3C36D9-733B-4988-B852-B1D3A28C9DD7}"/>
              </a:ext>
            </a:extLst>
          </p:cNvPr>
          <p:cNvSpPr txBox="1"/>
          <p:nvPr/>
        </p:nvSpPr>
        <p:spPr>
          <a:xfrm>
            <a:off x="6207365" y="3902880"/>
            <a:ext cx="1957755" cy="830997"/>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touching bodies</a:t>
            </a:r>
            <a:endParaRPr lang="en-US" sz="2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314D3AB-9D4E-47AF-B004-41E65E087BE0}"/>
              </a:ext>
            </a:extLst>
          </p:cNvPr>
          <p:cNvSpPr txBox="1"/>
          <p:nvPr/>
        </p:nvSpPr>
        <p:spPr>
          <a:xfrm>
            <a:off x="7965827" y="3216251"/>
            <a:ext cx="1957755" cy="830997"/>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touching genitals</a:t>
            </a:r>
            <a:endParaRPr lang="en-US" sz="2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593E03F-88D5-49E1-B9AC-FD2D8AE0023E}"/>
              </a:ext>
            </a:extLst>
          </p:cNvPr>
          <p:cNvSpPr txBox="1"/>
          <p:nvPr/>
        </p:nvSpPr>
        <p:spPr>
          <a:xfrm>
            <a:off x="9437075" y="4175085"/>
            <a:ext cx="2092578" cy="830997"/>
          </a:xfrm>
          <a:prstGeom prst="rect">
            <a:avLst/>
          </a:prstGeom>
          <a:noFill/>
        </p:spPr>
        <p:txBody>
          <a:bodyPr wrap="square" rtlCol="0">
            <a:spAutoFit/>
          </a:bodyPr>
          <a:lstStyle/>
          <a:p>
            <a:pPr algn="ctr"/>
            <a:r>
              <a:rPr lang="en-CA" sz="2400" dirty="0">
                <a:latin typeface="Arial" panose="020B0604020202020204" pitchFamily="34" charset="0"/>
                <a:cs typeface="Arial" panose="020B0604020202020204" pitchFamily="34" charset="0"/>
              </a:rPr>
              <a:t>sexual intercourse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98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8619B8-F06A-4A13-96E7-8C7338FB0B86}"/>
              </a:ext>
            </a:extLst>
          </p:cNvPr>
          <p:cNvSpPr>
            <a:spLocks noGrp="1"/>
          </p:cNvSpPr>
          <p:nvPr>
            <p:ph idx="1"/>
          </p:nvPr>
        </p:nvSpPr>
        <p:spPr/>
        <p:txBody>
          <a:bodyPr/>
          <a:lstStyle/>
          <a:p>
            <a:pPr marL="457200" indent="-457200" algn="l">
              <a:defRPr/>
            </a:pPr>
            <a:r>
              <a:rPr lang="en-CA" dirty="0"/>
              <a:t>Abstinence means to not do something</a:t>
            </a:r>
            <a:br>
              <a:rPr lang="en-CA" dirty="0"/>
            </a:br>
            <a:endParaRPr lang="en-CA" sz="2000" dirty="0"/>
          </a:p>
          <a:p>
            <a:pPr marL="457200" indent="-457200" algn="l">
              <a:defRPr/>
            </a:pPr>
            <a:r>
              <a:rPr lang="en-CA" dirty="0"/>
              <a:t>Sexual abstinence means to abstain from different levels of sexual activity</a:t>
            </a:r>
            <a:br>
              <a:rPr lang="en-CA" dirty="0"/>
            </a:br>
            <a:endParaRPr lang="en-CA" sz="2000" dirty="0"/>
          </a:p>
          <a:p>
            <a:pPr marL="457200" indent="-457200" algn="l">
              <a:defRPr/>
            </a:pPr>
            <a:r>
              <a:rPr lang="en-CA" dirty="0"/>
              <a:t>Possible choices for sexual abstinence could be: </a:t>
            </a:r>
          </a:p>
          <a:p>
            <a:pPr marL="914400" lvl="1" indent="-457200">
              <a:buFont typeface="Courier New" panose="02070309020205020404" pitchFamily="49" charset="0"/>
              <a:buChar char="o"/>
              <a:defRPr/>
            </a:pPr>
            <a:r>
              <a:rPr lang="en-CA" dirty="0">
                <a:latin typeface="Arial" panose="020B0604020202020204" pitchFamily="34" charset="0"/>
                <a:cs typeface="Arial" panose="020B0604020202020204" pitchFamily="34" charset="0"/>
              </a:rPr>
              <a:t>Avoiding vaginal and anal intercourse </a:t>
            </a:r>
          </a:p>
          <a:p>
            <a:pPr marL="914400" lvl="1" indent="-457200">
              <a:buFont typeface="Courier New" panose="02070309020205020404" pitchFamily="49" charset="0"/>
              <a:buChar char="o"/>
              <a:defRPr/>
            </a:pPr>
            <a:r>
              <a:rPr lang="en-CA" dirty="0">
                <a:latin typeface="Arial" panose="020B0604020202020204" pitchFamily="34" charset="0"/>
                <a:cs typeface="Arial" panose="020B0604020202020204" pitchFamily="34" charset="0"/>
              </a:rPr>
              <a:t>Avoiding oral-genital contact</a:t>
            </a:r>
          </a:p>
          <a:p>
            <a:pPr marL="914400" lvl="1" indent="-457200">
              <a:buFont typeface="Courier New" panose="02070309020205020404" pitchFamily="49" charset="0"/>
              <a:buChar char="o"/>
              <a:defRPr/>
            </a:pPr>
            <a:r>
              <a:rPr lang="en-CA" dirty="0">
                <a:latin typeface="Arial" panose="020B0604020202020204" pitchFamily="34" charset="0"/>
                <a:cs typeface="Arial" panose="020B0604020202020204" pitchFamily="34" charset="0"/>
              </a:rPr>
              <a:t>Avoiding genital contact  </a:t>
            </a:r>
            <a:endParaRPr lang="en-CA" dirty="0">
              <a:solidFill>
                <a:schemeClr val="tx1">
                  <a:lumMod val="50000"/>
                  <a:lumOff val="50000"/>
                </a:schemeClr>
              </a:solidFill>
              <a:latin typeface="Arial" panose="020B0604020202020204" pitchFamily="34" charset="0"/>
              <a:cs typeface="Arial" panose="020B0604020202020204" pitchFamily="34" charset="0"/>
            </a:endParaRPr>
          </a:p>
          <a:p>
            <a:pPr marL="0" indent="0">
              <a:lnSpc>
                <a:spcPct val="100000"/>
              </a:lnSpc>
              <a:buNone/>
            </a:pPr>
            <a:endParaRPr lang="en-CA" dirty="0"/>
          </a:p>
        </p:txBody>
      </p:sp>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What is Abstinence?</a:t>
            </a:r>
            <a:endParaRPr lang="en-US" altLang="en-US" dirty="0">
              <a:solidFill>
                <a:srgbClr val="006345"/>
              </a:solidFill>
            </a:endParaRPr>
          </a:p>
        </p:txBody>
      </p:sp>
    </p:spTree>
    <p:extLst>
      <p:ext uri="{BB962C8B-B14F-4D97-AF65-F5344CB8AC3E}">
        <p14:creationId xmlns:p14="http://schemas.microsoft.com/office/powerpoint/2010/main" val="35964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consent?">
            <a:hlinkClick r:id="" action="ppaction://media"/>
            <a:extLst>
              <a:ext uri="{FF2B5EF4-FFF2-40B4-BE49-F238E27FC236}">
                <a16:creationId xmlns:a16="http://schemas.microsoft.com/office/drawing/2014/main" id="{AC5B0F96-007D-47CF-AD1B-F49CB2DA8328}"/>
              </a:ext>
            </a:extLst>
          </p:cNvPr>
          <p:cNvPicPr>
            <a:picLocks noGrp="1" noRot="1" noChangeAspect="1"/>
          </p:cNvPicPr>
          <p:nvPr>
            <p:ph idx="1"/>
            <a:videoFile r:link="rId1"/>
          </p:nvPr>
        </p:nvPicPr>
        <p:blipFill>
          <a:blip r:embed="rId4"/>
          <a:stretch>
            <a:fillRect/>
          </a:stretch>
        </p:blipFill>
        <p:spPr>
          <a:xfrm>
            <a:off x="2386622" y="1955800"/>
            <a:ext cx="7418755" cy="4173050"/>
          </a:xfrm>
          <a:prstGeom prst="rect">
            <a:avLst/>
          </a:prstGeom>
        </p:spPr>
      </p:pic>
      <p:sp>
        <p:nvSpPr>
          <p:cNvPr id="4" name="Rectangle 2">
            <a:extLst>
              <a:ext uri="{FF2B5EF4-FFF2-40B4-BE49-F238E27FC236}">
                <a16:creationId xmlns:a16="http://schemas.microsoft.com/office/drawing/2014/main" id="{F456D65B-CB0C-4312-8401-B9F6F12D0912}"/>
              </a:ext>
            </a:extLst>
          </p:cNvPr>
          <p:cNvSpPr>
            <a:spLocks noGrp="1" noChangeArrowheads="1"/>
          </p:cNvSpPr>
          <p:nvPr>
            <p:ph type="title"/>
          </p:nvPr>
        </p:nvSpPr>
        <p:spPr>
          <a:xfrm>
            <a:off x="838200" y="935038"/>
            <a:ext cx="10515600" cy="1325562"/>
          </a:xfrm>
        </p:spPr>
        <p:txBody>
          <a:bodyPr/>
          <a:lstStyle/>
          <a:p>
            <a:r>
              <a:rPr lang="en-CA" altLang="en-US" dirty="0">
                <a:solidFill>
                  <a:srgbClr val="006345"/>
                </a:solidFill>
              </a:rPr>
              <a:t>Consent</a:t>
            </a:r>
            <a:endParaRPr lang="en-US" altLang="en-US" dirty="0">
              <a:solidFill>
                <a:srgbClr val="006345"/>
              </a:solidFill>
            </a:endParaRPr>
          </a:p>
        </p:txBody>
      </p:sp>
      <p:sp>
        <p:nvSpPr>
          <p:cNvPr id="5" name="TextBox 4">
            <a:extLst>
              <a:ext uri="{FF2B5EF4-FFF2-40B4-BE49-F238E27FC236}">
                <a16:creationId xmlns:a16="http://schemas.microsoft.com/office/drawing/2014/main" id="{A254C4C2-F6B8-437A-90E0-B9DEF9CEC28B}"/>
              </a:ext>
            </a:extLst>
          </p:cNvPr>
          <p:cNvSpPr txBox="1"/>
          <p:nvPr/>
        </p:nvSpPr>
        <p:spPr>
          <a:xfrm>
            <a:off x="3628290" y="6128850"/>
            <a:ext cx="4935417" cy="338554"/>
          </a:xfrm>
          <a:prstGeom prst="rect">
            <a:avLst/>
          </a:prstGeom>
          <a:noFill/>
        </p:spPr>
        <p:txBody>
          <a:bodyPr wrap="square" rtlCol="0">
            <a:spAutoFit/>
          </a:bodyPr>
          <a:lstStyle/>
          <a:p>
            <a:pPr algn="ctr"/>
            <a:r>
              <a:rPr lang="en-US" sz="1600" dirty="0">
                <a:solidFill>
                  <a:schemeClr val="accent1"/>
                </a:solidFill>
                <a:hlinkClick r:id="rId5">
                  <a:extLst>
                    <a:ext uri="{A12FA001-AC4F-418D-AE19-62706E023703}">
                      <ahyp:hlinkClr xmlns:ahyp="http://schemas.microsoft.com/office/drawing/2018/hyperlinkcolor" val="tx"/>
                    </a:ext>
                  </a:extLst>
                </a:hlinkClick>
              </a:rPr>
              <a:t>https://www.youtube.com/watch?v=JC_GOjKwcsU</a:t>
            </a:r>
            <a:r>
              <a:rPr lang="en-US" sz="1600" dirty="0">
                <a:solidFill>
                  <a:schemeClr val="accent1"/>
                </a:solidFill>
              </a:rPr>
              <a:t> </a:t>
            </a:r>
          </a:p>
        </p:txBody>
      </p:sp>
    </p:spTree>
    <p:extLst>
      <p:ext uri="{BB962C8B-B14F-4D97-AF65-F5344CB8AC3E}">
        <p14:creationId xmlns:p14="http://schemas.microsoft.com/office/powerpoint/2010/main" val="4135599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64AC-416D-6757-1A20-6C7D5F47D92B}"/>
              </a:ext>
            </a:extLst>
          </p:cNvPr>
          <p:cNvSpPr>
            <a:spLocks noGrp="1"/>
          </p:cNvSpPr>
          <p:nvPr>
            <p:ph type="title"/>
          </p:nvPr>
        </p:nvSpPr>
        <p:spPr>
          <a:xfrm>
            <a:off x="839788" y="1247955"/>
            <a:ext cx="3932237" cy="1600200"/>
          </a:xfrm>
        </p:spPr>
        <p:txBody>
          <a:bodyPr anchor="b">
            <a:normAutofit/>
          </a:bodyPr>
          <a:lstStyle/>
          <a:p>
            <a:r>
              <a:rPr lang="en-CA" sz="5400">
                <a:solidFill>
                  <a:srgbClr val="006345"/>
                </a:solidFill>
                <a:latin typeface="Arial"/>
                <a:cs typeface="Arial"/>
              </a:rPr>
              <a:t> Consent</a:t>
            </a:r>
            <a:endParaRPr lang="en-CA" sz="4400" b="0">
              <a:latin typeface="Arial"/>
              <a:cs typeface="Arial"/>
            </a:endParaRPr>
          </a:p>
          <a:p>
            <a:endParaRPr lang="en-CA">
              <a:latin typeface="Arial"/>
              <a:cs typeface="Arial"/>
            </a:endParaRPr>
          </a:p>
        </p:txBody>
      </p:sp>
      <p:pic>
        <p:nvPicPr>
          <p:cNvPr id="5" name="Picture 4" descr="A picture containing calendar&#10;&#10;Description automatically generated">
            <a:extLst>
              <a:ext uri="{FF2B5EF4-FFF2-40B4-BE49-F238E27FC236}">
                <a16:creationId xmlns:a16="http://schemas.microsoft.com/office/drawing/2014/main" id="{3A9674AE-596C-FCBB-AF81-0A1963CD6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025" y="662950"/>
            <a:ext cx="6808737" cy="5532099"/>
          </a:xfrm>
          <a:prstGeom prst="rect">
            <a:avLst/>
          </a:prstGeom>
          <a:noFill/>
        </p:spPr>
      </p:pic>
      <p:sp>
        <p:nvSpPr>
          <p:cNvPr id="3" name="Content Placeholder 2">
            <a:extLst>
              <a:ext uri="{FF2B5EF4-FFF2-40B4-BE49-F238E27FC236}">
                <a16:creationId xmlns:a16="http://schemas.microsoft.com/office/drawing/2014/main" id="{0AF79422-2206-5485-6ABC-65D4512C8E1B}"/>
              </a:ext>
            </a:extLst>
          </p:cNvPr>
          <p:cNvSpPr>
            <a:spLocks noGrp="1"/>
          </p:cNvSpPr>
          <p:nvPr>
            <p:ph type="body" sz="half" idx="2"/>
          </p:nvPr>
        </p:nvSpPr>
        <p:spPr>
          <a:xfrm>
            <a:off x="839788" y="3207589"/>
            <a:ext cx="3932237" cy="3811588"/>
          </a:xfrm>
        </p:spPr>
        <p:txBody>
          <a:bodyPr vert="horz" lIns="91440" tIns="45720" rIns="91440" bIns="45720" rtlCol="0" anchor="t">
            <a:normAutofit/>
          </a:bodyPr>
          <a:lstStyle/>
          <a:p>
            <a:r>
              <a:rPr lang="en-CA" sz="2800" b="1">
                <a:solidFill>
                  <a:srgbClr val="006345"/>
                </a:solidFill>
                <a:latin typeface="Arial"/>
                <a:cs typeface="Arial"/>
              </a:rPr>
              <a:t>If someone doesn’t say “No”, it doesn’t mean Yes</a:t>
            </a:r>
            <a:endParaRPr lang="en-CA" sz="2800">
              <a:latin typeface="Arial"/>
              <a:cs typeface="Arial"/>
            </a:endParaRPr>
          </a:p>
          <a:p>
            <a:endParaRPr lang="en-CA"/>
          </a:p>
          <a:p>
            <a:endParaRPr lang="en-US"/>
          </a:p>
        </p:txBody>
      </p:sp>
    </p:spTree>
    <p:extLst>
      <p:ext uri="{BB962C8B-B14F-4D97-AF65-F5344CB8AC3E}">
        <p14:creationId xmlns:p14="http://schemas.microsoft.com/office/powerpoint/2010/main" val="93324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businesscard&#10;&#10;Description automatically generated">
            <a:extLst>
              <a:ext uri="{FF2B5EF4-FFF2-40B4-BE49-F238E27FC236}">
                <a16:creationId xmlns:a16="http://schemas.microsoft.com/office/drawing/2014/main" id="{AC988BF0-4B87-BBC4-F212-08D1EABDB99C}"/>
              </a:ext>
            </a:extLst>
          </p:cNvPr>
          <p:cNvPicPr>
            <a:picLocks noChangeAspect="1"/>
          </p:cNvPicPr>
          <p:nvPr/>
        </p:nvPicPr>
        <p:blipFill>
          <a:blip r:embed="rId3"/>
          <a:stretch>
            <a:fillRect/>
          </a:stretch>
        </p:blipFill>
        <p:spPr>
          <a:xfrm>
            <a:off x="1495586" y="1424553"/>
            <a:ext cx="5868691" cy="5881606"/>
          </a:xfrm>
          <a:prstGeom prst="rect">
            <a:avLst/>
          </a:prstGeom>
        </p:spPr>
      </p:pic>
      <p:sp>
        <p:nvSpPr>
          <p:cNvPr id="2" name="Title 1">
            <a:extLst>
              <a:ext uri="{FF2B5EF4-FFF2-40B4-BE49-F238E27FC236}">
                <a16:creationId xmlns:a16="http://schemas.microsoft.com/office/drawing/2014/main" id="{8091F2EB-4A20-E7EC-5AD7-701F4703B627}"/>
              </a:ext>
            </a:extLst>
          </p:cNvPr>
          <p:cNvSpPr>
            <a:spLocks noGrp="1"/>
          </p:cNvSpPr>
          <p:nvPr>
            <p:ph type="title"/>
          </p:nvPr>
        </p:nvSpPr>
        <p:spPr/>
        <p:txBody>
          <a:bodyPr>
            <a:normAutofit/>
          </a:bodyPr>
          <a:lstStyle/>
          <a:p>
            <a:r>
              <a:rPr lang="en-US" dirty="0">
                <a:solidFill>
                  <a:srgbClr val="006345"/>
                </a:solidFill>
              </a:rPr>
              <a:t>Reproduction and Anatomy Review</a:t>
            </a:r>
          </a:p>
        </p:txBody>
      </p:sp>
      <p:sp>
        <p:nvSpPr>
          <p:cNvPr id="3" name="Content Placeholder 2">
            <a:extLst>
              <a:ext uri="{FF2B5EF4-FFF2-40B4-BE49-F238E27FC236}">
                <a16:creationId xmlns:a16="http://schemas.microsoft.com/office/drawing/2014/main" id="{0255619C-DA42-C9DF-B871-76177F7F8A95}"/>
              </a:ext>
            </a:extLst>
          </p:cNvPr>
          <p:cNvSpPr>
            <a:spLocks noGrp="1"/>
          </p:cNvSpPr>
          <p:nvPr>
            <p:ph idx="1"/>
          </p:nvPr>
        </p:nvSpPr>
        <p:spPr>
          <a:xfrm>
            <a:off x="838200" y="6169419"/>
            <a:ext cx="10515600" cy="593000"/>
          </a:xfrm>
        </p:spPr>
        <p:txBody>
          <a:bodyPr vert="horz" lIns="91440" tIns="45720" rIns="91440" bIns="45720" rtlCol="0" anchor="t">
            <a:normAutofit/>
          </a:bodyPr>
          <a:lstStyle/>
          <a:p>
            <a:pPr marL="0" indent="0">
              <a:buNone/>
            </a:pPr>
            <a:r>
              <a:rPr lang="en-US" dirty="0">
                <a:latin typeface="Arial"/>
                <a:cs typeface="Arial"/>
              </a:rPr>
              <a:t>Sperm          +           Egg          =           Baby</a:t>
            </a:r>
            <a:endParaRPr lang="en-US" dirty="0"/>
          </a:p>
        </p:txBody>
      </p:sp>
      <p:pic>
        <p:nvPicPr>
          <p:cNvPr id="5" name="Picture 5" descr="A picture containing text&#10;&#10;Description automatically generated">
            <a:extLst>
              <a:ext uri="{FF2B5EF4-FFF2-40B4-BE49-F238E27FC236}">
                <a16:creationId xmlns:a16="http://schemas.microsoft.com/office/drawing/2014/main" id="{4DA5B2A8-36DF-603D-444D-83192FFFC7EF}"/>
              </a:ext>
            </a:extLst>
          </p:cNvPr>
          <p:cNvPicPr>
            <a:picLocks noChangeAspect="1"/>
          </p:cNvPicPr>
          <p:nvPr/>
        </p:nvPicPr>
        <p:blipFill>
          <a:blip r:embed="rId4"/>
          <a:stretch>
            <a:fillRect/>
          </a:stretch>
        </p:blipFill>
        <p:spPr>
          <a:xfrm>
            <a:off x="7798231" y="1960624"/>
            <a:ext cx="2743200" cy="3763327"/>
          </a:xfrm>
          <a:prstGeom prst="rect">
            <a:avLst/>
          </a:prstGeom>
        </p:spPr>
      </p:pic>
    </p:spTree>
    <p:extLst>
      <p:ext uri="{BB962C8B-B14F-4D97-AF65-F5344CB8AC3E}">
        <p14:creationId xmlns:p14="http://schemas.microsoft.com/office/powerpoint/2010/main" val="162229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F369-1BD1-69B3-EB61-BDFCFCB4E720}"/>
              </a:ext>
            </a:extLst>
          </p:cNvPr>
          <p:cNvSpPr>
            <a:spLocks noGrp="1"/>
          </p:cNvSpPr>
          <p:nvPr>
            <p:ph type="title"/>
          </p:nvPr>
        </p:nvSpPr>
        <p:spPr/>
        <p:txBody>
          <a:bodyPr>
            <a:normAutofit/>
          </a:bodyPr>
          <a:lstStyle/>
          <a:p>
            <a:r>
              <a:rPr lang="en-US" dirty="0">
                <a:solidFill>
                  <a:srgbClr val="006345"/>
                </a:solidFill>
              </a:rPr>
              <a:t>Person with a penis</a:t>
            </a:r>
          </a:p>
        </p:txBody>
      </p:sp>
      <p:pic>
        <p:nvPicPr>
          <p:cNvPr id="10" name="Picture 10" descr="A picture containing toilet&#10;&#10;Description automatically generated">
            <a:extLst>
              <a:ext uri="{FF2B5EF4-FFF2-40B4-BE49-F238E27FC236}">
                <a16:creationId xmlns:a16="http://schemas.microsoft.com/office/drawing/2014/main" id="{B6D0A2C2-99EE-2F6E-A600-636714F09EF3}"/>
              </a:ext>
            </a:extLst>
          </p:cNvPr>
          <p:cNvPicPr>
            <a:picLocks noChangeAspect="1"/>
          </p:cNvPicPr>
          <p:nvPr/>
        </p:nvPicPr>
        <p:blipFill>
          <a:blip r:embed="rId3"/>
          <a:stretch>
            <a:fillRect/>
          </a:stretch>
        </p:blipFill>
        <p:spPr>
          <a:xfrm>
            <a:off x="2857054" y="1967318"/>
            <a:ext cx="4732149" cy="4745064"/>
          </a:xfrm>
          <a:prstGeom prst="rect">
            <a:avLst/>
          </a:prstGeom>
        </p:spPr>
      </p:pic>
      <p:pic>
        <p:nvPicPr>
          <p:cNvPr id="11" name="Picture 11">
            <a:extLst>
              <a:ext uri="{FF2B5EF4-FFF2-40B4-BE49-F238E27FC236}">
                <a16:creationId xmlns:a16="http://schemas.microsoft.com/office/drawing/2014/main" id="{F9CC93B2-A97E-07FC-8FDB-C63A913CD833}"/>
              </a:ext>
            </a:extLst>
          </p:cNvPr>
          <p:cNvPicPr>
            <a:picLocks noChangeAspect="1"/>
          </p:cNvPicPr>
          <p:nvPr/>
        </p:nvPicPr>
        <p:blipFill>
          <a:blip r:embed="rId4"/>
          <a:stretch>
            <a:fillRect/>
          </a:stretch>
        </p:blipFill>
        <p:spPr>
          <a:xfrm>
            <a:off x="3476986" y="4093745"/>
            <a:ext cx="6114080" cy="1008823"/>
          </a:xfrm>
          <a:prstGeom prst="rect">
            <a:avLst/>
          </a:prstGeom>
        </p:spPr>
      </p:pic>
      <p:sp>
        <p:nvSpPr>
          <p:cNvPr id="5" name="TextBox 4">
            <a:extLst>
              <a:ext uri="{FF2B5EF4-FFF2-40B4-BE49-F238E27FC236}">
                <a16:creationId xmlns:a16="http://schemas.microsoft.com/office/drawing/2014/main" id="{6ECEBFDF-494F-40BF-8454-B559DDAF280E}"/>
              </a:ext>
            </a:extLst>
          </p:cNvPr>
          <p:cNvSpPr txBox="1"/>
          <p:nvPr/>
        </p:nvSpPr>
        <p:spPr>
          <a:xfrm>
            <a:off x="7492487" y="5676642"/>
            <a:ext cx="1872208"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Scrotum</a:t>
            </a:r>
            <a:endParaRPr lang="en-US" dirty="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92C0A04-807E-4DBC-986C-28A44EF42BD3}"/>
              </a:ext>
            </a:extLst>
          </p:cNvPr>
          <p:cNvCxnSpPr>
            <a:cxnSpLocks/>
            <a:stCxn id="5" idx="1"/>
          </p:cNvCxnSpPr>
          <p:nvPr/>
        </p:nvCxnSpPr>
        <p:spPr>
          <a:xfrm flipH="1" flipV="1">
            <a:off x="4037566" y="5859406"/>
            <a:ext cx="3454921" cy="48069"/>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78A14C0F-B5E0-4D33-A8EC-2AC75311CBBF}"/>
              </a:ext>
            </a:extLst>
          </p:cNvPr>
          <p:cNvSpPr txBox="1"/>
          <p:nvPr/>
        </p:nvSpPr>
        <p:spPr>
          <a:xfrm>
            <a:off x="7492487" y="4844569"/>
            <a:ext cx="1872208"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Testicle</a:t>
            </a:r>
            <a:endParaRPr lang="en-US"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1096C01D-DC2B-4CD0-84B7-7B84B167D95B}"/>
              </a:ext>
            </a:extLst>
          </p:cNvPr>
          <p:cNvCxnSpPr>
            <a:cxnSpLocks/>
            <a:stCxn id="7" idx="1"/>
          </p:cNvCxnSpPr>
          <p:nvPr/>
        </p:nvCxnSpPr>
        <p:spPr>
          <a:xfrm flipH="1">
            <a:off x="4071637" y="5075402"/>
            <a:ext cx="3420850" cy="397574"/>
          </a:xfrm>
          <a:prstGeom prst="line">
            <a:avLst/>
          </a:prstGeom>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4DA41EEA-9B17-4314-BE0B-6D96CAAD1188}"/>
              </a:ext>
            </a:extLst>
          </p:cNvPr>
          <p:cNvSpPr txBox="1"/>
          <p:nvPr/>
        </p:nvSpPr>
        <p:spPr>
          <a:xfrm>
            <a:off x="7718858" y="4446994"/>
            <a:ext cx="1872208"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Epididymis</a:t>
            </a:r>
            <a:endParaRPr lang="en-US"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869FC12-30A5-4F91-A8ED-40A6687F04A3}"/>
              </a:ext>
            </a:extLst>
          </p:cNvPr>
          <p:cNvCxnSpPr>
            <a:cxnSpLocks/>
          </p:cNvCxnSpPr>
          <p:nvPr/>
        </p:nvCxnSpPr>
        <p:spPr>
          <a:xfrm flipH="1">
            <a:off x="4296651" y="4732884"/>
            <a:ext cx="3422208" cy="447975"/>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7C27997-9799-4023-A9FC-BFFF802E1BD8}"/>
              </a:ext>
            </a:extLst>
          </p:cNvPr>
          <p:cNvSpPr txBox="1"/>
          <p:nvPr/>
        </p:nvSpPr>
        <p:spPr>
          <a:xfrm>
            <a:off x="7755810" y="3291683"/>
            <a:ext cx="2016224"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Vas deferens</a:t>
            </a:r>
            <a:endParaRPr lang="en-US" dirty="0">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EA4C84ED-1320-46C5-922F-1C9C1B99EC87}"/>
              </a:ext>
            </a:extLst>
          </p:cNvPr>
          <p:cNvCxnSpPr>
            <a:cxnSpLocks/>
            <a:stCxn id="14" idx="1"/>
          </p:cNvCxnSpPr>
          <p:nvPr/>
        </p:nvCxnSpPr>
        <p:spPr>
          <a:xfrm flipH="1">
            <a:off x="4226061" y="3522516"/>
            <a:ext cx="3529749" cy="1019738"/>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3E3DCD72-E136-4167-85CC-1374051F09DA}"/>
              </a:ext>
            </a:extLst>
          </p:cNvPr>
          <p:cNvSpPr txBox="1"/>
          <p:nvPr/>
        </p:nvSpPr>
        <p:spPr>
          <a:xfrm>
            <a:off x="7609860" y="2369706"/>
            <a:ext cx="2593751"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Seminal vesicle</a:t>
            </a:r>
            <a:endParaRPr lang="en-US" dirty="0">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1C313EE-0B6B-48ED-839B-24E485FBBAB6}"/>
              </a:ext>
            </a:extLst>
          </p:cNvPr>
          <p:cNvCxnSpPr>
            <a:cxnSpLocks/>
          </p:cNvCxnSpPr>
          <p:nvPr/>
        </p:nvCxnSpPr>
        <p:spPr>
          <a:xfrm flipH="1">
            <a:off x="5899689" y="2531451"/>
            <a:ext cx="1710171" cy="834478"/>
          </a:xfrm>
          <a:prstGeom prst="line">
            <a:avLst/>
          </a:prstGeom>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3EAA65-47C2-4F7B-95A6-B4FD7AEC718F}"/>
              </a:ext>
            </a:extLst>
          </p:cNvPr>
          <p:cNvSpPr txBox="1"/>
          <p:nvPr/>
        </p:nvSpPr>
        <p:spPr>
          <a:xfrm>
            <a:off x="7469629" y="2883251"/>
            <a:ext cx="2293294"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Prostate gland</a:t>
            </a:r>
            <a:endParaRPr lang="en-US"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D1E57C4-2A35-486D-83A7-E070BF3B4DDC}"/>
              </a:ext>
            </a:extLst>
          </p:cNvPr>
          <p:cNvCxnSpPr>
            <a:cxnSpLocks/>
            <a:stCxn id="18" idx="1"/>
          </p:cNvCxnSpPr>
          <p:nvPr/>
        </p:nvCxnSpPr>
        <p:spPr>
          <a:xfrm flipH="1">
            <a:off x="5361328" y="3114084"/>
            <a:ext cx="2108301" cy="906500"/>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1BECA4AD-01CA-4F33-849A-65475398F61D}"/>
              </a:ext>
            </a:extLst>
          </p:cNvPr>
          <p:cNvSpPr txBox="1"/>
          <p:nvPr/>
        </p:nvSpPr>
        <p:spPr>
          <a:xfrm>
            <a:off x="7413237" y="1954076"/>
            <a:ext cx="2593751"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Bladder</a:t>
            </a:r>
            <a:endParaRPr lang="en-US" dirty="0">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3B05D594-8610-4518-8CEF-FDE1FD05A849}"/>
              </a:ext>
            </a:extLst>
          </p:cNvPr>
          <p:cNvCxnSpPr>
            <a:cxnSpLocks/>
            <a:stCxn id="20" idx="1"/>
          </p:cNvCxnSpPr>
          <p:nvPr/>
        </p:nvCxnSpPr>
        <p:spPr>
          <a:xfrm flipH="1">
            <a:off x="5192074" y="2184909"/>
            <a:ext cx="2221163" cy="805168"/>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19FFCA12-54A7-4D27-A5FC-35301D3E629E}"/>
              </a:ext>
            </a:extLst>
          </p:cNvPr>
          <p:cNvSpPr txBox="1"/>
          <p:nvPr/>
        </p:nvSpPr>
        <p:spPr>
          <a:xfrm>
            <a:off x="7589203" y="3754497"/>
            <a:ext cx="1872208" cy="46166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Urethra</a:t>
            </a:r>
            <a:endParaRPr lang="en-US"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0159E883-F8DA-4FD8-8E60-716E1C000616}"/>
              </a:ext>
            </a:extLst>
          </p:cNvPr>
          <p:cNvCxnSpPr>
            <a:cxnSpLocks/>
            <a:stCxn id="22" idx="1"/>
          </p:cNvCxnSpPr>
          <p:nvPr/>
        </p:nvCxnSpPr>
        <p:spPr>
          <a:xfrm flipH="1">
            <a:off x="3413140" y="3985330"/>
            <a:ext cx="4176063" cy="86984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2339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1000"/>
                                        <p:tgtEl>
                                          <p:spTgt spid="14"/>
                                        </p:tgtEl>
                                      </p:cBhvr>
                                    </p:animEffect>
                                    <p:anim calcmode="lin" valueType="num">
                                      <p:cBhvr>
                                        <p:cTn id="58" dur="1000" fill="hold"/>
                                        <p:tgtEl>
                                          <p:spTgt spid="14"/>
                                        </p:tgtEl>
                                        <p:attrNameLst>
                                          <p:attrName>ppt_x</p:attrName>
                                        </p:attrNameLst>
                                      </p:cBhvr>
                                      <p:tavLst>
                                        <p:tav tm="0">
                                          <p:val>
                                            <p:strVal val="#ppt_x"/>
                                          </p:val>
                                        </p:tav>
                                        <p:tav tm="100000">
                                          <p:val>
                                            <p:strVal val="#ppt_x"/>
                                          </p:val>
                                        </p:tav>
                                      </p:tavLst>
                                    </p:anim>
                                    <p:anim calcmode="lin" valueType="num">
                                      <p:cBhvr>
                                        <p:cTn id="59" dur="10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1000"/>
                                        <p:tgtEl>
                                          <p:spTgt spid="15"/>
                                        </p:tgtEl>
                                      </p:cBhvr>
                                    </p:animEffect>
                                    <p:anim calcmode="lin" valueType="num">
                                      <p:cBhvr>
                                        <p:cTn id="63" dur="1000" fill="hold"/>
                                        <p:tgtEl>
                                          <p:spTgt spid="15"/>
                                        </p:tgtEl>
                                        <p:attrNameLst>
                                          <p:attrName>ppt_x</p:attrName>
                                        </p:attrNameLst>
                                      </p:cBhvr>
                                      <p:tavLst>
                                        <p:tav tm="0">
                                          <p:val>
                                            <p:strVal val="#ppt_x"/>
                                          </p:val>
                                        </p:tav>
                                        <p:tav tm="100000">
                                          <p:val>
                                            <p:strVal val="#ppt_x"/>
                                          </p:val>
                                        </p:tav>
                                      </p:tavLst>
                                    </p:anim>
                                    <p:anim calcmode="lin" valueType="num">
                                      <p:cBhvr>
                                        <p:cTn id="6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1000"/>
                                        <p:tgtEl>
                                          <p:spTgt spid="19"/>
                                        </p:tgtEl>
                                      </p:cBhvr>
                                    </p:animEffect>
                                    <p:anim calcmode="lin" valueType="num">
                                      <p:cBhvr>
                                        <p:cTn id="87" dur="1000" fill="hold"/>
                                        <p:tgtEl>
                                          <p:spTgt spid="19"/>
                                        </p:tgtEl>
                                        <p:attrNameLst>
                                          <p:attrName>ppt_x</p:attrName>
                                        </p:attrNameLst>
                                      </p:cBhvr>
                                      <p:tavLst>
                                        <p:tav tm="0">
                                          <p:val>
                                            <p:strVal val="#ppt_x"/>
                                          </p:val>
                                        </p:tav>
                                        <p:tav tm="100000">
                                          <p:val>
                                            <p:strVal val="#ppt_x"/>
                                          </p:val>
                                        </p:tav>
                                      </p:tavLst>
                                    </p:anim>
                                    <p:anim calcmode="lin" valueType="num">
                                      <p:cBhvr>
                                        <p:cTn id="8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1000"/>
                                        <p:tgtEl>
                                          <p:spTgt spid="20"/>
                                        </p:tgtEl>
                                      </p:cBhvr>
                                    </p:animEffect>
                                    <p:anim calcmode="lin" valueType="num">
                                      <p:cBhvr>
                                        <p:cTn id="94" dur="1000" fill="hold"/>
                                        <p:tgtEl>
                                          <p:spTgt spid="20"/>
                                        </p:tgtEl>
                                        <p:attrNameLst>
                                          <p:attrName>ppt_x</p:attrName>
                                        </p:attrNameLst>
                                      </p:cBhvr>
                                      <p:tavLst>
                                        <p:tav tm="0">
                                          <p:val>
                                            <p:strVal val="#ppt_x"/>
                                          </p:val>
                                        </p:tav>
                                        <p:tav tm="100000">
                                          <p:val>
                                            <p:strVal val="#ppt_x"/>
                                          </p:val>
                                        </p:tav>
                                      </p:tavLst>
                                    </p:anim>
                                    <p:anim calcmode="lin" valueType="num">
                                      <p:cBhvr>
                                        <p:cTn id="95" dur="1000" fill="hold"/>
                                        <p:tgtEl>
                                          <p:spTgt spid="20"/>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1000"/>
                                        <p:tgtEl>
                                          <p:spTgt spid="21"/>
                                        </p:tgtEl>
                                      </p:cBhvr>
                                    </p:animEffect>
                                    <p:anim calcmode="lin" valueType="num">
                                      <p:cBhvr>
                                        <p:cTn id="99" dur="1000" fill="hold"/>
                                        <p:tgtEl>
                                          <p:spTgt spid="21"/>
                                        </p:tgtEl>
                                        <p:attrNameLst>
                                          <p:attrName>ppt_x</p:attrName>
                                        </p:attrNameLst>
                                      </p:cBhvr>
                                      <p:tavLst>
                                        <p:tav tm="0">
                                          <p:val>
                                            <p:strVal val="#ppt_x"/>
                                          </p:val>
                                        </p:tav>
                                        <p:tav tm="100000">
                                          <p:val>
                                            <p:strVal val="#ppt_x"/>
                                          </p:val>
                                        </p:tav>
                                      </p:tavLst>
                                    </p:anim>
                                    <p:anim calcmode="lin" valueType="num">
                                      <p:cBhvr>
                                        <p:cTn id="10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anim calcmode="lin" valueType="num">
                                      <p:cBhvr>
                                        <p:cTn id="106" dur="1000" fill="hold"/>
                                        <p:tgtEl>
                                          <p:spTgt spid="22"/>
                                        </p:tgtEl>
                                        <p:attrNameLst>
                                          <p:attrName>ppt_x</p:attrName>
                                        </p:attrNameLst>
                                      </p:cBhvr>
                                      <p:tavLst>
                                        <p:tav tm="0">
                                          <p:val>
                                            <p:strVal val="#ppt_x"/>
                                          </p:val>
                                        </p:tav>
                                        <p:tav tm="100000">
                                          <p:val>
                                            <p:strVal val="#ppt_x"/>
                                          </p:val>
                                        </p:tav>
                                      </p:tavLst>
                                    </p:anim>
                                    <p:anim calcmode="lin" valueType="num">
                                      <p:cBhvr>
                                        <p:cTn id="107" dur="1000" fill="hold"/>
                                        <p:tgtEl>
                                          <p:spTgt spid="22"/>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4" grpId="0"/>
      <p:bldP spid="16" grpId="0"/>
      <p:bldP spid="18" grpId="0"/>
      <p:bldP spid="20" grpId="0"/>
      <p:bldP spid="22"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LHU032922.pptx" id="{9C9A844F-60E2-4832-9500-5CDCB9E9264F}" vid="{F3BFBC48-11B2-4151-9D1F-1441328DED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c35f27a-7766-42e4-af79-3c5503d623c9" xsi:nil="true"/>
    <lcf76f155ced4ddcb4097134ff3c332f xmlns="88b26220-c0c3-4b70-bd45-470f1aa6fb54">
      <Terms xmlns="http://schemas.microsoft.com/office/infopath/2007/PartnerControls"/>
    </lcf76f155ced4ddcb4097134ff3c332f>
    <Details xmlns="88b26220-c0c3-4b70-bd45-470f1aa6fb5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970EF6889E1542940F523285A40321" ma:contentTypeVersion="17" ma:contentTypeDescription="Create a new document." ma:contentTypeScope="" ma:versionID="0306d1d65540748c94805bb0236d1746">
  <xsd:schema xmlns:xsd="http://www.w3.org/2001/XMLSchema" xmlns:xs="http://www.w3.org/2001/XMLSchema" xmlns:p="http://schemas.microsoft.com/office/2006/metadata/properties" xmlns:ns2="88b26220-c0c3-4b70-bd45-470f1aa6fb54" xmlns:ns3="8c35f27a-7766-42e4-af79-3c5503d623c9" targetNamespace="http://schemas.microsoft.com/office/2006/metadata/properties" ma:root="true" ma:fieldsID="df2121132868da5439a57edafd1e1dc2" ns2:_="" ns3:_="">
    <xsd:import namespace="88b26220-c0c3-4b70-bd45-470f1aa6fb54"/>
    <xsd:import namespace="8c35f27a-7766-42e4-af79-3c5503d623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Details"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26220-c0c3-4b70-bd45-470f1aa6fb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Details" ma:index="18" nillable="true" ma:displayName="Details" ma:format="Dropdown" ma:internalName="Details">
      <xsd:simpleType>
        <xsd:restriction base="dms:Text">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c35f27a-7766-42e4-af79-3c5503d623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bacca76-5b74-4581-b56d-a9bb706afbaf}" ma:internalName="TaxCatchAll" ma:showField="CatchAllData" ma:web="8c35f27a-7766-42e4-af79-3c5503d623c9">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9397EC-BF06-47BC-AD3E-64C7FA62ECB1}">
  <ds:schemaRefs>
    <ds:schemaRef ds:uri="http://schemas.microsoft.com/sharepoint/v3/contenttype/forms"/>
  </ds:schemaRefs>
</ds:datastoreItem>
</file>

<file path=customXml/itemProps2.xml><?xml version="1.0" encoding="utf-8"?>
<ds:datastoreItem xmlns:ds="http://schemas.openxmlformats.org/officeDocument/2006/customXml" ds:itemID="{64FFF14B-79D3-43C7-8740-863BE17865F5}">
  <ds:schemaRefs>
    <ds:schemaRef ds:uri="http://schemas.microsoft.com/office/2006/documentManagement/types"/>
    <ds:schemaRef ds:uri="http://purl.org/dc/elements/1.1/"/>
    <ds:schemaRef ds:uri="http://schemas.microsoft.com/office/2006/metadata/properties"/>
    <ds:schemaRef ds:uri="8c35f27a-7766-42e4-af79-3c5503d623c9"/>
    <ds:schemaRef ds:uri="http://schemas.microsoft.com/office/infopath/2007/PartnerControls"/>
    <ds:schemaRef ds:uri="88b26220-c0c3-4b70-bd45-470f1aa6fb54"/>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30278462-3711-475E-AC4B-EE67B3E24B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b26220-c0c3-4b70-bd45-470f1aa6fb54"/>
    <ds:schemaRef ds:uri="8c35f27a-7766-42e4-af79-3c5503d62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MLHU2022-Template</Template>
  <TotalTime>669</TotalTime>
  <Words>3109</Words>
  <Application>Microsoft Office PowerPoint</Application>
  <PresentationFormat>Widescreen</PresentationFormat>
  <Paragraphs>430</Paragraphs>
  <Slides>28</Slides>
  <Notes>28</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Custom Design</vt:lpstr>
      <vt:lpstr>PowerPoint Presentation</vt:lpstr>
      <vt:lpstr>Class Guidelines</vt:lpstr>
      <vt:lpstr>Everyone has the right to choose:</vt:lpstr>
      <vt:lpstr>What is Intimacy?</vt:lpstr>
      <vt:lpstr>What is Abstinence?</vt:lpstr>
      <vt:lpstr>Consent</vt:lpstr>
      <vt:lpstr> Consent </vt:lpstr>
      <vt:lpstr>Reproduction and Anatomy Review</vt:lpstr>
      <vt:lpstr>Person with a penis</vt:lpstr>
      <vt:lpstr>Person with a vulva</vt:lpstr>
      <vt:lpstr>The Menstrual Cycle</vt:lpstr>
      <vt:lpstr>Contraception</vt:lpstr>
      <vt:lpstr>PowerPoint Presentation</vt:lpstr>
      <vt:lpstr>Hormonal Methods</vt:lpstr>
      <vt:lpstr>The Pill</vt:lpstr>
      <vt:lpstr>Transdermal Patch</vt:lpstr>
      <vt:lpstr>Vaginal Ring Brand name: Nuva Ring</vt:lpstr>
      <vt:lpstr>Injectable Contraceptive Brand name: Depo Provera</vt:lpstr>
      <vt:lpstr>Intrauterine System – IUS Brand name: Kyleena and Mirena </vt:lpstr>
      <vt:lpstr>Side Effects of Hormonal Methods</vt:lpstr>
      <vt:lpstr>Emergency Contraception (the morning after pill)</vt:lpstr>
      <vt:lpstr>Non-Hormonal Methods</vt:lpstr>
      <vt:lpstr>Condom</vt:lpstr>
      <vt:lpstr>Internal Condom</vt:lpstr>
      <vt:lpstr>Intrauterine Device – IUD </vt:lpstr>
      <vt:lpstr>Who to talk to</vt:lpstr>
      <vt:lpstr>Where to get more information</vt:lpstr>
      <vt:lpstr>Birth Control Clinics Middlesex-London Health Unit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Eckert</dc:creator>
  <cp:lastModifiedBy>Jacqueline Eckert</cp:lastModifiedBy>
  <cp:revision>140</cp:revision>
  <dcterms:created xsi:type="dcterms:W3CDTF">2022-05-03T16:01:27Z</dcterms:created>
  <dcterms:modified xsi:type="dcterms:W3CDTF">2023-11-06T19:45:51Z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0x01010050970EF6889E1542940F523285A40321</vt:lpwstr>
  </property>
  <property fmtid="{D5CDD505-2E9C-101B-9397-08002B2CF9AE}" pid="3" name="MediaServiceImageTags">
    <vt:lpwstr/>
  </property>
</Properties>
</file>