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6_8E3A46ED.xml" ContentType="application/vnd.ms-powerpoint.comments+xml"/>
  <Override PartName="/ppt/notesSlides/notesSlide6.xml" ContentType="application/vnd.openxmlformats-officedocument.presentationml.notesSlide+xml"/>
  <Override PartName="/ppt/comments/modernComment_117_7A85FEFC.xml" ContentType="application/vnd.ms-powerpoint.comments+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1"/>
  </p:notesMasterIdLst>
  <p:sldIdLst>
    <p:sldId id="256" r:id="rId5"/>
    <p:sldId id="258" r:id="rId6"/>
    <p:sldId id="285" r:id="rId7"/>
    <p:sldId id="262" r:id="rId8"/>
    <p:sldId id="277" r:id="rId9"/>
    <p:sldId id="278" r:id="rId10"/>
    <p:sldId id="279" r:id="rId11"/>
    <p:sldId id="267" r:id="rId12"/>
    <p:sldId id="280" r:id="rId13"/>
    <p:sldId id="268" r:id="rId14"/>
    <p:sldId id="284" r:id="rId15"/>
    <p:sldId id="282" r:id="rId16"/>
    <p:sldId id="283" r:id="rId17"/>
    <p:sldId id="272" r:id="rId18"/>
    <p:sldId id="273"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AC158-C1DA-849A-8ACE-AE6887ABCC5C}" name="Catherine Stewart" initials="CS" userId="S::catherine.stewart@mlhu.on.ca::661a0851-1806-4e43-81c1-cdd3cf4530fc" providerId="AD"/>
  <p188:author id="{683257AB-4898-E323-CBA9-9DBDDC71BD60}" name="Jacqueline Eckert" initials="JE" userId="S::jacqueline.eckert@mlhu.on.ca::1f843b4d-32c0-467e-a6e0-8181a83124c8" providerId="AD"/>
  <p188:author id="{C5ED5DD0-15C9-1FA9-3171-E31C9050DF40}" name="Maddalena Rokita" initials="MR" userId="S::maddalena.rokita@mlhu.on.ca::349e5483-fed3-4aea-9982-ee46e608f4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3D736-2894-B902-66EC-52D216B5AC38}" v="159" dt="2024-07-08T17:25:54.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51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116_8E3A46ED.xml><?xml version="1.0" encoding="utf-8"?>
<p188:cmLst xmlns:a="http://schemas.openxmlformats.org/drawingml/2006/main" xmlns:r="http://schemas.openxmlformats.org/officeDocument/2006/relationships" xmlns:p188="http://schemas.microsoft.com/office/powerpoint/2018/8/main">
  <p188:cm id="{F4B5FCC9-AD99-4CE3-891E-A9D3BBECB6EA}" authorId="{C5ED5DD0-15C9-1FA9-3171-E31C9050DF40}" status="resolved" created="2022-08-19T14:54:58.930" complete="100000">
    <pc:sldMkLst xmlns:pc="http://schemas.microsoft.com/office/powerpoint/2013/main/command">
      <pc:docMk/>
      <pc:sldMk cId="2386183917" sldId="278"/>
    </pc:sldMkLst>
    <p188:txBody>
      <a:bodyPr/>
      <a:lstStyle/>
      <a:p>
        <a:r>
          <a:rPr lang="en-US"/>
          <a:t>infected person's blood and bodily fluids</a:t>
        </a:r>
      </a:p>
    </p188:txBody>
  </p188:cm>
  <p188:cm id="{542392BE-9E3C-408B-95CA-40B28B8789E1}" authorId="{C5ED5DD0-15C9-1FA9-3171-E31C9050DF40}" status="resolved" created="2022-08-19T18:05:06.035" complete="100000">
    <ac:deMkLst xmlns:ac="http://schemas.microsoft.com/office/drawing/2013/main/command">
      <pc:docMk xmlns:pc="http://schemas.microsoft.com/office/powerpoint/2013/main/command"/>
      <pc:sldMk xmlns:pc="http://schemas.microsoft.com/office/powerpoint/2013/main/command" cId="2386183917" sldId="278"/>
      <ac:spMk id="3" creationId="{2E3E348C-EB62-857B-4293-EA3A44C34389}"/>
    </ac:deMkLst>
    <p188:txBody>
      <a:bodyPr/>
      <a:lstStyle/>
      <a:p>
        <a:r>
          <a:rPr lang="en-US"/>
          <a:t>add dose info?</a:t>
        </a:r>
      </a:p>
    </p188:txBody>
  </p188:cm>
</p188:cmLst>
</file>

<file path=ppt/comments/modernComment_117_7A85FEFC.xml><?xml version="1.0" encoding="utf-8"?>
<p188:cmLst xmlns:a="http://schemas.openxmlformats.org/drawingml/2006/main" xmlns:r="http://schemas.openxmlformats.org/officeDocument/2006/relationships" xmlns:p188="http://schemas.microsoft.com/office/powerpoint/2018/8/main">
  <p188:cm id="{3F897993-7F5D-438A-9210-8FBDA8C3451D}" authorId="{C5ED5DD0-15C9-1FA9-3171-E31C9050DF40}" status="resolved" created="2022-08-19T15:19:17.562" complete="100000">
    <ac:deMkLst xmlns:ac="http://schemas.microsoft.com/office/drawing/2013/main/command">
      <pc:docMk xmlns:pc="http://schemas.microsoft.com/office/powerpoint/2013/main/command"/>
      <pc:sldMk xmlns:pc="http://schemas.microsoft.com/office/powerpoint/2013/main/command" cId="2055601916" sldId="279"/>
      <ac:spMk id="3" creationId="{9E32350D-C21E-8622-15B1-35B54E73A560}"/>
    </ac:deMkLst>
    <p188:txBody>
      <a:bodyPr/>
      <a:lstStyle/>
      <a:p>
        <a:r>
          <a:rPr lang="en-US"/>
          <a:t>skin to skin contact with an infected partner</a:t>
        </a:r>
      </a:p>
    </p188:txBody>
  </p188:cm>
  <p188:cm id="{509B5804-222B-4AC7-85D2-42C7EE9C57C9}" authorId="{320AC158-C1DA-849A-8ACE-AE6887ABCC5C}" status="resolved" created="2022-08-19T18:07:05.051" complete="100000">
    <ac:deMkLst xmlns:ac="http://schemas.microsoft.com/office/drawing/2013/main/command">
      <pc:docMk xmlns:pc="http://schemas.microsoft.com/office/powerpoint/2013/main/command"/>
      <pc:sldMk xmlns:pc="http://schemas.microsoft.com/office/powerpoint/2013/main/command" cId="2055601916" sldId="279"/>
      <ac:spMk id="3" creationId="{9E32350D-C21E-8622-15B1-35B54E73A560}"/>
    </ac:deMkLst>
    <p188:txBody>
      <a:bodyPr/>
      <a:lstStyle/>
      <a:p>
        <a:r>
          <a:rPr lang="en-US"/>
          <a:t>add dose info?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C707F-39D4-4A4B-A30E-5B46494A9849}"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B5F1E-D5BC-4B13-A8C5-12F448E419FD}" type="slidenum">
              <a:rPr lang="en-US" smtClean="0"/>
              <a:t>‹#›</a:t>
            </a:fld>
            <a:endParaRPr lang="en-US"/>
          </a:p>
        </p:txBody>
      </p:sp>
    </p:spTree>
    <p:extLst>
      <p:ext uri="{BB962C8B-B14F-4D97-AF65-F5344CB8AC3E}">
        <p14:creationId xmlns:p14="http://schemas.microsoft.com/office/powerpoint/2010/main" val="404167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41HvgEKQSk" TargetMode="External"/><Relationship Id="rId7" Type="http://schemas.openxmlformats.org/officeDocument/2006/relationships/hyperlink" Target="https://immunize.ca/sites/default/files/Resource%20and%20Product%20Uploads%20(PDFs)/Products%20and%20Resources/Pain%20Management/Parents/SchoolVaccine-StudentHandout_Fr_10_11_2018.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immunize.ca/sites/default/files/Resource%20and%20Product%20Uploads%20(PDFs)/Products%20and%20Resources/Pain%20Management/Individuals/card_teens_2021_poster_1f.pdf" TargetMode="External"/><Relationship Id="rId5" Type="http://schemas.openxmlformats.org/officeDocument/2006/relationships/hyperlink" Target="https://assets.aboutkidshealth.ca/AKHAssets/CARD_Vaccination_Poster.pdf" TargetMode="External"/><Relationship Id="rId4" Type="http://schemas.openxmlformats.org/officeDocument/2006/relationships/hyperlink" Target="https://assets.aboutkidshealth.ca/AKHAssets/CARD_Vaccination_Handout.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illustrations/vaccine-ampoule-injection-vials-alu-597269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vectors/checkmark-tick-check-yes-mark-30375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vectors/bottledwater-water-bottle-mineral-412700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nada.ca/en/public-health/services/publications/healthy-living/canadian-immunization-guide-part-4-active-vaccines/page-9-human-papillomavirus-vaccine.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PHN introduction script – This presentation is from the Middlesex London Health Unit and it will provide you with information to prepare for the grade 7 immunization clinic.</a:t>
            </a:r>
          </a:p>
        </p:txBody>
      </p:sp>
      <p:sp>
        <p:nvSpPr>
          <p:cNvPr id="4" name="Slide Number Placeholder 3"/>
          <p:cNvSpPr>
            <a:spLocks noGrp="1"/>
          </p:cNvSpPr>
          <p:nvPr>
            <p:ph type="sldNum" sz="quarter" idx="5"/>
          </p:nvPr>
        </p:nvSpPr>
        <p:spPr/>
        <p:txBody>
          <a:bodyPr/>
          <a:lstStyle/>
          <a:p>
            <a:fld id="{437B5F1E-D5BC-4B13-A8C5-12F448E419FD}" type="slidenum">
              <a:rPr lang="en-US" smtClean="0"/>
              <a:t>1</a:t>
            </a:fld>
            <a:endParaRPr lang="en-US"/>
          </a:p>
        </p:txBody>
      </p:sp>
    </p:spTree>
    <p:extLst>
      <p:ext uri="{BB962C8B-B14F-4D97-AF65-F5344CB8AC3E}">
        <p14:creationId xmlns:p14="http://schemas.microsoft.com/office/powerpoint/2010/main" val="328220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PHN Speaker Notes -It is important to be respectful of your classmates and their privacy. You can help or support others who might be nervous or stressed during the clinic. Everyone deserves respect. </a:t>
            </a:r>
            <a:endParaRPr lang="en-US"/>
          </a:p>
          <a:p>
            <a:endParaRPr lang="en-US"/>
          </a:p>
          <a:p>
            <a:r>
              <a:rPr lang="en-US"/>
              <a:t>Image source: https://pixabay.com/images/search/boy%20friends%20hugging/</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11</a:t>
            </a:fld>
            <a:endParaRPr lang="en-US"/>
          </a:p>
        </p:txBody>
      </p:sp>
    </p:spTree>
    <p:extLst>
      <p:ext uri="{BB962C8B-B14F-4D97-AF65-F5344CB8AC3E}">
        <p14:creationId xmlns:p14="http://schemas.microsoft.com/office/powerpoint/2010/main" val="104854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PHN Speaker Notes –If you have vaccine records from other countries please contact the Health Unit.</a:t>
            </a:r>
          </a:p>
        </p:txBody>
      </p:sp>
      <p:sp>
        <p:nvSpPr>
          <p:cNvPr id="4" name="Slide Number Placeholder 3"/>
          <p:cNvSpPr>
            <a:spLocks noGrp="1"/>
          </p:cNvSpPr>
          <p:nvPr>
            <p:ph type="sldNum" sz="quarter" idx="5"/>
          </p:nvPr>
        </p:nvSpPr>
        <p:spPr/>
        <p:txBody>
          <a:bodyPr/>
          <a:lstStyle/>
          <a:p>
            <a:fld id="{437B5F1E-D5BC-4B13-A8C5-12F448E419FD}" type="slidenum">
              <a:rPr lang="en-US" smtClean="0"/>
              <a:t>12</a:t>
            </a:fld>
            <a:endParaRPr lang="en-US"/>
          </a:p>
        </p:txBody>
      </p:sp>
    </p:spTree>
    <p:extLst>
      <p:ext uri="{BB962C8B-B14F-4D97-AF65-F5344CB8AC3E}">
        <p14:creationId xmlns:p14="http://schemas.microsoft.com/office/powerpoint/2010/main" val="363426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PHN Speaker Notes –Immunizations are only given with consent, if we do not have your consent form we may call home to talk to a parent or guardian for consent.</a:t>
            </a:r>
          </a:p>
        </p:txBody>
      </p:sp>
      <p:sp>
        <p:nvSpPr>
          <p:cNvPr id="4" name="Slide Number Placeholder 3"/>
          <p:cNvSpPr>
            <a:spLocks noGrp="1"/>
          </p:cNvSpPr>
          <p:nvPr>
            <p:ph type="sldNum" sz="quarter" idx="5"/>
          </p:nvPr>
        </p:nvSpPr>
        <p:spPr/>
        <p:txBody>
          <a:bodyPr/>
          <a:lstStyle/>
          <a:p>
            <a:fld id="{437B5F1E-D5BC-4B13-A8C5-12F448E419FD}" type="slidenum">
              <a:rPr lang="en-US" smtClean="0"/>
              <a:t>13</a:t>
            </a:fld>
            <a:endParaRPr lang="en-US"/>
          </a:p>
        </p:txBody>
      </p:sp>
    </p:spTree>
    <p:extLst>
      <p:ext uri="{BB962C8B-B14F-4D97-AF65-F5344CB8AC3E}">
        <p14:creationId xmlns:p14="http://schemas.microsoft.com/office/powerpoint/2010/main" val="69683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65163"/>
            <a:ext cx="6302375" cy="3546475"/>
          </a:xfrm>
        </p:spPr>
      </p:sp>
      <p:sp>
        <p:nvSpPr>
          <p:cNvPr id="3" name="Notes Placeholder 2"/>
          <p:cNvSpPr>
            <a:spLocks noGrp="1"/>
          </p:cNvSpPr>
          <p:nvPr>
            <p:ph type="body" idx="1"/>
          </p:nvPr>
        </p:nvSpPr>
        <p:spPr/>
        <p:txBody>
          <a:bodyPr/>
          <a:lstStyle/>
          <a:p>
            <a:r>
              <a:rPr lang="en-US" i="1">
                <a:cs typeface="Calibri"/>
              </a:rPr>
              <a:t>PHN Speaker Notes -The CARD system provides four strategies to help you to prepare for immunizations. C stands for comfort, A stands for ask, R stands for relax and D stands for distract. </a:t>
            </a:r>
            <a:endParaRPr lang="en-US" i="1"/>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14</a:t>
            </a:fld>
            <a:endParaRPr lang="en-US" altLang="en-US"/>
          </a:p>
        </p:txBody>
      </p:sp>
    </p:spTree>
    <p:extLst>
      <p:ext uri="{BB962C8B-B14F-4D97-AF65-F5344CB8AC3E}">
        <p14:creationId xmlns:p14="http://schemas.microsoft.com/office/powerpoint/2010/main" val="279786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65163"/>
            <a:ext cx="6302375" cy="3546475"/>
          </a:xfrm>
        </p:spPr>
      </p:sp>
      <p:sp>
        <p:nvSpPr>
          <p:cNvPr id="3" name="Notes Placeholder 2"/>
          <p:cNvSpPr>
            <a:spLocks noGrp="1"/>
          </p:cNvSpPr>
          <p:nvPr>
            <p:ph type="body" idx="1"/>
          </p:nvPr>
        </p:nvSpPr>
        <p:spPr/>
        <p:txBody>
          <a:bodyPr/>
          <a:lstStyle/>
          <a:p>
            <a:r>
              <a:rPr lang="en-US" i="1" dirty="0"/>
              <a:t>PHN Speaker Notes -Here are some examples of different strategies: wear a short-sleeved shirt, ask questions, take slow deep breaths, or talk with someone to distract yourself.  Which strategies would work best for you? </a:t>
            </a:r>
            <a:endParaRPr lang="en-US" dirty="0"/>
          </a:p>
          <a:p>
            <a:endParaRPr lang="en-US" i="1">
              <a:latin typeface="Calibri"/>
              <a:cs typeface="Calibri"/>
            </a:endParaRPr>
          </a:p>
          <a:p>
            <a:r>
              <a:rPr lang="en-CA" dirty="0">
                <a:latin typeface="Times New Roman"/>
                <a:cs typeface="Times New Roman"/>
              </a:rPr>
              <a:t>Optional Video explaining the CARD System </a:t>
            </a:r>
            <a:r>
              <a:rPr lang="en-CA" dirty="0">
                <a:latin typeface="Times New Roman"/>
                <a:cs typeface="Times New Roman"/>
                <a:hlinkClick r:id="rId3"/>
              </a:rPr>
              <a:t>https://youtu.be/c41HvgEKQSk</a:t>
            </a:r>
            <a:r>
              <a:rPr lang="en-CA" dirty="0">
                <a:latin typeface="Times New Roman"/>
                <a:cs typeface="Times New Roman"/>
              </a:rPr>
              <a:t>  (7:46)</a:t>
            </a:r>
          </a:p>
          <a:p>
            <a:endParaRPr lang="en-CA">
              <a:latin typeface="Times New Roman"/>
              <a:cs typeface="Times New Roman"/>
            </a:endParaRPr>
          </a:p>
          <a:p>
            <a:r>
              <a:rPr lang="en-US" dirty="0">
                <a:hlinkClick r:id="rId4"/>
              </a:rPr>
              <a:t>https://assets.aboutkidshealth.ca/AKHAssets/CARD_Vaccination_Handout.pdf</a:t>
            </a:r>
            <a:endParaRPr lang="en-US" dirty="0">
              <a:cs typeface="Calibri"/>
              <a:hlinkClick r:id="rId4"/>
            </a:endParaRPr>
          </a:p>
          <a:p>
            <a:endParaRPr lang="en-US">
              <a:cs typeface="Calibri"/>
            </a:endParaRPr>
          </a:p>
          <a:p>
            <a:r>
              <a:rPr lang="en-US" dirty="0">
                <a:hlinkClick r:id="rId5"/>
              </a:rPr>
              <a:t>https://assets.aboutkidshealth.ca/AKHAssets/CARD_Vaccination_Poster.pdf</a:t>
            </a:r>
            <a:endParaRPr lang="en-CA" dirty="0">
              <a:latin typeface="Times New Roman"/>
              <a:cs typeface="Times New Roman"/>
            </a:endParaRPr>
          </a:p>
          <a:p>
            <a:endParaRPr lang="en-CA">
              <a:latin typeface="Times New Roman"/>
              <a:cs typeface="Times New Roman"/>
            </a:endParaRPr>
          </a:p>
          <a:p>
            <a:endParaRPr lang="en-CA"/>
          </a:p>
          <a:p>
            <a:r>
              <a:rPr lang="en-CA" dirty="0">
                <a:latin typeface="Times New Roman"/>
                <a:cs typeface="Times New Roman"/>
              </a:rPr>
              <a:t>French CARD System Poster: </a:t>
            </a:r>
            <a:r>
              <a:rPr lang="en-CA" dirty="0">
                <a:latin typeface="Times New Roman"/>
                <a:cs typeface="Times New Roman"/>
                <a:hlinkClick r:id="rId6"/>
              </a:rPr>
              <a:t>https://immunize.ca/sites/default/files/Resource%20and%20Product%20Uploads%20(PDFs)/Products%20and%20Resources/Pain%20Management/Individuals/card_teens_2021_poster_1f.pdf</a:t>
            </a:r>
          </a:p>
          <a:p>
            <a:endParaRPr lang="en-CA">
              <a:latin typeface="Times New Roman"/>
              <a:cs typeface="Times New Roman"/>
            </a:endParaRPr>
          </a:p>
          <a:p>
            <a:r>
              <a:rPr lang="en-CA" dirty="0">
                <a:latin typeface="Times New Roman"/>
                <a:cs typeface="Times New Roman"/>
              </a:rPr>
              <a:t>French CARD System Student Handout:</a:t>
            </a:r>
          </a:p>
          <a:p>
            <a:r>
              <a:rPr lang="en-US" dirty="0">
                <a:latin typeface="Times New Roman"/>
                <a:cs typeface="Times New Roman"/>
                <a:hlinkClick r:id="rId7"/>
              </a:rPr>
              <a:t>https://immunize.ca/sites/default/files/Resource%20and%20Product%20Uploads%20(PDFs)/Products%20and%20Resources/Pain%20Management/Parents/SchoolVaccine-StudentHandout_Fr_10_11_2018.pdf</a:t>
            </a:r>
          </a:p>
          <a:p>
            <a:endParaRPr lang="en-US">
              <a:latin typeface="Times New Roman"/>
              <a:cs typeface="Times New Roman"/>
            </a:endParaRPr>
          </a:p>
          <a:p>
            <a:endParaRPr lang="en-US" b="1">
              <a:latin typeface="Calibri" panose="020F0502020204030204"/>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15</a:t>
            </a:fld>
            <a:endParaRPr lang="en-US" altLang="en-US"/>
          </a:p>
        </p:txBody>
      </p:sp>
    </p:spTree>
    <p:extLst>
      <p:ext uri="{BB962C8B-B14F-4D97-AF65-F5344CB8AC3E}">
        <p14:creationId xmlns:p14="http://schemas.microsoft.com/office/powerpoint/2010/main" val="291212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65163"/>
            <a:ext cx="6302375" cy="3546475"/>
          </a:xfrm>
        </p:spPr>
      </p:sp>
      <p:sp>
        <p:nvSpPr>
          <p:cNvPr id="3" name="Notes Placeholder 2"/>
          <p:cNvSpPr>
            <a:spLocks noGrp="1"/>
          </p:cNvSpPr>
          <p:nvPr>
            <p:ph type="body" idx="1"/>
          </p:nvPr>
        </p:nvSpPr>
        <p:spPr/>
        <p:txBody>
          <a:bodyPr/>
          <a:lstStyle/>
          <a:p>
            <a:r>
              <a:rPr lang="en-US" i="1">
                <a:cs typeface="Calibri"/>
              </a:rPr>
              <a:t>PHN Speaker Notes -If you have any questions, please visit our MLHU website or call the Vaccine Preventable Disease Team at the Health Unit. Contact information is on your consent form.</a:t>
            </a:r>
            <a:endParaRPr lang="en-US" i="1"/>
          </a:p>
          <a:p>
            <a:endParaRPr lang="en-US"/>
          </a:p>
          <a:p>
            <a:r>
              <a:rPr lang="en-US"/>
              <a:t>Image Source: canva.com</a:t>
            </a:r>
          </a:p>
          <a:p>
            <a:endParaRPr lang="en-US"/>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16</a:t>
            </a:fld>
            <a:endParaRPr lang="en-US" altLang="en-US"/>
          </a:p>
        </p:txBody>
      </p:sp>
    </p:spTree>
    <p:extLst>
      <p:ext uri="{BB962C8B-B14F-4D97-AF65-F5344CB8AC3E}">
        <p14:creationId xmlns:p14="http://schemas.microsoft.com/office/powerpoint/2010/main" val="1061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i="1"/>
              <a:t>PHN speaker notes - "We will be showing a short video next that will provide a brief explanation about why we get vaccines"</a:t>
            </a:r>
            <a:endParaRPr lang="en-US"/>
          </a:p>
          <a:p>
            <a:endParaRPr lang="en-CA"/>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a:solidFill>
                  <a:srgbClr val="008E40"/>
                </a:solidFill>
                <a:latin typeface="Arial Narrow"/>
              </a:rPr>
              <a:t>Image source: </a:t>
            </a:r>
            <a:r>
              <a:rPr lang="en-CA" altLang="en-US" sz="1200">
                <a:solidFill>
                  <a:srgbClr val="008E40"/>
                </a:solidFill>
                <a:latin typeface="Arial Narrow"/>
                <a:hlinkClick r:id="rId3"/>
              </a:rPr>
              <a:t>https://pixabay.com/illustrations/vaccine-ampoule-injection-vials-alu-5972694/</a:t>
            </a:r>
          </a:p>
          <a:p>
            <a:pPr>
              <a:defRPr/>
            </a:pPr>
            <a:endParaRPr lang="en-CA" altLang="en-US" i="1">
              <a:solidFill>
                <a:srgbClr val="008E40"/>
              </a:solidFill>
              <a:latin typeface="Arial Narrow"/>
            </a:endParaRPr>
          </a:p>
          <a:p>
            <a:pPr>
              <a:defRPr/>
            </a:pPr>
            <a:endParaRPr lang="en-CA" altLang="en-US" i="1">
              <a:solidFill>
                <a:srgbClr val="008E40"/>
              </a:solidFill>
              <a:latin typeface="Arial Narrow"/>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2</a:t>
            </a:fld>
            <a:endParaRPr lang="en-US"/>
          </a:p>
        </p:txBody>
      </p:sp>
    </p:spTree>
    <p:extLst>
      <p:ext uri="{BB962C8B-B14F-4D97-AF65-F5344CB8AC3E}">
        <p14:creationId xmlns:p14="http://schemas.microsoft.com/office/powerpoint/2010/main" val="115251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B60790D-5151-4ED1-9E29-597832D84C96}"/>
              </a:ext>
            </a:extLst>
          </p:cNvPr>
          <p:cNvSpPr>
            <a:spLocks noGrp="1" noRot="1" noChangeAspect="1" noChangeArrowheads="1" noTextEdit="1"/>
          </p:cNvSpPr>
          <p:nvPr>
            <p:ph type="sldImg"/>
          </p:nvPr>
        </p:nvSpPr>
        <p:spPr>
          <a:xfrm>
            <a:off x="360363" y="665163"/>
            <a:ext cx="6302375" cy="3546475"/>
          </a:xfrm>
          <a:ln/>
        </p:spPr>
      </p:sp>
      <p:sp>
        <p:nvSpPr>
          <p:cNvPr id="10243" name="Notes Placeholder 2">
            <a:extLst>
              <a:ext uri="{FF2B5EF4-FFF2-40B4-BE49-F238E27FC236}">
                <a16:creationId xmlns:a16="http://schemas.microsoft.com/office/drawing/2014/main" id="{54F64DDE-3F9C-4092-A940-C1F5774FE91C}"/>
              </a:ext>
            </a:extLst>
          </p:cNvPr>
          <p:cNvSpPr>
            <a:spLocks noGrp="1" noChangeArrowheads="1"/>
          </p:cNvSpPr>
          <p:nvPr>
            <p:ph type="body" idx="1"/>
          </p:nvPr>
        </p:nvSpPr>
        <p:spPr>
          <a:noFill/>
        </p:spPr>
        <p:txBody>
          <a:bodyPr/>
          <a:lstStyle/>
          <a:p>
            <a:r>
              <a:rPr lang="en-CA" i="1"/>
              <a:t>PHN speaker notes - Here is a list of the vaccines that will be offered on clinic day. Nurses will come to the school to give these vaccinations, and they are offered to all grade 7 students as well as grade 8 students that may have not have received these vaccines. The meningococcal vaccine is mandatory under the Immunization of Schools Pupils Act, which means that you are required to get this vaccine to attend school. Sometimes, there are some medical or </a:t>
            </a:r>
            <a:r>
              <a:rPr lang="en-CA" i="1" err="1"/>
              <a:t>philosphical</a:t>
            </a:r>
            <a:r>
              <a:rPr lang="en-CA" i="1"/>
              <a:t> exemptions for which you can contact the Health Unit. Hep B and HPV are not mandatory vaccines to attend school, but are recommended. </a:t>
            </a:r>
            <a:endParaRPr lang="en-US">
              <a:cs typeface="Calibri"/>
            </a:endParaRPr>
          </a:p>
          <a:p>
            <a:pPr eaLnBrk="0" fontAlgn="base" hangingPunct="0">
              <a:spcBef>
                <a:spcPct val="30000"/>
              </a:spcBef>
              <a:spcAft>
                <a:spcPct val="0"/>
              </a:spcAft>
            </a:pPr>
            <a:endParaRPr lang="en-CA" altLang="en-US">
              <a:solidFill>
                <a:srgbClr val="008E40"/>
              </a:solidFill>
              <a:latin typeface="Arial Narrow"/>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sz="1200">
                <a:solidFill>
                  <a:srgbClr val="008E40"/>
                </a:solidFill>
                <a:latin typeface="Arial Narrow"/>
              </a:rPr>
              <a:t>Image source: </a:t>
            </a:r>
            <a:r>
              <a:rPr lang="en-CA" altLang="en-US" sz="1200">
                <a:solidFill>
                  <a:srgbClr val="008E40"/>
                </a:solidFill>
                <a:latin typeface="Arial Narrow"/>
                <a:hlinkClick r:id="rId3"/>
              </a:rPr>
              <a:t>https://pixabay.com/vectors/checkmark-tick-check-yes-mark-303752/</a:t>
            </a:r>
          </a:p>
          <a:p>
            <a:pPr>
              <a:spcBef>
                <a:spcPct val="30000"/>
              </a:spcBef>
              <a:spcAft>
                <a:spcPct val="0"/>
              </a:spcAft>
              <a:defRPr/>
            </a:pPr>
            <a:endParaRPr lang="en-CA" altLang="en-US">
              <a:solidFill>
                <a:srgbClr val="008E40"/>
              </a:solidFill>
              <a:latin typeface="Arial Narrow"/>
            </a:endParaRPr>
          </a:p>
          <a:p>
            <a:pPr>
              <a:spcBef>
                <a:spcPct val="30000"/>
              </a:spcBef>
              <a:spcAft>
                <a:spcPct val="0"/>
              </a:spcAft>
              <a:defRPr/>
            </a:pPr>
            <a:endParaRPr lang="en-CA" i="1">
              <a:cs typeface="Calibri"/>
            </a:endParaRPr>
          </a:p>
        </p:txBody>
      </p:sp>
      <p:sp>
        <p:nvSpPr>
          <p:cNvPr id="10244" name="Slide Number Placeholder 3">
            <a:extLst>
              <a:ext uri="{FF2B5EF4-FFF2-40B4-BE49-F238E27FC236}">
                <a16:creationId xmlns:a16="http://schemas.microsoft.com/office/drawing/2014/main" id="{B8C13D1A-7C1A-48C4-9623-37967C648CC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A657F00-C65B-4ED9-ABF0-022108A8BFBF}" type="slidenum">
              <a:rPr lang="en-US" altLang="en-US" sz="1200"/>
              <a:pPr/>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a:solidFill>
                <a:srgbClr val="008E40"/>
              </a:solidFill>
              <a:latin typeface="Arial Narrow"/>
            </a:endParaRPr>
          </a:p>
          <a:p>
            <a:r>
              <a:rPr lang="en-US" i="1">
                <a:cs typeface="Calibri"/>
              </a:rPr>
              <a:t>PHN Speaker Notes -Meningococcal disease is caused by a bacteria that can cause meningitis, which is a serious illness causing swelling of the lining of the brain and spinal cord. It is spread by saliva </a:t>
            </a:r>
            <a:r>
              <a:rPr lang="en-US" i="1"/>
              <a:t>and you can spread it by kissing, sharing food &amp; drinks, lip gloss, and musical instruments. Meningitis can lead to serious health complications and in some cases, death. This vaccine is offered as one dose. Students in Grade 7 can receive this vaccine for free and it is mandatory to attend school, unless there is a valid exemption on file.</a:t>
            </a:r>
            <a:endParaRPr lang="en-US" i="1">
              <a:cs typeface="Calibri"/>
            </a:endParaRPr>
          </a:p>
          <a:p>
            <a:endParaRPr lang="en-US" i="1">
              <a:cs typeface="Calibri"/>
            </a:endParaRPr>
          </a:p>
          <a:p>
            <a:r>
              <a:rPr lang="en-US"/>
              <a:t>Image source: </a:t>
            </a:r>
            <a:r>
              <a:rPr lang="en-US">
                <a:hlinkClick r:id="rId3"/>
              </a:rPr>
              <a:t>https://pixabay.com/vectors/bottledwater-water-bottle-mineral-4127009/</a:t>
            </a:r>
            <a:endParaRPr lang="en-US"/>
          </a:p>
        </p:txBody>
      </p:sp>
      <p:sp>
        <p:nvSpPr>
          <p:cNvPr id="4" name="Slide Number Placeholder 3"/>
          <p:cNvSpPr>
            <a:spLocks noGrp="1"/>
          </p:cNvSpPr>
          <p:nvPr>
            <p:ph type="sldNum" sz="quarter" idx="5"/>
          </p:nvPr>
        </p:nvSpPr>
        <p:spPr/>
        <p:txBody>
          <a:bodyPr/>
          <a:lstStyle/>
          <a:p>
            <a:fld id="{437B5F1E-D5BC-4B13-A8C5-12F448E419FD}" type="slidenum">
              <a:rPr lang="en-US" smtClean="0"/>
              <a:t>5</a:t>
            </a:fld>
            <a:endParaRPr lang="en-US"/>
          </a:p>
        </p:txBody>
      </p:sp>
    </p:spTree>
    <p:extLst>
      <p:ext uri="{BB962C8B-B14F-4D97-AF65-F5344CB8AC3E}">
        <p14:creationId xmlns:p14="http://schemas.microsoft.com/office/powerpoint/2010/main" val="2092602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PHN Speaker Notes -Hepatitis B is a virus that affects the liver.  The virus is spread through the sharing of items like razors, toothbrushes, or needles.  Getting piercings or tattoos with contaminated equipment can also spread the virus. This infection can cause liver damage, cancer and possibly death.  The Twinrix vaccine also protects against Hep B, some people may have received it for international travel.  Be sure to include the dates of previous vaccines on the consent form so the nurse can determine if another dose is required. This vaccine is offered for free until grade 12. </a:t>
            </a:r>
            <a:endParaRPr lang="en-US"/>
          </a:p>
          <a:p>
            <a:endParaRPr lang="en-CA" altLang="en-US"/>
          </a:p>
          <a:p>
            <a:r>
              <a:rPr lang="en-CA"/>
              <a:t>Image source: canva.com</a:t>
            </a:r>
            <a:endParaRPr lang="en-CA">
              <a:cs typeface="Calibri"/>
            </a:endParaRPr>
          </a:p>
          <a:p>
            <a:endParaRPr lang="en-CA">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6</a:t>
            </a:fld>
            <a:endParaRPr lang="en-US"/>
          </a:p>
        </p:txBody>
      </p:sp>
    </p:spTree>
    <p:extLst>
      <p:ext uri="{BB962C8B-B14F-4D97-AF65-F5344CB8AC3E}">
        <p14:creationId xmlns:p14="http://schemas.microsoft.com/office/powerpoint/2010/main" val="142259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PHN Speaker Notes -Human Papilloma Virus, otherwise known as HPV is a family of many viruses.  HPV can be spread through skin to skin contact causing genital warts, cervical changes and many types of cancers.  The vaccine helps protect against 9 strains of the HPV virus and reduces the risk of certain cancers. This vaccine is offered for free for all genders until grade 12. </a:t>
            </a:r>
            <a:endParaRPr lang="en-US"/>
          </a:p>
          <a:p>
            <a:endParaRPr lang="en-US">
              <a:cs typeface="Calibri"/>
            </a:endParaRPr>
          </a:p>
          <a:p>
            <a:r>
              <a:rPr lang="en-US">
                <a:cs typeface="Calibri"/>
              </a:rPr>
              <a:t>Source: </a:t>
            </a:r>
            <a:r>
              <a:rPr lang="en-US">
                <a:hlinkClick r:id="rId3"/>
              </a:rPr>
              <a:t>https://www.canada.ca/en/public-health/services/publications/healthy-living/canadian-immunization-guide-part-4-active-vaccines/page-9-human-papillomavirus-vaccine.html</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7</a:t>
            </a:fld>
            <a:endParaRPr lang="en-US"/>
          </a:p>
        </p:txBody>
      </p:sp>
    </p:spTree>
    <p:extLst>
      <p:ext uri="{BB962C8B-B14F-4D97-AF65-F5344CB8AC3E}">
        <p14:creationId xmlns:p14="http://schemas.microsoft.com/office/powerpoint/2010/main" val="64417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A4BAA6A-44C5-4C13-A2A1-74530CBF4C8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3313" indent="-220663">
              <a:spcBef>
                <a:spcPct val="30000"/>
              </a:spcBef>
              <a:defRPr sz="1200">
                <a:solidFill>
                  <a:schemeClr val="tx1"/>
                </a:solidFill>
                <a:latin typeface="Times New Roman" panose="02020603050405020304" pitchFamily="18" charset="0"/>
              </a:defRPr>
            </a:lvl3pPr>
            <a:lvl4pPr marL="1544638" indent="-220663">
              <a:spcBef>
                <a:spcPct val="30000"/>
              </a:spcBef>
              <a:defRPr sz="1200">
                <a:solidFill>
                  <a:schemeClr val="tx1"/>
                </a:solidFill>
                <a:latin typeface="Times New Roman" panose="02020603050405020304" pitchFamily="18" charset="0"/>
              </a:defRPr>
            </a:lvl4pPr>
            <a:lvl5pPr marL="1985963" indent="-220663">
              <a:spcBef>
                <a:spcPct val="30000"/>
              </a:spcBef>
              <a:defRPr sz="1200">
                <a:solidFill>
                  <a:schemeClr val="tx1"/>
                </a:solidFill>
                <a:latin typeface="Times New Roman" panose="02020603050405020304" pitchFamily="18" charset="0"/>
              </a:defRPr>
            </a:lvl5pPr>
            <a:lvl6pPr marL="2443163" indent="-220663" eaLnBrk="0" fontAlgn="base" hangingPunct="0">
              <a:spcBef>
                <a:spcPct val="30000"/>
              </a:spcBef>
              <a:spcAft>
                <a:spcPct val="0"/>
              </a:spcAft>
              <a:defRPr sz="1200">
                <a:solidFill>
                  <a:schemeClr val="tx1"/>
                </a:solidFill>
                <a:latin typeface="Times New Roman" panose="02020603050405020304" pitchFamily="18" charset="0"/>
              </a:defRPr>
            </a:lvl6pPr>
            <a:lvl7pPr marL="2900363" indent="-220663" eaLnBrk="0" fontAlgn="base" hangingPunct="0">
              <a:spcBef>
                <a:spcPct val="30000"/>
              </a:spcBef>
              <a:spcAft>
                <a:spcPct val="0"/>
              </a:spcAft>
              <a:defRPr sz="1200">
                <a:solidFill>
                  <a:schemeClr val="tx1"/>
                </a:solidFill>
                <a:latin typeface="Times New Roman" panose="02020603050405020304" pitchFamily="18" charset="0"/>
              </a:defRPr>
            </a:lvl7pPr>
            <a:lvl8pPr marL="3357563" indent="-220663" eaLnBrk="0" fontAlgn="base" hangingPunct="0">
              <a:spcBef>
                <a:spcPct val="30000"/>
              </a:spcBef>
              <a:spcAft>
                <a:spcPct val="0"/>
              </a:spcAft>
              <a:defRPr sz="1200">
                <a:solidFill>
                  <a:schemeClr val="tx1"/>
                </a:solidFill>
                <a:latin typeface="Times New Roman" panose="02020603050405020304" pitchFamily="18" charset="0"/>
              </a:defRPr>
            </a:lvl8pPr>
            <a:lvl9pPr marL="3814763" indent="-2206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D3802-A7CC-423A-A687-3CBA0AFCED12}" type="slidenum">
              <a:rPr lang="en-US" altLang="en-US"/>
              <a:pPr>
                <a:spcBef>
                  <a:spcPct val="0"/>
                </a:spcBef>
              </a:pPr>
              <a:t>8</a:t>
            </a:fld>
            <a:endParaRPr lang="en-US" altLang="en-US"/>
          </a:p>
        </p:txBody>
      </p:sp>
      <p:sp>
        <p:nvSpPr>
          <p:cNvPr id="24579" name="Rectangle 2">
            <a:extLst>
              <a:ext uri="{FF2B5EF4-FFF2-40B4-BE49-F238E27FC236}">
                <a16:creationId xmlns:a16="http://schemas.microsoft.com/office/drawing/2014/main" id="{F4290A3C-281C-4AB0-AF24-6735CDAB02D6}"/>
              </a:ext>
            </a:extLst>
          </p:cNvPr>
          <p:cNvSpPr>
            <a:spLocks noGrp="1" noRot="1" noChangeAspect="1" noChangeArrowheads="1" noTextEdit="1"/>
          </p:cNvSpPr>
          <p:nvPr>
            <p:ph type="sldImg"/>
          </p:nvPr>
        </p:nvSpPr>
        <p:spPr>
          <a:xfrm>
            <a:off x="409575" y="696913"/>
            <a:ext cx="6203950" cy="3490912"/>
          </a:xfrm>
          <a:ln/>
        </p:spPr>
      </p:sp>
      <p:sp>
        <p:nvSpPr>
          <p:cNvPr id="24580" name="Rectangle 3">
            <a:extLst>
              <a:ext uri="{FF2B5EF4-FFF2-40B4-BE49-F238E27FC236}">
                <a16:creationId xmlns:a16="http://schemas.microsoft.com/office/drawing/2014/main" id="{C49C7CB1-73A2-4004-8CB3-E05AC3ACDA7D}"/>
              </a:ext>
            </a:extLst>
          </p:cNvPr>
          <p:cNvSpPr>
            <a:spLocks noGrp="1" noChangeArrowheads="1"/>
          </p:cNvSpPr>
          <p:nvPr>
            <p:ph type="body" idx="1"/>
          </p:nvPr>
        </p:nvSpPr>
        <p:spPr>
          <a:xfrm>
            <a:off x="703263" y="4422775"/>
            <a:ext cx="5616575" cy="4189413"/>
          </a:xfrm>
          <a:noFill/>
        </p:spPr>
        <p:txBody>
          <a:bodyPr lIns="91569" tIns="45784" rIns="91569" bIns="45784"/>
          <a:lstStyle/>
          <a:p>
            <a:r>
              <a:rPr lang="en-US" altLang="en-US" i="1">
                <a:cs typeface="Calibri"/>
              </a:rPr>
              <a:t>PHN Speaker Notes -Information packages will be distributed to your classrooms to take home to your parent or guardian. We have forms translated in other languages, such as Arabic, Spanish and French. If your family needs assistance in completing the consent form in another language, you can:</a:t>
            </a:r>
            <a:r>
              <a:rPr lang="en-US" altLang="en-US" i="1"/>
              <a:t> </a:t>
            </a:r>
            <a:r>
              <a:rPr lang="en-US" i="1"/>
              <a:t>Contact Health Unit by phone, Connect with a SWIS Worker or ESL Teacher, or ask for help from a friend or family member. Consent forms are to be signed by a parent/guardian, and </a:t>
            </a:r>
            <a:r>
              <a:rPr lang="en-US" b="1" i="1"/>
              <a:t>not </a:t>
            </a:r>
            <a:r>
              <a:rPr lang="en-US" i="1"/>
              <a:t>the student. Please ensure to complete the student information at the top, answer the health questions, and sign consent for </a:t>
            </a:r>
            <a:r>
              <a:rPr lang="en-US" b="1" i="1"/>
              <a:t>EACH </a:t>
            </a:r>
            <a:r>
              <a:rPr lang="en-US" i="1"/>
              <a:t>vaccine . Return the form to the teacher before the clinic day. </a:t>
            </a:r>
            <a:endParaRPr lang="en-US" i="1">
              <a:cs typeface="Calibri"/>
            </a:endParaRPr>
          </a:p>
          <a:p>
            <a:endParaRPr lang="en-US"/>
          </a:p>
          <a:p>
            <a:endParaRPr lang="en-US">
              <a:cs typeface="Calibri"/>
            </a:endParaRPr>
          </a:p>
          <a:p>
            <a:endParaRPr lang="en-US" altLang="en-US" i="1">
              <a:cs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PHN Speaker Notes -The following video explains how to prepare and what to expect on immunization day.</a:t>
            </a:r>
            <a:endParaRPr lang="en-US" i="1">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9</a:t>
            </a:fld>
            <a:endParaRPr lang="en-US"/>
          </a:p>
        </p:txBody>
      </p:sp>
    </p:spTree>
    <p:extLst>
      <p:ext uri="{BB962C8B-B14F-4D97-AF65-F5344CB8AC3E}">
        <p14:creationId xmlns:p14="http://schemas.microsoft.com/office/powerpoint/2010/main" val="94764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7047CAA-19C4-4C86-B5E3-9B4EC84D4C6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3313" indent="-220663">
              <a:spcBef>
                <a:spcPct val="30000"/>
              </a:spcBef>
              <a:defRPr sz="1200">
                <a:solidFill>
                  <a:schemeClr val="tx1"/>
                </a:solidFill>
                <a:latin typeface="Times New Roman" panose="02020603050405020304" pitchFamily="18" charset="0"/>
              </a:defRPr>
            </a:lvl3pPr>
            <a:lvl4pPr marL="1544638" indent="-220663">
              <a:spcBef>
                <a:spcPct val="30000"/>
              </a:spcBef>
              <a:defRPr sz="1200">
                <a:solidFill>
                  <a:schemeClr val="tx1"/>
                </a:solidFill>
                <a:latin typeface="Times New Roman" panose="02020603050405020304" pitchFamily="18" charset="0"/>
              </a:defRPr>
            </a:lvl4pPr>
            <a:lvl5pPr marL="1985963" indent="-220663">
              <a:spcBef>
                <a:spcPct val="30000"/>
              </a:spcBef>
              <a:defRPr sz="1200">
                <a:solidFill>
                  <a:schemeClr val="tx1"/>
                </a:solidFill>
                <a:latin typeface="Times New Roman" panose="02020603050405020304" pitchFamily="18" charset="0"/>
              </a:defRPr>
            </a:lvl5pPr>
            <a:lvl6pPr marL="2443163" indent="-220663" eaLnBrk="0" fontAlgn="base" hangingPunct="0">
              <a:spcBef>
                <a:spcPct val="30000"/>
              </a:spcBef>
              <a:spcAft>
                <a:spcPct val="0"/>
              </a:spcAft>
              <a:defRPr sz="1200">
                <a:solidFill>
                  <a:schemeClr val="tx1"/>
                </a:solidFill>
                <a:latin typeface="Times New Roman" panose="02020603050405020304" pitchFamily="18" charset="0"/>
              </a:defRPr>
            </a:lvl6pPr>
            <a:lvl7pPr marL="2900363" indent="-220663" eaLnBrk="0" fontAlgn="base" hangingPunct="0">
              <a:spcBef>
                <a:spcPct val="30000"/>
              </a:spcBef>
              <a:spcAft>
                <a:spcPct val="0"/>
              </a:spcAft>
              <a:defRPr sz="1200">
                <a:solidFill>
                  <a:schemeClr val="tx1"/>
                </a:solidFill>
                <a:latin typeface="Times New Roman" panose="02020603050405020304" pitchFamily="18" charset="0"/>
              </a:defRPr>
            </a:lvl7pPr>
            <a:lvl8pPr marL="3357563" indent="-220663" eaLnBrk="0" fontAlgn="base" hangingPunct="0">
              <a:spcBef>
                <a:spcPct val="30000"/>
              </a:spcBef>
              <a:spcAft>
                <a:spcPct val="0"/>
              </a:spcAft>
              <a:defRPr sz="1200">
                <a:solidFill>
                  <a:schemeClr val="tx1"/>
                </a:solidFill>
                <a:latin typeface="Times New Roman" panose="02020603050405020304" pitchFamily="18" charset="0"/>
              </a:defRPr>
            </a:lvl8pPr>
            <a:lvl9pPr marL="3814763" indent="-2206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0F41DB-F8F5-4FAE-A9F1-4CF6934E6BFF}" type="slidenum">
              <a:rPr lang="en-US" altLang="en-US"/>
              <a:pPr>
                <a:spcBef>
                  <a:spcPct val="0"/>
                </a:spcBef>
              </a:pPr>
              <a:t>10</a:t>
            </a:fld>
            <a:endParaRPr lang="en-US" altLang="en-US"/>
          </a:p>
        </p:txBody>
      </p:sp>
      <p:sp>
        <p:nvSpPr>
          <p:cNvPr id="28675" name="Rectangle 2">
            <a:extLst>
              <a:ext uri="{FF2B5EF4-FFF2-40B4-BE49-F238E27FC236}">
                <a16:creationId xmlns:a16="http://schemas.microsoft.com/office/drawing/2014/main" id="{0D1A2701-5B9D-41DE-A0CB-3D22FC4112C7}"/>
              </a:ext>
            </a:extLst>
          </p:cNvPr>
          <p:cNvSpPr>
            <a:spLocks noGrp="1" noRot="1" noChangeAspect="1" noChangeArrowheads="1" noTextEdit="1"/>
          </p:cNvSpPr>
          <p:nvPr>
            <p:ph type="sldImg"/>
          </p:nvPr>
        </p:nvSpPr>
        <p:spPr>
          <a:xfrm>
            <a:off x="409575" y="696913"/>
            <a:ext cx="6203950" cy="3490912"/>
          </a:xfrm>
          <a:ln/>
        </p:spPr>
      </p:sp>
      <p:sp>
        <p:nvSpPr>
          <p:cNvPr id="28676" name="Rectangle 3">
            <a:extLst>
              <a:ext uri="{FF2B5EF4-FFF2-40B4-BE49-F238E27FC236}">
                <a16:creationId xmlns:a16="http://schemas.microsoft.com/office/drawing/2014/main" id="{E0D7589A-B2A9-4FA5-9E3F-0427D095AB4A}"/>
              </a:ext>
            </a:extLst>
          </p:cNvPr>
          <p:cNvSpPr>
            <a:spLocks noGrp="1" noChangeArrowheads="1"/>
          </p:cNvSpPr>
          <p:nvPr>
            <p:ph type="body" idx="1"/>
          </p:nvPr>
        </p:nvSpPr>
        <p:spPr>
          <a:xfrm>
            <a:off x="703263" y="4422775"/>
            <a:ext cx="5616575" cy="4189413"/>
          </a:xfrm>
          <a:noFill/>
        </p:spPr>
        <p:txBody>
          <a:bodyPr lIns="91569" tIns="45784" rIns="91569" bIns="45784"/>
          <a:lstStyle/>
          <a:p>
            <a:r>
              <a:rPr lang="en-US" altLang="en-US">
                <a:solidFill>
                  <a:srgbClr val="008E40"/>
                </a:solidFill>
                <a:latin typeface="Arial Narrow"/>
              </a:rPr>
              <a:t>Video plays at 2min 33sec</a:t>
            </a:r>
            <a:endParaRPr lang="en-US"/>
          </a:p>
          <a:p>
            <a:endParaRPr lang="en-US" altLang="en-US">
              <a:solidFill>
                <a:srgbClr val="008E40"/>
              </a:solidFill>
              <a:latin typeface="Arial Narrow"/>
            </a:endParaRPr>
          </a:p>
          <a:p>
            <a:r>
              <a:rPr lang="en-US" i="1"/>
              <a:t>PHN Speaker Notes -Another good tip is to remember to eat breakfast and lunch on the day of your immunizations.  Wear short sleeves or something that is easy to pull up on the day of the clinic so that the upper arm can be reached easily. 1-3 needles are given in the fall depending on which vaccines have been consented for.  After the needle is given, stay seated for 15min. There will be a second vaccine clinic in the spring.</a:t>
            </a:r>
            <a:endParaRPr lang="en-US" i="1">
              <a:cs typeface="Calibri" panose="020F0502020204030204"/>
            </a:endParaRPr>
          </a:p>
          <a:p>
            <a:endParaRPr lang="en-US"/>
          </a:p>
          <a:p>
            <a:endParaRPr lang="en-US">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lvl1pPr algn="l">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4"/><Relationship Id="rId7" Type="http://schemas.openxmlformats.org/officeDocument/2006/relationships/notesSlide" Target="../notesSlides/notesSlide9.xml"/><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10.m4a"/><Relationship Id="rId4" Type="http://schemas.microsoft.com/office/2007/relationships/media" Target="../media/media10.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hyperlink" Target="http://www.healthunit.com/elementary-grade-seven-clinics"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microsoft.com/office/2018/10/relationships/comments" Target="../comments/modernComment_116_8E3A46ED.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microsoft.com/office/2018/10/relationships/comments" Target="../comments/modernComment_117_7A85FEFC.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700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nvSpPr>
        <p:spPr>
          <a:xfrm>
            <a:off x="2098766" y="4310747"/>
            <a:ext cx="8368937" cy="477054"/>
          </a:xfrm>
          <a:prstGeom prst="rect">
            <a:avLst/>
          </a:prstGeom>
          <a:noFill/>
        </p:spPr>
        <p:txBody>
          <a:bodyPr wrap="square" rtlCol="0">
            <a:spAutoFit/>
          </a:bodyPr>
          <a:lstStyle/>
          <a:p>
            <a:pPr algn="ctr"/>
            <a:r>
              <a:rPr lang="en-CA" sz="2500">
                <a:solidFill>
                  <a:schemeClr val="bg1"/>
                </a:solidFill>
                <a:latin typeface="Arial" panose="020B0604020202020204" pitchFamily="34" charset="0"/>
                <a:cs typeface="Arial" panose="020B0604020202020204" pitchFamily="34" charset="0"/>
              </a:rPr>
              <a:t>Grade 7 Immunization Clinics</a:t>
            </a:r>
          </a:p>
        </p:txBody>
      </p:sp>
      <p:sp>
        <p:nvSpPr>
          <p:cNvPr id="4" name="Content Placeholder 3">
            <a:extLst>
              <a:ext uri="{FF2B5EF4-FFF2-40B4-BE49-F238E27FC236}">
                <a16:creationId xmlns:a16="http://schemas.microsoft.com/office/drawing/2014/main" id="{0242EFC4-1E99-440C-A697-E490E1BF57F2}"/>
              </a:ext>
            </a:extLst>
          </p:cNvPr>
          <p:cNvSpPr txBox="1">
            <a:spLocks noChangeArrowheads="1"/>
          </p:cNvSpPr>
          <p:nvPr/>
        </p:nvSpPr>
        <p:spPr bwMode="auto">
          <a:xfrm>
            <a:off x="7981950" y="5716360"/>
            <a:ext cx="4356100" cy="1015663"/>
          </a:xfrm>
          <a:prstGeom prst="rect">
            <a:avLst/>
          </a:prstGeom>
          <a:noFill/>
          <a:ln>
            <a:noFill/>
          </a:ln>
          <a:effectLst/>
        </p:spPr>
        <p:txBody>
          <a:bodyPr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CA" altLang="en-US" sz="2000">
                <a:solidFill>
                  <a:schemeClr val="bg1"/>
                </a:solidFill>
                <a:latin typeface="Arial"/>
                <a:cs typeface="Arial"/>
              </a:rPr>
              <a:t>Created by: Child Health Team</a:t>
            </a:r>
          </a:p>
          <a:p>
            <a:pPr>
              <a:buNone/>
            </a:pPr>
            <a:r>
              <a:rPr lang="en-CA" altLang="en-US" sz="2000">
                <a:solidFill>
                  <a:schemeClr val="bg1"/>
                </a:solidFill>
                <a:latin typeface="Arial"/>
                <a:cs typeface="Arial"/>
              </a:rPr>
              <a:t>Created: August 2018</a:t>
            </a:r>
          </a:p>
          <a:p>
            <a:r>
              <a:rPr lang="en-CA" altLang="en-US" sz="2000">
                <a:solidFill>
                  <a:schemeClr val="bg1"/>
                </a:solidFill>
                <a:latin typeface="Arial"/>
                <a:cs typeface="Arial"/>
              </a:rPr>
              <a:t>Last Reviewed: June 2024</a:t>
            </a:r>
            <a:endParaRPr lang="en-CA" altLang="en-US" sz="2000">
              <a:solidFill>
                <a:schemeClr val="bg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0B1637A-A2B1-4F8D-9082-D673963E9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274" y="6325623"/>
            <a:ext cx="406400" cy="406400"/>
          </a:xfrm>
          <a:prstGeom prst="rect">
            <a:avLst/>
          </a:prstGeom>
        </p:spPr>
      </p:pic>
    </p:spTree>
    <p:extLst>
      <p:ext uri="{BB962C8B-B14F-4D97-AF65-F5344CB8AC3E}">
        <p14:creationId xmlns:p14="http://schemas.microsoft.com/office/powerpoint/2010/main" val="84292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hool Vaccinations – What you need to know about vaccines at school">
            <a:hlinkClick r:id="" action="ppaction://media"/>
            <a:extLst>
              <a:ext uri="{FF2B5EF4-FFF2-40B4-BE49-F238E27FC236}">
                <a16:creationId xmlns:a16="http://schemas.microsoft.com/office/drawing/2014/main" id="{1ED8AA09-1966-42EF-8133-1DD39928D89A}"/>
              </a:ext>
            </a:extLst>
          </p:cNvPr>
          <p:cNvPicPr>
            <a:picLocks noGrp="1" noChangeAspect="1"/>
          </p:cNvPicPr>
          <p:nvPr>
            <p:ph idx="1"/>
            <a:videoFile r:link="rId2"/>
            <p:extLst>
              <p:ext uri="{DAA4B4D4-6D71-4841-9C94-3DE7FCFB9230}">
                <p14:media xmlns:p14="http://schemas.microsoft.com/office/powerpoint/2010/main" r:embed="rId3">
                  <p14:trim st="153000"/>
                </p14:media>
              </p:ext>
            </p:extLst>
          </p:nvPr>
        </p:nvPicPr>
        <p:blipFill>
          <a:blip r:embed="rId8"/>
          <a:stretch>
            <a:fillRect/>
          </a:stretch>
        </p:blipFill>
        <p:spPr>
          <a:xfrm>
            <a:off x="0" y="0"/>
            <a:ext cx="12192000" cy="6858000"/>
          </a:xfrm>
        </p:spPr>
      </p:pic>
      <p:pic>
        <p:nvPicPr>
          <p:cNvPr id="3" name="Audio 2">
            <a:hlinkClick r:id="" action="ppaction://media"/>
            <a:extLst>
              <a:ext uri="{FF2B5EF4-FFF2-40B4-BE49-F238E27FC236}">
                <a16:creationId xmlns:a16="http://schemas.microsoft.com/office/drawing/2014/main" id="{2127B09F-EFAF-4A4B-8A0E-6DA6B3E4D727}"/>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76308060"/>
      </p:ext>
    </p:extLst>
  </p:cSld>
  <p:clrMapOvr>
    <a:masterClrMapping/>
  </p:clrMapOvr>
  <mc:AlternateContent xmlns:mc="http://schemas.openxmlformats.org/markup-compatibility/2006" xmlns:p14="http://schemas.microsoft.com/office/powerpoint/2010/main">
    <mc:Choice Requires="p14">
      <p:transition spd="slow" p14:dur="2000" advTm="150489"/>
    </mc:Choice>
    <mc:Fallback xmlns="">
      <p:transition spd="slow" advTm="15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898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6735"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67" objId="4"/>
        <p14:triggerEvt type="onClick" time="1367" objId="4"/>
        <p14:stopEvt time="133501"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D772-5D61-268F-D164-2C8D5CC405F7}"/>
              </a:ext>
            </a:extLst>
          </p:cNvPr>
          <p:cNvSpPr>
            <a:spLocks noGrp="1"/>
          </p:cNvSpPr>
          <p:nvPr>
            <p:ph type="title"/>
          </p:nvPr>
        </p:nvSpPr>
        <p:spPr>
          <a:xfrm>
            <a:off x="839788" y="595163"/>
            <a:ext cx="10515600" cy="1325563"/>
          </a:xfrm>
        </p:spPr>
        <p:txBody>
          <a:bodyPr anchor="ctr">
            <a:normAutofit/>
          </a:bodyPr>
          <a:lstStyle/>
          <a:p>
            <a:r>
              <a:rPr lang="en-US"/>
              <a:t>Important Reminder</a:t>
            </a:r>
          </a:p>
        </p:txBody>
      </p:sp>
      <p:sp>
        <p:nvSpPr>
          <p:cNvPr id="3" name="Content Placeholder 2">
            <a:extLst>
              <a:ext uri="{FF2B5EF4-FFF2-40B4-BE49-F238E27FC236}">
                <a16:creationId xmlns:a16="http://schemas.microsoft.com/office/drawing/2014/main" id="{2B83F8CD-96DA-E10C-4751-3640922E9CCB}"/>
              </a:ext>
            </a:extLst>
          </p:cNvPr>
          <p:cNvSpPr>
            <a:spLocks noGrp="1"/>
          </p:cNvSpPr>
          <p:nvPr>
            <p:ph sz="half" idx="2"/>
          </p:nvPr>
        </p:nvSpPr>
        <p:spPr>
          <a:xfrm>
            <a:off x="911675" y="2217528"/>
            <a:ext cx="10592428" cy="3684588"/>
          </a:xfrm>
        </p:spPr>
        <p:txBody>
          <a:bodyPr vert="horz" lIns="91440" tIns="45720" rIns="91440" bIns="45720" rtlCol="0">
            <a:normAutofit/>
          </a:bodyPr>
          <a:lstStyle/>
          <a:p>
            <a:r>
              <a:rPr lang="en-US"/>
              <a:t>Please respect your classmates and their privacy</a:t>
            </a:r>
          </a:p>
          <a:p>
            <a:endParaRPr lang="en-US"/>
          </a:p>
        </p:txBody>
      </p:sp>
      <p:sp>
        <p:nvSpPr>
          <p:cNvPr id="5" name="TextBox 4">
            <a:extLst>
              <a:ext uri="{FF2B5EF4-FFF2-40B4-BE49-F238E27FC236}">
                <a16:creationId xmlns:a16="http://schemas.microsoft.com/office/drawing/2014/main" id="{D85EA27E-F651-DEBB-9949-3AF0D6ACD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6" name="Picture 6">
            <a:extLst>
              <a:ext uri="{FF2B5EF4-FFF2-40B4-BE49-F238E27FC236}">
                <a16:creationId xmlns:a16="http://schemas.microsoft.com/office/drawing/2014/main" id="{E10FFACB-E0F7-DA4C-CEEA-D466BD411047}"/>
              </a:ext>
            </a:extLst>
          </p:cNvPr>
          <p:cNvPicPr>
            <a:picLocks noChangeAspect="1"/>
          </p:cNvPicPr>
          <p:nvPr/>
        </p:nvPicPr>
        <p:blipFill>
          <a:blip r:embed="rId5"/>
          <a:stretch>
            <a:fillRect/>
          </a:stretch>
        </p:blipFill>
        <p:spPr>
          <a:xfrm>
            <a:off x="3812636" y="3134622"/>
            <a:ext cx="4583501" cy="3029312"/>
          </a:xfrm>
          <a:prstGeom prst="roundRect">
            <a:avLst/>
          </a:prstGeom>
        </p:spPr>
      </p:pic>
      <p:pic>
        <p:nvPicPr>
          <p:cNvPr id="7" name="Audio 6">
            <a:hlinkClick r:id="" action="ppaction://media"/>
            <a:extLst>
              <a:ext uri="{FF2B5EF4-FFF2-40B4-BE49-F238E27FC236}">
                <a16:creationId xmlns:a16="http://schemas.microsoft.com/office/drawing/2014/main" id="{21F16F1A-D27E-46F2-B4EA-B47A28188B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26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6327"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F13D-3F8D-7707-D960-9EA2C7AB0AF2}"/>
              </a:ext>
            </a:extLst>
          </p:cNvPr>
          <p:cNvSpPr>
            <a:spLocks noGrp="1"/>
          </p:cNvSpPr>
          <p:nvPr>
            <p:ph type="title"/>
          </p:nvPr>
        </p:nvSpPr>
        <p:spPr/>
        <p:txBody>
          <a:bodyPr/>
          <a:lstStyle/>
          <a:p>
            <a:r>
              <a:rPr lang="en-CA"/>
              <a:t>Did you know?</a:t>
            </a:r>
            <a:endParaRPr lang="en-US"/>
          </a:p>
        </p:txBody>
      </p:sp>
      <p:pic>
        <p:nvPicPr>
          <p:cNvPr id="4" name="Picture 3">
            <a:extLst>
              <a:ext uri="{FF2B5EF4-FFF2-40B4-BE49-F238E27FC236}">
                <a16:creationId xmlns:a16="http://schemas.microsoft.com/office/drawing/2014/main" id="{7A2DDA5B-45CE-0FA9-A6CB-8D57E2205319}"/>
              </a:ext>
            </a:extLst>
          </p:cNvPr>
          <p:cNvPicPr>
            <a:picLocks noChangeAspect="1"/>
          </p:cNvPicPr>
          <p:nvPr/>
        </p:nvPicPr>
        <p:blipFill>
          <a:blip r:embed="rId5"/>
          <a:stretch>
            <a:fillRect/>
          </a:stretch>
        </p:blipFill>
        <p:spPr>
          <a:xfrm rot="1225549">
            <a:off x="1559860" y="2059862"/>
            <a:ext cx="3333003" cy="3778892"/>
          </a:xfrm>
          <a:prstGeom prst="rect">
            <a:avLst/>
          </a:prstGeom>
        </p:spPr>
      </p:pic>
      <p:sp>
        <p:nvSpPr>
          <p:cNvPr id="3" name="Content Placeholder 2">
            <a:extLst>
              <a:ext uri="{FF2B5EF4-FFF2-40B4-BE49-F238E27FC236}">
                <a16:creationId xmlns:a16="http://schemas.microsoft.com/office/drawing/2014/main" id="{6B3226E4-2420-DE5B-840B-7F835624B3A3}"/>
              </a:ext>
            </a:extLst>
          </p:cNvPr>
          <p:cNvSpPr>
            <a:spLocks noGrp="1"/>
          </p:cNvSpPr>
          <p:nvPr>
            <p:ph idx="1"/>
          </p:nvPr>
        </p:nvSpPr>
        <p:spPr>
          <a:xfrm>
            <a:off x="4700800" y="2422488"/>
            <a:ext cx="6485965" cy="4351338"/>
          </a:xfrm>
        </p:spPr>
        <p:txBody>
          <a:bodyPr vert="horz" lIns="91440" tIns="45720" rIns="91440" bIns="45720" rtlCol="0" anchor="t">
            <a:normAutofit/>
          </a:bodyPr>
          <a:lstStyle/>
          <a:p>
            <a:pPr algn="ctr"/>
            <a:endParaRPr lang="en-US" altLang="en-US" sz="2800"/>
          </a:p>
          <a:p>
            <a:pPr algn="ctr"/>
            <a:r>
              <a:rPr lang="en-US" altLang="en-US" sz="2800">
                <a:latin typeface="Arial"/>
                <a:cs typeface="Arial"/>
              </a:rPr>
              <a:t>The Health Unit has records of most previous </a:t>
            </a:r>
            <a:r>
              <a:rPr lang="en-US" altLang="en-US">
                <a:latin typeface="Arial"/>
                <a:cs typeface="Arial"/>
              </a:rPr>
              <a:t>vaccinations </a:t>
            </a:r>
            <a:r>
              <a:rPr lang="en-US" altLang="en-US" sz="2800">
                <a:latin typeface="Arial"/>
                <a:cs typeface="Arial"/>
              </a:rPr>
              <a:t>and will only give you what you need and have consent for</a:t>
            </a:r>
            <a:r>
              <a:rPr lang="en-US" altLang="en-US">
                <a:latin typeface="Arial"/>
                <a:cs typeface="Arial"/>
              </a:rPr>
              <a:t>.</a:t>
            </a:r>
            <a:endParaRPr lang="en-US" altLang="en-US" sz="2800">
              <a:latin typeface="Arial"/>
              <a:cs typeface="Arial"/>
            </a:endParaRPr>
          </a:p>
          <a:p>
            <a:endParaRPr lang="en-US"/>
          </a:p>
        </p:txBody>
      </p:sp>
      <p:pic>
        <p:nvPicPr>
          <p:cNvPr id="5" name="Audio 4">
            <a:hlinkClick r:id="" action="ppaction://media"/>
            <a:extLst>
              <a:ext uri="{FF2B5EF4-FFF2-40B4-BE49-F238E27FC236}">
                <a16:creationId xmlns:a16="http://schemas.microsoft.com/office/drawing/2014/main" id="{33340ECA-DD13-4065-AB98-FD2B9B5EEB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349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6D4C-1767-AD1D-9E51-902DE8C29BDD}"/>
              </a:ext>
            </a:extLst>
          </p:cNvPr>
          <p:cNvSpPr>
            <a:spLocks noGrp="1"/>
          </p:cNvSpPr>
          <p:nvPr>
            <p:ph type="title"/>
          </p:nvPr>
        </p:nvSpPr>
        <p:spPr/>
        <p:txBody>
          <a:bodyPr/>
          <a:lstStyle/>
          <a:p>
            <a:r>
              <a:rPr lang="en-CA"/>
              <a:t>Did you know?</a:t>
            </a:r>
            <a:endParaRPr lang="en-US"/>
          </a:p>
        </p:txBody>
      </p:sp>
      <p:sp>
        <p:nvSpPr>
          <p:cNvPr id="3" name="Content Placeholder 2">
            <a:extLst>
              <a:ext uri="{FF2B5EF4-FFF2-40B4-BE49-F238E27FC236}">
                <a16:creationId xmlns:a16="http://schemas.microsoft.com/office/drawing/2014/main" id="{F0484910-7E08-48EC-94A9-5BBB89D857B4}"/>
              </a:ext>
            </a:extLst>
          </p:cNvPr>
          <p:cNvSpPr>
            <a:spLocks noGrp="1"/>
          </p:cNvSpPr>
          <p:nvPr>
            <p:ph idx="1"/>
          </p:nvPr>
        </p:nvSpPr>
        <p:spPr>
          <a:xfrm>
            <a:off x="838200" y="2385250"/>
            <a:ext cx="7149353" cy="4351338"/>
          </a:xfrm>
        </p:spPr>
        <p:txBody>
          <a:bodyPr vert="horz" lIns="91440" tIns="45720" rIns="91440" bIns="45720" rtlCol="0" anchor="t">
            <a:normAutofit/>
          </a:bodyPr>
          <a:lstStyle/>
          <a:p>
            <a:pPr algn="ctr"/>
            <a:endParaRPr lang="en-US" altLang="en-US" sz="2800"/>
          </a:p>
          <a:p>
            <a:pPr algn="ctr"/>
            <a:r>
              <a:rPr lang="en-US" altLang="en-US" sz="2800">
                <a:latin typeface="Arial"/>
                <a:cs typeface="Arial"/>
              </a:rPr>
              <a:t>If you lose or forget your consent</a:t>
            </a:r>
            <a:r>
              <a:rPr lang="en-US" altLang="en-US">
                <a:latin typeface="Arial"/>
                <a:cs typeface="Arial"/>
              </a:rPr>
              <a:t> form on the day of the clinic</a:t>
            </a:r>
            <a:r>
              <a:rPr lang="en-US" altLang="en-US" sz="2800">
                <a:latin typeface="Arial"/>
                <a:cs typeface="Arial"/>
              </a:rPr>
              <a:t>, the nurse may call </a:t>
            </a:r>
            <a:r>
              <a:rPr lang="en-US" altLang="en-US">
                <a:latin typeface="Arial"/>
                <a:cs typeface="Arial"/>
              </a:rPr>
              <a:t>home to get verbal consent for your immunizations. </a:t>
            </a:r>
            <a:endParaRPr lang="en-US" altLang="en-US" sz="2800">
              <a:latin typeface="Arial"/>
              <a:cs typeface="Arial"/>
            </a:endParaRPr>
          </a:p>
          <a:p>
            <a:endParaRPr lang="en-US"/>
          </a:p>
        </p:txBody>
      </p:sp>
      <p:pic>
        <p:nvPicPr>
          <p:cNvPr id="5" name="Picture 4">
            <a:extLst>
              <a:ext uri="{FF2B5EF4-FFF2-40B4-BE49-F238E27FC236}">
                <a16:creationId xmlns:a16="http://schemas.microsoft.com/office/drawing/2014/main" id="{B4D7E98B-DD58-623A-C947-44AB297CA922}"/>
              </a:ext>
            </a:extLst>
          </p:cNvPr>
          <p:cNvPicPr>
            <a:picLocks noChangeAspect="1"/>
          </p:cNvPicPr>
          <p:nvPr/>
        </p:nvPicPr>
        <p:blipFill>
          <a:blip r:embed="rId5"/>
          <a:stretch>
            <a:fillRect/>
          </a:stretch>
        </p:blipFill>
        <p:spPr>
          <a:xfrm rot="21067970">
            <a:off x="7987553" y="1899686"/>
            <a:ext cx="3514725" cy="3714750"/>
          </a:xfrm>
          <a:prstGeom prst="rect">
            <a:avLst/>
          </a:prstGeom>
        </p:spPr>
      </p:pic>
      <p:pic>
        <p:nvPicPr>
          <p:cNvPr id="4" name="Audio 3">
            <a:hlinkClick r:id="" action="ppaction://media"/>
            <a:extLst>
              <a:ext uri="{FF2B5EF4-FFF2-40B4-BE49-F238E27FC236}">
                <a16:creationId xmlns:a16="http://schemas.microsoft.com/office/drawing/2014/main" id="{5560F71F-B880-41EB-82C1-0B9F400072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13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EEA7-509C-4EBD-BC71-C78C4FE97E4A}"/>
              </a:ext>
            </a:extLst>
          </p:cNvPr>
          <p:cNvSpPr>
            <a:spLocks noGrp="1"/>
          </p:cNvSpPr>
          <p:nvPr>
            <p:ph type="title"/>
          </p:nvPr>
        </p:nvSpPr>
        <p:spPr>
          <a:xfrm>
            <a:off x="2133600" y="835182"/>
            <a:ext cx="7772400" cy="1143000"/>
          </a:xfrm>
        </p:spPr>
        <p:txBody>
          <a:bodyPr>
            <a:normAutofit fontScale="90000"/>
          </a:bodyPr>
          <a:lstStyle/>
          <a:p>
            <a:r>
              <a:rPr lang="en-CA" sz="4000" b="1"/>
              <a:t>Strategies to help with vaccination</a:t>
            </a:r>
            <a:endParaRPr lang="en-US" sz="4000" b="1"/>
          </a:p>
        </p:txBody>
      </p:sp>
      <p:sp>
        <p:nvSpPr>
          <p:cNvPr id="5" name="Rectangle 4">
            <a:extLst>
              <a:ext uri="{FF2B5EF4-FFF2-40B4-BE49-F238E27FC236}">
                <a16:creationId xmlns:a16="http://schemas.microsoft.com/office/drawing/2014/main" id="{71D0A949-AE5E-4E5E-85B8-6A8CE325C166}"/>
              </a:ext>
            </a:extLst>
          </p:cNvPr>
          <p:cNvSpPr/>
          <p:nvPr/>
        </p:nvSpPr>
        <p:spPr>
          <a:xfrm>
            <a:off x="8248358" y="5697416"/>
            <a:ext cx="2236763" cy="1160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06227AFB-7698-4BE1-9E06-6DA97D4894EB}"/>
              </a:ext>
            </a:extLst>
          </p:cNvPr>
          <p:cNvPicPr>
            <a:picLocks noChangeAspect="1"/>
          </p:cNvPicPr>
          <p:nvPr/>
        </p:nvPicPr>
        <p:blipFill>
          <a:blip r:embed="rId5"/>
          <a:stretch>
            <a:fillRect/>
          </a:stretch>
        </p:blipFill>
        <p:spPr>
          <a:xfrm>
            <a:off x="2904315" y="1888872"/>
            <a:ext cx="6490558" cy="4969129"/>
          </a:xfrm>
          <a:prstGeom prst="rect">
            <a:avLst/>
          </a:prstGeom>
        </p:spPr>
      </p:pic>
      <p:pic>
        <p:nvPicPr>
          <p:cNvPr id="3" name="Audio 2">
            <a:hlinkClick r:id="" action="ppaction://media"/>
            <a:extLst>
              <a:ext uri="{FF2B5EF4-FFF2-40B4-BE49-F238E27FC236}">
                <a16:creationId xmlns:a16="http://schemas.microsoft.com/office/drawing/2014/main" id="{60D6A62A-3C2F-4A8D-AF5B-C4A49D0A77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785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A9338C-32EE-4E34-A286-1E7C7F9040D7}"/>
              </a:ext>
            </a:extLst>
          </p:cNvPr>
          <p:cNvSpPr>
            <a:spLocks noGrp="1"/>
          </p:cNvSpPr>
          <p:nvPr>
            <p:ph type="title"/>
          </p:nvPr>
        </p:nvSpPr>
        <p:spPr>
          <a:xfrm>
            <a:off x="535917" y="910007"/>
            <a:ext cx="11465982" cy="1143000"/>
          </a:xfrm>
        </p:spPr>
        <p:txBody>
          <a:bodyPr>
            <a:normAutofit fontScale="90000"/>
          </a:bodyPr>
          <a:lstStyle/>
          <a:p>
            <a:r>
              <a:rPr lang="en-CA" sz="4000" b="1">
                <a:latin typeface="Arial"/>
                <a:cs typeface="Arial"/>
              </a:rPr>
              <a:t>Strategies </a:t>
            </a:r>
            <a:r>
              <a:rPr lang="en-CA" sz="4000">
                <a:latin typeface="Arial"/>
                <a:cs typeface="Arial"/>
              </a:rPr>
              <a:t>for a positive vaccination experience </a:t>
            </a:r>
            <a:endParaRPr lang="en-US" sz="4000" b="1"/>
          </a:p>
        </p:txBody>
      </p:sp>
      <p:pic>
        <p:nvPicPr>
          <p:cNvPr id="3" name="Picture 6" descr="Text&#10;&#10;Description automatically generated">
            <a:extLst>
              <a:ext uri="{FF2B5EF4-FFF2-40B4-BE49-F238E27FC236}">
                <a16:creationId xmlns:a16="http://schemas.microsoft.com/office/drawing/2014/main" id="{E42827AF-C89E-07AB-2C95-7F48A339500B}"/>
              </a:ext>
            </a:extLst>
          </p:cNvPr>
          <p:cNvPicPr>
            <a:picLocks noChangeAspect="1"/>
          </p:cNvPicPr>
          <p:nvPr/>
        </p:nvPicPr>
        <p:blipFill>
          <a:blip r:embed="rId5"/>
          <a:stretch>
            <a:fillRect/>
          </a:stretch>
        </p:blipFill>
        <p:spPr>
          <a:xfrm>
            <a:off x="816754" y="1838595"/>
            <a:ext cx="10896560" cy="4696423"/>
          </a:xfrm>
          <a:prstGeom prst="rect">
            <a:avLst/>
          </a:prstGeom>
        </p:spPr>
      </p:pic>
      <p:pic>
        <p:nvPicPr>
          <p:cNvPr id="6" name="Audio 5">
            <a:hlinkClick r:id="" action="ppaction://media"/>
            <a:extLst>
              <a:ext uri="{FF2B5EF4-FFF2-40B4-BE49-F238E27FC236}">
                <a16:creationId xmlns:a16="http://schemas.microsoft.com/office/drawing/2014/main" id="{342B744D-0E93-449E-87BD-1680C5466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35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BE8A291-DAA6-4E4B-8931-C55420F107AA}"/>
              </a:ext>
            </a:extLst>
          </p:cNvPr>
          <p:cNvSpPr>
            <a:spLocks noGrp="1" noChangeArrowheads="1"/>
          </p:cNvSpPr>
          <p:nvPr>
            <p:ph type="title"/>
          </p:nvPr>
        </p:nvSpPr>
        <p:spPr>
          <a:xfrm>
            <a:off x="2135188" y="728663"/>
            <a:ext cx="7772400" cy="1143000"/>
          </a:xfrm>
        </p:spPr>
        <p:txBody>
          <a:bodyPr/>
          <a:lstStyle/>
          <a:p>
            <a:pPr eaLnBrk="1" hangingPunct="1"/>
            <a:r>
              <a:rPr lang="en-US" altLang="en-US"/>
              <a:t>Questions?</a:t>
            </a:r>
          </a:p>
        </p:txBody>
      </p:sp>
      <p:sp>
        <p:nvSpPr>
          <p:cNvPr id="37891" name="Rectangle 3">
            <a:extLst>
              <a:ext uri="{FF2B5EF4-FFF2-40B4-BE49-F238E27FC236}">
                <a16:creationId xmlns:a16="http://schemas.microsoft.com/office/drawing/2014/main" id="{32FB7999-FDF5-4F58-A96E-9A037AAFB29E}"/>
              </a:ext>
            </a:extLst>
          </p:cNvPr>
          <p:cNvSpPr>
            <a:spLocks noChangeArrowheads="1"/>
          </p:cNvSpPr>
          <p:nvPr/>
        </p:nvSpPr>
        <p:spPr bwMode="auto">
          <a:xfrm>
            <a:off x="5167313"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Zurich BT" pitchFamily="34" charset="0"/>
              </a:defRPr>
            </a:lvl1pPr>
            <a:lvl2pPr marL="742950" indent="-285750">
              <a:spcBef>
                <a:spcPct val="20000"/>
              </a:spcBef>
              <a:buChar char="–"/>
              <a:defRPr sz="2800">
                <a:solidFill>
                  <a:schemeClr val="tx1"/>
                </a:solidFill>
                <a:latin typeface="Zurich BT" pitchFamily="34" charset="0"/>
              </a:defRPr>
            </a:lvl2pPr>
            <a:lvl3pPr marL="1143000" indent="-228600">
              <a:spcBef>
                <a:spcPct val="20000"/>
              </a:spcBef>
              <a:buChar char="•"/>
              <a:defRPr sz="2400">
                <a:solidFill>
                  <a:schemeClr val="tx1"/>
                </a:solidFill>
                <a:latin typeface="Zurich BT" pitchFamily="34" charset="0"/>
              </a:defRPr>
            </a:lvl3pPr>
            <a:lvl4pPr marL="1600200" indent="-228600">
              <a:spcBef>
                <a:spcPct val="20000"/>
              </a:spcBef>
              <a:buChar char="–"/>
              <a:defRPr sz="2000">
                <a:solidFill>
                  <a:schemeClr val="tx1"/>
                </a:solidFill>
                <a:latin typeface="Zurich BT" pitchFamily="34" charset="0"/>
              </a:defRPr>
            </a:lvl4pPr>
            <a:lvl5pPr marL="2057400" indent="-228600">
              <a:spcBef>
                <a:spcPct val="20000"/>
              </a:spcBef>
              <a:buChar char="»"/>
              <a:defRPr sz="2000">
                <a:solidFill>
                  <a:schemeClr val="tx1"/>
                </a:solidFill>
                <a:latin typeface="Zurich BT" pitchFamily="34" charset="0"/>
              </a:defRPr>
            </a:lvl5pPr>
            <a:lvl6pPr marL="2514600" indent="-228600" eaLnBrk="0" fontAlgn="base" hangingPunct="0">
              <a:spcBef>
                <a:spcPct val="20000"/>
              </a:spcBef>
              <a:spcAft>
                <a:spcPct val="0"/>
              </a:spcAft>
              <a:buChar char="»"/>
              <a:defRPr sz="2000">
                <a:solidFill>
                  <a:schemeClr val="tx1"/>
                </a:solidFill>
                <a:latin typeface="Zurich BT" pitchFamily="34" charset="0"/>
              </a:defRPr>
            </a:lvl6pPr>
            <a:lvl7pPr marL="2971800" indent="-228600" eaLnBrk="0" fontAlgn="base" hangingPunct="0">
              <a:spcBef>
                <a:spcPct val="20000"/>
              </a:spcBef>
              <a:spcAft>
                <a:spcPct val="0"/>
              </a:spcAft>
              <a:buChar char="»"/>
              <a:defRPr sz="2000">
                <a:solidFill>
                  <a:schemeClr val="tx1"/>
                </a:solidFill>
                <a:latin typeface="Zurich BT" pitchFamily="34" charset="0"/>
              </a:defRPr>
            </a:lvl7pPr>
            <a:lvl8pPr marL="3429000" indent="-228600" eaLnBrk="0" fontAlgn="base" hangingPunct="0">
              <a:spcBef>
                <a:spcPct val="20000"/>
              </a:spcBef>
              <a:spcAft>
                <a:spcPct val="0"/>
              </a:spcAft>
              <a:buChar char="»"/>
              <a:defRPr sz="2000">
                <a:solidFill>
                  <a:schemeClr val="tx1"/>
                </a:solidFill>
                <a:latin typeface="Zurich BT" pitchFamily="34" charset="0"/>
              </a:defRPr>
            </a:lvl8pPr>
            <a:lvl9pPr marL="3886200" indent="-228600" eaLnBrk="0" fontAlgn="base" hangingPunct="0">
              <a:spcBef>
                <a:spcPct val="20000"/>
              </a:spcBef>
              <a:spcAft>
                <a:spcPct val="0"/>
              </a:spcAft>
              <a:buChar char="»"/>
              <a:defRPr sz="2000">
                <a:solidFill>
                  <a:schemeClr val="tx1"/>
                </a:solidFill>
                <a:latin typeface="Zurich BT" pitchFamily="34" charset="0"/>
              </a:defRPr>
            </a:lvl9pPr>
          </a:lstStyle>
          <a:p>
            <a:pPr eaLnBrk="1" hangingPunct="1">
              <a:spcBef>
                <a:spcPct val="0"/>
              </a:spcBef>
              <a:buFontTx/>
              <a:buNone/>
            </a:pPr>
            <a:endParaRPr lang="en-CA" altLang="en-US" sz="2400">
              <a:latin typeface="Times New Roman" panose="02020603050405020304" pitchFamily="18" charset="0"/>
            </a:endParaRPr>
          </a:p>
        </p:txBody>
      </p:sp>
      <p:sp>
        <p:nvSpPr>
          <p:cNvPr id="5" name="Rectangle 3">
            <a:extLst>
              <a:ext uri="{FF2B5EF4-FFF2-40B4-BE49-F238E27FC236}">
                <a16:creationId xmlns:a16="http://schemas.microsoft.com/office/drawing/2014/main" id="{F7CFEFF9-82D3-4D5A-9BC2-2843354FB418}"/>
              </a:ext>
            </a:extLst>
          </p:cNvPr>
          <p:cNvSpPr txBox="1">
            <a:spLocks noChangeArrowheads="1"/>
          </p:cNvSpPr>
          <p:nvPr/>
        </p:nvSpPr>
        <p:spPr bwMode="auto">
          <a:xfrm>
            <a:off x="1698065" y="4809382"/>
            <a:ext cx="882762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spcBef>
                <a:spcPts val="1400"/>
              </a:spcBef>
              <a:spcAft>
                <a:spcPts val="300"/>
              </a:spcAft>
              <a:buNone/>
              <a:defRPr/>
            </a:pPr>
            <a:r>
              <a:rPr lang="en-US" altLang="en-US" sz="2800" b="1" kern="0">
                <a:latin typeface="Arial"/>
                <a:cs typeface="Arial"/>
              </a:rPr>
              <a:t>519-663-5317</a:t>
            </a:r>
            <a:endParaRPr lang="en-US"/>
          </a:p>
          <a:p>
            <a:pPr marL="0" indent="0" algn="ctr">
              <a:lnSpc>
                <a:spcPct val="80000"/>
              </a:lnSpc>
              <a:buFontTx/>
              <a:buNone/>
              <a:defRPr/>
            </a:pPr>
            <a:r>
              <a:rPr lang="en-US" altLang="en-US" sz="2800" kern="0">
                <a:solidFill>
                  <a:srgbClr val="0070C0"/>
                </a:solidFill>
                <a:latin typeface="Arial"/>
                <a:cs typeface="Arial"/>
                <a:hlinkClick r:id="rId5">
                  <a:extLst>
                    <a:ext uri="{A12FA001-AC4F-418D-AE19-62706E023703}">
                      <ahyp:hlinkClr xmlns:ahyp="http://schemas.microsoft.com/office/drawing/2018/hyperlinkcolor" val="tx"/>
                    </a:ext>
                  </a:extLst>
                </a:hlinkClick>
              </a:rPr>
              <a:t>www.healthunit.com/elementary-grade-seven-clinics</a:t>
            </a:r>
            <a:endParaRPr lang="en-US" altLang="en-US" sz="2800" kern="0">
              <a:solidFill>
                <a:srgbClr val="0070C0"/>
              </a:solidFill>
              <a:latin typeface="Arial"/>
              <a:cs typeface="Arial"/>
            </a:endParaRPr>
          </a:p>
          <a:p>
            <a:pPr marL="0" indent="0" algn="ctr" eaLnBrk="1" hangingPunct="1">
              <a:lnSpc>
                <a:spcPct val="80000"/>
              </a:lnSpc>
              <a:buFontTx/>
              <a:buNone/>
              <a:defRPr/>
            </a:pPr>
            <a:endParaRPr lang="en-US" altLang="en-US" sz="3600" kern="0">
              <a:solidFill>
                <a:srgbClr val="00B050"/>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3629F5-2755-E142-5C02-07969D7C2E36}"/>
              </a:ext>
            </a:extLst>
          </p:cNvPr>
          <p:cNvPicPr>
            <a:picLocks noChangeAspect="1"/>
          </p:cNvPicPr>
          <p:nvPr/>
        </p:nvPicPr>
        <p:blipFill>
          <a:blip r:embed="rId6"/>
          <a:stretch>
            <a:fillRect/>
          </a:stretch>
        </p:blipFill>
        <p:spPr>
          <a:xfrm>
            <a:off x="3897405" y="1812846"/>
            <a:ext cx="4397189" cy="2706760"/>
          </a:xfrm>
          <a:prstGeom prst="rect">
            <a:avLst/>
          </a:prstGeom>
        </p:spPr>
      </p:pic>
      <p:pic>
        <p:nvPicPr>
          <p:cNvPr id="6" name="Audio 5">
            <a:hlinkClick r:id="" action="ppaction://media"/>
            <a:extLst>
              <a:ext uri="{FF2B5EF4-FFF2-40B4-BE49-F238E27FC236}">
                <a16:creationId xmlns:a16="http://schemas.microsoft.com/office/drawing/2014/main" id="{0EA8E0BA-A240-445A-B1C3-4872038DB1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95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nvPr>
        </p:nvSpPr>
        <p:spPr/>
        <p:txBody>
          <a:bodyPr/>
          <a:lstStyle/>
          <a:p>
            <a:r>
              <a:rPr lang="en-CA"/>
              <a:t>About Vaccinations</a:t>
            </a:r>
          </a:p>
        </p:txBody>
      </p:sp>
      <p:grpSp>
        <p:nvGrpSpPr>
          <p:cNvPr id="12" name="Group 11">
            <a:extLst>
              <a:ext uri="{FF2B5EF4-FFF2-40B4-BE49-F238E27FC236}">
                <a16:creationId xmlns:a16="http://schemas.microsoft.com/office/drawing/2014/main" id="{AA0A2DF0-EC62-2CAE-F841-7BA6CB882D57}"/>
              </a:ext>
            </a:extLst>
          </p:cNvPr>
          <p:cNvGrpSpPr/>
          <p:nvPr/>
        </p:nvGrpSpPr>
        <p:grpSpPr>
          <a:xfrm>
            <a:off x="3243606" y="4679183"/>
            <a:ext cx="5704788" cy="1546473"/>
            <a:chOff x="3112602" y="4692630"/>
            <a:chExt cx="5704788" cy="1546473"/>
          </a:xfrm>
        </p:grpSpPr>
        <p:pic>
          <p:nvPicPr>
            <p:cNvPr id="8" name="Picture 7">
              <a:extLst>
                <a:ext uri="{FF2B5EF4-FFF2-40B4-BE49-F238E27FC236}">
                  <a16:creationId xmlns:a16="http://schemas.microsoft.com/office/drawing/2014/main" id="{522D5114-89AC-D858-0807-C8672414FBF6}"/>
                </a:ext>
              </a:extLst>
            </p:cNvPr>
            <p:cNvPicPr>
              <a:picLocks noChangeAspect="1"/>
            </p:cNvPicPr>
            <p:nvPr/>
          </p:nvPicPr>
          <p:blipFill>
            <a:blip r:embed="rId5"/>
            <a:stretch>
              <a:fillRect/>
            </a:stretch>
          </p:blipFill>
          <p:spPr>
            <a:xfrm rot="20654309">
              <a:off x="6411762" y="4725993"/>
              <a:ext cx="773910" cy="1491875"/>
            </a:xfrm>
            <a:prstGeom prst="rect">
              <a:avLst/>
            </a:prstGeom>
          </p:spPr>
        </p:pic>
        <p:pic>
          <p:nvPicPr>
            <p:cNvPr id="9" name="Picture 8">
              <a:extLst>
                <a:ext uri="{FF2B5EF4-FFF2-40B4-BE49-F238E27FC236}">
                  <a16:creationId xmlns:a16="http://schemas.microsoft.com/office/drawing/2014/main" id="{435CEAA5-2FC7-CB95-20FB-2E67B4C821EE}"/>
                </a:ext>
              </a:extLst>
            </p:cNvPr>
            <p:cNvPicPr>
              <a:picLocks noChangeAspect="1"/>
            </p:cNvPicPr>
            <p:nvPr/>
          </p:nvPicPr>
          <p:blipFill>
            <a:blip r:embed="rId5"/>
            <a:stretch>
              <a:fillRect/>
            </a:stretch>
          </p:blipFill>
          <p:spPr>
            <a:xfrm>
              <a:off x="4776843" y="4781996"/>
              <a:ext cx="773910" cy="1457107"/>
            </a:xfrm>
            <a:prstGeom prst="rect">
              <a:avLst/>
            </a:prstGeom>
          </p:spPr>
        </p:pic>
        <p:pic>
          <p:nvPicPr>
            <p:cNvPr id="10" name="Picture 9">
              <a:extLst>
                <a:ext uri="{FF2B5EF4-FFF2-40B4-BE49-F238E27FC236}">
                  <a16:creationId xmlns:a16="http://schemas.microsoft.com/office/drawing/2014/main" id="{22E265D1-7181-D747-83EF-B4014A3F0FB8}"/>
                </a:ext>
              </a:extLst>
            </p:cNvPr>
            <p:cNvPicPr>
              <a:picLocks noChangeAspect="1"/>
            </p:cNvPicPr>
            <p:nvPr/>
          </p:nvPicPr>
          <p:blipFill>
            <a:blip r:embed="rId5"/>
            <a:stretch>
              <a:fillRect/>
            </a:stretch>
          </p:blipFill>
          <p:spPr>
            <a:xfrm rot="582865">
              <a:off x="3112602" y="4692630"/>
              <a:ext cx="773910" cy="1491875"/>
            </a:xfrm>
            <a:prstGeom prst="rect">
              <a:avLst/>
            </a:prstGeom>
          </p:spPr>
        </p:pic>
        <p:pic>
          <p:nvPicPr>
            <p:cNvPr id="11" name="Picture 10">
              <a:extLst>
                <a:ext uri="{FF2B5EF4-FFF2-40B4-BE49-F238E27FC236}">
                  <a16:creationId xmlns:a16="http://schemas.microsoft.com/office/drawing/2014/main" id="{8BE601B3-BE8D-7AF0-5081-EE3583841D1E}"/>
                </a:ext>
              </a:extLst>
            </p:cNvPr>
            <p:cNvPicPr>
              <a:picLocks noChangeAspect="1"/>
            </p:cNvPicPr>
            <p:nvPr/>
          </p:nvPicPr>
          <p:blipFill>
            <a:blip r:embed="rId5"/>
            <a:stretch>
              <a:fillRect/>
            </a:stretch>
          </p:blipFill>
          <p:spPr>
            <a:xfrm rot="1075113">
              <a:off x="8043480" y="4731800"/>
              <a:ext cx="773910" cy="1491875"/>
            </a:xfrm>
            <a:prstGeom prst="rect">
              <a:avLst/>
            </a:prstGeom>
          </p:spPr>
        </p:pic>
      </p:grpSp>
      <p:pic>
        <p:nvPicPr>
          <p:cNvPr id="5" name="Audio 4">
            <a:hlinkClick r:id="" action="ppaction://media"/>
            <a:extLst>
              <a:ext uri="{FF2B5EF4-FFF2-40B4-BE49-F238E27FC236}">
                <a16:creationId xmlns:a16="http://schemas.microsoft.com/office/drawing/2014/main" id="{7EBB2769-A52E-4A74-9E21-D030813226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26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hool Vaccinations – What you need to know about vaccines at school">
            <a:hlinkClick r:id="" action="ppaction://media"/>
            <a:extLst>
              <a:ext uri="{FF2B5EF4-FFF2-40B4-BE49-F238E27FC236}">
                <a16:creationId xmlns:a16="http://schemas.microsoft.com/office/drawing/2014/main" id="{DABCC9F7-44BE-4358-8C28-E14E96067070}"/>
              </a:ext>
            </a:extLst>
          </p:cNvPr>
          <p:cNvPicPr>
            <a:picLocks noGrp="1" noChangeAspect="1"/>
          </p:cNvPicPr>
          <p:nvPr>
            <p:ph idx="1"/>
            <a:videoFile r:link="rId1"/>
            <p:extLst>
              <p:ext uri="{DAA4B4D4-6D71-4841-9C94-3DE7FCFB9230}">
                <p14:media xmlns:p14="http://schemas.microsoft.com/office/powerpoint/2010/main" r:embed="rId2">
                  <p14:trim end="133415"/>
                </p14:media>
              </p:ext>
            </p:extLst>
          </p:nvPr>
        </p:nvPicPr>
        <p:blipFill>
          <a:blip r:embed="rId4"/>
          <a:stretch>
            <a:fillRect/>
          </a:stretch>
        </p:blipFill>
        <p:spPr>
          <a:xfrm>
            <a:off x="0" y="-7938"/>
            <a:ext cx="12192000" cy="6858001"/>
          </a:xfrm>
        </p:spPr>
      </p:pic>
    </p:spTree>
    <p:extLst>
      <p:ext uri="{BB962C8B-B14F-4D97-AF65-F5344CB8AC3E}">
        <p14:creationId xmlns:p14="http://schemas.microsoft.com/office/powerpoint/2010/main" val="265871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34B9B97-EBF0-4B6D-9F3A-AFE5C5AD7A74}"/>
              </a:ext>
            </a:extLst>
          </p:cNvPr>
          <p:cNvSpPr>
            <a:spLocks noGrp="1" noChangeArrowheads="1"/>
          </p:cNvSpPr>
          <p:nvPr>
            <p:ph type="title"/>
          </p:nvPr>
        </p:nvSpPr>
        <p:spPr/>
        <p:txBody>
          <a:bodyPr>
            <a:normAutofit/>
          </a:bodyPr>
          <a:lstStyle/>
          <a:p>
            <a:r>
              <a:rPr lang="en-CA" altLang="en-US"/>
              <a:t>What Vaccines Are Given?</a:t>
            </a:r>
          </a:p>
        </p:txBody>
      </p:sp>
      <p:sp>
        <p:nvSpPr>
          <p:cNvPr id="8195" name="Content Placeholder 2">
            <a:extLst>
              <a:ext uri="{FF2B5EF4-FFF2-40B4-BE49-F238E27FC236}">
                <a16:creationId xmlns:a16="http://schemas.microsoft.com/office/drawing/2014/main" id="{0E22593C-162A-49EF-B3EF-4BD6812A6D3D}"/>
              </a:ext>
            </a:extLst>
          </p:cNvPr>
          <p:cNvSpPr>
            <a:spLocks noGrp="1"/>
          </p:cNvSpPr>
          <p:nvPr>
            <p:ph idx="1"/>
          </p:nvPr>
        </p:nvSpPr>
        <p:spPr/>
        <p:txBody>
          <a:bodyPr vert="horz" lIns="91440" tIns="45720" rIns="91440" bIns="45720" rtlCol="0" anchor="t">
            <a:normAutofit/>
          </a:bodyPr>
          <a:lstStyle/>
          <a:p>
            <a:pPr marL="1344295" lvl="1" indent="363220">
              <a:buFont typeface="Arial"/>
              <a:buChar char="•"/>
              <a:defRPr/>
            </a:pPr>
            <a:r>
              <a:rPr lang="en-CA">
                <a:latin typeface="Arial"/>
                <a:cs typeface="Arial"/>
              </a:rPr>
              <a:t>Meningococcal ACYW-135</a:t>
            </a:r>
            <a:endParaRPr lang="en-CA" altLang="en-US">
              <a:latin typeface="Arial"/>
              <a:cs typeface="Arial"/>
            </a:endParaRPr>
          </a:p>
          <a:p>
            <a:pPr marL="1882775" lvl="2" indent="267970">
              <a:defRPr/>
            </a:pPr>
            <a:r>
              <a:rPr lang="en-CA" altLang="en-US">
                <a:latin typeface="Arial"/>
                <a:cs typeface="Arial"/>
              </a:rPr>
              <a:t>Protects against Meningococcal Disease - mandatory</a:t>
            </a:r>
          </a:p>
          <a:p>
            <a:pPr marL="400050" lvl="2" indent="0">
              <a:buNone/>
              <a:defRPr/>
            </a:pPr>
            <a:endParaRPr lang="en-CA" altLang="en-US">
              <a:latin typeface="Arial" panose="020B0604020202020204" pitchFamily="34" charset="0"/>
              <a:cs typeface="Arial" panose="020B0604020202020204" pitchFamily="34" charset="0"/>
            </a:endParaRPr>
          </a:p>
          <a:p>
            <a:pPr marL="1344295" lvl="1" indent="363220">
              <a:buFont typeface="Arial" panose="020B0604020202020204" pitchFamily="34" charset="0"/>
              <a:buChar char="•"/>
              <a:defRPr/>
            </a:pPr>
            <a:r>
              <a:rPr lang="en-CA" altLang="en-US">
                <a:latin typeface="Arial"/>
                <a:cs typeface="Arial"/>
              </a:rPr>
              <a:t>Hep-B</a:t>
            </a:r>
          </a:p>
          <a:p>
            <a:pPr marL="2150745" lvl="2" indent="-267970">
              <a:defRPr/>
            </a:pPr>
            <a:r>
              <a:rPr lang="en-CA" altLang="en-US">
                <a:latin typeface="Arial"/>
                <a:cs typeface="Arial"/>
              </a:rPr>
              <a:t>Protects against Hepatitis B – recommended</a:t>
            </a:r>
          </a:p>
          <a:p>
            <a:pPr marL="857250" lvl="2" indent="-457200">
              <a:defRPr/>
            </a:pPr>
            <a:endParaRPr lang="en-CA" altLang="en-US">
              <a:latin typeface="Arial" panose="020B0604020202020204" pitchFamily="34" charset="0"/>
              <a:cs typeface="Arial" panose="020B0604020202020204" pitchFamily="34" charset="0"/>
            </a:endParaRPr>
          </a:p>
          <a:p>
            <a:pPr marL="1708150" indent="-363220">
              <a:buFont typeface="Arial" panose="020B0604020202020204" pitchFamily="34" charset="0"/>
              <a:buChar char="•"/>
              <a:defRPr/>
            </a:pPr>
            <a:r>
              <a:rPr lang="en-CA" altLang="en-US" sz="2400">
                <a:latin typeface="Arial"/>
                <a:cs typeface="Arial"/>
              </a:rPr>
              <a:t>HPV-9</a:t>
            </a:r>
          </a:p>
          <a:p>
            <a:pPr marL="1882775" lvl="1" indent="267970">
              <a:defRPr/>
            </a:pPr>
            <a:r>
              <a:rPr lang="en-CA" altLang="en-US" sz="2000">
                <a:latin typeface="Arial"/>
                <a:cs typeface="Arial"/>
              </a:rPr>
              <a:t>Protects against HPV (human papilloma virus) - </a:t>
            </a:r>
            <a:r>
              <a:rPr lang="en-CA" sz="2000">
                <a:latin typeface="Arial"/>
                <a:cs typeface="Arial"/>
              </a:rPr>
              <a:t>recommended</a:t>
            </a:r>
            <a:endParaRPr lang="en-CA">
              <a:cs typeface="Calibri" panose="020F0502020204030204"/>
            </a:endParaRPr>
          </a:p>
        </p:txBody>
      </p:sp>
      <p:pic>
        <p:nvPicPr>
          <p:cNvPr id="1026" name="Picture 2" descr="Free vector graphics of Checkmark">
            <a:extLst>
              <a:ext uri="{FF2B5EF4-FFF2-40B4-BE49-F238E27FC236}">
                <a16:creationId xmlns:a16="http://schemas.microsoft.com/office/drawing/2014/main" id="{F100EDA4-6F04-6E9E-4160-BB59220185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6447" y="2235350"/>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vector graphics of Checkmark">
            <a:extLst>
              <a:ext uri="{FF2B5EF4-FFF2-40B4-BE49-F238E27FC236}">
                <a16:creationId xmlns:a16="http://schemas.microsoft.com/office/drawing/2014/main" id="{7190D77E-CFED-769A-FF68-AE242E8020B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8847" y="3353856"/>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vector graphics of Checkmark">
            <a:extLst>
              <a:ext uri="{FF2B5EF4-FFF2-40B4-BE49-F238E27FC236}">
                <a16:creationId xmlns:a16="http://schemas.microsoft.com/office/drawing/2014/main" id="{240EBDBF-13B7-863D-68AB-79814F83B02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6447" y="4497031"/>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AB8DC23-AFD7-430D-960E-B4553F193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23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247C-1660-0677-520E-A0D6AC6E4F63}"/>
              </a:ext>
            </a:extLst>
          </p:cNvPr>
          <p:cNvSpPr>
            <a:spLocks noGrp="1"/>
          </p:cNvSpPr>
          <p:nvPr>
            <p:ph type="title"/>
          </p:nvPr>
        </p:nvSpPr>
        <p:spPr/>
        <p:txBody>
          <a:bodyPr/>
          <a:lstStyle/>
          <a:p>
            <a:r>
              <a:rPr lang="en-CA"/>
              <a:t>What is Meningococcal Disease?</a:t>
            </a:r>
            <a:endParaRPr lang="en-US"/>
          </a:p>
        </p:txBody>
      </p:sp>
      <p:sp>
        <p:nvSpPr>
          <p:cNvPr id="3" name="Content Placeholder 2">
            <a:extLst>
              <a:ext uri="{FF2B5EF4-FFF2-40B4-BE49-F238E27FC236}">
                <a16:creationId xmlns:a16="http://schemas.microsoft.com/office/drawing/2014/main" id="{B05F1799-DA7E-750C-CE2E-42C682D430C6}"/>
              </a:ext>
            </a:extLst>
          </p:cNvPr>
          <p:cNvSpPr>
            <a:spLocks noGrp="1"/>
          </p:cNvSpPr>
          <p:nvPr>
            <p:ph idx="1"/>
          </p:nvPr>
        </p:nvSpPr>
        <p:spPr>
          <a:xfrm>
            <a:off x="838200" y="2385250"/>
            <a:ext cx="7902388" cy="4351338"/>
          </a:xfrm>
        </p:spPr>
        <p:txBody>
          <a:bodyPr vert="horz" lIns="91440" tIns="45720" rIns="91440" bIns="45720" rtlCol="0" anchor="t">
            <a:normAutofit/>
          </a:bodyPr>
          <a:lstStyle/>
          <a:p>
            <a:r>
              <a:rPr lang="en-CA">
                <a:latin typeface="Arial"/>
                <a:cs typeface="Arial"/>
              </a:rPr>
              <a:t>Spread:	Saliva</a:t>
            </a:r>
          </a:p>
          <a:p>
            <a:r>
              <a:rPr lang="en-CA">
                <a:latin typeface="Arial"/>
                <a:cs typeface="Arial"/>
              </a:rPr>
              <a:t>Impact:	Infection of the lining of the brain</a:t>
            </a:r>
          </a:p>
          <a:p>
            <a:endParaRPr lang="en-CA">
              <a:highlight>
                <a:srgbClr val="FFFF00"/>
              </a:highlight>
            </a:endParaRPr>
          </a:p>
          <a:p>
            <a:pPr algn="ctr"/>
            <a:r>
              <a:rPr lang="en-US" altLang="en-US">
                <a:latin typeface="Arial"/>
                <a:cs typeface="Arial"/>
              </a:rPr>
              <a:t>The Meningococcal vaccine is </a:t>
            </a:r>
            <a:r>
              <a:rPr lang="en-US" altLang="en-US" b="1">
                <a:latin typeface="Arial"/>
                <a:cs typeface="Arial"/>
              </a:rPr>
              <a:t>mandatory to attend school</a:t>
            </a:r>
            <a:r>
              <a:rPr lang="en-US" altLang="en-US">
                <a:latin typeface="Arial"/>
                <a:cs typeface="Arial"/>
              </a:rPr>
              <a:t>, you must get the vaccine or have an exemption on file.</a:t>
            </a:r>
          </a:p>
          <a:p>
            <a:endParaRPr lang="en-CA"/>
          </a:p>
        </p:txBody>
      </p:sp>
      <p:pic>
        <p:nvPicPr>
          <p:cNvPr id="2050" name="Picture 2" descr="Free vector graphics of Bottledwater">
            <a:extLst>
              <a:ext uri="{FF2B5EF4-FFF2-40B4-BE49-F238E27FC236}">
                <a16:creationId xmlns:a16="http://schemas.microsoft.com/office/drawing/2014/main" id="{05619434-B29F-E349-D779-5802BB3C7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8994" y="2070846"/>
            <a:ext cx="2050677" cy="410135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3737CDE-1F72-4F73-8999-00D8F642F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65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D87F-B8FB-B6DB-5E96-40BCB8B52B02}"/>
              </a:ext>
            </a:extLst>
          </p:cNvPr>
          <p:cNvSpPr>
            <a:spLocks noGrp="1"/>
          </p:cNvSpPr>
          <p:nvPr>
            <p:ph type="title"/>
          </p:nvPr>
        </p:nvSpPr>
        <p:spPr/>
        <p:txBody>
          <a:bodyPr/>
          <a:lstStyle/>
          <a:p>
            <a:r>
              <a:rPr lang="en-CA"/>
              <a:t>What is Hepatitis B?</a:t>
            </a:r>
            <a:endParaRPr lang="en-US"/>
          </a:p>
        </p:txBody>
      </p:sp>
      <p:sp>
        <p:nvSpPr>
          <p:cNvPr id="3" name="Content Placeholder 2">
            <a:extLst>
              <a:ext uri="{FF2B5EF4-FFF2-40B4-BE49-F238E27FC236}">
                <a16:creationId xmlns:a16="http://schemas.microsoft.com/office/drawing/2014/main" id="{2E3E348C-EB62-857B-4293-EA3A44C34389}"/>
              </a:ext>
            </a:extLst>
          </p:cNvPr>
          <p:cNvSpPr>
            <a:spLocks noGrp="1"/>
          </p:cNvSpPr>
          <p:nvPr>
            <p:ph idx="1"/>
          </p:nvPr>
        </p:nvSpPr>
        <p:spPr/>
        <p:txBody>
          <a:bodyPr vert="horz" lIns="91440" tIns="45720" rIns="91440" bIns="45720" rtlCol="0" anchor="t">
            <a:normAutofit/>
          </a:bodyPr>
          <a:lstStyle/>
          <a:p>
            <a:pPr marL="0" indent="0" defTabSz="627063">
              <a:spcBef>
                <a:spcPct val="0"/>
              </a:spcBef>
              <a:spcAft>
                <a:spcPts val="1200"/>
              </a:spcAft>
              <a:defRPr/>
            </a:pPr>
            <a:r>
              <a:rPr lang="en-US" altLang="en-US">
                <a:latin typeface="Arial"/>
                <a:cs typeface="Arial"/>
              </a:rPr>
              <a:t>Spread:      Contact with infected blood &amp; bodily fluids</a:t>
            </a:r>
            <a:endParaRPr lang="en-US"/>
          </a:p>
          <a:p>
            <a:pPr marL="0" indent="0" defTabSz="627063">
              <a:lnSpc>
                <a:spcPct val="90000"/>
              </a:lnSpc>
              <a:spcBef>
                <a:spcPct val="0"/>
              </a:spcBef>
              <a:spcAft>
                <a:spcPts val="1200"/>
              </a:spcAft>
              <a:buNone/>
              <a:defRPr/>
            </a:pPr>
            <a:r>
              <a:rPr lang="en-US" altLang="en-US">
                <a:latin typeface="Arial"/>
                <a:cs typeface="Arial"/>
              </a:rPr>
              <a:t>Impact:		Liver disease and cancer</a:t>
            </a:r>
            <a:endParaRPr lang="en-US">
              <a:latin typeface="Arial"/>
              <a:cs typeface="Arial"/>
            </a:endParaRPr>
          </a:p>
          <a:p>
            <a:pPr marL="0" indent="0" defTabSz="627063">
              <a:spcBef>
                <a:spcPct val="0"/>
              </a:spcBef>
              <a:spcAft>
                <a:spcPts val="1200"/>
              </a:spcAft>
              <a:defRPr/>
            </a:pPr>
            <a:endParaRPr lang="en-US" altLang="en-US">
              <a:latin typeface="Arial"/>
              <a:cs typeface="Arial"/>
            </a:endParaRPr>
          </a:p>
          <a:p>
            <a:pPr marL="0" indent="0" defTabSz="627063">
              <a:lnSpc>
                <a:spcPct val="90000"/>
              </a:lnSpc>
              <a:spcBef>
                <a:spcPct val="0"/>
              </a:spcBef>
              <a:spcAft>
                <a:spcPts val="1200"/>
              </a:spcAft>
              <a:buNone/>
              <a:defRPr/>
            </a:pPr>
            <a:r>
              <a:rPr lang="en-US" altLang="en-US">
                <a:latin typeface="Arial"/>
                <a:cs typeface="Arial"/>
              </a:rPr>
              <a:t>Proof of vaccination is often required for college, university, travel or employment</a:t>
            </a:r>
            <a:endParaRPr lang="en-US">
              <a:latin typeface="Arial"/>
              <a:cs typeface="Arial"/>
            </a:endParaRPr>
          </a:p>
          <a:p>
            <a:endParaRPr lang="en-US"/>
          </a:p>
        </p:txBody>
      </p:sp>
      <p:pic>
        <p:nvPicPr>
          <p:cNvPr id="7" name="Picture 6">
            <a:extLst>
              <a:ext uri="{FF2B5EF4-FFF2-40B4-BE49-F238E27FC236}">
                <a16:creationId xmlns:a16="http://schemas.microsoft.com/office/drawing/2014/main" id="{2BF7455F-250D-5BC7-E325-4C471E2015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37939" y1="13006" x2="37939" y2="13006"/>
                      </a14:backgroundRemoval>
                    </a14:imgEffect>
                  </a14:imgLayer>
                </a14:imgProps>
              </a:ext>
            </a:extLst>
          </a:blip>
          <a:stretch>
            <a:fillRect/>
          </a:stretch>
        </p:blipFill>
        <p:spPr>
          <a:xfrm>
            <a:off x="8644217" y="4560919"/>
            <a:ext cx="3547783" cy="2691958"/>
          </a:xfrm>
          <a:prstGeom prst="rect">
            <a:avLst/>
          </a:prstGeom>
        </p:spPr>
      </p:pic>
      <p:pic>
        <p:nvPicPr>
          <p:cNvPr id="4" name="Audio 3">
            <a:hlinkClick r:id="" action="ppaction://media"/>
            <a:extLst>
              <a:ext uri="{FF2B5EF4-FFF2-40B4-BE49-F238E27FC236}">
                <a16:creationId xmlns:a16="http://schemas.microsoft.com/office/drawing/2014/main" id="{71DF8874-9FF7-4395-90F9-6CB47F374D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618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92BE-9FA4-8760-E98D-40FE6177976F}"/>
              </a:ext>
            </a:extLst>
          </p:cNvPr>
          <p:cNvSpPr>
            <a:spLocks noGrp="1"/>
          </p:cNvSpPr>
          <p:nvPr>
            <p:ph type="title"/>
          </p:nvPr>
        </p:nvSpPr>
        <p:spPr/>
        <p:txBody>
          <a:bodyPr/>
          <a:lstStyle/>
          <a:p>
            <a:r>
              <a:rPr lang="en-CA">
                <a:latin typeface="Arial"/>
                <a:cs typeface="Arial"/>
              </a:rPr>
              <a:t>What is Human Papilloma Virus (HPV)?</a:t>
            </a:r>
            <a:endParaRPr lang="en-US">
              <a:latin typeface="Arial"/>
              <a:cs typeface="Arial"/>
            </a:endParaRPr>
          </a:p>
        </p:txBody>
      </p:sp>
      <p:sp>
        <p:nvSpPr>
          <p:cNvPr id="3" name="Content Placeholder 2">
            <a:extLst>
              <a:ext uri="{FF2B5EF4-FFF2-40B4-BE49-F238E27FC236}">
                <a16:creationId xmlns:a16="http://schemas.microsoft.com/office/drawing/2014/main" id="{9E32350D-C21E-8622-15B1-35B54E73A560}"/>
              </a:ext>
            </a:extLst>
          </p:cNvPr>
          <p:cNvSpPr>
            <a:spLocks noGrp="1"/>
          </p:cNvSpPr>
          <p:nvPr>
            <p:ph idx="1"/>
          </p:nvPr>
        </p:nvSpPr>
        <p:spPr/>
        <p:txBody>
          <a:bodyPr vert="horz" lIns="91440" tIns="45720" rIns="91440" bIns="45720" rtlCol="0" anchor="t">
            <a:normAutofit/>
          </a:bodyPr>
          <a:lstStyle/>
          <a:p>
            <a:pPr>
              <a:defRPr/>
            </a:pPr>
            <a:r>
              <a:rPr lang="en-US" altLang="en-US">
                <a:latin typeface="Arial"/>
                <a:cs typeface="Arial"/>
              </a:rPr>
              <a:t>Spread:	Skin to skin contact with an infected person</a:t>
            </a:r>
          </a:p>
          <a:p>
            <a:pPr>
              <a:tabLst>
                <a:tab pos="900113" algn="l"/>
                <a:tab pos="1252538" algn="l"/>
              </a:tabLst>
              <a:defRPr/>
            </a:pPr>
            <a:r>
              <a:rPr lang="en-US" altLang="en-US">
                <a:latin typeface="Arial"/>
                <a:cs typeface="Arial"/>
              </a:rPr>
              <a:t>Impact:		Genital warts, linked to cancers</a:t>
            </a:r>
          </a:p>
          <a:p>
            <a:pPr marL="0" indent="0" eaLnBrk="1" hangingPunct="1">
              <a:spcBef>
                <a:spcPts val="4200"/>
              </a:spcBef>
              <a:buNone/>
              <a:defRPr/>
            </a:pPr>
            <a:r>
              <a:rPr lang="en-US" altLang="en-US" sz="2800">
                <a:latin typeface="Arial"/>
                <a:cs typeface="Arial"/>
              </a:rPr>
              <a:t>HPV-9 (Gardasil vaccine) protects against 9 types of the virus.</a:t>
            </a:r>
          </a:p>
          <a:p>
            <a:endParaRPr lang="en-US"/>
          </a:p>
        </p:txBody>
      </p:sp>
      <p:pic>
        <p:nvPicPr>
          <p:cNvPr id="4" name="Audio 3">
            <a:hlinkClick r:id="" action="ppaction://media"/>
            <a:extLst>
              <a:ext uri="{FF2B5EF4-FFF2-40B4-BE49-F238E27FC236}">
                <a16:creationId xmlns:a16="http://schemas.microsoft.com/office/drawing/2014/main" id="{C2E52259-2E26-403E-8F44-08EEA20D68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560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2245" showWhenStopped="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F709C91-6B94-4EFD-AC30-43577517F9D6}"/>
              </a:ext>
            </a:extLst>
          </p:cNvPr>
          <p:cNvSpPr>
            <a:spLocks noGrp="1" noChangeArrowheads="1"/>
          </p:cNvSpPr>
          <p:nvPr>
            <p:ph type="title"/>
          </p:nvPr>
        </p:nvSpPr>
        <p:spPr>
          <a:xfrm>
            <a:off x="1677732" y="2288804"/>
            <a:ext cx="4074462" cy="3071906"/>
          </a:xfrm>
        </p:spPr>
        <p:txBody>
          <a:bodyPr vert="horz" lIns="91440" tIns="45720" rIns="91440" bIns="45720" rtlCol="0" anchor="t">
            <a:normAutofit/>
          </a:bodyPr>
          <a:lstStyle/>
          <a:p>
            <a:pPr eaLnBrk="1" hangingPunct="1">
              <a:lnSpc>
                <a:spcPct val="90000"/>
              </a:lnSpc>
            </a:pPr>
            <a:r>
              <a:rPr lang="en-US" altLang="en-US" kern="1200">
                <a:solidFill>
                  <a:schemeClr val="tx1"/>
                </a:solidFill>
              </a:rPr>
              <a:t>Consent and Information Forms</a:t>
            </a:r>
          </a:p>
        </p:txBody>
      </p:sp>
      <p:pic>
        <p:nvPicPr>
          <p:cNvPr id="9" name="Picture 8">
            <a:extLst>
              <a:ext uri="{FF2B5EF4-FFF2-40B4-BE49-F238E27FC236}">
                <a16:creationId xmlns:a16="http://schemas.microsoft.com/office/drawing/2014/main" id="{460C8923-44E2-4EEC-8AD9-04A144B0B6CC}"/>
              </a:ext>
            </a:extLst>
          </p:cNvPr>
          <p:cNvPicPr>
            <a:picLocks noChangeAspect="1"/>
          </p:cNvPicPr>
          <p:nvPr/>
        </p:nvPicPr>
        <p:blipFill>
          <a:blip r:embed="rId6"/>
          <a:stretch>
            <a:fillRect/>
          </a:stretch>
        </p:blipFill>
        <p:spPr>
          <a:xfrm>
            <a:off x="6879448" y="162"/>
            <a:ext cx="4115650" cy="6862453"/>
          </a:xfrm>
          <a:prstGeom prst="rect">
            <a:avLst/>
          </a:prstGeom>
        </p:spPr>
      </p:pic>
      <p:sp>
        <p:nvSpPr>
          <p:cNvPr id="3" name="Oval 2">
            <a:extLst>
              <a:ext uri="{FF2B5EF4-FFF2-40B4-BE49-F238E27FC236}">
                <a16:creationId xmlns:a16="http://schemas.microsoft.com/office/drawing/2014/main" id="{B2C2AA46-9FDC-476D-8B47-2C3F4C3A2F88}"/>
              </a:ext>
            </a:extLst>
          </p:cNvPr>
          <p:cNvSpPr/>
          <p:nvPr/>
        </p:nvSpPr>
        <p:spPr>
          <a:xfrm>
            <a:off x="6641154" y="670242"/>
            <a:ext cx="4593989" cy="900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3">
            <a:extLst>
              <a:ext uri="{FF2B5EF4-FFF2-40B4-BE49-F238E27FC236}">
                <a16:creationId xmlns:a16="http://schemas.microsoft.com/office/drawing/2014/main" id="{9C7525F5-DCAC-4ACE-A4B8-B8D4A99AFBB4}"/>
              </a:ext>
            </a:extLst>
          </p:cNvPr>
          <p:cNvSpPr/>
          <p:nvPr/>
        </p:nvSpPr>
        <p:spPr>
          <a:xfrm>
            <a:off x="9081614" y="1508903"/>
            <a:ext cx="1730326" cy="9003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82B92FDE-B091-4DEC-95E2-5DFCFCE74E78}"/>
              </a:ext>
            </a:extLst>
          </p:cNvPr>
          <p:cNvSpPr/>
          <p:nvPr/>
        </p:nvSpPr>
        <p:spPr>
          <a:xfrm>
            <a:off x="6955936" y="3045109"/>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54803DF9-DB64-44C5-96C8-3817E727AD46}"/>
              </a:ext>
            </a:extLst>
          </p:cNvPr>
          <p:cNvSpPr/>
          <p:nvPr/>
        </p:nvSpPr>
        <p:spPr>
          <a:xfrm>
            <a:off x="8270438" y="3043897"/>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99E0C794-E7B0-40EF-ABD0-01666F64D78B}"/>
              </a:ext>
            </a:extLst>
          </p:cNvPr>
          <p:cNvSpPr/>
          <p:nvPr/>
        </p:nvSpPr>
        <p:spPr>
          <a:xfrm>
            <a:off x="9531018" y="3072044"/>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Audio 6">
            <a:hlinkClick r:id="" action="ppaction://media"/>
            <a:extLst>
              <a:ext uri="{FF2B5EF4-FFF2-40B4-BE49-F238E27FC236}">
                <a16:creationId xmlns:a16="http://schemas.microsoft.com/office/drawing/2014/main" id="{FCBF9C45-1D77-46C0-B286-EEF0F2D03E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88907376"/>
      </p:ext>
    </p:extLst>
  </p:cSld>
  <p:clrMapOvr>
    <a:masterClrMapping/>
  </p:clrMapOvr>
  <mc:AlternateContent xmlns:mc="http://schemas.openxmlformats.org/markup-compatibility/2006" xmlns:p14="http://schemas.microsoft.com/office/powerpoint/2010/main">
    <mc:Choice Requires="p14">
      <p:transition spd="slow" p14:dur="2000" advTm="42464"/>
    </mc:Choice>
    <mc:Fallback xmlns="">
      <p:transition spd="slow" advTm="4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79592" showWhenStopped="0">
                <p:cTn id="23" fill="hold" display="0">
                  <p:stCondLst>
                    <p:cond delay="indefinite"/>
                  </p:stCondLst>
                  <p:endCondLst>
                    <p:cond evt="onStopAudio" delay="0">
                      <p:tgtEl>
                        <p:sldTgt/>
                      </p:tgtEl>
                    </p:cond>
                  </p:endCondLst>
                </p:cTn>
                <p:tgtEl>
                  <p:spTgt spid="7"/>
                </p:tgtEl>
              </p:cMediaNode>
            </p:audio>
          </p:childTnLst>
        </p:cTn>
      </p:par>
    </p:tnLst>
    <p:bldLst>
      <p:bldP spid="3" grpId="0" animBg="1"/>
      <p:bldP spid="4" grpId="0" animBg="1"/>
      <p:bldP spid="5"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nvPr>
        </p:nvSpPr>
        <p:spPr/>
        <p:txBody>
          <a:bodyPr>
            <a:normAutofit/>
          </a:bodyPr>
          <a:lstStyle/>
          <a:p>
            <a:r>
              <a:rPr lang="en-CA" sz="5300"/>
              <a:t>Preparing for Immunization Day</a:t>
            </a:r>
          </a:p>
        </p:txBody>
      </p:sp>
      <p:grpSp>
        <p:nvGrpSpPr>
          <p:cNvPr id="15" name="Group 14">
            <a:extLst>
              <a:ext uri="{FF2B5EF4-FFF2-40B4-BE49-F238E27FC236}">
                <a16:creationId xmlns:a16="http://schemas.microsoft.com/office/drawing/2014/main" id="{2429F9CE-EAC9-811B-F9A8-398F191DA0CA}"/>
              </a:ext>
            </a:extLst>
          </p:cNvPr>
          <p:cNvGrpSpPr/>
          <p:nvPr/>
        </p:nvGrpSpPr>
        <p:grpSpPr>
          <a:xfrm>
            <a:off x="2553073" y="4734862"/>
            <a:ext cx="7073154" cy="1700883"/>
            <a:chOff x="3254189" y="4855886"/>
            <a:chExt cx="7073154" cy="1700883"/>
          </a:xfrm>
        </p:grpSpPr>
        <p:pic>
          <p:nvPicPr>
            <p:cNvPr id="6" name="Picture 5">
              <a:extLst>
                <a:ext uri="{FF2B5EF4-FFF2-40B4-BE49-F238E27FC236}">
                  <a16:creationId xmlns:a16="http://schemas.microsoft.com/office/drawing/2014/main" id="{9C8727F2-720B-8877-BD37-2B0CA48F8217}"/>
                </a:ext>
              </a:extLst>
            </p:cNvPr>
            <p:cNvPicPr>
              <a:picLocks noChangeAspect="1"/>
            </p:cNvPicPr>
            <p:nvPr/>
          </p:nvPicPr>
          <p:blipFill rotWithShape="1">
            <a:blip r:embed="rId5">
              <a:clrChange>
                <a:clrFrom>
                  <a:srgbClr val="D9E2DD"/>
                </a:clrFrom>
                <a:clrTo>
                  <a:srgbClr val="D9E2DD">
                    <a:alpha val="0"/>
                  </a:srgbClr>
                </a:clrTo>
              </a:clrChange>
            </a:blip>
            <a:srcRect l="78804" t="46691" b="23486"/>
            <a:stretch/>
          </p:blipFill>
          <p:spPr>
            <a:xfrm>
              <a:off x="3254189" y="4973450"/>
              <a:ext cx="2067112" cy="1454241"/>
            </a:xfrm>
            <a:prstGeom prst="rect">
              <a:avLst/>
            </a:prstGeom>
          </p:spPr>
        </p:pic>
        <p:pic>
          <p:nvPicPr>
            <p:cNvPr id="13" name="Picture 12">
              <a:extLst>
                <a:ext uri="{FF2B5EF4-FFF2-40B4-BE49-F238E27FC236}">
                  <a16:creationId xmlns:a16="http://schemas.microsoft.com/office/drawing/2014/main" id="{02A8D5E2-C0E6-764A-557B-05BB4D658696}"/>
                </a:ext>
              </a:extLst>
            </p:cNvPr>
            <p:cNvPicPr>
              <a:picLocks noChangeAspect="1"/>
            </p:cNvPicPr>
            <p:nvPr/>
          </p:nvPicPr>
          <p:blipFill rotWithShape="1">
            <a:blip r:embed="rId5">
              <a:clrChange>
                <a:clrFrom>
                  <a:srgbClr val="D9E2DD"/>
                </a:clrFrom>
                <a:clrTo>
                  <a:srgbClr val="D9E2DD">
                    <a:alpha val="0"/>
                  </a:srgbClr>
                </a:clrTo>
              </a:clrChange>
            </a:blip>
            <a:srcRect l="60709" t="18011" b="51813"/>
            <a:stretch/>
          </p:blipFill>
          <p:spPr>
            <a:xfrm>
              <a:off x="5321301" y="4973450"/>
              <a:ext cx="3831802" cy="1471472"/>
            </a:xfrm>
            <a:prstGeom prst="rect">
              <a:avLst/>
            </a:prstGeom>
          </p:spPr>
        </p:pic>
        <p:pic>
          <p:nvPicPr>
            <p:cNvPr id="14" name="Picture 13">
              <a:extLst>
                <a:ext uri="{FF2B5EF4-FFF2-40B4-BE49-F238E27FC236}">
                  <a16:creationId xmlns:a16="http://schemas.microsoft.com/office/drawing/2014/main" id="{433AF193-FDE5-48C5-33DE-BAA6C514EFA0}"/>
                </a:ext>
              </a:extLst>
            </p:cNvPr>
            <p:cNvPicPr>
              <a:picLocks noChangeAspect="1"/>
            </p:cNvPicPr>
            <p:nvPr/>
          </p:nvPicPr>
          <p:blipFill>
            <a:blip r:embed="rId6"/>
            <a:stretch>
              <a:fillRect/>
            </a:stretch>
          </p:blipFill>
          <p:spPr>
            <a:xfrm>
              <a:off x="8827155" y="4855886"/>
              <a:ext cx="1500188" cy="1700883"/>
            </a:xfrm>
            <a:prstGeom prst="rect">
              <a:avLst/>
            </a:prstGeom>
          </p:spPr>
        </p:pic>
      </p:grpSp>
      <p:pic>
        <p:nvPicPr>
          <p:cNvPr id="8" name="Audio 7">
            <a:hlinkClick r:id="" action="ppaction://media"/>
            <a:extLst>
              <a:ext uri="{FF2B5EF4-FFF2-40B4-BE49-F238E27FC236}">
                <a16:creationId xmlns:a16="http://schemas.microsoft.com/office/drawing/2014/main" id="{6F5572DB-561C-475B-8D5D-19A0ABB718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9210269"/>
      </p:ext>
    </p:extLst>
  </p:cSld>
  <p:clrMapOvr>
    <a:masterClrMapping/>
  </p:clrMapOvr>
  <mc:AlternateContent xmlns:mc="http://schemas.openxmlformats.org/markup-compatibility/2006" xmlns:p14="http://schemas.microsoft.com/office/powerpoint/2010/main">
    <mc:Choice Requires="p14">
      <p:transition spd="slow" p14:dur="2000" advTm="7074"/>
    </mc:Choice>
    <mc:Fallback xmlns="">
      <p:transition spd="slow" advTm="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1.3|0.6"/>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90B720EF-1FAA-4A20-96CB-E4A853DF2534}" vid="{6BAF8800-A603-45B5-B294-F3941F6476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5512CB95EAC41A4138C5FA6518237" ma:contentTypeVersion="12" ma:contentTypeDescription="Create a new document." ma:contentTypeScope="" ma:versionID="b689e9eb19c7ab7913ee7520d2c23dae">
  <xsd:schema xmlns:xsd="http://www.w3.org/2001/XMLSchema" xmlns:xs="http://www.w3.org/2001/XMLSchema" xmlns:p="http://schemas.microsoft.com/office/2006/metadata/properties" xmlns:ns2="9adc17cb-13e6-4880-863d-761bf48ae0c1" xmlns:ns3="397c941f-cc0b-4636-8c9c-2d6c40102c19" targetNamespace="http://schemas.microsoft.com/office/2006/metadata/properties" ma:root="true" ma:fieldsID="c411cf5073d011720bbf8688753e8433" ns2:_="" ns3:_="">
    <xsd:import namespace="9adc17cb-13e6-4880-863d-761bf48ae0c1"/>
    <xsd:import namespace="397c941f-cc0b-4636-8c9c-2d6c40102c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17cb-13e6-4880-863d-761bf48ae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7c941f-cc0b-4636-8c9c-2d6c40102c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3384b88-64ae-4ccc-ab31-50f4ad695ea8}" ma:internalName="TaxCatchAll" ma:showField="CatchAllData" ma:web="397c941f-cc0b-4636-8c9c-2d6c40102c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97c941f-cc0b-4636-8c9c-2d6c40102c19" xsi:nil="true"/>
    <lcf76f155ced4ddcb4097134ff3c332f xmlns="9adc17cb-13e6-4880-863d-761bf48ae0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B24925-7BB3-47CA-A3EF-CD8C041BDFDA}">
  <ds:schemaRefs>
    <ds:schemaRef ds:uri="397c941f-cc0b-4636-8c9c-2d6c40102c19"/>
    <ds:schemaRef ds:uri="9adc17cb-13e6-4880-863d-761bf48ae0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06DCCBB-CB21-4115-8333-CD2FCF9CFB1C}">
  <ds:schemaRefs>
    <ds:schemaRef ds:uri="http://schemas.microsoft.com/sharepoint/v3/contenttype/forms"/>
  </ds:schemaRefs>
</ds:datastoreItem>
</file>

<file path=customXml/itemProps3.xml><?xml version="1.0" encoding="utf-8"?>
<ds:datastoreItem xmlns:ds="http://schemas.openxmlformats.org/officeDocument/2006/customXml" ds:itemID="{F3B9047C-DECF-4F94-A54F-FEF94324CADD}">
  <ds:schemaRefs>
    <ds:schemaRef ds:uri="397c941f-cc0b-4636-8c9c-2d6c40102c19"/>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9adc17cb-13e6-4880-863d-761bf48ae0c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MLHU2022-Template</Template>
  <TotalTime>0</TotalTime>
  <Words>1428</Words>
  <Application>Microsoft Office PowerPoint</Application>
  <PresentationFormat>Widescreen</PresentationFormat>
  <Paragraphs>107</Paragraphs>
  <Slides>16</Slides>
  <Notes>15</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Calibri</vt:lpstr>
      <vt:lpstr>Times New Roman</vt:lpstr>
      <vt:lpstr>Custom Design</vt:lpstr>
      <vt:lpstr>PowerPoint Presentation</vt:lpstr>
      <vt:lpstr>About Vaccinations</vt:lpstr>
      <vt:lpstr>PowerPoint Presentation</vt:lpstr>
      <vt:lpstr>What Vaccines Are Given?</vt:lpstr>
      <vt:lpstr>What is Meningococcal Disease?</vt:lpstr>
      <vt:lpstr>What is Hepatitis B?</vt:lpstr>
      <vt:lpstr>What is Human Papilloma Virus (HPV)?</vt:lpstr>
      <vt:lpstr>Consent and Information Forms</vt:lpstr>
      <vt:lpstr>Preparing for Immunization Day</vt:lpstr>
      <vt:lpstr>PowerPoint Presentation</vt:lpstr>
      <vt:lpstr>Important Reminder</vt:lpstr>
      <vt:lpstr>Did you know?</vt:lpstr>
      <vt:lpstr>Did you know?</vt:lpstr>
      <vt:lpstr>Strategies to help with vaccination</vt:lpstr>
      <vt:lpstr>Strategies for a positive vaccination experience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Eckert</dc:creator>
  <cp:lastModifiedBy>Joy Knott</cp:lastModifiedBy>
  <cp:revision>23</cp:revision>
  <dcterms:created xsi:type="dcterms:W3CDTF">2022-08-02T17:33:28Z</dcterms:created>
  <dcterms:modified xsi:type="dcterms:W3CDTF">2024-09-10T19:11:58Z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0x0101001B35512CB95EAC41A4138C5FA6518237</vt:lpwstr>
  </property>
  <property fmtid="{D5CDD505-2E9C-101B-9397-08002B2CF9AE}" pid="3" name="MediaServiceImageTags">
    <vt:lpwstr/>
  </property>
</Properties>
</file>