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581" r:id="rId2"/>
    <p:sldId id="602" r:id="rId3"/>
    <p:sldId id="310" r:id="rId4"/>
    <p:sldId id="582" r:id="rId5"/>
    <p:sldId id="584" r:id="rId6"/>
    <p:sldId id="586" r:id="rId7"/>
    <p:sldId id="479" r:id="rId8"/>
    <p:sldId id="545" r:id="rId9"/>
    <p:sldId id="546" r:id="rId10"/>
    <p:sldId id="564" r:id="rId11"/>
    <p:sldId id="485" r:id="rId12"/>
    <p:sldId id="589" r:id="rId13"/>
    <p:sldId id="596" r:id="rId14"/>
    <p:sldId id="597" r:id="rId15"/>
    <p:sldId id="591" r:id="rId16"/>
    <p:sldId id="540" r:id="rId17"/>
    <p:sldId id="541" r:id="rId18"/>
    <p:sldId id="544" r:id="rId19"/>
    <p:sldId id="528" r:id="rId20"/>
    <p:sldId id="482" r:id="rId21"/>
    <p:sldId id="312" r:id="rId22"/>
    <p:sldId id="483" r:id="rId23"/>
    <p:sldId id="452" r:id="rId24"/>
    <p:sldId id="453" r:id="rId25"/>
    <p:sldId id="454" r:id="rId26"/>
    <p:sldId id="455" r:id="rId27"/>
    <p:sldId id="592" r:id="rId28"/>
    <p:sldId id="594" r:id="rId29"/>
    <p:sldId id="595" r:id="rId30"/>
    <p:sldId id="550" r:id="rId31"/>
    <p:sldId id="489" r:id="rId32"/>
    <p:sldId id="588" r:id="rId33"/>
    <p:sldId id="474" r:id="rId34"/>
    <p:sldId id="519" r:id="rId35"/>
    <p:sldId id="491" r:id="rId36"/>
    <p:sldId id="492" r:id="rId37"/>
    <p:sldId id="600" r:id="rId38"/>
    <p:sldId id="601" r:id="rId39"/>
    <p:sldId id="320" r:id="rId40"/>
    <p:sldId id="467" r:id="rId41"/>
    <p:sldId id="468" r:id="rId42"/>
    <p:sldId id="598" r:id="rId43"/>
    <p:sldId id="355" r:id="rId44"/>
    <p:sldId id="587" r:id="rId45"/>
    <p:sldId id="599" r:id="rId46"/>
    <p:sldId id="515" r:id="rId47"/>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Knowler" initials="MK" lastIdx="1" clrIdx="0">
    <p:extLst>
      <p:ext uri="{19B8F6BF-5375-455C-9EA6-DF929625EA0E}">
        <p15:presenceInfo xmlns:p15="http://schemas.microsoft.com/office/powerpoint/2012/main" userId="S-1-5-21-1441387869-899448958-3474705949-1525" providerId="AD"/>
      </p:ext>
    </p:extLst>
  </p:cmAuthor>
  <p:cmAuthor id="2" name="Sarah Hill" initials="SH" lastIdx="1" clrIdx="1">
    <p:extLst>
      <p:ext uri="{19B8F6BF-5375-455C-9EA6-DF929625EA0E}">
        <p15:presenceInfo xmlns:p15="http://schemas.microsoft.com/office/powerpoint/2012/main" userId="S-1-5-21-1441387869-899448958-3474705949-1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9966"/>
    <a:srgbClr val="FF66CC"/>
    <a:srgbClr val="CC9900"/>
    <a:srgbClr val="FFFF00"/>
    <a:srgbClr val="CC99FF"/>
    <a:srgbClr val="006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884" autoAdjust="0"/>
  </p:normalViewPr>
  <p:slideViewPr>
    <p:cSldViewPr snapToGrid="0">
      <p:cViewPr varScale="1">
        <p:scale>
          <a:sx n="50" d="100"/>
          <a:sy n="50" d="100"/>
        </p:scale>
        <p:origin x="1004" y="48"/>
      </p:cViewPr>
      <p:guideLst>
        <p:guide orient="horz" pos="2160"/>
        <p:guide pos="2880"/>
      </p:guideLst>
    </p:cSldViewPr>
  </p:slideViewPr>
  <p:outlineViewPr>
    <p:cViewPr>
      <p:scale>
        <a:sx n="33" d="100"/>
        <a:sy n="33" d="100"/>
      </p:scale>
      <p:origin x="0" y="-7056"/>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3984" y="330"/>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36150"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0" tIns="46569" rIns="93140" bIns="46569" numCol="1" anchor="t" anchorCtr="0" compatLnSpc="1">
            <a:prstTxWarp prst="textNoShape">
              <a:avLst/>
            </a:prstTxWarp>
          </a:bodyPr>
          <a:lstStyle>
            <a:lvl1pPr algn="l" defTabSz="931735">
              <a:defRPr sz="1200">
                <a:latin typeface="Times New Roman" pitchFamily="18" charset="0"/>
              </a:defRPr>
            </a:lvl1pPr>
          </a:lstStyle>
          <a:p>
            <a:endParaRPr lang="en-US"/>
          </a:p>
        </p:txBody>
      </p:sp>
      <p:sp>
        <p:nvSpPr>
          <p:cNvPr id="5123" name="Rectangle 3"/>
          <p:cNvSpPr>
            <a:spLocks noGrp="1" noChangeArrowheads="1"/>
          </p:cNvSpPr>
          <p:nvPr>
            <p:ph type="dt" sz="quarter" idx="1"/>
          </p:nvPr>
        </p:nvSpPr>
        <p:spPr bwMode="auto">
          <a:xfrm>
            <a:off x="3974250" y="1"/>
            <a:ext cx="3036150"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0" tIns="46569" rIns="93140" bIns="46569" numCol="1" anchor="t" anchorCtr="0" compatLnSpc="1">
            <a:prstTxWarp prst="textNoShape">
              <a:avLst/>
            </a:prstTxWarp>
          </a:bodyPr>
          <a:lstStyle>
            <a:lvl1pPr algn="r" defTabSz="931735">
              <a:defRPr sz="1200">
                <a:latin typeface="Times New Roman" pitchFamily="18" charset="0"/>
              </a:defRPr>
            </a:lvl1pPr>
          </a:lstStyle>
          <a:p>
            <a:endParaRPr lang="en-US"/>
          </a:p>
        </p:txBody>
      </p:sp>
      <p:sp>
        <p:nvSpPr>
          <p:cNvPr id="5124" name="Rectangle 4"/>
          <p:cNvSpPr>
            <a:spLocks noGrp="1" noChangeArrowheads="1"/>
          </p:cNvSpPr>
          <p:nvPr>
            <p:ph type="ftr" sz="quarter" idx="2"/>
          </p:nvPr>
        </p:nvSpPr>
        <p:spPr bwMode="auto">
          <a:xfrm>
            <a:off x="0" y="8833484"/>
            <a:ext cx="3036150"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0" tIns="46569" rIns="93140" bIns="46569" numCol="1" anchor="b" anchorCtr="0" compatLnSpc="1">
            <a:prstTxWarp prst="textNoShape">
              <a:avLst/>
            </a:prstTxWarp>
          </a:bodyPr>
          <a:lstStyle>
            <a:lvl1pPr algn="l" defTabSz="931735">
              <a:defRPr sz="1200">
                <a:latin typeface="Times New Roman" pitchFamily="18" charset="0"/>
              </a:defRPr>
            </a:lvl1pPr>
          </a:lstStyle>
          <a:p>
            <a:endParaRPr lang="en-US"/>
          </a:p>
        </p:txBody>
      </p:sp>
      <p:sp>
        <p:nvSpPr>
          <p:cNvPr id="5125" name="Rectangle 5"/>
          <p:cNvSpPr>
            <a:spLocks noGrp="1" noChangeArrowheads="1"/>
          </p:cNvSpPr>
          <p:nvPr>
            <p:ph type="sldNum" sz="quarter" idx="3"/>
          </p:nvPr>
        </p:nvSpPr>
        <p:spPr bwMode="auto">
          <a:xfrm>
            <a:off x="3974250" y="8833484"/>
            <a:ext cx="3036150" cy="46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40" tIns="46569" rIns="93140" bIns="46569" numCol="1" anchor="b" anchorCtr="0" compatLnSpc="1">
            <a:prstTxWarp prst="textNoShape">
              <a:avLst/>
            </a:prstTxWarp>
          </a:bodyPr>
          <a:lstStyle>
            <a:lvl1pPr algn="r" defTabSz="931735">
              <a:defRPr sz="1200">
                <a:latin typeface="Times New Roman" pitchFamily="18" charset="0"/>
              </a:defRPr>
            </a:lvl1pPr>
          </a:lstStyle>
          <a:p>
            <a:fld id="{5D431F70-0DDD-48BA-AA5C-A31D7C9FBD94}" type="slidenum">
              <a:rPr lang="en-US"/>
              <a:pPr/>
              <a:t>‹#›</a:t>
            </a:fld>
            <a:endParaRPr lang="en-US"/>
          </a:p>
        </p:txBody>
      </p:sp>
    </p:spTree>
    <p:extLst>
      <p:ext uri="{BB962C8B-B14F-4D97-AF65-F5344CB8AC3E}">
        <p14:creationId xmlns:p14="http://schemas.microsoft.com/office/powerpoint/2010/main" val="326010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3067843" cy="44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08" tIns="44055" rIns="88108" bIns="44055" numCol="1" anchor="t" anchorCtr="0" compatLnSpc="1">
            <a:prstTxWarp prst="textNoShape">
              <a:avLst/>
            </a:prstTxWarp>
          </a:bodyPr>
          <a:lstStyle>
            <a:lvl1pPr algn="l" defTabSz="881028">
              <a:defRPr sz="1100">
                <a:latin typeface="Times New Roman" pitchFamily="18" charset="0"/>
              </a:defRPr>
            </a:lvl1pPr>
          </a:lstStyle>
          <a:p>
            <a:endParaRPr lang="en-US"/>
          </a:p>
        </p:txBody>
      </p:sp>
      <p:sp>
        <p:nvSpPr>
          <p:cNvPr id="14339" name="Rectangle 3"/>
          <p:cNvSpPr>
            <a:spLocks noGrp="1" noChangeArrowheads="1"/>
          </p:cNvSpPr>
          <p:nvPr>
            <p:ph type="dt" idx="1"/>
          </p:nvPr>
        </p:nvSpPr>
        <p:spPr bwMode="auto">
          <a:xfrm>
            <a:off x="3944144" y="2"/>
            <a:ext cx="3066257" cy="44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08" tIns="44055" rIns="88108" bIns="44055" numCol="1" anchor="t" anchorCtr="0" compatLnSpc="1">
            <a:prstTxWarp prst="textNoShape">
              <a:avLst/>
            </a:prstTxWarp>
          </a:bodyPr>
          <a:lstStyle>
            <a:lvl1pPr algn="r" defTabSz="881028">
              <a:defRPr sz="1100">
                <a:latin typeface="Times New Roman" pitchFamily="18"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4588" y="663575"/>
            <a:ext cx="4722812" cy="35417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49193" y="4427840"/>
            <a:ext cx="5112015" cy="420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08" tIns="44055" rIns="88108" bIns="440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1" y="8854091"/>
            <a:ext cx="3067843" cy="44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08" tIns="44055" rIns="88108" bIns="44055" numCol="1" anchor="b" anchorCtr="0" compatLnSpc="1">
            <a:prstTxWarp prst="textNoShape">
              <a:avLst/>
            </a:prstTxWarp>
          </a:bodyPr>
          <a:lstStyle>
            <a:lvl1pPr algn="l" defTabSz="881028">
              <a:defRPr sz="1100">
                <a:latin typeface="Times New Roman" pitchFamily="18" charset="0"/>
              </a:defRPr>
            </a:lvl1pPr>
          </a:lstStyle>
          <a:p>
            <a:endParaRPr lang="en-US"/>
          </a:p>
        </p:txBody>
      </p:sp>
      <p:sp>
        <p:nvSpPr>
          <p:cNvPr id="14343" name="Rectangle 7"/>
          <p:cNvSpPr>
            <a:spLocks noGrp="1" noChangeArrowheads="1"/>
          </p:cNvSpPr>
          <p:nvPr>
            <p:ph type="sldNum" sz="quarter" idx="5"/>
          </p:nvPr>
        </p:nvSpPr>
        <p:spPr bwMode="auto">
          <a:xfrm>
            <a:off x="3944144" y="8854091"/>
            <a:ext cx="3066257" cy="44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08" tIns="44055" rIns="88108" bIns="44055" numCol="1" anchor="b" anchorCtr="0" compatLnSpc="1">
            <a:prstTxWarp prst="textNoShape">
              <a:avLst/>
            </a:prstTxWarp>
          </a:bodyPr>
          <a:lstStyle>
            <a:lvl1pPr algn="r" defTabSz="881028">
              <a:defRPr sz="1100">
                <a:latin typeface="Times New Roman" pitchFamily="18" charset="0"/>
              </a:defRPr>
            </a:lvl1pPr>
          </a:lstStyle>
          <a:p>
            <a:fld id="{41F8A2F4-E82C-40E8-83EF-2F1540E2C920}" type="slidenum">
              <a:rPr lang="en-US"/>
              <a:pPr/>
              <a:t>‹#›</a:t>
            </a:fld>
            <a:endParaRPr lang="en-US"/>
          </a:p>
        </p:txBody>
      </p:sp>
    </p:spTree>
    <p:extLst>
      <p:ext uri="{BB962C8B-B14F-4D97-AF65-F5344CB8AC3E}">
        <p14:creationId xmlns:p14="http://schemas.microsoft.com/office/powerpoint/2010/main" val="1958276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ugfree.org/article/brain-development-teen-behavio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oasas.ny.gov/prevention/documents/AdolescentBrain.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pha.ca/en/programs/portals/substance/article02.aspx"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cdc.gov/alcohol/fact-sheets/binge-drinking.htm" TargetMode="External"/><Relationship Id="rId4" Type="http://schemas.openxmlformats.org/officeDocument/2006/relationships/hyperlink" Target="http://www.camh.ca/en/education/about/camh_publications/Pages/binge_drinking.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pha.ca/en/programs/portals/substance/article02.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cdc.gov/alcohol/fact-sheets/binge-drinking.htm" TargetMode="External"/><Relationship Id="rId4" Type="http://schemas.openxmlformats.org/officeDocument/2006/relationships/hyperlink" Target="http://www.camh.ca/en/education/about/camh_publications/Pages/binge_drinking.aspx"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mh.ca/en/research/news_and_publications/ontario-student-drug-use-and-health-survey/Documents/2017%20OSDUHS%20Documents/Summary_DrugUseReport_2017OSDUH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786AD-336B-46D2-AC09-3D6C0FEDB330}" type="slidenum">
              <a:rPr lang="en-US"/>
              <a:pPr/>
              <a:t>3</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14331" y="4419913"/>
            <a:ext cx="5112015" cy="4204307"/>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F40735-A9CD-4517-BD81-A9A437716C54}" type="slidenum">
              <a:rPr lang="en-US"/>
              <a:pPr/>
              <a:t>12</a:t>
            </a:fld>
            <a:endParaRPr lang="en-US"/>
          </a:p>
        </p:txBody>
      </p:sp>
      <p:sp>
        <p:nvSpPr>
          <p:cNvPr id="472066" name="Rectangle 2"/>
          <p:cNvSpPr>
            <a:spLocks noGrp="1" noRot="1" noChangeAspect="1" noChangeArrowheads="1" noTextEdit="1"/>
          </p:cNvSpPr>
          <p:nvPr>
            <p:ph type="sldImg"/>
          </p:nvPr>
        </p:nvSpPr>
        <p:spPr>
          <a:xfrm>
            <a:off x="1181100" y="696913"/>
            <a:ext cx="4648200" cy="3486150"/>
          </a:xfrm>
          <a:ln/>
        </p:spPr>
      </p:sp>
      <p:sp>
        <p:nvSpPr>
          <p:cNvPr id="472067" name="Rectangle 3"/>
          <p:cNvSpPr>
            <a:spLocks noGrp="1" noChangeArrowheads="1"/>
          </p:cNvSpPr>
          <p:nvPr>
            <p:ph type="body" idx="1"/>
          </p:nvPr>
        </p:nvSpPr>
        <p:spPr>
          <a:xfrm>
            <a:off x="701993" y="4416744"/>
            <a:ext cx="5606419" cy="4182111"/>
          </a:xfrm>
        </p:spPr>
        <p:txBody>
          <a:bodyPr/>
          <a:lstStyle/>
          <a:p>
            <a:r>
              <a:rPr lang="en-US" sz="1000" dirty="0"/>
              <a:t>When we think of alcohol related harms, we often think of things like drunk driving crashes, a bar fight, or struggling with a hangover the next day – those immediate effects like on the pervious slides.</a:t>
            </a:r>
          </a:p>
          <a:p>
            <a:endParaRPr lang="en-US" sz="1000" dirty="0"/>
          </a:p>
          <a:p>
            <a:r>
              <a:rPr lang="en-US" sz="1000" dirty="0"/>
              <a:t>What we don’t always realize is that alcohol use can </a:t>
            </a:r>
            <a:r>
              <a:rPr lang="en-US" sz="1000" b="1" dirty="0"/>
              <a:t>lead to many long-term health problems such as:</a:t>
            </a:r>
            <a:r>
              <a:rPr lang="en-US" sz="1000" dirty="0"/>
              <a:t> </a:t>
            </a:r>
          </a:p>
          <a:p>
            <a:endParaRPr lang="en-US" sz="1000" dirty="0"/>
          </a:p>
          <a:p>
            <a:pPr>
              <a:buFontTx/>
              <a:buChar char="•"/>
            </a:pPr>
            <a:r>
              <a:rPr lang="en-US" sz="1000" b="1" dirty="0"/>
              <a:t>Cardiovascular problems – </a:t>
            </a:r>
            <a:r>
              <a:rPr lang="en-US" sz="1000" dirty="0"/>
              <a:t>heart attack, heart disease and high blood pressure</a:t>
            </a:r>
          </a:p>
          <a:p>
            <a:endParaRPr lang="en-US" sz="1000" dirty="0"/>
          </a:p>
          <a:p>
            <a:pPr marL="0" marR="0" indent="0" algn="l" defTabSz="914400" rtl="0" eaLnBrk="1" fontAlgn="base" latinLnBrk="0" hangingPunct="1">
              <a:lnSpc>
                <a:spcPct val="100000"/>
              </a:lnSpc>
              <a:spcBef>
                <a:spcPct val="30000"/>
              </a:spcBef>
              <a:spcAft>
                <a:spcPct val="0"/>
              </a:spcAft>
              <a:buClrTx/>
              <a:buSzTx/>
              <a:buFontTx/>
              <a:buChar char="•"/>
              <a:tabLst/>
              <a:defRPr/>
            </a:pPr>
            <a:r>
              <a:rPr lang="en-US" sz="1000" b="1" dirty="0"/>
              <a:t>Mental Health– </a:t>
            </a:r>
            <a:r>
              <a:rPr lang="en-US" sz="1000" dirty="0"/>
              <a:t>alcohol dependence, depression, anxiety, and suicide. What comes first-the substance use issue or the mental health concern-varies and may be difficult to determine.  The two are often intertwined and related.  </a:t>
            </a:r>
          </a:p>
          <a:p>
            <a:endParaRPr lang="en-US" sz="1000" dirty="0"/>
          </a:p>
          <a:p>
            <a:pPr>
              <a:buFontTx/>
              <a:buChar char="•"/>
            </a:pPr>
            <a:r>
              <a:rPr lang="en-US" sz="1000" b="1" dirty="0"/>
              <a:t>Social problems – </a:t>
            </a:r>
            <a:r>
              <a:rPr lang="en-US" sz="1000" dirty="0"/>
              <a:t>unemployment, lost productivity, financial crisis, and family/friend difficulties.</a:t>
            </a:r>
          </a:p>
          <a:p>
            <a:endParaRPr lang="en-US" sz="1000" dirty="0"/>
          </a:p>
          <a:p>
            <a:pPr>
              <a:buFontTx/>
              <a:buChar char="•"/>
            </a:pPr>
            <a:r>
              <a:rPr lang="en-US" sz="1000" b="1" dirty="0"/>
              <a:t>Neurological problems – </a:t>
            </a:r>
            <a:r>
              <a:rPr lang="en-US" sz="1000" dirty="0"/>
              <a:t>dementia and stroke.  We will talk about the impact on the teen brain next.  </a:t>
            </a:r>
          </a:p>
          <a:p>
            <a:endParaRPr lang="en-US" sz="1000" dirty="0"/>
          </a:p>
          <a:p>
            <a:pPr>
              <a:buFontTx/>
              <a:buChar char="•"/>
            </a:pPr>
            <a:r>
              <a:rPr lang="en-US" sz="1000" b="1" dirty="0"/>
              <a:t>Liver disease </a:t>
            </a:r>
            <a:r>
              <a:rPr lang="en-US" sz="1000" dirty="0"/>
              <a:t>and</a:t>
            </a:r>
            <a:r>
              <a:rPr lang="en-US" sz="1000" b="1" dirty="0"/>
              <a:t> </a:t>
            </a:r>
            <a:r>
              <a:rPr lang="en-US" sz="1000" dirty="0"/>
              <a:t>other</a:t>
            </a:r>
            <a:r>
              <a:rPr lang="en-US" sz="1000" b="1" dirty="0"/>
              <a:t> gastrointestinal problems</a:t>
            </a:r>
            <a:r>
              <a:rPr lang="en-US" sz="1000" dirty="0"/>
              <a:t> </a:t>
            </a:r>
            <a:endParaRPr lang="en-US" sz="1000" b="1" dirty="0"/>
          </a:p>
          <a:p>
            <a:endParaRPr lang="en-US" sz="1000" dirty="0"/>
          </a:p>
          <a:p>
            <a:r>
              <a:rPr lang="en-US" sz="1000" b="1" dirty="0"/>
              <a:t>Cancer –</a:t>
            </a:r>
            <a:r>
              <a:rPr lang="en-US" sz="1000" dirty="0"/>
              <a:t> Cancer is often surprising to the public – even though it was first linked to alcohol in the late 1980s – this includes cancers of the head &amp; neck, liver, colon, and breast. In general, the risk of cancer rises with increasing amounts of alcohol.  If you </a:t>
            </a:r>
            <a:r>
              <a:rPr lang="en-US" sz="1000" b="1" dirty="0"/>
              <a:t>drink &amp; smoke cigarettes, the risk of developing certain cancers is even greater</a:t>
            </a:r>
            <a:r>
              <a:rPr lang="en-US" sz="1000" dirty="0"/>
              <a:t>. </a:t>
            </a:r>
          </a:p>
          <a:p>
            <a:endParaRPr lang="en-US" sz="1000" dirty="0"/>
          </a:p>
          <a:p>
            <a:r>
              <a:rPr lang="en-CA" sz="1000" dirty="0"/>
              <a:t>It’s important to</a:t>
            </a:r>
            <a:r>
              <a:rPr lang="en-CA" sz="1000" b="1" dirty="0"/>
              <a:t> remember that alcohol is circulated through the blood to every organ and tissue in the body and therefore effects every organ and tissue in the body.</a:t>
            </a:r>
            <a:endParaRPr lang="en-US" sz="1000" dirty="0"/>
          </a:p>
          <a:p>
            <a:endParaRPr lang="en-US" sz="10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00" dirty="0"/>
              <a:t>Middlesex</a:t>
            </a:r>
            <a:r>
              <a:rPr lang="en-US" altLang="en-US" sz="1000" baseline="0" dirty="0"/>
              <a:t> London Health Unit (2017). Drinking Alcohol-Short and Long Term Risks. Retrieved from </a:t>
            </a:r>
            <a:r>
              <a:rPr lang="en-CA" sz="1000" dirty="0"/>
              <a:t>https://www.healthunit.com/risks-of</a:t>
            </a:r>
            <a:r>
              <a:rPr lang="en-CA" sz="1000" baseline="0" dirty="0"/>
              <a:t>-drinking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sz="100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00" dirty="0"/>
              <a:t>Rethink Your</a:t>
            </a:r>
            <a:r>
              <a:rPr lang="en-US" altLang="en-US" sz="1000" baseline="0" dirty="0"/>
              <a:t> Drinking (2016).  Health Effects.  Retrieved from http://www.rethinkyourdrinking.ca/risks/</a:t>
            </a:r>
            <a:endParaRPr lang="en-US" altLang="en-US" sz="10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dirty="0"/>
          </a:p>
          <a:p>
            <a:endParaRPr lang="en-US" sz="1000" dirty="0"/>
          </a:p>
        </p:txBody>
      </p:sp>
    </p:spTree>
    <p:extLst>
      <p:ext uri="{BB962C8B-B14F-4D97-AF65-F5344CB8AC3E}">
        <p14:creationId xmlns:p14="http://schemas.microsoft.com/office/powerpoint/2010/main" val="308137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dirty="0">
                <a:latin typeface="Arial" panose="020B0604020202020204" pitchFamily="34" charset="0"/>
                <a:ea typeface="ＭＳ Ｐゴシック" panose="020B0600070205080204" pitchFamily="34" charset="-128"/>
              </a:rPr>
              <a:t>Brain development- </a:t>
            </a:r>
            <a:r>
              <a:rPr lang="en-CA" altLang="en-US" baseline="0" dirty="0">
                <a:latin typeface="Arial" panose="020B0604020202020204" pitchFamily="34" charset="0"/>
                <a:ea typeface="ＭＳ Ｐゴシック" panose="020B0600070205080204" pitchFamily="34" charset="-128"/>
              </a:rPr>
              <a:t>The last area to mature is the </a:t>
            </a:r>
            <a:r>
              <a:rPr lang="en-CA" altLang="en-US" dirty="0">
                <a:latin typeface="Arial" panose="020B0604020202020204" pitchFamily="34" charset="0"/>
                <a:ea typeface="ＭＳ Ｐゴシック" panose="020B0600070205080204" pitchFamily="34" charset="-128"/>
              </a:rPr>
              <a:t>frontal lobe (prefrontal cortex)- responsible for executive functions- decision making, thinking through consequences of actions,</a:t>
            </a:r>
            <a:r>
              <a:rPr lang="en-US" altLang="en-US" dirty="0">
                <a:latin typeface="Arial" panose="020B0604020202020204" pitchFamily="34" charset="0"/>
                <a:ea typeface="ＭＳ Ｐゴシック" panose="020B0600070205080204" pitchFamily="34" charset="-128"/>
              </a:rPr>
              <a:t> emotional expression, problem solving, memory, language, and judgment/impulse control. </a:t>
            </a:r>
            <a:r>
              <a:rPr lang="en-CA" altLang="en-US" dirty="0">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CA" altLang="en-US" b="0" dirty="0">
                <a:latin typeface="Arial" panose="020B0604020202020204" pitchFamily="34" charset="0"/>
                <a:ea typeface="ＭＳ Ｐゴシック" panose="020B0600070205080204" pitchFamily="34" charset="-128"/>
              </a:rPr>
              <a:t>References:</a:t>
            </a:r>
          </a:p>
          <a:p>
            <a:pPr eaLnBrk="1" hangingPunct="1"/>
            <a:endParaRPr lang="en-CA" altLang="en-US" b="0" dirty="0">
              <a:latin typeface="Arial" panose="020B0604020202020204" pitchFamily="34" charset="0"/>
              <a:ea typeface="ＭＳ Ｐゴシック" panose="020B060007020508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altLang="en-US" b="0" baseline="0" dirty="0">
                <a:latin typeface="Arial" panose="020B0604020202020204" pitchFamily="34" charset="0"/>
                <a:ea typeface="ＭＳ Ｐゴシック" panose="020B0600070205080204" pitchFamily="34" charset="-128"/>
              </a:rPr>
              <a:t>Partnership for Drug Free Kids. (</a:t>
            </a:r>
            <a:r>
              <a:rPr lang="en-CA" altLang="en-US" b="0" baseline="0" dirty="0" err="1">
                <a:latin typeface="Arial" panose="020B0604020202020204" pitchFamily="34" charset="0"/>
                <a:ea typeface="ＭＳ Ｐゴシック" panose="020B0600070205080204" pitchFamily="34" charset="-128"/>
              </a:rPr>
              <a:t>n.d.</a:t>
            </a:r>
            <a:r>
              <a:rPr lang="en-CA" altLang="en-US" b="0" baseline="0" dirty="0">
                <a:latin typeface="Arial" panose="020B0604020202020204" pitchFamily="34" charset="0"/>
                <a:ea typeface="ＭＳ Ｐゴシック" panose="020B0600070205080204" pitchFamily="34" charset="-128"/>
              </a:rPr>
              <a:t>). Brain Development, Teen Behaviour and Preventing Drug Use.  Retrieved from</a:t>
            </a:r>
            <a:endParaRPr lang="en-CA" u="none" dirty="0">
              <a:solidFill>
                <a:schemeClr val="tx1"/>
              </a:solidFill>
              <a:hlinkClick r:id="rId3"/>
            </a:endParaRPr>
          </a:p>
          <a:p>
            <a:r>
              <a:rPr lang="en-CA" u="sng" dirty="0">
                <a:hlinkClick r:id="rId3"/>
              </a:rPr>
              <a:t>https://drugfree.org/article/brain-development-teen-behavior/</a:t>
            </a:r>
            <a:endParaRPr lang="en-CA" u="sng" dirty="0"/>
          </a:p>
          <a:p>
            <a:endParaRPr lang="en-CA" u="sng" dirty="0"/>
          </a:p>
          <a:p>
            <a:pPr eaLnBrk="1" hangingPunct="1"/>
            <a:r>
              <a:rPr lang="en-CA" altLang="en-US" b="0" dirty="0">
                <a:latin typeface="Arial" panose="020B0604020202020204" pitchFamily="34" charset="0"/>
                <a:ea typeface="ＭＳ Ｐゴシック" panose="020B0600070205080204" pitchFamily="34" charset="-128"/>
              </a:rPr>
              <a:t>Winters,</a:t>
            </a:r>
            <a:r>
              <a:rPr lang="en-CA" altLang="en-US" b="0" baseline="0" dirty="0">
                <a:latin typeface="Arial" panose="020B0604020202020204" pitchFamily="34" charset="0"/>
                <a:ea typeface="ＭＳ Ｐゴシック" panose="020B0600070205080204" pitchFamily="34" charset="-128"/>
              </a:rPr>
              <a:t> K. (2013). Alcohol and Other Drug Use and Adolescent Brain Development. Retrieved from</a:t>
            </a:r>
          </a:p>
          <a:p>
            <a:pPr defTabSz="882762">
              <a:defRPr/>
            </a:pPr>
            <a:r>
              <a:rPr lang="en-CA" u="sng" dirty="0">
                <a:hlinkClick r:id="rId4"/>
              </a:rPr>
              <a:t>https://www.oasas.ny.gov/prevention/documents/AdolescentBrain.pdf</a:t>
            </a:r>
            <a:endParaRPr lang="en-CA" dirty="0"/>
          </a:p>
          <a:p>
            <a:pPr eaLnBrk="1" hangingPunct="1"/>
            <a:endParaRPr lang="en-US" altLang="en-US" dirty="0">
              <a:latin typeface="Arial" panose="020B0604020202020204" pitchFamily="34" charset="0"/>
              <a:ea typeface="ＭＳ Ｐゴシック" panose="020B0600070205080204" pitchFamily="34" charset="-128"/>
            </a:endParaRPr>
          </a:p>
          <a:p>
            <a:r>
              <a:rPr lang="en-CA" dirty="0" err="1"/>
              <a:t>Pixabay</a:t>
            </a:r>
            <a:r>
              <a:rPr lang="en-CA" dirty="0"/>
              <a:t>.</a:t>
            </a:r>
            <a:r>
              <a:rPr lang="en-CA" baseline="0" dirty="0"/>
              <a:t> (</a:t>
            </a:r>
            <a:r>
              <a:rPr lang="en-CA" baseline="0" dirty="0" err="1"/>
              <a:t>n.d.</a:t>
            </a:r>
            <a:r>
              <a:rPr lang="en-CA" baseline="0" dirty="0"/>
              <a:t>). Brain. Retrieved from https://pixabay.com/en/anatomy-biology-brain-thought-mind-1751201/</a:t>
            </a:r>
          </a:p>
          <a:p>
            <a:endParaRPr lang="en-CA" dirty="0"/>
          </a:p>
        </p:txBody>
      </p:sp>
      <p:sp>
        <p:nvSpPr>
          <p:cNvPr id="4" name="Slide Number Placeholder 3"/>
          <p:cNvSpPr>
            <a:spLocks noGrp="1"/>
          </p:cNvSpPr>
          <p:nvPr>
            <p:ph type="sldNum" sz="quarter" idx="10"/>
          </p:nvPr>
        </p:nvSpPr>
        <p:spPr/>
        <p:txBody>
          <a:bodyPr/>
          <a:lstStyle/>
          <a:p>
            <a:fld id="{9AD20B26-BD28-4A2C-AF15-5A1893E62215}" type="slidenum">
              <a:rPr lang="en-CA" smtClean="0"/>
              <a:t>13</a:t>
            </a:fld>
            <a:endParaRPr lang="en-CA"/>
          </a:p>
        </p:txBody>
      </p:sp>
    </p:spTree>
    <p:extLst>
      <p:ext uri="{BB962C8B-B14F-4D97-AF65-F5344CB8AC3E}">
        <p14:creationId xmlns:p14="http://schemas.microsoft.com/office/powerpoint/2010/main" val="270102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AD20B26-BD28-4A2C-AF15-5A1893E62215}" type="slidenum">
              <a:rPr lang="en-CA" smtClean="0"/>
              <a:t>14</a:t>
            </a:fld>
            <a:endParaRPr lang="en-CA"/>
          </a:p>
        </p:txBody>
      </p:sp>
    </p:spTree>
    <p:extLst>
      <p:ext uri="{BB962C8B-B14F-4D97-AF65-F5344CB8AC3E}">
        <p14:creationId xmlns:p14="http://schemas.microsoft.com/office/powerpoint/2010/main" val="119332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endParaRPr lang="en-US" dirty="0"/>
          </a:p>
          <a:p>
            <a:r>
              <a:rPr lang="en-US" dirty="0"/>
              <a:t>Alberta Health Services (2014).  Alcohol and the</a:t>
            </a:r>
            <a:r>
              <a:rPr lang="en-US" baseline="0" dirty="0"/>
              <a:t> Human Body: Short-term Effects.  Retrieved from </a:t>
            </a:r>
            <a:r>
              <a:rPr lang="en-US" dirty="0"/>
              <a:t>https://www.albertahealthservices.ca/assets/info/hp/edu/if-hp-edu-amh-alcohol-and-the-human-body.pdf</a:t>
            </a:r>
          </a:p>
          <a:p>
            <a:endParaRPr lang="en-US" dirty="0"/>
          </a:p>
          <a:p>
            <a:r>
              <a:rPr lang="en-US" dirty="0"/>
              <a:t>Butt et. al</a:t>
            </a:r>
            <a:r>
              <a:rPr lang="en-US" baseline="0" dirty="0"/>
              <a:t> (2011).  Alcohol and Health in Canada: A Summary of Evidence and Guidelines for Low-Risk Drinking.  Retrieved from </a:t>
            </a:r>
            <a:r>
              <a:rPr lang="en-US" dirty="0"/>
              <a:t>http://www.ccdus.ca/Resource%20Library/2011-Summary-of-Evidence-and-Guidelines-for-Low-Risk%20Drinking-en.pdf</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15</a:t>
            </a:fld>
            <a:endParaRPr lang="en-US"/>
          </a:p>
        </p:txBody>
      </p:sp>
    </p:spTree>
    <p:extLst>
      <p:ext uri="{BB962C8B-B14F-4D97-AF65-F5344CB8AC3E}">
        <p14:creationId xmlns:p14="http://schemas.microsoft.com/office/powerpoint/2010/main" val="186569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475FE-C09F-435B-A058-7C99991BE39B}" type="slidenum">
              <a:rPr lang="en-CA"/>
              <a:pPr/>
              <a:t>16</a:t>
            </a:fld>
            <a:endParaRPr lang="en-CA"/>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CA" b="0" dirty="0"/>
              <a:t>Women are anything but equal when we talk</a:t>
            </a:r>
            <a:r>
              <a:rPr lang="en-CA" b="0" baseline="0" dirty="0"/>
              <a:t> about alcohol and </a:t>
            </a:r>
            <a:r>
              <a:rPr lang="en-CA" b="0" dirty="0"/>
              <a:t>we wanted to take a minute to look at the unique characteristics that lead women to distinctive problems associated with alcohol. </a:t>
            </a:r>
          </a:p>
          <a:p>
            <a:endParaRPr lang="en-CA" b="1" dirty="0"/>
          </a:p>
          <a:p>
            <a:r>
              <a:rPr lang="en-CA" b="1" dirty="0"/>
              <a:t>Women are generally:</a:t>
            </a:r>
          </a:p>
          <a:p>
            <a:pPr>
              <a:buFontTx/>
              <a:buChar char="•"/>
            </a:pPr>
            <a:r>
              <a:rPr lang="en-CA" b="1" dirty="0"/>
              <a:t>Smaller</a:t>
            </a:r>
            <a:r>
              <a:rPr lang="en-CA" dirty="0"/>
              <a:t> then men</a:t>
            </a:r>
          </a:p>
          <a:p>
            <a:pPr>
              <a:buFontTx/>
              <a:buChar char="•"/>
            </a:pPr>
            <a:r>
              <a:rPr lang="en-CA" dirty="0"/>
              <a:t>Have </a:t>
            </a:r>
            <a:r>
              <a:rPr lang="en-CA" b="1" dirty="0"/>
              <a:t>less water in their bodies</a:t>
            </a:r>
            <a:r>
              <a:rPr lang="en-CA" dirty="0"/>
              <a:t> to dilute alcohol </a:t>
            </a:r>
          </a:p>
          <a:p>
            <a:pPr>
              <a:buFontTx/>
              <a:buChar char="•"/>
            </a:pPr>
            <a:r>
              <a:rPr lang="en-CA" dirty="0"/>
              <a:t>Have </a:t>
            </a:r>
            <a:r>
              <a:rPr lang="en-CA" b="1" dirty="0"/>
              <a:t>less alcohol </a:t>
            </a:r>
            <a:r>
              <a:rPr lang="en-US" b="1" dirty="0"/>
              <a:t>dehydrogenase</a:t>
            </a:r>
            <a:r>
              <a:rPr lang="en-US" dirty="0"/>
              <a:t> – enzyme that breaks down alcohol in the stomach</a:t>
            </a:r>
          </a:p>
          <a:p>
            <a:pPr>
              <a:buFontTx/>
              <a:buChar char="•"/>
            </a:pPr>
            <a:r>
              <a:rPr lang="en-US" dirty="0"/>
              <a:t>Have </a:t>
            </a:r>
            <a:r>
              <a:rPr lang="en-US" b="1" dirty="0"/>
              <a:t>changing hormone</a:t>
            </a:r>
            <a:r>
              <a:rPr lang="en-US" dirty="0"/>
              <a:t> </a:t>
            </a:r>
            <a:r>
              <a:rPr lang="en-US" b="1" dirty="0"/>
              <a:t>levels</a:t>
            </a:r>
            <a:r>
              <a:rPr lang="en-US" dirty="0"/>
              <a:t> that alter how alcohol is processed in our bodies</a:t>
            </a:r>
          </a:p>
          <a:p>
            <a:pPr>
              <a:buFontTx/>
              <a:buChar char="•"/>
            </a:pPr>
            <a:endParaRPr lang="en-US" dirty="0"/>
          </a:p>
          <a:p>
            <a:r>
              <a:rPr lang="en-CA" b="1" dirty="0"/>
              <a:t>All of these factors mean that alcohol stays in a woman’s body longer than a man’s and at higher concentrations.</a:t>
            </a:r>
          </a:p>
          <a:p>
            <a:endParaRPr lang="en-CA" b="1" dirty="0"/>
          </a:p>
          <a:p>
            <a:r>
              <a:rPr lang="en-CA" dirty="0"/>
              <a:t>It’s important to</a:t>
            </a:r>
            <a:r>
              <a:rPr lang="en-CA" b="1" dirty="0"/>
              <a:t> remember that alcohol is circulated through the blood to every organ and tissue in the body – a  higher alcohol level circulating in the body equals more damage.</a:t>
            </a:r>
          </a:p>
          <a:p>
            <a:endParaRPr lang="en-CA" b="1"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Canadian Centre on</a:t>
            </a:r>
            <a:r>
              <a:rPr lang="en-US" sz="1200" baseline="0" dirty="0"/>
              <a:t> Substance Use (2014).  Women and Alcohol.  Retrieved from </a:t>
            </a:r>
            <a:r>
              <a:rPr lang="en-US" sz="1200" dirty="0"/>
              <a:t>http://www.ccdus.ca/Resource%20Library/CCSA-Women-and-Alcohol-Summary-2014-en.pdf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Middlesex London Health Unit</a:t>
            </a:r>
            <a:r>
              <a:rPr lang="en-US" sz="1200" baseline="0" dirty="0"/>
              <a:t> (2017).  Women and Alcohol.  Retrieved from </a:t>
            </a:r>
            <a:r>
              <a:rPr lang="en-US" sz="1200" dirty="0"/>
              <a:t>https://www.healthunit.com/women-and-alcohol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Rethink Your Drinking (2016).  </a:t>
            </a:r>
            <a:r>
              <a:rPr lang="en-US" sz="1200" i="0" dirty="0"/>
              <a:t>Sex</a:t>
            </a:r>
            <a:r>
              <a:rPr lang="en-US" sz="1200" dirty="0"/>
              <a:t>.</a:t>
            </a:r>
            <a:r>
              <a:rPr lang="en-US" sz="1200" baseline="0" dirty="0"/>
              <a:t> </a:t>
            </a:r>
            <a:r>
              <a:rPr lang="en-US" sz="1200" dirty="0"/>
              <a:t>Retrieved from http://www.rethinkyourdrinking.ca/sex2/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CA" b="1" dirty="0"/>
          </a:p>
          <a:p>
            <a:endParaRPr lang="en-CA" b="1" dirty="0"/>
          </a:p>
          <a:p>
            <a:endParaRPr lang="en-CA" b="1" dirty="0"/>
          </a:p>
          <a:p>
            <a:endParaRPr lang="en-CA" b="1" dirty="0"/>
          </a:p>
        </p:txBody>
      </p:sp>
    </p:spTree>
    <p:extLst>
      <p:ext uri="{BB962C8B-B14F-4D97-AF65-F5344CB8AC3E}">
        <p14:creationId xmlns:p14="http://schemas.microsoft.com/office/powerpoint/2010/main" val="286772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475FE-C09F-435B-A058-7C99991BE39B}" type="slidenum">
              <a:rPr lang="en-CA"/>
              <a:pPr/>
              <a:t>17</a:t>
            </a:fld>
            <a:endParaRPr lang="en-CA"/>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defTabSz="912721"/>
            <a:r>
              <a:rPr lang="en-US" baseline="0" dirty="0"/>
              <a:t>Increased risk for breast cancer ( 1 drink per day)</a:t>
            </a:r>
          </a:p>
          <a:p>
            <a:pPr defTabSz="912721"/>
            <a:endParaRPr lang="en-US" baseline="0" dirty="0"/>
          </a:p>
          <a:p>
            <a:pPr defTabSz="912721"/>
            <a:r>
              <a:rPr lang="en-US" baseline="0" dirty="0"/>
              <a:t>Increased risk for fertility issues, unplanned pregnancies, adverse pregnancy outcomes and  STI’s</a:t>
            </a:r>
          </a:p>
          <a:p>
            <a:endParaRPr lang="en-CA" b="1" dirty="0"/>
          </a:p>
          <a:p>
            <a:endParaRPr lang="en-CA"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Canadian Centre on</a:t>
            </a:r>
            <a:r>
              <a:rPr lang="en-US" sz="1200" baseline="0" dirty="0"/>
              <a:t> Substance Use (2014).  Women and Alcohol.  Retrieved from </a:t>
            </a:r>
            <a:r>
              <a:rPr lang="en-US" sz="1200" dirty="0"/>
              <a:t>http://www.ccdus.ca/Resource%20Library/CCSA-Women-and-Alcohol-Summary-2014-en.pdf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Middlesex London Health Unit</a:t>
            </a:r>
            <a:r>
              <a:rPr lang="en-US" sz="1200" baseline="0" dirty="0"/>
              <a:t> (2017).  Women and Alcohol.  Retrieved from </a:t>
            </a:r>
            <a:r>
              <a:rPr lang="en-US" sz="1200" dirty="0"/>
              <a:t>https://www.healthunit.com/women-and-alcohol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Rethink Your Drinking (2016).  </a:t>
            </a:r>
            <a:r>
              <a:rPr lang="en-US" sz="1200" i="0" dirty="0"/>
              <a:t>Sex</a:t>
            </a:r>
            <a:r>
              <a:rPr lang="en-US" sz="1200" dirty="0"/>
              <a:t>.</a:t>
            </a:r>
            <a:r>
              <a:rPr lang="en-US" sz="1200" baseline="0" dirty="0"/>
              <a:t> </a:t>
            </a:r>
            <a:r>
              <a:rPr lang="en-US" sz="1200" dirty="0"/>
              <a:t>Retrieved from http://www.rethinkyourdrinking.ca/sex2/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CA" b="1" dirty="0"/>
          </a:p>
          <a:p>
            <a:endParaRPr lang="en-CA" b="1" dirty="0"/>
          </a:p>
        </p:txBody>
      </p:sp>
    </p:spTree>
    <p:extLst>
      <p:ext uri="{BB962C8B-B14F-4D97-AF65-F5344CB8AC3E}">
        <p14:creationId xmlns:p14="http://schemas.microsoft.com/office/powerpoint/2010/main" val="1470535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endParaRPr lang="en-CA" dirty="0"/>
          </a:p>
          <a:p>
            <a:r>
              <a:rPr lang="en-CA" dirty="0"/>
              <a:t>Partnership</a:t>
            </a:r>
            <a:r>
              <a:rPr lang="en-CA" baseline="0" dirty="0"/>
              <a:t> News Services Staff (2016).  “</a:t>
            </a:r>
            <a:r>
              <a:rPr lang="en-CA" baseline="0" dirty="0" err="1"/>
              <a:t>Drunkorexia</a:t>
            </a:r>
            <a:r>
              <a:rPr lang="en-CA" baseline="0" dirty="0"/>
              <a:t>” on the Rise Among College Students.  Retrieved from </a:t>
            </a:r>
            <a:r>
              <a:rPr lang="en-CA" dirty="0"/>
              <a:t>https://drugfree.org/learn/drug-and-alcohol-news/drunkorexia-rise-among-college-students/</a:t>
            </a:r>
          </a:p>
          <a:p>
            <a:endParaRPr lang="en-CA" dirty="0"/>
          </a:p>
          <a:p>
            <a:r>
              <a:rPr lang="en-CA" dirty="0"/>
              <a:t>Simon Fraser University</a:t>
            </a:r>
            <a:r>
              <a:rPr lang="en-CA" baseline="0" dirty="0"/>
              <a:t> (2012).  ‘</a:t>
            </a:r>
            <a:r>
              <a:rPr lang="en-CA" baseline="0" dirty="0" err="1"/>
              <a:t>Drunkorexia</a:t>
            </a:r>
            <a:r>
              <a:rPr lang="en-CA" baseline="0" dirty="0"/>
              <a:t>’ leads students to risky behaviour.  Retrieved from </a:t>
            </a:r>
            <a:r>
              <a:rPr lang="en-CA" dirty="0"/>
              <a:t>https://www.sfu.ca/university-communications/media-releases/2012/drunkorexia-leads-students-to-risky-behaviour.html</a:t>
            </a:r>
          </a:p>
          <a:p>
            <a:endParaRPr lang="en-CA" dirty="0"/>
          </a:p>
          <a:p>
            <a:r>
              <a:rPr lang="en-CA" dirty="0"/>
              <a:t>https://www.medscape.org/viewarticle/869561</a:t>
            </a:r>
          </a:p>
        </p:txBody>
      </p:sp>
      <p:sp>
        <p:nvSpPr>
          <p:cNvPr id="4" name="Slide Number Placeholder 3"/>
          <p:cNvSpPr>
            <a:spLocks noGrp="1"/>
          </p:cNvSpPr>
          <p:nvPr>
            <p:ph type="sldNum" sz="quarter" idx="10"/>
          </p:nvPr>
        </p:nvSpPr>
        <p:spPr/>
        <p:txBody>
          <a:bodyPr/>
          <a:lstStyle/>
          <a:p>
            <a:fld id="{41F8A2F4-E82C-40E8-83EF-2F1540E2C920}" type="slidenum">
              <a:rPr lang="en-US" smtClean="0"/>
              <a:pPr/>
              <a:t>18</a:t>
            </a:fld>
            <a:endParaRPr lang="en-US"/>
          </a:p>
        </p:txBody>
      </p:sp>
    </p:spTree>
    <p:extLst>
      <p:ext uri="{BB962C8B-B14F-4D97-AF65-F5344CB8AC3E}">
        <p14:creationId xmlns:p14="http://schemas.microsoft.com/office/powerpoint/2010/main" val="191031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Its difficult</a:t>
            </a:r>
            <a:r>
              <a:rPr lang="en-CA" baseline="0" dirty="0"/>
              <a:t> to remember your limits when they are being pushed by the atmosphere of playing the game. We can quickly consume above and beyond what our bodies can handle when we participate in drinking games. </a:t>
            </a:r>
          </a:p>
          <a:p>
            <a:endParaRPr lang="en-CA" baseline="0" dirty="0"/>
          </a:p>
          <a:p>
            <a:r>
              <a:rPr lang="en-CA" baseline="0" dirty="0"/>
              <a:t>Reference:</a:t>
            </a:r>
          </a:p>
          <a:p>
            <a:endParaRPr lang="en-CA" baseline="0" dirty="0"/>
          </a:p>
          <a:p>
            <a:r>
              <a:rPr lang="en-US" sz="1200" dirty="0"/>
              <a:t>Rethink Your Drinking (2016).  Risky Drinking.  Retrieved from </a:t>
            </a:r>
            <a:r>
              <a:rPr lang="en-CA" baseline="0" dirty="0"/>
              <a:t>http://www.rethinkyourdrinking.ca/playing-matters/</a:t>
            </a:r>
          </a:p>
        </p:txBody>
      </p:sp>
      <p:sp>
        <p:nvSpPr>
          <p:cNvPr id="4" name="Slide Number Placeholder 3"/>
          <p:cNvSpPr>
            <a:spLocks noGrp="1"/>
          </p:cNvSpPr>
          <p:nvPr>
            <p:ph type="sldNum" sz="quarter" idx="10"/>
          </p:nvPr>
        </p:nvSpPr>
        <p:spPr/>
        <p:txBody>
          <a:bodyPr/>
          <a:lstStyle/>
          <a:p>
            <a:fld id="{41F8A2F4-E82C-40E8-83EF-2F1540E2C920}" type="slidenum">
              <a:rPr lang="en-US" smtClean="0"/>
              <a:pPr/>
              <a:t>19</a:t>
            </a:fld>
            <a:endParaRPr lang="en-US"/>
          </a:p>
        </p:txBody>
      </p:sp>
    </p:spTree>
    <p:extLst>
      <p:ext uri="{BB962C8B-B14F-4D97-AF65-F5344CB8AC3E}">
        <p14:creationId xmlns:p14="http://schemas.microsoft.com/office/powerpoint/2010/main" val="411297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F6E4A-00F4-4769-A415-18C5D0FCAB8B}" type="slidenum">
              <a:rPr lang="en-US"/>
              <a:pPr/>
              <a:t>20</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F010E-D811-4DAD-A652-91F6BA477DB6}" type="slidenum">
              <a:rPr lang="en-US"/>
              <a:pPr/>
              <a:t>21</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-Alcohol is a toxin to the body and as you take in more of</a:t>
            </a:r>
            <a:r>
              <a:rPr lang="en-US" baseline="0" dirty="0"/>
              <a:t> it, the body has more difficulty filtering it out. This build up of toxin leads to the feeling of being drunk and also leads to many serious health risks.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r>
              <a:rPr lang="en-US" baseline="0" dirty="0"/>
              <a:t>-Increased risk for alcohol poisoning with binge drinking.  Often occurs when people take part in a funneling or chugging contest and drinking games. You stop realizing how much alcohol you have taken in as you get more excited and invested in these “games” </a:t>
            </a:r>
          </a:p>
          <a:p>
            <a:endParaRPr lang="en-US" baseline="0" dirty="0"/>
          </a:p>
          <a:p>
            <a:r>
              <a:rPr lang="en-US" baseline="0" dirty="0"/>
              <a:t>References:</a:t>
            </a:r>
          </a:p>
          <a:p>
            <a:endParaRPr lang="en-US" baseline="0" dirty="0"/>
          </a:p>
          <a:p>
            <a:r>
              <a:rPr lang="en-US" dirty="0"/>
              <a:t>Canadian Public Health Association. (</a:t>
            </a:r>
            <a:r>
              <a:rPr lang="en-US" dirty="0" err="1"/>
              <a:t>n.d.</a:t>
            </a:r>
            <a:r>
              <a:rPr lang="en-US" dirty="0"/>
              <a:t>). Binge drinking and alcohol poisoning: straight talk for parents. Retrieved from </a:t>
            </a:r>
            <a:br>
              <a:rPr lang="en-US" dirty="0"/>
            </a:br>
            <a:r>
              <a:rPr lang="en-US" dirty="0">
                <a:hlinkClick r:id="rId3"/>
              </a:rPr>
              <a:t>http://www.cpha.ca/en/programs/portals/substance/article02.aspx</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Centre for Addiction and Mental Health. (2008).  Partying and Getting Drunk [Brochure]. Toronto, ON. Retrieved from </a:t>
            </a:r>
            <a:br>
              <a:rPr lang="en-US" dirty="0"/>
            </a:br>
            <a:r>
              <a:rPr lang="en-US" dirty="0">
                <a:hlinkClick r:id="rId4"/>
              </a:rPr>
              <a:t>http://www.camh.ca/en/education/about/camh_publications/Pages/binge_drinking.aspx</a:t>
            </a:r>
            <a:r>
              <a:rPr lang="en-US" dirty="0"/>
              <a:t> </a:t>
            </a:r>
          </a:p>
          <a:p>
            <a:endParaRPr lang="en-US" dirty="0"/>
          </a:p>
          <a:p>
            <a:r>
              <a:rPr lang="en-US" dirty="0"/>
              <a:t>Centers for Disease Control and Prevention. (2012). Fact Sheets – Binge Drinking. Retrieved from </a:t>
            </a:r>
            <a:br>
              <a:rPr lang="en-US" dirty="0"/>
            </a:br>
            <a:r>
              <a:rPr lang="en-US" dirty="0">
                <a:hlinkClick r:id="rId5"/>
              </a:rPr>
              <a:t>http://www.cdc.gov/alcohol/fact-sheets/binge-drinking.htm</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CA" altLang="en-US" dirty="0"/>
              <a:t>Ontario Student Drug Use and Health Survey (OSDUHS) is the longest ongoing school survey of youth substance use in Canada (1977-current).</a:t>
            </a:r>
            <a:r>
              <a:rPr lang="en-CA" altLang="en-US" baseline="0" dirty="0"/>
              <a:t>  2017 marks the 40</a:t>
            </a:r>
            <a:r>
              <a:rPr lang="en-CA" altLang="en-US" baseline="30000" dirty="0"/>
              <a:t>th</a:t>
            </a:r>
            <a:r>
              <a:rPr lang="en-CA" altLang="en-US" baseline="0" dirty="0"/>
              <a:t> anniversary of the survey.  This survey looks at data from students in Grade 7 through Grade 12.  It is a</a:t>
            </a:r>
            <a:r>
              <a:rPr lang="en-US" dirty="0">
                <a:effectLst/>
              </a:rPr>
              <a:t> self-administered, anonymous survey conducted across the province every two years with the purpose of identifying epidemiological trends in student drug use, mental health, physical health, gambling, bullying, and other risk </a:t>
            </a:r>
            <a:r>
              <a:rPr lang="en-US" dirty="0" err="1">
                <a:effectLst/>
              </a:rPr>
              <a:t>behaviours</a:t>
            </a:r>
            <a:r>
              <a:rPr lang="en-US" dirty="0">
                <a:effectLst/>
              </a:rPr>
              <a:t>, as well as identifying risk and protective factors. This survey is important because it provides current and reliable information about the health risk </a:t>
            </a:r>
            <a:r>
              <a:rPr lang="en-US" dirty="0" err="1">
                <a:effectLst/>
              </a:rPr>
              <a:t>behaviours</a:t>
            </a:r>
            <a:r>
              <a:rPr lang="en-US" dirty="0">
                <a:effectLst/>
              </a:rPr>
              <a:t>, attitudes and beliefs of Ontario adolescents, and tracks changes over time. </a:t>
            </a:r>
            <a:r>
              <a:rPr lang="en-CA" altLang="en-US" baseline="0" dirty="0"/>
              <a:t> </a:t>
            </a:r>
          </a:p>
          <a:p>
            <a:pPr eaLnBrk="1" hangingPunct="1">
              <a:lnSpc>
                <a:spcPct val="90000"/>
              </a:lnSpc>
              <a:defRPr/>
            </a:pPr>
            <a:endParaRPr lang="en-CA" altLang="en-US" baseline="0" dirty="0"/>
          </a:p>
          <a:p>
            <a:pPr eaLnBrk="1" hangingPunct="1">
              <a:lnSpc>
                <a:spcPct val="90000"/>
              </a:lnSpc>
              <a:defRPr/>
            </a:pPr>
            <a:r>
              <a:rPr lang="en-CA" b="0" baseline="0" dirty="0"/>
              <a:t>Reference:</a:t>
            </a:r>
          </a:p>
          <a:p>
            <a:pPr eaLnBrk="1" hangingPunct="1">
              <a:lnSpc>
                <a:spcPct val="90000"/>
              </a:lnSpc>
              <a:defRPr/>
            </a:pPr>
            <a:endParaRPr lang="en-CA" b="0" baseline="0" dirty="0"/>
          </a:p>
          <a:p>
            <a:pPr marL="0" marR="0" indent="0" algn="l" defTabSz="914400" rtl="0" eaLnBrk="1" fontAlgn="auto" latinLnBrk="0" hangingPunct="1">
              <a:lnSpc>
                <a:spcPct val="90000"/>
              </a:lnSpc>
              <a:spcBef>
                <a:spcPts val="0"/>
              </a:spcBef>
              <a:spcAft>
                <a:spcPts val="0"/>
              </a:spcAft>
              <a:buClrTx/>
              <a:buSzTx/>
              <a:buFontTx/>
              <a:buNone/>
              <a:tabLst/>
              <a:defRPr/>
            </a:pPr>
            <a:r>
              <a:rPr lang="en-CA" dirty="0"/>
              <a:t>Centre for Addiction</a:t>
            </a:r>
            <a:r>
              <a:rPr lang="en-CA" baseline="0" dirty="0"/>
              <a:t> </a:t>
            </a:r>
            <a:r>
              <a:rPr lang="en-CA" dirty="0"/>
              <a:t>and Mental Health </a:t>
            </a:r>
            <a:r>
              <a:rPr lang="en-US" dirty="0"/>
              <a:t> (2017). Ontario Student Drug Use and Health Survey.  Retrieved from</a:t>
            </a:r>
            <a:r>
              <a:rPr lang="en-US" baseline="0" dirty="0"/>
              <a:t> </a:t>
            </a:r>
            <a:r>
              <a:rPr lang="en-US" dirty="0"/>
              <a:t>http://www.camh.ca/en/research/news_and_publications/ontario-student-drug-use-and-health-survey/Documents/2017%20OSDUHS%20Documents/Summary_DrugUseReport_2017OSDUHS.pdf</a:t>
            </a:r>
          </a:p>
          <a:p>
            <a:pPr eaLnBrk="1" hangingPunct="1">
              <a:lnSpc>
                <a:spcPct val="90000"/>
              </a:lnSpc>
              <a:defRPr/>
            </a:pPr>
            <a:endParaRPr lang="en-CA" baseline="0" dirty="0"/>
          </a:p>
          <a:p>
            <a:pPr eaLnBrk="1" hangingPunct="1">
              <a:lnSpc>
                <a:spcPct val="90000"/>
              </a:lnSpc>
              <a:defRPr/>
            </a:pPr>
            <a:endParaRPr lang="en-CA" baseline="0" dirty="0"/>
          </a:p>
          <a:p>
            <a:pPr eaLnBrk="1" hangingPunct="1">
              <a:lnSpc>
                <a:spcPct val="90000"/>
              </a:lnSpc>
              <a:defRPr/>
            </a:pPr>
            <a:endParaRPr lang="en-CA" baseline="0" dirty="0"/>
          </a:p>
          <a:p>
            <a:pPr defTabSz="882762">
              <a:lnSpc>
                <a:spcPct val="90000"/>
              </a:lnSpc>
              <a:defRPr/>
            </a:pPr>
            <a:endParaRPr lang="en-CA" sz="1000" dirty="0">
              <a:latin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4</a:t>
            </a:fld>
            <a:endParaRPr lang="en-US"/>
          </a:p>
        </p:txBody>
      </p:sp>
    </p:spTree>
    <p:extLst>
      <p:ext uri="{BB962C8B-B14F-4D97-AF65-F5344CB8AC3E}">
        <p14:creationId xmlns:p14="http://schemas.microsoft.com/office/powerpoint/2010/main" val="39827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F6E4A-00F4-4769-A415-18C5D0FCAB8B}" type="slidenum">
              <a:rPr lang="en-US"/>
              <a:pPr/>
              <a:t>22</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D6C90-F486-41F6-AA2B-7C0E8A24025F}" type="slidenum">
              <a:rPr lang="en-US"/>
              <a:pPr/>
              <a:t>23</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r>
              <a:rPr lang="en-US" dirty="0"/>
              <a:t>Canadian Public Health Association. (</a:t>
            </a:r>
            <a:r>
              <a:rPr lang="en-US" dirty="0" err="1"/>
              <a:t>n.d.</a:t>
            </a:r>
            <a:r>
              <a:rPr lang="en-US" dirty="0"/>
              <a:t>). Binge drinking and alcohol poisoning: straight talk for parents. Retrieved from </a:t>
            </a:r>
            <a:br>
              <a:rPr lang="en-US" dirty="0"/>
            </a:br>
            <a:r>
              <a:rPr lang="en-US" dirty="0">
                <a:hlinkClick r:id="rId3"/>
              </a:rPr>
              <a:t>http://www.cpha.ca/en/programs/portals/substance/article02.aspx</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Centre for Addiction and Mental Health. (2008).  Partying and Getting Drunk [Brochure]. Toronto, ON. Retrieved from </a:t>
            </a:r>
            <a:br>
              <a:rPr lang="en-US" dirty="0"/>
            </a:br>
            <a:r>
              <a:rPr lang="en-US" dirty="0">
                <a:hlinkClick r:id="rId4"/>
              </a:rPr>
              <a:t>http://www.camh.ca/en/education/about/camh_publications/Pages/binge_drinking.aspx</a:t>
            </a:r>
            <a:r>
              <a:rPr lang="en-US" dirty="0"/>
              <a:t> </a:t>
            </a:r>
          </a:p>
          <a:p>
            <a:endParaRPr lang="en-US" dirty="0"/>
          </a:p>
          <a:p>
            <a:r>
              <a:rPr lang="en-US" dirty="0"/>
              <a:t>Centers for Disease Control and Prevention. (2012). Fact Sheets – Binge Drinking. Retrieved from </a:t>
            </a:r>
            <a:br>
              <a:rPr lang="en-US" dirty="0"/>
            </a:br>
            <a:r>
              <a:rPr lang="en-US" dirty="0">
                <a:hlinkClick r:id="rId5"/>
              </a:rPr>
              <a:t>http://www.cdc.gov/alcohol/fact-sheets/binge-drinking.htm</a:t>
            </a:r>
            <a:r>
              <a:rPr lang="en-US" dirty="0"/>
              <a:t>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F9F8A-DD87-4D84-A204-C7DA53C54D7E}" type="slidenum">
              <a:rPr lang="en-US"/>
              <a:pPr/>
              <a:t>24</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B7895-B960-4F45-A517-606519AA024A}" type="slidenum">
              <a:rPr lang="en-US"/>
              <a:pPr/>
              <a:t>25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Reference: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a:t>Middlesex</a:t>
            </a:r>
            <a:r>
              <a:rPr lang="en-US" altLang="en-US" sz="1200" baseline="0" dirty="0"/>
              <a:t> London Health Unit (2017). Binge-Drinking &amp; Alcohol poisoning. Retrieved from </a:t>
            </a:r>
            <a:r>
              <a:rPr lang="en-CA" sz="1200" dirty="0"/>
              <a:t>https://www.healthunit.com/binge-drinking</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53CAA-79D5-43F7-A24E-E078826F9C55}" type="slidenum">
              <a:rPr lang="en-US"/>
              <a:pPr/>
              <a:t>26</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dirty="0"/>
              <a:t>You</a:t>
            </a:r>
            <a:r>
              <a:rPr lang="en-US" baseline="0" dirty="0"/>
              <a:t> may want to have students demonstrate if there is time</a:t>
            </a:r>
            <a:r>
              <a:rPr lang="en-US" dirty="0"/>
              <a:t>.</a:t>
            </a:r>
          </a:p>
          <a:p>
            <a:endParaRPr lang="en-US" dirty="0"/>
          </a:p>
          <a:p>
            <a:r>
              <a:rPr lang="en-US" sz="1200" kern="1200" dirty="0">
                <a:solidFill>
                  <a:schemeClr val="tx1"/>
                </a:solidFill>
                <a:effectLst/>
                <a:latin typeface="Times New Roman" pitchFamily="18" charset="0"/>
                <a:ea typeface="+mn-ea"/>
                <a:cs typeface="+mn-cs"/>
              </a:rPr>
              <a:t>Bacchus Maneuver©: The Student Life Education Company, BACCHUS Canada. Reviewed 2011 Healthy Communities &amp; Injury Prevention Team.</a:t>
            </a:r>
            <a:endParaRPr lang="en-CA" sz="1200" kern="1200" dirty="0">
              <a:solidFill>
                <a:schemeClr val="tx1"/>
              </a:solidFill>
              <a:effectLst/>
              <a:latin typeface="Times New Roman" pitchFamily="18" charset="0"/>
              <a:ea typeface="+mn-ea"/>
              <a:cs typeface="+mn-cs"/>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151" indent="-190151">
              <a:lnSpc>
                <a:spcPct val="80000"/>
              </a:lnSpc>
            </a:pPr>
            <a:r>
              <a:rPr lang="en-US" sz="1200" dirty="0"/>
              <a:t>References:</a:t>
            </a:r>
          </a:p>
          <a:p>
            <a:pPr marL="190151" indent="-190151">
              <a:lnSpc>
                <a:spcPct val="80000"/>
              </a:lnSpc>
            </a:pPr>
            <a:endParaRPr lang="en-US" sz="1200" dirty="0"/>
          </a:p>
          <a:p>
            <a:r>
              <a:rPr lang="en-US" dirty="0"/>
              <a:t>Butt et. al</a:t>
            </a:r>
            <a:r>
              <a:rPr lang="en-US" baseline="0" dirty="0"/>
              <a:t> (2011).  Alcohol and Health in Canada: A Summary of Evidence and Guidelines for Low-Risk Drinking.  Retrieved from </a:t>
            </a:r>
            <a:r>
              <a:rPr lang="en-US" dirty="0"/>
              <a:t>http://www.ccdus.ca/Resource%20Library/2011-Summary-of-Evidence-and-Guidelines-for-Low-Risk%20Drinking-en.pdf</a:t>
            </a:r>
            <a:endParaRPr lang="en-CA" dirty="0"/>
          </a:p>
          <a:p>
            <a:pPr marL="190151" indent="-190151">
              <a:lnSpc>
                <a:spcPct val="80000"/>
              </a:lnSpc>
            </a:pPr>
            <a:endParaRPr lang="en-US" sz="1200" dirty="0"/>
          </a:p>
          <a:p>
            <a:pPr marL="190151" indent="-190151">
              <a:lnSpc>
                <a:spcPct val="80000"/>
              </a:lnSpc>
            </a:pPr>
            <a:r>
              <a:rPr lang="en-US" sz="1200" dirty="0"/>
              <a:t>Centre for Addiction and Mental Health. (2018). Do You</a:t>
            </a:r>
            <a:r>
              <a:rPr lang="en-US" sz="1200" baseline="0" dirty="0"/>
              <a:t> Know…Alcohol</a:t>
            </a:r>
            <a:r>
              <a:rPr lang="en-US" sz="1200" dirty="0"/>
              <a:t>. Retrieved from </a:t>
            </a:r>
          </a:p>
          <a:p>
            <a:pPr marL="190151" indent="-190151">
              <a:lnSpc>
                <a:spcPct val="80000"/>
              </a:lnSpc>
            </a:pPr>
            <a:r>
              <a:rPr lang="en-US" sz="1200" dirty="0"/>
              <a:t>http://www.camhx.ca/About_Addiction_Mental_Health/Drug_and_Addiction_Information/alcohol_dyk.html</a:t>
            </a:r>
          </a:p>
          <a:p>
            <a:pPr marL="190151" indent="-190151">
              <a:lnSpc>
                <a:spcPct val="80000"/>
              </a:lnSpc>
            </a:pPr>
            <a:endParaRPr lang="en-US" sz="1200"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27</a:t>
            </a:fld>
            <a:endParaRPr lang="en-US"/>
          </a:p>
        </p:txBody>
      </p:sp>
    </p:spTree>
    <p:extLst>
      <p:ext uri="{BB962C8B-B14F-4D97-AF65-F5344CB8AC3E}">
        <p14:creationId xmlns:p14="http://schemas.microsoft.com/office/powerpoint/2010/main" val="1058214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dirty="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a:t>Centre for Addiction and Mental Health </a:t>
            </a:r>
            <a:r>
              <a:rPr lang="en-US" dirty="0"/>
              <a:t> (2017). Ontario Student Drug Use and Health Survey.  Retrieved from</a:t>
            </a:r>
            <a:r>
              <a:rPr lang="en-US" baseline="0" dirty="0"/>
              <a:t> </a:t>
            </a:r>
            <a:r>
              <a:rPr lang="en-US" dirty="0"/>
              <a:t>http://www.camh.ca/en/research/news_and_publications/ontario-student-drug-use-and-health-survey/Documents/2017%20OSDUHS%20Documents/Summary_DrugUseReport_2017OSDUHS.pdf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Canadian Centre on</a:t>
            </a:r>
            <a:r>
              <a:rPr lang="en-US" baseline="0" dirty="0"/>
              <a:t> Substance Use and Addiction (2018).  Alcohol and Caffeine.  Retrieved from http://www.ccsa.ca/Eng/topics/alcohol/Alcohol-and-caffeine/Pages/default.aspx</a:t>
            </a:r>
            <a:endParaRPr lang="en-US" dirty="0"/>
          </a:p>
          <a:p>
            <a:endParaRPr lang="en-CA" dirty="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a:t>Middlesex</a:t>
            </a:r>
            <a:r>
              <a:rPr lang="en-CA" baseline="0" dirty="0"/>
              <a:t> London Health Unit (2017).  Alcohol and Energy Drinks.  Retrieved from https://www.healthunit.com/alcohol-and-energy-drinks</a:t>
            </a:r>
            <a:endParaRPr lang="en-CA" dirty="0"/>
          </a:p>
          <a:p>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28</a:t>
            </a:fld>
            <a:endParaRPr lang="en-US"/>
          </a:p>
        </p:txBody>
      </p:sp>
    </p:spTree>
    <p:extLst>
      <p:ext uri="{BB962C8B-B14F-4D97-AF65-F5344CB8AC3E}">
        <p14:creationId xmlns:p14="http://schemas.microsoft.com/office/powerpoint/2010/main" val="381726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References:</a:t>
            </a:r>
          </a:p>
          <a:p>
            <a:endParaRPr lang="en-CA" dirty="0"/>
          </a:p>
          <a:p>
            <a:pPr marL="0" marR="0" indent="0" algn="l" defTabSz="914400" rtl="0" eaLnBrk="1" fontAlgn="base" latinLnBrk="0" hangingPunct="1">
              <a:lnSpc>
                <a:spcPct val="100000"/>
              </a:lnSpc>
              <a:spcBef>
                <a:spcPct val="30000"/>
              </a:spcBef>
              <a:spcAft>
                <a:spcPct val="0"/>
              </a:spcAft>
              <a:buClrTx/>
              <a:buSzTx/>
              <a:buFontTx/>
              <a:buNone/>
              <a:tabLst/>
              <a:defRPr/>
            </a:pPr>
            <a:r>
              <a:rPr lang="en-CA" dirty="0"/>
              <a:t>Centre for Addiction and Mental Health </a:t>
            </a:r>
            <a:r>
              <a:rPr lang="en-US" dirty="0"/>
              <a:t> (2017). Ontario Student Drug Use and Health Survey.  Retrieved from</a:t>
            </a:r>
            <a:r>
              <a:rPr lang="en-US" baseline="0" dirty="0"/>
              <a:t> </a:t>
            </a:r>
            <a:r>
              <a:rPr lang="en-US" dirty="0"/>
              <a:t>http://www.camh.ca/en/research/news_and_publications/ontario-student-drug-use-and-health-survey/Documents/2017%20OSDUHS%20Documents/Summary_DrugUseReport_2017OSDUHS.pdf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Canadian Centre on</a:t>
            </a:r>
            <a:r>
              <a:rPr lang="en-US" baseline="0" dirty="0"/>
              <a:t> Substance Use and Addiction (2018).  Alcohol and Caffeine.  Retrieved from http://www.ccsa.ca/Eng/topics/alcohol/Alcohol-and-caffeine/Pages/default.aspx</a:t>
            </a:r>
            <a:endParaRPr lang="en-US" dirty="0"/>
          </a:p>
          <a:p>
            <a:endParaRPr lang="en-CA" dirty="0"/>
          </a:p>
          <a:p>
            <a:r>
              <a:rPr lang="en-CA" dirty="0"/>
              <a:t>Middlesex</a:t>
            </a:r>
            <a:r>
              <a:rPr lang="en-CA" baseline="0" dirty="0"/>
              <a:t> London Health Unit (2017).  Alcohol and Energy Drinks.  Retrieved from https://www.healthunit.com/alcohol-and-energy-drinks</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29</a:t>
            </a:fld>
            <a:endParaRPr lang="en-US"/>
          </a:p>
        </p:txBody>
      </p:sp>
    </p:spTree>
    <p:extLst>
      <p:ext uri="{BB962C8B-B14F-4D97-AF65-F5344CB8AC3E}">
        <p14:creationId xmlns:p14="http://schemas.microsoft.com/office/powerpoint/2010/main" val="326267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92A4F-BD7E-4CB8-BE7D-582095BE20D2}" type="slidenum">
              <a:rPr lang="en-US"/>
              <a:pPr/>
              <a:t>30</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01993" y="4416744"/>
            <a:ext cx="5606419" cy="4182111"/>
          </a:xfrm>
        </p:spPr>
        <p:txBody>
          <a:bodyPr/>
          <a:lstStyle/>
          <a:p>
            <a:r>
              <a:rPr lang="en-US" dirty="0"/>
              <a:t>In 2011 </a:t>
            </a:r>
            <a:r>
              <a:rPr lang="en-US" b="1" dirty="0"/>
              <a:t>Canada developed one national set of low-risk alcohol drinking guidelines</a:t>
            </a:r>
            <a:r>
              <a:rPr lang="en-US" dirty="0"/>
              <a:t>, with the support of federal, provincial and territorial health ministers, as well as many respected Canadian organizations.  </a:t>
            </a:r>
          </a:p>
          <a:p>
            <a:endParaRPr lang="en-US" dirty="0"/>
          </a:p>
          <a:p>
            <a:r>
              <a:rPr lang="en-US" dirty="0"/>
              <a:t>These guidelines, which are intended for Canadians of legal drinking age who choose to drink alcohol, </a:t>
            </a:r>
            <a:r>
              <a:rPr lang="en-US" b="1" dirty="0"/>
              <a:t>are informed by the most recent and best available scientific research and evidence</a:t>
            </a:r>
            <a:r>
              <a:rPr lang="en-US" dirty="0"/>
              <a:t>. They are intended to provide consistent information across the country to </a:t>
            </a:r>
            <a:r>
              <a:rPr lang="en-US" b="1" dirty="0"/>
              <a:t>help Canadians moderate their alcohol consumption and reduce their immediate and long-term alcohol-related harm.</a:t>
            </a:r>
          </a:p>
          <a:p>
            <a:endParaRPr lang="en-US" b="1" dirty="0"/>
          </a:p>
          <a:p>
            <a:r>
              <a:rPr lang="en-US" b="1" dirty="0"/>
              <a:t>The idea is if all Canadian drinkers were drinking alcohol within the proposed guidelines, it is estimated that alcohol-related deaths would be reduced by approximately 4,600 per year.*</a:t>
            </a:r>
          </a:p>
          <a:p>
            <a:endParaRPr lang="en-US" b="1" dirty="0"/>
          </a:p>
          <a:p>
            <a:r>
              <a:rPr lang="en-US" b="1" dirty="0"/>
              <a:t>There are 5 sections to the LRDGs</a:t>
            </a:r>
          </a:p>
          <a:p>
            <a:endParaRPr lang="en-US" b="1" dirty="0"/>
          </a:p>
          <a:p>
            <a:r>
              <a:rPr lang="en-US" b="0" dirty="0"/>
              <a:t>Reference:</a:t>
            </a:r>
          </a:p>
          <a:p>
            <a:endParaRPr lang="en-US" b="0" dirty="0"/>
          </a:p>
          <a:p>
            <a:r>
              <a:rPr lang="en-US" b="0" dirty="0"/>
              <a:t>Canadian Centre on Substance Use and Addiction (2018). Drinking Guidelines.  Retrieved</a:t>
            </a:r>
            <a:r>
              <a:rPr lang="en-US" b="0" baseline="0" dirty="0"/>
              <a:t> from </a:t>
            </a:r>
            <a:r>
              <a:rPr lang="en-US" b="0" dirty="0"/>
              <a:t>http://www.ccsa.ca/Resource%20Library/2012-Canada-Low-Risk-Alcohol-Drinking-Guidelines-Brochure-en.pdf</a:t>
            </a:r>
          </a:p>
          <a:p>
            <a:endParaRPr lang="en-US" b="1" dirty="0"/>
          </a:p>
        </p:txBody>
      </p:sp>
    </p:spTree>
    <p:extLst>
      <p:ext uri="{BB962C8B-B14F-4D97-AF65-F5344CB8AC3E}">
        <p14:creationId xmlns:p14="http://schemas.microsoft.com/office/powerpoint/2010/main" val="84126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92A4F-BD7E-4CB8-BE7D-582095BE20D2}" type="slidenum">
              <a:rPr lang="en-US"/>
              <a:pPr/>
              <a:t>31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701993" y="4416744"/>
            <a:ext cx="5606419" cy="4182111"/>
          </a:xfrm>
        </p:spPr>
        <p:txBody>
          <a:bodyPr/>
          <a:lstStyle/>
          <a:p>
            <a:r>
              <a:rPr lang="en-US" b="1" dirty="0"/>
              <a:t>What do you think a standard</a:t>
            </a:r>
            <a:r>
              <a:rPr lang="en-US" b="1" baseline="0" dirty="0"/>
              <a:t> drink is for wine? Beer? Hard liquor? </a:t>
            </a:r>
          </a:p>
          <a:p>
            <a:endParaRPr lang="en-US" b="1" baseline="0" dirty="0"/>
          </a:p>
          <a:p>
            <a:r>
              <a:rPr lang="en-US" b="0" baseline="0" dirty="0"/>
              <a:t>Optional: Use the Sum it Up Cup activity at this point as a hands on experience if appropriate </a:t>
            </a:r>
          </a:p>
          <a:p>
            <a:endParaRPr lang="en-US" b="0" baseline="0" dirty="0"/>
          </a:p>
          <a:p>
            <a:endParaRPr lang="en-US" b="0" baseline="0" dirty="0"/>
          </a:p>
          <a:p>
            <a:r>
              <a:rPr lang="en-US" b="0" baseline="0" dirty="0"/>
              <a:t>Reference:</a:t>
            </a:r>
          </a:p>
          <a:p>
            <a:endParaRPr lang="en-US" b="0" baseline="0" dirty="0"/>
          </a:p>
          <a:p>
            <a:r>
              <a:rPr lang="en-US" b="0" baseline="0" dirty="0"/>
              <a:t>https://pixabay.com/en/ruler-straight-edge-tool-geometry-145940/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a:t>-Many youth (and even adults) don’t consider alcohol a drug, however it is the #1 drug used by youth</a:t>
            </a:r>
          </a:p>
          <a:p>
            <a:r>
              <a:rPr lang="en-US" dirty="0"/>
              <a:t>-</a:t>
            </a:r>
            <a:r>
              <a:rPr lang="en-US" b="0" baseline="0" dirty="0"/>
              <a:t>Average age alcohol is used for the first time=14.5yrs</a:t>
            </a:r>
            <a:endParaRPr lang="en-CA" dirty="0"/>
          </a:p>
          <a:p>
            <a:pPr lvl="0"/>
            <a:r>
              <a:rPr lang="en-US" dirty="0"/>
              <a:t>-43% of students grade 7-12 used alcohol in the past year</a:t>
            </a:r>
            <a:endParaRPr lang="en-CA" dirty="0"/>
          </a:p>
          <a:p>
            <a:pPr lvl="0"/>
            <a:r>
              <a:rPr lang="en-US" dirty="0"/>
              <a:t>-Normalized in our society (advertising, part of TV, movies, music, other media, homes, events, parties)</a:t>
            </a:r>
            <a:endParaRPr lang="en-CA" dirty="0"/>
          </a:p>
          <a:p>
            <a:pPr lvl="0"/>
            <a:r>
              <a:rPr lang="en-US" dirty="0"/>
              <a:t>-Youth drink differently than adults</a:t>
            </a:r>
            <a:endParaRPr lang="en-CA" dirty="0"/>
          </a:p>
          <a:p>
            <a:pPr lvl="1"/>
            <a:r>
              <a:rPr lang="en-US" dirty="0"/>
              <a:t>-In past month, </a:t>
            </a:r>
            <a:endParaRPr lang="en-CA" dirty="0"/>
          </a:p>
          <a:p>
            <a:pPr lvl="2"/>
            <a:r>
              <a:rPr lang="en-US" dirty="0"/>
              <a:t>-17% report binge drinking (that’s 153,300 students in Ontario).  Binge drinking is defined as 5+ drinks on once occasion</a:t>
            </a:r>
          </a:p>
          <a:p>
            <a:pPr marL="882762" lvl="2" defTabSz="882762">
              <a:defRPr/>
            </a:pPr>
            <a:r>
              <a:rPr lang="en-US" dirty="0"/>
              <a:t>-Girls are drinking just as much as boys</a:t>
            </a:r>
            <a:endParaRPr lang="en-CA" dirty="0"/>
          </a:p>
          <a:p>
            <a:pPr lvl="2"/>
            <a:r>
              <a:rPr lang="en-US" dirty="0"/>
              <a:t>-16% cannot remember while drinking or blacked out</a:t>
            </a:r>
            <a:endParaRPr lang="en-CA" dirty="0"/>
          </a:p>
          <a:p>
            <a:pPr lvl="2"/>
            <a:r>
              <a:rPr lang="en-US" dirty="0"/>
              <a:t>-All of these factors put youth</a:t>
            </a:r>
            <a:r>
              <a:rPr lang="en-US" baseline="0" dirty="0"/>
              <a:t> at a </a:t>
            </a:r>
            <a:r>
              <a:rPr lang="en-US" dirty="0"/>
              <a:t>high risk for alcohol related harm (fights, assaults, unplanned/unwanted sex, falls, drowning, poisoning)</a:t>
            </a:r>
            <a:endParaRPr lang="en-CA" dirty="0"/>
          </a:p>
          <a:p>
            <a:r>
              <a:rPr lang="en-CA" dirty="0"/>
              <a:t> </a:t>
            </a:r>
          </a:p>
          <a:p>
            <a:r>
              <a:rPr lang="en-US" dirty="0"/>
              <a:t>Perception of risk by parents:  27% of youth say they are allowed to drink at home. This suggests some parents might think it’s safer to supervise kids while they drink. In fact, other research shows that students who are allowed to drink at home are more likely to drink excessively.</a:t>
            </a:r>
            <a:endParaRPr lang="en-US" sz="1000" dirty="0"/>
          </a:p>
          <a:p>
            <a:pPr marL="7681">
              <a:defRPr/>
            </a:pPr>
            <a:endParaRPr lang="en-US" sz="1000" dirty="0"/>
          </a:p>
          <a:p>
            <a:pPr marL="7681" marR="0" indent="0" algn="l" defTabSz="914400" rtl="0" eaLnBrk="1" fontAlgn="base" latinLnBrk="0" hangingPunct="1">
              <a:lnSpc>
                <a:spcPct val="100000"/>
              </a:lnSpc>
              <a:spcBef>
                <a:spcPct val="30000"/>
              </a:spcBef>
              <a:spcAft>
                <a:spcPct val="0"/>
              </a:spcAft>
              <a:buClrTx/>
              <a:buSzTx/>
              <a:buFontTx/>
              <a:buNone/>
              <a:tabLst/>
              <a:defRPr/>
            </a:pPr>
            <a:r>
              <a:rPr lang="en-CA" sz="1000" baseline="0" dirty="0"/>
              <a:t>Downward Trend 1999-2017: Alcohol Use (from 66.0% to 42.5%) </a:t>
            </a:r>
            <a:endParaRPr lang="en-CA" sz="1000" dirty="0"/>
          </a:p>
          <a:p>
            <a:pPr marL="7681">
              <a:defRPr/>
            </a:pPr>
            <a:endParaRPr lang="en-US" sz="1000" dirty="0"/>
          </a:p>
          <a:p>
            <a:pPr marL="7681">
              <a:defRPr/>
            </a:pPr>
            <a:r>
              <a:rPr lang="en-US" sz="1000" dirty="0"/>
              <a:t>References:</a:t>
            </a:r>
          </a:p>
          <a:p>
            <a:pPr marL="7681">
              <a:defRPr/>
            </a:pPr>
            <a:endParaRPr lang="en-US" sz="1000" dirty="0"/>
          </a:p>
          <a:p>
            <a:r>
              <a:rPr lang="en-CA" sz="1000" dirty="0"/>
              <a:t>Centre for Addiction and Mental Health (2017). Ontario Student Drug Use and Health Survey.  Retrieved from</a:t>
            </a:r>
          </a:p>
          <a:p>
            <a:r>
              <a:rPr lang="en-CA" sz="1000" u="sng" dirty="0">
                <a:hlinkClick r:id="rId3"/>
              </a:rPr>
              <a:t>http://www.camh.ca/en/research/news_and_publications/ontario-student-drug-use-and-health-survey/Documents/2017%20OSDUHS%20Documents/Summary_DrugUseReport_2017OSDUHS.pdf</a:t>
            </a:r>
            <a:endParaRPr lang="en-CA" sz="1000" dirty="0"/>
          </a:p>
          <a:p>
            <a:pPr marL="7681">
              <a:defRPr/>
            </a:pPr>
            <a:endParaRPr lang="en-US" sz="1000" dirty="0"/>
          </a:p>
          <a:p>
            <a:pPr marL="7681">
              <a:defRPr/>
            </a:pPr>
            <a:r>
              <a:rPr lang="en-US" sz="1000" dirty="0" err="1"/>
              <a:t>Pixabay</a:t>
            </a:r>
            <a:r>
              <a:rPr lang="en-US" sz="1000" dirty="0"/>
              <a:t> (</a:t>
            </a:r>
            <a:r>
              <a:rPr lang="en-US" sz="1000" dirty="0" err="1"/>
              <a:t>n.d.</a:t>
            </a:r>
            <a:r>
              <a:rPr lang="en-US" sz="1000" dirty="0"/>
              <a:t>). Red Solo Cup.  Retrieved from https://pixabay.com/en/beer-pong-red-solo-cup-plastic-2113853/</a:t>
            </a:r>
          </a:p>
          <a:p>
            <a:pPr marL="7681">
              <a:defRPr/>
            </a:pPr>
            <a:endParaRPr lang="en-US" sz="1000" dirty="0"/>
          </a:p>
          <a:p>
            <a:pPr marL="7681">
              <a:defRPr/>
            </a:pPr>
            <a:endParaRPr lang="en-US" sz="1000" dirty="0"/>
          </a:p>
          <a:p>
            <a:pPr marL="7681">
              <a:defRPr/>
            </a:pPr>
            <a:endParaRPr lang="en-US" sz="1000" dirty="0"/>
          </a:p>
          <a:p>
            <a:pPr marL="7681">
              <a:defRPr/>
            </a:pPr>
            <a:endParaRPr lang="en-US" sz="1000" dirty="0"/>
          </a:p>
          <a:p>
            <a:pPr marL="168398" indent="-168398">
              <a:buFontTx/>
              <a:buChar char="-"/>
              <a:defRPr/>
            </a:pPr>
            <a:endParaRPr lang="en-US" dirty="0"/>
          </a:p>
          <a:p>
            <a:pPr marL="168398" indent="-168398">
              <a:buFontTx/>
              <a:buChar char="-"/>
              <a:defRPr/>
            </a:pPr>
            <a:endParaRPr lang="en-US" dirty="0"/>
          </a:p>
          <a:p>
            <a:pPr eaLnBrk="1" hangingPunct="1">
              <a:defRPr/>
            </a:pPr>
            <a:endParaRPr lang="en-CA" altLang="en-US" dirty="0"/>
          </a:p>
        </p:txBody>
      </p:sp>
    </p:spTree>
    <p:extLst>
      <p:ext uri="{BB962C8B-B14F-4D97-AF65-F5344CB8AC3E}">
        <p14:creationId xmlns:p14="http://schemas.microsoft.com/office/powerpoint/2010/main" val="2874506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a:t>
            </a:r>
          </a:p>
          <a:p>
            <a:endParaRPr lang="en-CA" dirty="0"/>
          </a:p>
          <a:p>
            <a:r>
              <a:rPr lang="en-CA" dirty="0"/>
              <a:t>Middlesex</a:t>
            </a:r>
            <a:r>
              <a:rPr lang="en-CA" baseline="0" dirty="0"/>
              <a:t> London Health Unit (2017).  Standard Drink Poster.  Retrieved from https://www.healthunit.com/standard-drink-of-alcohol (standard_drink_poster_adapted_from_durham.pdf)</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32</a:t>
            </a:fld>
            <a:endParaRPr lang="en-US"/>
          </a:p>
        </p:txBody>
      </p:sp>
    </p:spTree>
    <p:extLst>
      <p:ext uri="{BB962C8B-B14F-4D97-AF65-F5344CB8AC3E}">
        <p14:creationId xmlns:p14="http://schemas.microsoft.com/office/powerpoint/2010/main" val="3736973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Important to note that these guidelines apply to adults of drinking age (&gt;19</a:t>
            </a:r>
            <a:r>
              <a:rPr lang="en-CA" baseline="0" dirty="0"/>
              <a:t> years).</a:t>
            </a:r>
            <a:endParaRPr lang="en-CA" dirty="0"/>
          </a:p>
          <a:p>
            <a:endParaRPr lang="en-CA" dirty="0"/>
          </a:p>
          <a:p>
            <a:r>
              <a:rPr lang="en-CA" dirty="0"/>
              <a:t>Reference:</a:t>
            </a:r>
          </a:p>
          <a:p>
            <a:endParaRPr lang="en-CA" dirty="0"/>
          </a:p>
          <a:p>
            <a:r>
              <a:rPr lang="en-CA" dirty="0"/>
              <a:t>Rethink Your</a:t>
            </a:r>
            <a:r>
              <a:rPr lang="en-CA" baseline="0" dirty="0"/>
              <a:t> Drinking (2016). Guidelines. Retrieved from </a:t>
            </a:r>
            <a:r>
              <a:rPr lang="en-CA" dirty="0"/>
              <a:t>http://www.rethinkyourdrinking.ca/information/</a:t>
            </a:r>
          </a:p>
        </p:txBody>
      </p:sp>
      <p:sp>
        <p:nvSpPr>
          <p:cNvPr id="4" name="Slide Number Placeholder 3"/>
          <p:cNvSpPr>
            <a:spLocks noGrp="1"/>
          </p:cNvSpPr>
          <p:nvPr>
            <p:ph type="sldNum" sz="quarter" idx="10"/>
          </p:nvPr>
        </p:nvSpPr>
        <p:spPr/>
        <p:txBody>
          <a:bodyPr/>
          <a:lstStyle/>
          <a:p>
            <a:fld id="{41F8A2F4-E82C-40E8-83EF-2F1540E2C920}" type="slidenum">
              <a:rPr lang="en-US" smtClean="0"/>
              <a:pPr/>
              <a:t>33</a:t>
            </a:fld>
            <a:endParaRPr lang="en-US"/>
          </a:p>
        </p:txBody>
      </p:sp>
    </p:spTree>
    <p:extLst>
      <p:ext uri="{BB962C8B-B14F-4D97-AF65-F5344CB8AC3E}">
        <p14:creationId xmlns:p14="http://schemas.microsoft.com/office/powerpoint/2010/main" val="1704347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No tolerance-suspension, alt. to suspension etc.  </a:t>
            </a:r>
          </a:p>
          <a:p>
            <a:endParaRPr lang="en-CA" baseline="0"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34</a:t>
            </a:fld>
            <a:endParaRPr lang="en-US"/>
          </a:p>
        </p:txBody>
      </p:sp>
    </p:spTree>
    <p:extLst>
      <p:ext uri="{BB962C8B-B14F-4D97-AF65-F5344CB8AC3E}">
        <p14:creationId xmlns:p14="http://schemas.microsoft.com/office/powerpoint/2010/main" val="3498415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30B2F-E6ED-4399-A532-8524642AA85C}" type="slidenum">
              <a:rPr lang="en-US"/>
              <a:pPr/>
              <a:t>35</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0" dirty="0"/>
              <a:t>References:</a:t>
            </a:r>
          </a:p>
          <a:p>
            <a:endParaRPr lang="en-US" b="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Government of Canada (2018).  Drinking</a:t>
            </a:r>
            <a:r>
              <a:rPr lang="en-US" b="0" baseline="0" dirty="0"/>
              <a:t> and Driving Laws – Criminal Code of Canada.  Retrieved from </a:t>
            </a:r>
            <a:r>
              <a:rPr lang="en-US" b="0" dirty="0"/>
              <a:t>http://laws-lois.justice.gc.ca/eng/acts/C-46/section-255.html</a:t>
            </a:r>
          </a:p>
          <a:p>
            <a:endParaRPr lang="en-US" b="0" dirty="0"/>
          </a:p>
          <a:p>
            <a:r>
              <a:rPr lang="en-US" b="0" dirty="0"/>
              <a:t>Government</a:t>
            </a:r>
            <a:r>
              <a:rPr lang="en-US" b="0" baseline="0" dirty="0"/>
              <a:t> of Ontario (2017).  Liquor License Act.  Retrieved from </a:t>
            </a:r>
            <a:r>
              <a:rPr lang="en-US" b="0" dirty="0"/>
              <a:t>https://www.ontario.ca/laws/statute/90l19</a:t>
            </a:r>
          </a:p>
          <a:p>
            <a:endParaRPr lang="en-US" b="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Ontario Ministry of Transportation (2018).  Impaired</a:t>
            </a:r>
            <a:r>
              <a:rPr lang="en-CA" baseline="0" dirty="0"/>
              <a:t> Driving.  Retrieved from </a:t>
            </a:r>
            <a:r>
              <a:rPr lang="en-CA" dirty="0"/>
              <a:t>http://www.mto.gov.on.ca/english/safety/impaired-driving.shtml</a:t>
            </a:r>
          </a:p>
        </p:txBody>
      </p:sp>
      <p:sp>
        <p:nvSpPr>
          <p:cNvPr id="4" name="Slide Number Placeholder 3"/>
          <p:cNvSpPr>
            <a:spLocks noGrp="1"/>
          </p:cNvSpPr>
          <p:nvPr>
            <p:ph type="sldNum" sz="quarter" idx="10"/>
          </p:nvPr>
        </p:nvSpPr>
        <p:spPr/>
        <p:txBody>
          <a:bodyPr/>
          <a:lstStyle/>
          <a:p>
            <a:fld id="{41F8A2F4-E82C-40E8-83EF-2F1540E2C920}" type="slidenum">
              <a:rPr lang="en-US" smtClean="0"/>
              <a:pPr/>
              <a:t>36</a:t>
            </a:fld>
            <a:endParaRPr lang="en-US"/>
          </a:p>
        </p:txBody>
      </p:sp>
    </p:spTree>
    <p:extLst>
      <p:ext uri="{BB962C8B-B14F-4D97-AF65-F5344CB8AC3E}">
        <p14:creationId xmlns:p14="http://schemas.microsoft.com/office/powerpoint/2010/main" val="2922984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a:t>Ontario Ministry of Transportation (2018).  Impaired</a:t>
            </a:r>
            <a:r>
              <a:rPr lang="en-CA" baseline="0" dirty="0"/>
              <a:t> Driving.  Retrieved from </a:t>
            </a:r>
            <a:r>
              <a:rPr lang="en-CA" dirty="0"/>
              <a:t>http://www.mto.gov.on.ca/english/safety/impaired-driving.shtml</a:t>
            </a:r>
          </a:p>
          <a:p>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37</a:t>
            </a:fld>
            <a:endParaRPr lang="en-US"/>
          </a:p>
        </p:txBody>
      </p:sp>
    </p:spTree>
    <p:extLst>
      <p:ext uri="{BB962C8B-B14F-4D97-AF65-F5344CB8AC3E}">
        <p14:creationId xmlns:p14="http://schemas.microsoft.com/office/powerpoint/2010/main" val="383034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2:17 MINUTES</a:t>
            </a:r>
            <a:r>
              <a:rPr lang="en-US" baseline="0" dirty="0"/>
              <a:t> </a:t>
            </a:r>
            <a:endParaRPr lang="en-US" dirty="0"/>
          </a:p>
          <a:p>
            <a:endParaRPr lang="en-US" dirty="0"/>
          </a:p>
          <a:p>
            <a:r>
              <a:rPr lang="en-US" dirty="0"/>
              <a:t>Alcohol</a:t>
            </a:r>
            <a:r>
              <a:rPr lang="en-US" baseline="0" dirty="0"/>
              <a:t> advertising tends to glamourize drinking and having a good time ….</a:t>
            </a:r>
          </a:p>
          <a:p>
            <a:r>
              <a:rPr lang="en-US" dirty="0"/>
              <a:t>This video shows some of the realities of alcohol</a:t>
            </a:r>
            <a:r>
              <a:rPr lang="en-US" baseline="0" dirty="0"/>
              <a:t> (specifically </a:t>
            </a:r>
            <a:r>
              <a:rPr lang="en-US" dirty="0"/>
              <a:t>drinking</a:t>
            </a:r>
            <a:r>
              <a:rPr lang="en-US" baseline="0" dirty="0"/>
              <a:t> and driving) that you’ll never see on typical alcohol advertisement . </a:t>
            </a:r>
          </a:p>
          <a:p>
            <a:endParaRPr lang="en-CA" dirty="0"/>
          </a:p>
          <a:p>
            <a:r>
              <a:rPr lang="en-CA" dirty="0"/>
              <a:t>Reference: </a:t>
            </a:r>
          </a:p>
          <a:p>
            <a:endParaRPr lang="en-CA" dirty="0"/>
          </a:p>
          <a:p>
            <a:r>
              <a:rPr lang="en-CA" dirty="0"/>
              <a:t>Texas</a:t>
            </a:r>
            <a:r>
              <a:rPr lang="en-CA" baseline="0" dirty="0"/>
              <a:t> Department of Transportation (2010).  Happy Hour Fail.  Retrieved from https://www.youtube.com/watch?v=YYG0wskyWhg</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38</a:t>
            </a:fld>
            <a:endParaRPr lang="en-US"/>
          </a:p>
        </p:txBody>
      </p:sp>
    </p:spTree>
    <p:extLst>
      <p:ext uri="{BB962C8B-B14F-4D97-AF65-F5344CB8AC3E}">
        <p14:creationId xmlns:p14="http://schemas.microsoft.com/office/powerpoint/2010/main" val="3570685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FCA38-3DFB-45F7-ACAB-6EA17E61F756}" type="slidenum">
              <a:rPr lang="en-US"/>
              <a:pPr/>
              <a:t>39</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References: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Fitzgerald-</a:t>
            </a:r>
            <a:r>
              <a:rPr lang="en-US" dirty="0" err="1"/>
              <a:t>Husek</a:t>
            </a:r>
            <a:r>
              <a:rPr lang="en-US" dirty="0"/>
              <a:t>,</a:t>
            </a:r>
            <a:r>
              <a:rPr lang="en-US" baseline="0" dirty="0"/>
              <a:t> L. (2017).  Social Host Liability in Ontario: Update.  Retrieved from </a:t>
            </a:r>
            <a:r>
              <a:rPr lang="en-US" dirty="0"/>
              <a:t>https://oatleyvigmond.com/social-host-liability-ontario-update/ </a:t>
            </a:r>
          </a:p>
          <a:p>
            <a:endParaRPr lang="en-US" b="0" dirty="0"/>
          </a:p>
          <a:p>
            <a:r>
              <a:rPr lang="en-US" b="0" dirty="0"/>
              <a:t>Government</a:t>
            </a:r>
            <a:r>
              <a:rPr lang="en-US" b="0" baseline="0" dirty="0"/>
              <a:t> of Ontario (2017).  Liquor License Act.  Retrieved from </a:t>
            </a:r>
            <a:r>
              <a:rPr lang="en-US" b="0" dirty="0"/>
              <a:t>https://www.ontario.ca/laws/statute/90l19</a:t>
            </a:r>
          </a:p>
          <a:p>
            <a:endParaRPr lang="en-US" dirty="0"/>
          </a:p>
          <a:p>
            <a:r>
              <a:rPr lang="en-US" dirty="0"/>
              <a:t>Government</a:t>
            </a:r>
            <a:r>
              <a:rPr lang="en-US" baseline="0" dirty="0"/>
              <a:t> of Ontario (2016).  Occupiers’ Liability Act.  Retrieved from </a:t>
            </a:r>
            <a:r>
              <a:rPr lang="en-US" dirty="0"/>
              <a:t>https://www.ontario.ca/laws/statute/90o02?search=e+laws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3387D-7513-4BE8-8EE6-844153923888}" type="slidenum">
              <a:rPr lang="en-US"/>
              <a:pPr/>
              <a:t>40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701993" y="4416744"/>
            <a:ext cx="5606419" cy="4182111"/>
          </a:xfrm>
        </p:spPr>
        <p:txBody>
          <a:bodyPr/>
          <a:lstStyle/>
          <a:p>
            <a:pPr marL="190151" indent="-190151">
              <a:lnSpc>
                <a:spcPct val="80000"/>
              </a:lnSpc>
            </a:pPr>
            <a:r>
              <a:rPr lang="en-US" sz="1000" b="1" i="1" dirty="0"/>
              <a:t>Reducing Your Risk</a:t>
            </a:r>
            <a:endParaRPr lang="en-US" sz="1000" dirty="0"/>
          </a:p>
          <a:p>
            <a:pPr marL="190151" indent="-190151">
              <a:lnSpc>
                <a:spcPct val="80000"/>
              </a:lnSpc>
            </a:pPr>
            <a:r>
              <a:rPr lang="en-US" sz="1000" dirty="0"/>
              <a:t>There are many things you can do </a:t>
            </a:r>
            <a:r>
              <a:rPr lang="en-US" sz="1000" b="1" dirty="0"/>
              <a:t>to reduce the risk of hurting yourself or others</a:t>
            </a:r>
            <a:r>
              <a:rPr lang="en-US" sz="1000" dirty="0"/>
              <a:t>. </a:t>
            </a:r>
          </a:p>
          <a:p>
            <a:pPr marL="190151" indent="-190151">
              <a:lnSpc>
                <a:spcPct val="80000"/>
              </a:lnSpc>
            </a:pPr>
            <a:endParaRPr lang="en-US" sz="1000" dirty="0"/>
          </a:p>
          <a:p>
            <a:pPr marL="190151" indent="-190151">
              <a:lnSpc>
                <a:spcPct val="80000"/>
              </a:lnSpc>
              <a:buFontTx/>
              <a:buAutoNum type="arabicPeriod"/>
            </a:pPr>
            <a:r>
              <a:rPr lang="en-US" sz="1000" dirty="0"/>
              <a:t> Follow </a:t>
            </a:r>
            <a:r>
              <a:rPr lang="en-US" sz="1000" b="1" dirty="0"/>
              <a:t>Canada’s low-risk drinking guidelines</a:t>
            </a:r>
            <a:r>
              <a:rPr lang="en-US" sz="1000" dirty="0"/>
              <a:t> if you choose to drink:</a:t>
            </a:r>
          </a:p>
          <a:p>
            <a:pPr marL="190151" indent="-190151">
              <a:lnSpc>
                <a:spcPct val="80000"/>
              </a:lnSpc>
            </a:pPr>
            <a:r>
              <a:rPr lang="en-US" sz="1000" dirty="0"/>
              <a:t>• Remember that these guidelines apply for </a:t>
            </a:r>
            <a:r>
              <a:rPr lang="en-US" sz="1000" u="sng" dirty="0"/>
              <a:t>most</a:t>
            </a:r>
            <a:r>
              <a:rPr lang="en-US" sz="1000" dirty="0"/>
              <a:t> alcohol-related health problems but as we’ve discussed even very low amounts of alcohol can increase your risk of certain problems like cancer. The best way to reduce your risk is to </a:t>
            </a:r>
            <a:r>
              <a:rPr lang="en-US" sz="1000" b="1" dirty="0"/>
              <a:t>reduce the amount you drink</a:t>
            </a:r>
            <a:r>
              <a:rPr lang="en-US" sz="1000" dirty="0"/>
              <a:t>.</a:t>
            </a:r>
          </a:p>
          <a:p>
            <a:pPr marL="190151" indent="-190151">
              <a:lnSpc>
                <a:spcPct val="80000"/>
              </a:lnSpc>
            </a:pPr>
            <a:endParaRPr lang="en-US" sz="1000" dirty="0"/>
          </a:p>
          <a:p>
            <a:pPr marL="190151" indent="-190151">
              <a:lnSpc>
                <a:spcPct val="80000"/>
              </a:lnSpc>
            </a:pPr>
            <a:r>
              <a:rPr lang="en-US" sz="1000" dirty="0"/>
              <a:t>2. Know what a </a:t>
            </a:r>
            <a:r>
              <a:rPr lang="en-US" sz="1000" b="1" dirty="0"/>
              <a:t>standard drink</a:t>
            </a:r>
            <a:r>
              <a:rPr lang="en-US" sz="1000" dirty="0"/>
              <a:t> is. This way you will know how much you are actually drinking.  Help yourself by using a measuring cup or marked shot glass or drink out of something you’re familiar with so that you know how much you’re consuming.</a:t>
            </a:r>
            <a:endParaRPr lang="en-US" sz="1000" b="1" dirty="0"/>
          </a:p>
          <a:p>
            <a:pPr marL="190151" indent="-190151">
              <a:lnSpc>
                <a:spcPct val="80000"/>
              </a:lnSpc>
            </a:pPr>
            <a:endParaRPr lang="en-US" sz="1000" b="1" dirty="0"/>
          </a:p>
          <a:p>
            <a:pPr marL="190151" indent="-190151">
              <a:lnSpc>
                <a:spcPct val="80000"/>
              </a:lnSpc>
            </a:pPr>
            <a:r>
              <a:rPr lang="en-US" sz="1000" b="1" dirty="0"/>
              <a:t>3. Keep track</a:t>
            </a:r>
            <a:r>
              <a:rPr lang="en-US" sz="1000" dirty="0"/>
              <a:t> of how much you drink—per day and per week.</a:t>
            </a:r>
          </a:p>
          <a:p>
            <a:pPr marL="190151" indent="-190151">
              <a:lnSpc>
                <a:spcPct val="80000"/>
              </a:lnSpc>
            </a:pPr>
            <a:endParaRPr lang="en-US" sz="1000" dirty="0"/>
          </a:p>
          <a:p>
            <a:pPr marL="190151" indent="-190151">
              <a:lnSpc>
                <a:spcPct val="80000"/>
              </a:lnSpc>
            </a:pPr>
            <a:r>
              <a:rPr lang="en-US" sz="1000" dirty="0"/>
              <a:t>4. </a:t>
            </a:r>
            <a:r>
              <a:rPr lang="en-US" sz="1000" b="1" dirty="0"/>
              <a:t>Plan ahead </a:t>
            </a:r>
            <a:r>
              <a:rPr lang="en-US" sz="1000" dirty="0"/>
              <a:t>so you have a safe ride home </a:t>
            </a:r>
          </a:p>
          <a:p>
            <a:pPr marL="190151" indent="-190151">
              <a:lnSpc>
                <a:spcPct val="80000"/>
              </a:lnSpc>
            </a:pPr>
            <a:endParaRPr lang="en-US" sz="1000" dirty="0"/>
          </a:p>
          <a:p>
            <a:pPr marL="228180" indent="-228180">
              <a:lnSpc>
                <a:spcPct val="80000"/>
              </a:lnSpc>
              <a:buAutoNum type="arabicPeriod" startAt="5"/>
            </a:pPr>
            <a:r>
              <a:rPr lang="en-US" sz="1000" b="1" dirty="0"/>
              <a:t>Watch out for your friends</a:t>
            </a:r>
            <a:r>
              <a:rPr lang="en-US" sz="1000" dirty="0"/>
              <a:t>.  Make sure if you go to the bar/party with them that you come home with them.</a:t>
            </a:r>
          </a:p>
          <a:p>
            <a:pPr marL="228180" indent="-228180">
              <a:lnSpc>
                <a:spcPct val="80000"/>
              </a:lnSpc>
              <a:buAutoNum type="arabicPeriod" startAt="5"/>
            </a:pPr>
            <a:endParaRPr lang="en-US" sz="1000" dirty="0"/>
          </a:p>
          <a:p>
            <a:pPr marL="228180" indent="-228180">
              <a:lnSpc>
                <a:spcPct val="80000"/>
              </a:lnSpc>
              <a:buAutoNum type="arabicPeriod" startAt="5"/>
            </a:pPr>
            <a:r>
              <a:rPr lang="en-US" sz="1000" b="1" dirty="0"/>
              <a:t>Watch your drink </a:t>
            </a:r>
            <a:r>
              <a:rPr lang="en-US" sz="1000" dirty="0"/>
              <a:t>– don’t leave it unattended </a:t>
            </a:r>
          </a:p>
          <a:p>
            <a:pPr marL="228180" indent="-228180">
              <a:lnSpc>
                <a:spcPct val="80000"/>
              </a:lnSpc>
              <a:buAutoNum type="arabicPeriod" startAt="5"/>
            </a:pPr>
            <a:endParaRPr lang="en-US" sz="1000" dirty="0"/>
          </a:p>
          <a:p>
            <a:pPr marL="0" marR="0" indent="0" algn="l" defTabSz="914400" rtl="0" eaLnBrk="1" fontAlgn="base" latinLnBrk="0" hangingPunct="1">
              <a:lnSpc>
                <a:spcPct val="80000"/>
              </a:lnSpc>
              <a:spcBef>
                <a:spcPct val="30000"/>
              </a:spcBef>
              <a:spcAft>
                <a:spcPct val="0"/>
              </a:spcAft>
              <a:buClrTx/>
              <a:buSzTx/>
              <a:buFontTx/>
              <a:buNone/>
              <a:tabLst/>
              <a:defRPr/>
            </a:pPr>
            <a:r>
              <a:rPr lang="en-US" sz="1000" dirty="0"/>
              <a:t>Reference:</a:t>
            </a:r>
          </a:p>
          <a:p>
            <a:pPr marL="0" marR="0" indent="0" algn="l" defTabSz="914400" rtl="0" eaLnBrk="1" fontAlgn="base" latinLnBrk="0" hangingPunct="1">
              <a:lnSpc>
                <a:spcPct val="80000"/>
              </a:lnSpc>
              <a:spcBef>
                <a:spcPct val="30000"/>
              </a:spcBef>
              <a:spcAft>
                <a:spcPct val="0"/>
              </a:spcAft>
              <a:buClrTx/>
              <a:buSzTx/>
              <a:buFontTx/>
              <a:buNone/>
              <a:tabLst/>
              <a:defRPr/>
            </a:pPr>
            <a:endParaRPr lang="en-US" sz="1000" dirty="0"/>
          </a:p>
          <a:p>
            <a:pPr marL="0" marR="0" indent="0" algn="l" defTabSz="914400" rtl="0" eaLnBrk="1" fontAlgn="base" latinLnBrk="0" hangingPunct="1">
              <a:lnSpc>
                <a:spcPct val="80000"/>
              </a:lnSpc>
              <a:spcBef>
                <a:spcPct val="30000"/>
              </a:spcBef>
              <a:spcAft>
                <a:spcPct val="0"/>
              </a:spcAft>
              <a:buClrTx/>
              <a:buSzTx/>
              <a:buFontTx/>
              <a:buNone/>
              <a:tabLst/>
              <a:defRPr/>
            </a:pPr>
            <a:r>
              <a:rPr lang="en-US" sz="1000" dirty="0"/>
              <a:t>Centre for Addiction and Mental Health. (2018). Alcohol and Chronic Health Problems. Retrieved from https://www.camh.ca/en/health-info/guides-and-publications/alcohol-and-chronic-health-problems </a:t>
            </a:r>
            <a:br>
              <a:rPr lang="en-US" sz="1000" dirty="0"/>
            </a:br>
            <a:endParaRPr lang="en-US" sz="1000" dirty="0"/>
          </a:p>
          <a:p>
            <a:pPr marL="0" marR="0" indent="0" algn="l" defTabSz="914400" rtl="0" eaLnBrk="1" fontAlgn="base" latinLnBrk="0" hangingPunct="1">
              <a:lnSpc>
                <a:spcPct val="80000"/>
              </a:lnSpc>
              <a:spcBef>
                <a:spcPct val="30000"/>
              </a:spcBef>
              <a:spcAft>
                <a:spcPct val="0"/>
              </a:spcAft>
              <a:buClrTx/>
              <a:buSzTx/>
              <a:buFontTx/>
              <a:buNone/>
              <a:tabLst/>
              <a:defRPr/>
            </a:pPr>
            <a:r>
              <a:rPr lang="en-US" sz="1000" dirty="0"/>
              <a:t>Middlesex London</a:t>
            </a:r>
            <a:r>
              <a:rPr lang="en-US" sz="1000" baseline="0" dirty="0"/>
              <a:t> Health Unit (2017). Reduce Your Alcohol Risks.  Retrieved from </a:t>
            </a:r>
            <a:r>
              <a:rPr lang="en-US" sz="1000" dirty="0"/>
              <a:t>https://www.healthunit.com/reduce-your-alcohol-risks</a:t>
            </a:r>
          </a:p>
          <a:p>
            <a:pPr marL="0" indent="0">
              <a:lnSpc>
                <a:spcPct val="80000"/>
              </a:lnSpc>
              <a:buNone/>
            </a:pPr>
            <a:endParaRPr lang="en-US" sz="1000" dirty="0"/>
          </a:p>
          <a:p>
            <a:pPr marL="190151" indent="-190151">
              <a:lnSpc>
                <a:spcPct val="80000"/>
              </a:lnSpc>
            </a:pPr>
            <a:endParaRPr lang="en-US" sz="1000" b="1"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5D51C-985E-4910-91FA-E9B1FD25F4E3}" type="slidenum">
              <a:rPr lang="en-US"/>
              <a:pPr/>
              <a:t>41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701993" y="4416744"/>
            <a:ext cx="5606419" cy="4182111"/>
          </a:xfrm>
        </p:spPr>
        <p:txBody>
          <a:bodyPr/>
          <a:lstStyle/>
          <a:p>
            <a:pPr marL="190151" indent="-190151">
              <a:lnSpc>
                <a:spcPct val="80000"/>
              </a:lnSpc>
            </a:pPr>
            <a:r>
              <a:rPr lang="en-US" sz="1000" b="0" dirty="0"/>
              <a:t>7. Wait </a:t>
            </a:r>
            <a:r>
              <a:rPr lang="en-US" sz="1000" dirty="0"/>
              <a:t>at least </a:t>
            </a:r>
            <a:r>
              <a:rPr lang="en-US" sz="1000" b="1" dirty="0"/>
              <a:t>one hour between drinks </a:t>
            </a:r>
            <a:r>
              <a:rPr lang="en-US" sz="1000" dirty="0"/>
              <a:t>to let your body start processing the alcohol.</a:t>
            </a:r>
          </a:p>
          <a:p>
            <a:pPr marL="190151" indent="-190151">
              <a:lnSpc>
                <a:spcPct val="80000"/>
              </a:lnSpc>
            </a:pPr>
            <a:endParaRPr lang="en-US" sz="1000" dirty="0"/>
          </a:p>
          <a:p>
            <a:pPr marL="190151" indent="-190151">
              <a:lnSpc>
                <a:spcPct val="80000"/>
              </a:lnSpc>
            </a:pPr>
            <a:r>
              <a:rPr lang="en-US" sz="1000" dirty="0"/>
              <a:t>8.  Make sure you </a:t>
            </a:r>
            <a:r>
              <a:rPr lang="en-US" sz="1000" b="1" dirty="0"/>
              <a:t>eat</a:t>
            </a:r>
            <a:r>
              <a:rPr lang="en-US" sz="1000" dirty="0"/>
              <a:t> before and while you drink – will slow the absorption of the alcohol</a:t>
            </a:r>
          </a:p>
          <a:p>
            <a:pPr marL="190151" indent="-190151">
              <a:lnSpc>
                <a:spcPct val="80000"/>
              </a:lnSpc>
            </a:pPr>
            <a:endParaRPr lang="en-US" sz="1000" dirty="0"/>
          </a:p>
          <a:p>
            <a:pPr marL="190151" indent="-190151">
              <a:lnSpc>
                <a:spcPct val="80000"/>
              </a:lnSpc>
            </a:pPr>
            <a:r>
              <a:rPr lang="en-US" sz="1000" dirty="0"/>
              <a:t>9.  If you are </a:t>
            </a:r>
            <a:r>
              <a:rPr lang="en-US" sz="1000" b="1" dirty="0"/>
              <a:t>hosting a party</a:t>
            </a:r>
            <a:r>
              <a:rPr lang="en-US" sz="1000" dirty="0"/>
              <a:t> where you serve alcohol, offer your guests food and non-alcoholic drinks.  Make sure everyone has a safe ride home.</a:t>
            </a:r>
          </a:p>
          <a:p>
            <a:pPr marL="190151" indent="-190151">
              <a:lnSpc>
                <a:spcPct val="80000"/>
              </a:lnSpc>
            </a:pPr>
            <a:endParaRPr lang="en-US" sz="1000" dirty="0"/>
          </a:p>
          <a:p>
            <a:pPr marL="190151" indent="-190151">
              <a:lnSpc>
                <a:spcPct val="80000"/>
              </a:lnSpc>
            </a:pPr>
            <a:r>
              <a:rPr lang="en-US" sz="1000" dirty="0"/>
              <a:t>10. Consider </a:t>
            </a:r>
            <a:r>
              <a:rPr lang="en-US" sz="1000" b="1" dirty="0"/>
              <a:t>talking to other important people</a:t>
            </a:r>
            <a:r>
              <a:rPr lang="en-US" sz="1000" dirty="0"/>
              <a:t> </a:t>
            </a:r>
            <a:r>
              <a:rPr lang="en-US" sz="1000" b="1" dirty="0"/>
              <a:t>in your</a:t>
            </a:r>
            <a:r>
              <a:rPr lang="en-US" sz="1000" dirty="0"/>
              <a:t> </a:t>
            </a:r>
            <a:r>
              <a:rPr lang="en-US" sz="1000" b="1" dirty="0"/>
              <a:t>life</a:t>
            </a:r>
            <a:r>
              <a:rPr lang="en-US" sz="1000" dirty="0"/>
              <a:t> about the links between alcohol and short and long term problems. People can improve their health if they</a:t>
            </a:r>
          </a:p>
          <a:p>
            <a:pPr marL="190151" indent="-190151">
              <a:lnSpc>
                <a:spcPct val="80000"/>
              </a:lnSpc>
            </a:pPr>
            <a:r>
              <a:rPr lang="en-US" sz="1000" dirty="0"/>
              <a:t>      know the facts and reduce their risks.</a:t>
            </a:r>
            <a:endParaRPr lang="en-US" sz="1000" b="1" dirty="0"/>
          </a:p>
          <a:p>
            <a:pPr marL="190151" indent="-190151">
              <a:lnSpc>
                <a:spcPct val="80000"/>
              </a:lnSpc>
            </a:pPr>
            <a:endParaRPr lang="en-US" sz="1000" b="1" dirty="0"/>
          </a:p>
          <a:p>
            <a:pPr marL="190151" indent="-190151">
              <a:lnSpc>
                <a:spcPct val="80000"/>
              </a:lnSpc>
            </a:pPr>
            <a:r>
              <a:rPr lang="en-US" sz="1000" b="1" dirty="0"/>
              <a:t>11. If you are concerned</a:t>
            </a:r>
            <a:r>
              <a:rPr lang="en-US" sz="1000" dirty="0"/>
              <a:t> that your drinking may be affecting your health, please check with your doctor.</a:t>
            </a:r>
          </a:p>
          <a:p>
            <a:pPr marL="190151" indent="-190151">
              <a:lnSpc>
                <a:spcPct val="80000"/>
              </a:lnSpc>
            </a:pPr>
            <a:endParaRPr lang="en-US" sz="1000" dirty="0"/>
          </a:p>
          <a:p>
            <a:pPr marL="190151" indent="-190151">
              <a:lnSpc>
                <a:spcPct val="80000"/>
              </a:lnSpc>
            </a:pPr>
            <a:r>
              <a:rPr lang="en-US" sz="1000" dirty="0"/>
              <a:t>References:</a:t>
            </a:r>
          </a:p>
          <a:p>
            <a:pPr marL="190151" indent="-190151">
              <a:lnSpc>
                <a:spcPct val="80000"/>
              </a:lnSpc>
            </a:pPr>
            <a:endParaRPr lang="en-US" sz="1000" dirty="0"/>
          </a:p>
          <a:p>
            <a:pPr marL="190151" indent="-190151">
              <a:lnSpc>
                <a:spcPct val="80000"/>
              </a:lnSpc>
            </a:pPr>
            <a:r>
              <a:rPr lang="en-US" sz="1000" dirty="0"/>
              <a:t>Centre for Addiction and Mental Health. (2018). Alcohol and Chronic Health Problems. Retrieved from https://www.camh.ca/en/health-info/guides-and-</a:t>
            </a:r>
          </a:p>
          <a:p>
            <a:pPr marL="190151" indent="-190151">
              <a:lnSpc>
                <a:spcPct val="80000"/>
              </a:lnSpc>
            </a:pPr>
            <a:r>
              <a:rPr lang="en-US" sz="1000" dirty="0"/>
              <a:t>publications/alcohol-and-chronic-health-problems </a:t>
            </a:r>
          </a:p>
          <a:p>
            <a:pPr marL="190151" indent="-190151">
              <a:lnSpc>
                <a:spcPct val="80000"/>
              </a:lnSpc>
            </a:pPr>
            <a:endParaRPr lang="en-US" sz="1000" dirty="0"/>
          </a:p>
          <a:p>
            <a:pPr marL="190151" indent="-190151">
              <a:lnSpc>
                <a:spcPct val="80000"/>
              </a:lnSpc>
            </a:pPr>
            <a:r>
              <a:rPr lang="en-US" sz="1000" dirty="0"/>
              <a:t>Middlesex London</a:t>
            </a:r>
            <a:r>
              <a:rPr lang="en-US" sz="1000" baseline="0" dirty="0"/>
              <a:t> Health Unit (2017). Reduce Your Alcohol Risks.  Retrieved from </a:t>
            </a:r>
            <a:r>
              <a:rPr lang="en-US" sz="1000" dirty="0"/>
              <a:t>https://www.healthunit.com/reduce-your-alcohol-risks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5500" indent="-165500">
              <a:buFont typeface="Arial" panose="020B0604020202020204" pitchFamily="34" charset="0"/>
              <a:buChar char="•"/>
              <a:defRPr/>
            </a:pPr>
            <a:r>
              <a:rPr lang="en-US" dirty="0"/>
              <a:t>It’s important to know and have an understanding of what is motivating youth to use</a:t>
            </a:r>
          </a:p>
          <a:p>
            <a:pPr marL="165500" indent="-165500">
              <a:buFont typeface="Arial" panose="020B0604020202020204" pitchFamily="34" charset="0"/>
              <a:buChar char="•"/>
              <a:defRPr/>
            </a:pPr>
            <a:r>
              <a:rPr lang="en-US" dirty="0"/>
              <a:t>Youth described a number for factors that motivate their use</a:t>
            </a:r>
          </a:p>
          <a:p>
            <a:pPr marL="606881" lvl="1" indent="-165500">
              <a:buFont typeface="Arial" panose="020B0604020202020204" pitchFamily="34" charset="0"/>
              <a:buChar char="•"/>
              <a:defRPr/>
            </a:pPr>
            <a:r>
              <a:rPr lang="en-US" dirty="0"/>
              <a:t>Enhancement (its exciting)</a:t>
            </a:r>
          </a:p>
          <a:p>
            <a:pPr marL="606881" lvl="1" indent="-165500" defTabSz="882762">
              <a:buFont typeface="Arial" panose="020B0604020202020204" pitchFamily="34" charset="0"/>
              <a:buChar char="•"/>
              <a:defRPr/>
            </a:pPr>
            <a:r>
              <a:rPr lang="en-US" dirty="0"/>
              <a:t>Socialize/fit in (e.g., it helps me enjoy a party)</a:t>
            </a:r>
          </a:p>
          <a:p>
            <a:pPr marL="606837" lvl="1" indent="-165500">
              <a:buFont typeface="Arial" panose="020B0604020202020204" pitchFamily="34" charset="0"/>
              <a:buChar char="•"/>
              <a:defRPr/>
            </a:pPr>
            <a:r>
              <a:rPr lang="en-US" dirty="0"/>
              <a:t>Coping (it helps me forget about my problems, deal with stress, f</a:t>
            </a:r>
            <a:r>
              <a:rPr lang="en-US" altLang="en-US" dirty="0"/>
              <a:t>amily issues, helps me cope with feelings of anxiety, depression, to deal with a painful past)</a:t>
            </a:r>
          </a:p>
          <a:p>
            <a:pPr marL="606837" lvl="1" indent="-165500">
              <a:buFont typeface="Arial" panose="020B0604020202020204" pitchFamily="34" charset="0"/>
              <a:buChar char="•"/>
              <a:defRPr/>
            </a:pPr>
            <a:r>
              <a:rPr lang="en-US" dirty="0"/>
              <a:t>Conformity (so I wont feel left out)</a:t>
            </a:r>
          </a:p>
          <a:p>
            <a:pPr marL="606837" lvl="1" indent="-165500">
              <a:buFont typeface="Arial" panose="020B0604020202020204" pitchFamily="34" charset="0"/>
              <a:buChar char="•"/>
              <a:defRPr/>
            </a:pPr>
            <a:r>
              <a:rPr lang="en-US" dirty="0"/>
              <a:t>Routine</a:t>
            </a:r>
            <a:r>
              <a:rPr lang="en-US" baseline="0" dirty="0"/>
              <a:t> (I do it out of boredom)</a:t>
            </a:r>
          </a:p>
          <a:p>
            <a:pPr marL="606837" lvl="1" indent="-165500">
              <a:buFont typeface="Arial" panose="020B0604020202020204" pitchFamily="34" charset="0"/>
              <a:buChar char="•"/>
              <a:defRPr/>
            </a:pPr>
            <a:r>
              <a:rPr lang="en-US" dirty="0"/>
              <a:t>Rebel</a:t>
            </a:r>
          </a:p>
          <a:p>
            <a:pPr marL="606837" lvl="1" indent="-165500">
              <a:buFont typeface="Arial" panose="020B0604020202020204" pitchFamily="34" charset="0"/>
              <a:buChar char="•"/>
              <a:defRPr/>
            </a:pPr>
            <a:r>
              <a:rPr lang="en-US" altLang="en-US" dirty="0"/>
              <a:t>Relax</a:t>
            </a:r>
          </a:p>
          <a:p>
            <a:pPr marL="606837" lvl="1" indent="-165500">
              <a:buFont typeface="Arial" panose="020B0604020202020204" pitchFamily="34" charset="0"/>
              <a:buChar char="•"/>
              <a:defRPr/>
            </a:pPr>
            <a:r>
              <a:rPr lang="en-US" altLang="en-US" dirty="0"/>
              <a:t>Dependence</a:t>
            </a:r>
          </a:p>
          <a:p>
            <a:pPr>
              <a:defRPr/>
            </a:pPr>
            <a:endParaRPr lang="en-US" altLang="en-US" dirty="0"/>
          </a:p>
          <a:p>
            <a:pPr>
              <a:defRPr/>
            </a:pPr>
            <a:r>
              <a:rPr lang="en-US" altLang="en-US" b="0" dirty="0"/>
              <a:t>Reference:</a:t>
            </a:r>
          </a:p>
          <a:p>
            <a:pPr>
              <a:defRPr/>
            </a:pPr>
            <a:endParaRPr lang="en-US" altLang="en-US" b="0" dirty="0"/>
          </a:p>
          <a:p>
            <a:pPr>
              <a:defRPr/>
            </a:pPr>
            <a:r>
              <a:rPr lang="en-US" altLang="en-US" dirty="0"/>
              <a:t>Canadian</a:t>
            </a:r>
            <a:r>
              <a:rPr lang="en-US" altLang="en-US" baseline="0" dirty="0"/>
              <a:t> Centre on Substance Abuse.</a:t>
            </a:r>
            <a:r>
              <a:rPr lang="en-US" altLang="en-US" dirty="0"/>
              <a:t> (2015).</a:t>
            </a:r>
            <a:r>
              <a:rPr lang="en-US" altLang="en-US" baseline="0" dirty="0"/>
              <a:t> </a:t>
            </a:r>
            <a:r>
              <a:rPr lang="en-US" altLang="en-US" dirty="0"/>
              <a:t>The Effects of Cannabis Use During Adolescence</a:t>
            </a:r>
            <a:r>
              <a:rPr lang="en-US" altLang="en-US" baseline="0" dirty="0"/>
              <a:t>. Retrieved from http://www.ccsa.ca/Resource%20Library/CCSA-Effects-of-Cannabis-Use-during-Adolescence-Report-2015-en.pdf</a:t>
            </a:r>
            <a:endParaRPr lang="en-US" altLang="en-US" dirty="0"/>
          </a:p>
          <a:p>
            <a:pPr marL="167051" indent="-167051">
              <a:buFontTx/>
              <a:buChar char="-"/>
              <a:defRPr/>
            </a:pPr>
            <a:endParaRPr lang="en-US" altLang="en-US" dirty="0"/>
          </a:p>
          <a:p>
            <a:pPr>
              <a:defRPr/>
            </a:pPr>
            <a:endParaRPr lang="en-US" dirty="0"/>
          </a:p>
          <a:p>
            <a:pPr>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712" indent="-274331">
              <a:spcBef>
                <a:spcPct val="30000"/>
              </a:spcBef>
              <a:defRPr sz="1200">
                <a:solidFill>
                  <a:schemeClr val="tx1"/>
                </a:solidFill>
                <a:latin typeface="Calibri" panose="020F0502020204030204" pitchFamily="34" charset="0"/>
              </a:defRPr>
            </a:lvl2pPr>
            <a:lvl3pPr marL="1100387" indent="-219158">
              <a:spcBef>
                <a:spcPct val="30000"/>
              </a:spcBef>
              <a:defRPr sz="1200">
                <a:solidFill>
                  <a:schemeClr val="tx1"/>
                </a:solidFill>
                <a:latin typeface="Calibri" panose="020F0502020204030204" pitchFamily="34" charset="0"/>
              </a:defRPr>
            </a:lvl3pPr>
            <a:lvl4pPr marL="1541768" indent="-219158">
              <a:spcBef>
                <a:spcPct val="30000"/>
              </a:spcBef>
              <a:defRPr sz="1200">
                <a:solidFill>
                  <a:schemeClr val="tx1"/>
                </a:solidFill>
                <a:latin typeface="Calibri" panose="020F0502020204030204" pitchFamily="34" charset="0"/>
              </a:defRPr>
            </a:lvl4pPr>
            <a:lvl5pPr marL="1981617" indent="-219158">
              <a:spcBef>
                <a:spcPct val="30000"/>
              </a:spcBef>
              <a:defRPr sz="1200">
                <a:solidFill>
                  <a:schemeClr val="tx1"/>
                </a:solidFill>
                <a:latin typeface="Calibri" panose="020F0502020204030204" pitchFamily="34" charset="0"/>
              </a:defRPr>
            </a:lvl5pPr>
            <a:lvl6pPr marL="2422998" indent="-219158" eaLnBrk="0" fontAlgn="base" hangingPunct="0">
              <a:spcBef>
                <a:spcPct val="30000"/>
              </a:spcBef>
              <a:spcAft>
                <a:spcPct val="0"/>
              </a:spcAft>
              <a:defRPr sz="1200">
                <a:solidFill>
                  <a:schemeClr val="tx1"/>
                </a:solidFill>
                <a:latin typeface="Calibri" panose="020F0502020204030204" pitchFamily="34" charset="0"/>
              </a:defRPr>
            </a:lvl6pPr>
            <a:lvl7pPr marL="2864378" indent="-219158" eaLnBrk="0" fontAlgn="base" hangingPunct="0">
              <a:spcBef>
                <a:spcPct val="30000"/>
              </a:spcBef>
              <a:spcAft>
                <a:spcPct val="0"/>
              </a:spcAft>
              <a:defRPr sz="1200">
                <a:solidFill>
                  <a:schemeClr val="tx1"/>
                </a:solidFill>
                <a:latin typeface="Calibri" panose="020F0502020204030204" pitchFamily="34" charset="0"/>
              </a:defRPr>
            </a:lvl7pPr>
            <a:lvl8pPr marL="3305759" indent="-219158" eaLnBrk="0" fontAlgn="base" hangingPunct="0">
              <a:spcBef>
                <a:spcPct val="30000"/>
              </a:spcBef>
              <a:spcAft>
                <a:spcPct val="0"/>
              </a:spcAft>
              <a:defRPr sz="1200">
                <a:solidFill>
                  <a:schemeClr val="tx1"/>
                </a:solidFill>
                <a:latin typeface="Calibri" panose="020F0502020204030204" pitchFamily="34" charset="0"/>
              </a:defRPr>
            </a:lvl8pPr>
            <a:lvl9pPr marL="3747140" indent="-21915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D722E5-F30F-4F41-961E-C6734CA3FEC7}"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3239945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05F41-A68A-4873-85B1-3FCBFCA2C13C}" type="slidenum">
              <a:rPr lang="en-US"/>
              <a:pPr/>
              <a:t>43</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en-US" dirty="0"/>
              <a:t>TVAS-numerous programs staffed by professionals- support, education and treatment.  Services are free and confidential.</a:t>
            </a:r>
          </a:p>
          <a:p>
            <a:endParaRPr lang="en-US" altLang="en-US" dirty="0"/>
          </a:p>
          <a:p>
            <a:r>
              <a:rPr lang="en-US" altLang="en-US" dirty="0"/>
              <a:t>CAMH- educational, web-based, research- programs based in Toronto.  </a:t>
            </a:r>
            <a:r>
              <a:rPr lang="en-US" dirty="0"/>
              <a:t>The Youth Addiction and Concurrent Disorders Service (YACDS) offers treatment to young people (14 to 24 years) who have substance use challenges/concerns, with or without concurrent mental health concerns, and to their families. </a:t>
            </a:r>
          </a:p>
          <a:p>
            <a:endParaRPr lang="en-US" altLang="en-US" dirty="0"/>
          </a:p>
          <a:p>
            <a:r>
              <a:rPr lang="en-US" altLang="en-US" dirty="0" err="1"/>
              <a:t>Connex</a:t>
            </a:r>
            <a:r>
              <a:rPr lang="en-US" altLang="en-US" dirty="0"/>
              <a:t>- </a:t>
            </a:r>
            <a:r>
              <a:rPr lang="en-US" dirty="0"/>
              <a:t>Access to Addiction, Mental Health, and Problem Gambling Services.  </a:t>
            </a:r>
            <a:r>
              <a:rPr lang="en-US" dirty="0" err="1"/>
              <a:t>ConnexOntario</a:t>
            </a:r>
            <a:r>
              <a:rPr lang="en-US" dirty="0"/>
              <a:t> provides free and confidential health services information for people experiencing problems with alcohol and drugs, mental illness or gambling. Funded by the Government of Ontario.  Helpline is 24/7, confidential and free.</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CMHA- P</a:t>
            </a:r>
            <a:r>
              <a:rPr lang="en-US" dirty="0"/>
              <a:t>romotes good mental health, prevent further illness, offer treatment, support recovery and provide mental health education in the communities of London, Middlesex, Exeter and Goderich.</a:t>
            </a:r>
          </a:p>
          <a:p>
            <a:endParaRPr lang="en-US" altLang="en-US" dirty="0"/>
          </a:p>
          <a:p>
            <a:r>
              <a:rPr lang="en-US" sz="1200" kern="1200" dirty="0">
                <a:solidFill>
                  <a:schemeClr val="tx1"/>
                </a:solidFill>
                <a:effectLst/>
                <a:latin typeface="Times New Roman" pitchFamily="18" charset="0"/>
                <a:ea typeface="+mn-ea"/>
                <a:cs typeface="+mn-cs"/>
              </a:rPr>
              <a:t>Reach Out is a confidential 24/7 information, support and crisis service for people living with mental health or addictions concerns in Elgin, Oxford, Middlesex and London.</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44</a:t>
            </a:fld>
            <a:endParaRPr lang="en-US"/>
          </a:p>
        </p:txBody>
      </p:sp>
    </p:spTree>
    <p:extLst>
      <p:ext uri="{BB962C8B-B14F-4D97-AF65-F5344CB8AC3E}">
        <p14:creationId xmlns:p14="http://schemas.microsoft.com/office/powerpoint/2010/main" val="2911150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45</a:t>
            </a:fld>
            <a:endParaRPr lang="en-US"/>
          </a:p>
        </p:txBody>
      </p:sp>
    </p:spTree>
    <p:extLst>
      <p:ext uri="{BB962C8B-B14F-4D97-AF65-F5344CB8AC3E}">
        <p14:creationId xmlns:p14="http://schemas.microsoft.com/office/powerpoint/2010/main" val="527383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https://pixabay.com/en/question-question-mark-request-63916/</a:t>
            </a:r>
          </a:p>
        </p:txBody>
      </p:sp>
      <p:sp>
        <p:nvSpPr>
          <p:cNvPr id="4" name="Slide Number Placeholder 3"/>
          <p:cNvSpPr>
            <a:spLocks noGrp="1"/>
          </p:cNvSpPr>
          <p:nvPr>
            <p:ph type="sldNum" sz="quarter" idx="10"/>
          </p:nvPr>
        </p:nvSpPr>
        <p:spPr/>
        <p:txBody>
          <a:bodyPr/>
          <a:lstStyle/>
          <a:p>
            <a:fld id="{41F8A2F4-E82C-40E8-83EF-2F1540E2C920}" type="slidenum">
              <a:rPr lang="en-US" smtClean="0"/>
              <a:pPr/>
              <a:t>46</a:t>
            </a:fld>
            <a:endParaRPr lang="en-US"/>
          </a:p>
        </p:txBody>
      </p:sp>
    </p:spTree>
    <p:extLst>
      <p:ext uri="{BB962C8B-B14F-4D97-AF65-F5344CB8AC3E}">
        <p14:creationId xmlns:p14="http://schemas.microsoft.com/office/powerpoint/2010/main" val="49686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11647-8B80-4825-BFB8-6F8C98B053B0}" type="slidenum">
              <a:rPr lang="en-US"/>
              <a:pPr/>
              <a:t>7</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dirty="0"/>
              <a:t>Reference:</a:t>
            </a:r>
          </a:p>
          <a:p>
            <a:endParaRPr lang="en-US" dirty="0"/>
          </a:p>
          <a:p>
            <a:r>
              <a:rPr lang="en-US" dirty="0"/>
              <a:t>https://pixabay.com/en/love-heart-beat-heartbeat-monitor-313417/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B7AD3-6B20-49C9-93DD-B419BEC27625}" type="slidenum">
              <a:rPr lang="en-US"/>
              <a:pPr/>
              <a:t>8</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pPr defTabSz="881259">
              <a:defRPr/>
            </a:pPr>
            <a:endParaRPr lang="en-US" dirty="0"/>
          </a:p>
        </p:txBody>
      </p:sp>
    </p:spTree>
    <p:extLst>
      <p:ext uri="{BB962C8B-B14F-4D97-AF65-F5344CB8AC3E}">
        <p14:creationId xmlns:p14="http://schemas.microsoft.com/office/powerpoint/2010/main" val="387493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E4A46-A2C3-49F8-82EB-28ECB48DBDBA}" type="slidenum">
              <a:rPr lang="en-US"/>
              <a:pPr/>
              <a:t>9</a:t>
            </a:fld>
            <a:endParaRPr lang="en-US" dirty="0"/>
          </a:p>
        </p:txBody>
      </p:sp>
      <p:sp>
        <p:nvSpPr>
          <p:cNvPr id="470018" name="Rectangle 2"/>
          <p:cNvSpPr>
            <a:spLocks noGrp="1" noRot="1" noChangeAspect="1" noChangeArrowheads="1" noTextEdit="1"/>
          </p:cNvSpPr>
          <p:nvPr>
            <p:ph type="sldImg"/>
          </p:nvPr>
        </p:nvSpPr>
        <p:spPr>
          <a:xfrm>
            <a:off x="1181100" y="696913"/>
            <a:ext cx="4648200" cy="3486150"/>
          </a:xfrm>
          <a:ln/>
        </p:spPr>
      </p:sp>
      <p:sp>
        <p:nvSpPr>
          <p:cNvPr id="470019" name="Rectangle 3"/>
          <p:cNvSpPr>
            <a:spLocks noGrp="1" noChangeArrowheads="1"/>
          </p:cNvSpPr>
          <p:nvPr>
            <p:ph type="body" idx="1"/>
          </p:nvPr>
        </p:nvSpPr>
        <p:spPr>
          <a:xfrm>
            <a:off x="701993" y="4416744"/>
            <a:ext cx="5606419" cy="4182111"/>
          </a:xfrm>
        </p:spPr>
        <p:txBody>
          <a:bodyPr/>
          <a:lstStyle/>
          <a:p>
            <a:r>
              <a:rPr lang="en-US" sz="1000" dirty="0"/>
              <a:t>Alcohol use has many </a:t>
            </a:r>
            <a:r>
              <a:rPr lang="en-US" sz="1000" b="1" dirty="0"/>
              <a:t>immediate effects that increase the risk of harmful health and social conditions</a:t>
            </a:r>
            <a:r>
              <a:rPr lang="en-US" sz="1000" dirty="0"/>
              <a:t>. </a:t>
            </a:r>
          </a:p>
          <a:p>
            <a:endParaRPr lang="en-US" sz="1000" dirty="0"/>
          </a:p>
          <a:p>
            <a:r>
              <a:rPr lang="en-US" sz="1000" b="1" dirty="0"/>
              <a:t>Violence –</a:t>
            </a:r>
            <a:r>
              <a:rPr lang="en-US" sz="1000" dirty="0"/>
              <a:t> </a:t>
            </a:r>
            <a:r>
              <a:rPr lang="en-US" sz="1000" b="1" dirty="0"/>
              <a:t>fights</a:t>
            </a:r>
            <a:r>
              <a:rPr lang="en-US" sz="1000" dirty="0"/>
              <a:t>, </a:t>
            </a:r>
            <a:r>
              <a:rPr lang="en-US" sz="1000" b="1" dirty="0"/>
              <a:t>intimate partner violence</a:t>
            </a:r>
          </a:p>
          <a:p>
            <a:endParaRPr lang="en-US" sz="1000" b="1" dirty="0"/>
          </a:p>
          <a:p>
            <a:r>
              <a:rPr lang="en-US" sz="1000" b="1" dirty="0"/>
              <a:t>Risky Sexual Behaviours – </a:t>
            </a:r>
            <a:r>
              <a:rPr lang="en-US" sz="1000" dirty="0"/>
              <a:t>unprotected sex, sex with multiple partners, and increased risk of sexual assault. These behaviors can result in unintended pregnancy or sexually transmitted infections</a:t>
            </a:r>
          </a:p>
          <a:p>
            <a:endParaRPr lang="en-US" sz="1000" b="1" dirty="0"/>
          </a:p>
          <a:p>
            <a:r>
              <a:rPr lang="en-US" sz="1000" b="1" dirty="0"/>
              <a:t>Alcohol poisoning – </a:t>
            </a:r>
            <a:r>
              <a:rPr lang="en-US" sz="1000" dirty="0"/>
              <a:t>which is  a </a:t>
            </a:r>
            <a:r>
              <a:rPr lang="en-US" sz="1000" b="1" dirty="0"/>
              <a:t>medical emergency</a:t>
            </a:r>
            <a:endParaRPr lang="en-US" sz="1000" dirty="0"/>
          </a:p>
          <a:p>
            <a:endParaRPr lang="en-US" sz="1000" b="1" dirty="0"/>
          </a:p>
          <a:p>
            <a:r>
              <a:rPr lang="en-US" sz="1000" b="1" dirty="0"/>
              <a:t>Unintentional injuries – </a:t>
            </a:r>
            <a:r>
              <a:rPr lang="en-US" sz="1000" dirty="0"/>
              <a:t>traffic </a:t>
            </a:r>
            <a:r>
              <a:rPr lang="en-US" sz="1000" b="1" dirty="0"/>
              <a:t>crashes</a:t>
            </a:r>
            <a:r>
              <a:rPr lang="en-US" sz="1000" dirty="0"/>
              <a:t> (drunk driving), </a:t>
            </a:r>
            <a:r>
              <a:rPr lang="en-US" sz="1000" b="1" dirty="0"/>
              <a:t>falls</a:t>
            </a:r>
            <a:r>
              <a:rPr lang="en-US" sz="1000" dirty="0"/>
              <a:t>, </a:t>
            </a:r>
            <a:r>
              <a:rPr lang="en-US" sz="1000" b="1" dirty="0"/>
              <a:t>drowning</a:t>
            </a:r>
            <a:r>
              <a:rPr lang="en-US" sz="1000" dirty="0"/>
              <a:t>, </a:t>
            </a:r>
            <a:r>
              <a:rPr lang="en-US" sz="1000" b="1" dirty="0"/>
              <a:t>burns</a:t>
            </a:r>
            <a:r>
              <a:rPr lang="en-US" sz="1000" dirty="0"/>
              <a:t>, and unintentional </a:t>
            </a:r>
            <a:r>
              <a:rPr lang="en-US" sz="1000" b="1" dirty="0"/>
              <a:t>firearm injuries</a:t>
            </a:r>
            <a:r>
              <a:rPr lang="en-US" sz="1000" dirty="0"/>
              <a:t>.</a:t>
            </a:r>
          </a:p>
          <a:p>
            <a:endParaRPr lang="en-US" sz="1000" dirty="0"/>
          </a:p>
          <a:p>
            <a:pPr marL="0" marR="0" indent="0" algn="l" defTabSz="881259" rtl="0" eaLnBrk="1" fontAlgn="base" latinLnBrk="0" hangingPunct="1">
              <a:lnSpc>
                <a:spcPct val="100000"/>
              </a:lnSpc>
              <a:spcBef>
                <a:spcPct val="30000"/>
              </a:spcBef>
              <a:spcAft>
                <a:spcPct val="0"/>
              </a:spcAft>
              <a:buClrTx/>
              <a:buSzTx/>
              <a:buFontTx/>
              <a:buNone/>
              <a:tabLst/>
              <a:defRPr/>
            </a:pPr>
            <a:r>
              <a:rPr lang="en-US" sz="1000" b="1" dirty="0"/>
              <a:t>Fetal Alcohol Spectrum Disorder</a:t>
            </a:r>
            <a:r>
              <a:rPr lang="en-US" sz="1000" dirty="0"/>
              <a:t> </a:t>
            </a:r>
            <a:r>
              <a:rPr lang="en-US" sz="1000" b="1" dirty="0"/>
              <a:t>– </a:t>
            </a:r>
            <a:r>
              <a:rPr lang="en-CA" sz="1000" b="1" dirty="0"/>
              <a:t>It is recommended that women who are pregnant or trying to get pregnant avoid drinking alcohol.</a:t>
            </a:r>
            <a:r>
              <a:rPr lang="en-CA" sz="1000" b="1" baseline="0" dirty="0"/>
              <a:t>  </a:t>
            </a:r>
          </a:p>
          <a:p>
            <a:pPr marL="0" marR="0" indent="0" algn="l" defTabSz="881259" rtl="0" eaLnBrk="1" fontAlgn="base" latinLnBrk="0" hangingPunct="1">
              <a:lnSpc>
                <a:spcPct val="100000"/>
              </a:lnSpc>
              <a:spcBef>
                <a:spcPct val="30000"/>
              </a:spcBef>
              <a:spcAft>
                <a:spcPct val="0"/>
              </a:spcAft>
              <a:buClrTx/>
              <a:buSzTx/>
              <a:buFontTx/>
              <a:buNone/>
              <a:tabLst/>
              <a:defRPr/>
            </a:pPr>
            <a:r>
              <a:rPr lang="en-CA" sz="1000" b="1" baseline="0" dirty="0"/>
              <a:t>FASD can cause a </a:t>
            </a:r>
            <a:r>
              <a:rPr lang="en-US" sz="1000" dirty="0"/>
              <a:t>range of disabilities that result from prenatal alcohol exposure</a:t>
            </a:r>
            <a:r>
              <a:rPr lang="en-US" sz="1000" baseline="0" dirty="0"/>
              <a:t> including </a:t>
            </a:r>
            <a:r>
              <a:rPr lang="en-US" sz="1000" dirty="0"/>
              <a:t>b</a:t>
            </a:r>
            <a:r>
              <a:rPr lang="en-CA" sz="2000" dirty="0"/>
              <a:t>rain damage, learning disabilities, hearing difficulties, vision difficulties, organ damage,</a:t>
            </a:r>
            <a:r>
              <a:rPr lang="en-CA" sz="2000" baseline="0" dirty="0"/>
              <a:t> s</a:t>
            </a:r>
            <a:r>
              <a:rPr lang="en-CA" sz="2000" dirty="0"/>
              <a:t>low growth, and poor bone development.  </a:t>
            </a:r>
          </a:p>
          <a:p>
            <a:pPr marL="0" marR="0" indent="0" algn="l" defTabSz="881259" rtl="0" eaLnBrk="1" fontAlgn="base" latinLnBrk="0" hangingPunct="1">
              <a:lnSpc>
                <a:spcPct val="100000"/>
              </a:lnSpc>
              <a:spcBef>
                <a:spcPct val="30000"/>
              </a:spcBef>
              <a:spcAft>
                <a:spcPct val="0"/>
              </a:spcAft>
              <a:buClrTx/>
              <a:buSzTx/>
              <a:buFontTx/>
              <a:buNone/>
              <a:tabLst/>
              <a:defRPr/>
            </a:pPr>
            <a:r>
              <a:rPr lang="en-CA" sz="2000" b="1" dirty="0">
                <a:solidFill>
                  <a:srgbClr val="FF0000"/>
                </a:solidFill>
              </a:rPr>
              <a:t>FASD is 100% preventable.</a:t>
            </a:r>
            <a:r>
              <a:rPr lang="en-CA" sz="2000" b="1" baseline="0" dirty="0">
                <a:solidFill>
                  <a:srgbClr val="FF0000"/>
                </a:solidFill>
              </a:rPr>
              <a:t>  </a:t>
            </a:r>
            <a:r>
              <a:rPr lang="en-CA" sz="2000" b="1" dirty="0">
                <a:solidFill>
                  <a:srgbClr val="FF0000"/>
                </a:solidFill>
              </a:rPr>
              <a:t> </a:t>
            </a:r>
          </a:p>
          <a:p>
            <a:endParaRPr lang="en-US" sz="1000" dirty="0"/>
          </a:p>
          <a:p>
            <a:endParaRPr lang="en-US" sz="1000" dirty="0"/>
          </a:p>
          <a:p>
            <a:r>
              <a:rPr lang="en-US" sz="1000" b="1" dirty="0"/>
              <a:t>TIME MATTERS </a:t>
            </a:r>
            <a:r>
              <a:rPr lang="en-US" sz="1000" dirty="0"/>
              <a:t>– the less time between drinks, the slower the effects wear off , it takes anywhere from 1 hour to 1.5 hours for the body to clear one standard alcoholic drink. </a:t>
            </a:r>
          </a:p>
          <a:p>
            <a:endParaRPr lang="en-US" sz="1000" dirty="0"/>
          </a:p>
          <a:p>
            <a:pPr>
              <a:defRPr/>
            </a:pPr>
            <a:r>
              <a:rPr lang="en-US" altLang="en-US" sz="1000" b="0" dirty="0"/>
              <a:t>References:</a:t>
            </a:r>
          </a:p>
          <a:p>
            <a:pPr>
              <a:defRPr/>
            </a:pPr>
            <a:endParaRPr lang="en-US" altLang="en-US" sz="1000" b="0" dirty="0"/>
          </a:p>
          <a:p>
            <a:pPr marL="0" marR="0" indent="0" algn="l" defTabSz="882762" rtl="0" eaLnBrk="1" fontAlgn="base" latinLnBrk="0" hangingPunct="1">
              <a:lnSpc>
                <a:spcPct val="100000"/>
              </a:lnSpc>
              <a:spcBef>
                <a:spcPct val="30000"/>
              </a:spcBef>
              <a:spcAft>
                <a:spcPct val="0"/>
              </a:spcAft>
              <a:buClrTx/>
              <a:buSzTx/>
              <a:buFontTx/>
              <a:buNone/>
              <a:tabLst/>
              <a:defRPr/>
            </a:pPr>
            <a:r>
              <a:rPr lang="en-CA" sz="1000" dirty="0"/>
              <a:t>Centre for Addiction and Mental Health </a:t>
            </a:r>
            <a:r>
              <a:rPr lang="en-US" sz="1000" dirty="0"/>
              <a:t> (2017). Ontario Student Drug Use and Health Survey.  Retrieved from</a:t>
            </a:r>
            <a:r>
              <a:rPr lang="en-US" sz="1000" baseline="0" dirty="0"/>
              <a:t> </a:t>
            </a:r>
            <a:r>
              <a:rPr lang="en-US" sz="1000" dirty="0"/>
              <a:t>http://www.camh.ca/en/research/news_and_publications/ontario-student-drug-use-and-health-survey/Documents/2017%20OSDUHS%20Documents/Summary_DrugUseReport_2017OSDUHS.pdf</a:t>
            </a:r>
          </a:p>
          <a:p>
            <a:pPr marL="0" marR="0" indent="0" algn="l" defTabSz="882762" rtl="0" eaLnBrk="1" fontAlgn="base" latinLnBrk="0" hangingPunct="1">
              <a:lnSpc>
                <a:spcPct val="100000"/>
              </a:lnSpc>
              <a:spcBef>
                <a:spcPct val="30000"/>
              </a:spcBef>
              <a:spcAft>
                <a:spcPct val="0"/>
              </a:spcAft>
              <a:buClrTx/>
              <a:buSzTx/>
              <a:buFontTx/>
              <a:buNone/>
              <a:tabLst/>
              <a:defRPr/>
            </a:pPr>
            <a:endParaRPr lang="en-US" sz="1000" dirty="0"/>
          </a:p>
          <a:p>
            <a:pPr marL="0" marR="0" indent="0" algn="l" defTabSz="882762" rtl="0" eaLnBrk="1" fontAlgn="base" latinLnBrk="0" hangingPunct="1">
              <a:lnSpc>
                <a:spcPct val="100000"/>
              </a:lnSpc>
              <a:spcBef>
                <a:spcPct val="30000"/>
              </a:spcBef>
              <a:spcAft>
                <a:spcPct val="0"/>
              </a:spcAft>
              <a:buClrTx/>
              <a:buSzTx/>
              <a:buFontTx/>
              <a:buNone/>
              <a:tabLst/>
              <a:defRPr/>
            </a:pPr>
            <a:r>
              <a:rPr lang="en-US" sz="1000" dirty="0"/>
              <a:t>Middlesex London</a:t>
            </a:r>
            <a:r>
              <a:rPr lang="en-US" sz="1000" baseline="0" dirty="0"/>
              <a:t> Health Unit (2017). Reduce Your Alcohol Risks.  Retrieved from </a:t>
            </a:r>
            <a:r>
              <a:rPr lang="en-US" sz="1000" dirty="0"/>
              <a:t>https://www.healthunit.com/reduce-your-alcohol-risks</a:t>
            </a:r>
          </a:p>
          <a:p>
            <a:pPr defTabSz="882762">
              <a:defRPr/>
            </a:pPr>
            <a:endParaRPr lang="en-CA" sz="1000" dirty="0"/>
          </a:p>
          <a:p>
            <a:r>
              <a:rPr lang="en-US" sz="1000" dirty="0"/>
              <a:t>Rethink Your Drinking (2016).  Health</a:t>
            </a:r>
            <a:r>
              <a:rPr lang="en-US" sz="1000" baseline="0" dirty="0"/>
              <a:t> Effects.  </a:t>
            </a:r>
            <a:r>
              <a:rPr lang="en-US" sz="1000" dirty="0"/>
              <a:t>Retrieved from http://www.rethinkyourdrinking.ca/risks/</a:t>
            </a:r>
          </a:p>
        </p:txBody>
      </p:sp>
    </p:spTree>
    <p:extLst>
      <p:ext uri="{BB962C8B-B14F-4D97-AF65-F5344CB8AC3E}">
        <p14:creationId xmlns:p14="http://schemas.microsoft.com/office/powerpoint/2010/main" val="374863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reported by a post secondary group of students</a:t>
            </a:r>
            <a:r>
              <a:rPr lang="en-CA" baseline="0" dirty="0"/>
              <a:t> in Ontario</a:t>
            </a:r>
            <a:endParaRPr lang="en-CA" dirty="0"/>
          </a:p>
        </p:txBody>
      </p:sp>
      <p:sp>
        <p:nvSpPr>
          <p:cNvPr id="4" name="Slide Number Placeholder 3"/>
          <p:cNvSpPr>
            <a:spLocks noGrp="1"/>
          </p:cNvSpPr>
          <p:nvPr>
            <p:ph type="sldNum" sz="quarter" idx="10"/>
          </p:nvPr>
        </p:nvSpPr>
        <p:spPr/>
        <p:txBody>
          <a:bodyPr/>
          <a:lstStyle/>
          <a:p>
            <a:fld id="{41F8A2F4-E82C-40E8-83EF-2F1540E2C920}" type="slidenum">
              <a:rPr lang="en-US" smtClean="0"/>
              <a:pPr/>
              <a:t>10</a:t>
            </a:fld>
            <a:endParaRPr lang="en-US"/>
          </a:p>
        </p:txBody>
      </p:sp>
    </p:spTree>
    <p:extLst>
      <p:ext uri="{BB962C8B-B14F-4D97-AF65-F5344CB8AC3E}">
        <p14:creationId xmlns:p14="http://schemas.microsoft.com/office/powerpoint/2010/main" val="384449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B7AD3-6B20-49C9-93DD-B419BEC27625}" type="slidenum">
              <a:rPr lang="en-US"/>
              <a:pPr/>
              <a:t>11</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6C489F-17CB-42DE-A86D-DD9EA2EE7073}" type="slidenum">
              <a:rPr lang="en-US"/>
              <a:pPr/>
              <a:t>‹#›</a:t>
            </a:fld>
            <a:endParaRPr lang="en-US"/>
          </a:p>
        </p:txBody>
      </p:sp>
    </p:spTree>
    <p:extLst>
      <p:ext uri="{BB962C8B-B14F-4D97-AF65-F5344CB8AC3E}">
        <p14:creationId xmlns:p14="http://schemas.microsoft.com/office/powerpoint/2010/main" val="146065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A55EC1-37C6-4BFE-B700-EECAFF6F9C45}" type="slidenum">
              <a:rPr lang="en-US"/>
              <a:pPr/>
              <a:t>‹#›</a:t>
            </a:fld>
            <a:endParaRPr lang="en-US"/>
          </a:p>
        </p:txBody>
      </p:sp>
    </p:spTree>
    <p:extLst>
      <p:ext uri="{BB962C8B-B14F-4D97-AF65-F5344CB8AC3E}">
        <p14:creationId xmlns:p14="http://schemas.microsoft.com/office/powerpoint/2010/main" val="2668983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914400"/>
            <a:ext cx="1943100" cy="51816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9144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CFFC65-1ECC-41DC-B2A1-C50ECBC0511F}" type="slidenum">
              <a:rPr lang="en-US"/>
              <a:pPr/>
              <a:t>‹#›</a:t>
            </a:fld>
            <a:endParaRPr lang="en-US"/>
          </a:p>
        </p:txBody>
      </p:sp>
    </p:spTree>
    <p:extLst>
      <p:ext uri="{BB962C8B-B14F-4D97-AF65-F5344CB8AC3E}">
        <p14:creationId xmlns:p14="http://schemas.microsoft.com/office/powerpoint/2010/main" val="244538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09600" y="2133600"/>
            <a:ext cx="7772400" cy="3962400"/>
          </a:xfrm>
        </p:spPr>
        <p:txBody>
          <a:bodyPr/>
          <a:lstStyle/>
          <a:p>
            <a:endParaRPr lang="en-CA"/>
          </a:p>
        </p:txBody>
      </p:sp>
      <p:sp>
        <p:nvSpPr>
          <p:cNvPr id="4" name="Date Placeholder 3"/>
          <p:cNvSpPr>
            <a:spLocks noGrp="1"/>
          </p:cNvSpPr>
          <p:nvPr>
            <p:ph type="dt" sz="half" idx="10"/>
          </p:nvPr>
        </p:nvSpPr>
        <p:spPr>
          <a:xfrm>
            <a:off x="6858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fld id="{66F4ED94-EEF4-4EB2-AA55-8E038EF33DED}" type="slidenum">
              <a:rPr lang="en-US"/>
              <a:pPr/>
              <a:t>‹#›</a:t>
            </a:fld>
            <a:endParaRPr lang="en-US"/>
          </a:p>
        </p:txBody>
      </p:sp>
    </p:spTree>
    <p:extLst>
      <p:ext uri="{BB962C8B-B14F-4D97-AF65-F5344CB8AC3E}">
        <p14:creationId xmlns:p14="http://schemas.microsoft.com/office/powerpoint/2010/main" val="1777929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2133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Media Placeholder 3"/>
          <p:cNvSpPr>
            <a:spLocks noGrp="1"/>
          </p:cNvSpPr>
          <p:nvPr>
            <p:ph type="media" sz="half" idx="2"/>
          </p:nvPr>
        </p:nvSpPr>
        <p:spPr>
          <a:xfrm>
            <a:off x="4572000" y="2133600"/>
            <a:ext cx="3810000" cy="3962400"/>
          </a:xfrm>
        </p:spPr>
        <p:txBody>
          <a:bodyPr/>
          <a:lstStyle/>
          <a:p>
            <a:endParaRPr lang="en-CA"/>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549F5043-A770-4A5F-808F-E422DC8059BD}" type="slidenum">
              <a:rPr lang="en-US"/>
              <a:pPr/>
              <a:t>‹#›</a:t>
            </a:fld>
            <a:endParaRPr lang="en-US"/>
          </a:p>
        </p:txBody>
      </p:sp>
    </p:spTree>
    <p:extLst>
      <p:ext uri="{BB962C8B-B14F-4D97-AF65-F5344CB8AC3E}">
        <p14:creationId xmlns:p14="http://schemas.microsoft.com/office/powerpoint/2010/main" val="2036358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914400"/>
            <a:ext cx="7772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p:cNvSpPr>
            <a:spLocks noGrp="1"/>
          </p:cNvSpPr>
          <p:nvPr>
            <p:ph type="dt" sz="half" idx="10"/>
          </p:nvPr>
        </p:nvSpPr>
        <p:spPr>
          <a:xfrm>
            <a:off x="685800" y="63246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3246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24600"/>
            <a:ext cx="1905000" cy="457200"/>
          </a:xfrm>
        </p:spPr>
        <p:txBody>
          <a:bodyPr/>
          <a:lstStyle>
            <a:lvl1pPr>
              <a:defRPr/>
            </a:lvl1pPr>
          </a:lstStyle>
          <a:p>
            <a:fld id="{F4815A2C-A6EB-4A5C-AB17-284C1F787798}" type="slidenum">
              <a:rPr lang="en-US"/>
              <a:pPr/>
              <a:t>‹#›</a:t>
            </a:fld>
            <a:endParaRPr lang="en-US"/>
          </a:p>
        </p:txBody>
      </p:sp>
    </p:spTree>
    <p:extLst>
      <p:ext uri="{BB962C8B-B14F-4D97-AF65-F5344CB8AC3E}">
        <p14:creationId xmlns:p14="http://schemas.microsoft.com/office/powerpoint/2010/main" val="1029121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2133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2133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209E7AC3-1E6B-406D-A192-CFB6A52635CB}" type="slidenum">
              <a:rPr lang="en-US"/>
              <a:pPr/>
              <a:t>‹#›</a:t>
            </a:fld>
            <a:endParaRPr lang="en-US"/>
          </a:p>
        </p:txBody>
      </p:sp>
    </p:spTree>
    <p:extLst>
      <p:ext uri="{BB962C8B-B14F-4D97-AF65-F5344CB8AC3E}">
        <p14:creationId xmlns:p14="http://schemas.microsoft.com/office/powerpoint/2010/main" val="82607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6FCC89-8386-4407-BC35-B285C8DB3766}" type="slidenum">
              <a:rPr lang="en-US"/>
              <a:pPr/>
              <a:t>‹#›</a:t>
            </a:fld>
            <a:endParaRPr lang="en-US"/>
          </a:p>
        </p:txBody>
      </p:sp>
    </p:spTree>
    <p:extLst>
      <p:ext uri="{BB962C8B-B14F-4D97-AF65-F5344CB8AC3E}">
        <p14:creationId xmlns:p14="http://schemas.microsoft.com/office/powerpoint/2010/main" val="1504479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EBAE5-2325-475C-88AB-5FFD9622C6FF}" type="slidenum">
              <a:rPr lang="en-US"/>
              <a:pPr/>
              <a:t>‹#›</a:t>
            </a:fld>
            <a:endParaRPr lang="en-US"/>
          </a:p>
        </p:txBody>
      </p:sp>
    </p:spTree>
    <p:extLst>
      <p:ext uri="{BB962C8B-B14F-4D97-AF65-F5344CB8AC3E}">
        <p14:creationId xmlns:p14="http://schemas.microsoft.com/office/powerpoint/2010/main" val="171820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5720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EE5A18-5409-4063-BB7C-48F083780B96}" type="slidenum">
              <a:rPr lang="en-US"/>
              <a:pPr/>
              <a:t>‹#›</a:t>
            </a:fld>
            <a:endParaRPr lang="en-US"/>
          </a:p>
        </p:txBody>
      </p:sp>
    </p:spTree>
    <p:extLst>
      <p:ext uri="{BB962C8B-B14F-4D97-AF65-F5344CB8AC3E}">
        <p14:creationId xmlns:p14="http://schemas.microsoft.com/office/powerpoint/2010/main" val="49258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3A1C55-946C-4252-BAF2-C85F82679C24}" type="slidenum">
              <a:rPr lang="en-US"/>
              <a:pPr/>
              <a:t>‹#›</a:t>
            </a:fld>
            <a:endParaRPr lang="en-US"/>
          </a:p>
        </p:txBody>
      </p:sp>
    </p:spTree>
    <p:extLst>
      <p:ext uri="{BB962C8B-B14F-4D97-AF65-F5344CB8AC3E}">
        <p14:creationId xmlns:p14="http://schemas.microsoft.com/office/powerpoint/2010/main" val="109556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F67FFD7-F6C9-4B00-AB63-384C65C0EF1C}" type="slidenum">
              <a:rPr lang="en-US"/>
              <a:pPr/>
              <a:t>‹#›</a:t>
            </a:fld>
            <a:endParaRPr lang="en-US"/>
          </a:p>
        </p:txBody>
      </p:sp>
    </p:spTree>
    <p:extLst>
      <p:ext uri="{BB962C8B-B14F-4D97-AF65-F5344CB8AC3E}">
        <p14:creationId xmlns:p14="http://schemas.microsoft.com/office/powerpoint/2010/main" val="2337260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4FD235-C6B6-4F3A-8622-0788E40B35B8}" type="slidenum">
              <a:rPr lang="en-US"/>
              <a:pPr/>
              <a:t>‹#›</a:t>
            </a:fld>
            <a:endParaRPr lang="en-US"/>
          </a:p>
        </p:txBody>
      </p:sp>
    </p:spTree>
    <p:extLst>
      <p:ext uri="{BB962C8B-B14F-4D97-AF65-F5344CB8AC3E}">
        <p14:creationId xmlns:p14="http://schemas.microsoft.com/office/powerpoint/2010/main" val="53882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880053-8C9C-43AF-AA0C-48D7FA9C2529}" type="slidenum">
              <a:rPr lang="en-US"/>
              <a:pPr/>
              <a:t>‹#›</a:t>
            </a:fld>
            <a:endParaRPr lang="en-US"/>
          </a:p>
        </p:txBody>
      </p:sp>
    </p:spTree>
    <p:extLst>
      <p:ext uri="{BB962C8B-B14F-4D97-AF65-F5344CB8AC3E}">
        <p14:creationId xmlns:p14="http://schemas.microsoft.com/office/powerpoint/2010/main" val="3042895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C826D3-6517-44A4-805C-7EF65DF7486E}" type="slidenum">
              <a:rPr lang="en-US"/>
              <a:pPr/>
              <a:t>‹#›</a:t>
            </a:fld>
            <a:endParaRPr lang="en-US"/>
          </a:p>
        </p:txBody>
      </p:sp>
    </p:spTree>
    <p:extLst>
      <p:ext uri="{BB962C8B-B14F-4D97-AF65-F5344CB8AC3E}">
        <p14:creationId xmlns:p14="http://schemas.microsoft.com/office/powerpoint/2010/main" val="4263730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21336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68E799D7-1CC6-4EED-ACAC-B118B262CE2E}" type="slidenum">
              <a:rPr lang="en-US"/>
              <a:pPr/>
              <a:t>‹#›</a:t>
            </a:fld>
            <a:endParaRPr lang="en-US"/>
          </a:p>
        </p:txBody>
      </p:sp>
      <p:pic>
        <p:nvPicPr>
          <p:cNvPr id="1039" name="Picture 15" descr="MLHUlogo_horz[K]"/>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04800" y="228600"/>
            <a:ext cx="3695700" cy="5016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oosehealth_alternat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086600" y="6019800"/>
            <a:ext cx="1752600" cy="546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fontAlgn="base">
        <a:spcBef>
          <a:spcPct val="0"/>
        </a:spcBef>
        <a:spcAft>
          <a:spcPct val="0"/>
        </a:spcAft>
        <a:defRPr sz="4400" b="1">
          <a:solidFill>
            <a:srgbClr val="006345"/>
          </a:solidFill>
          <a:latin typeface="+mj-lt"/>
          <a:ea typeface="+mj-ea"/>
          <a:cs typeface="+mj-cs"/>
        </a:defRPr>
      </a:lvl1pPr>
      <a:lvl2pPr algn="ctr" rtl="0" fontAlgn="base">
        <a:spcBef>
          <a:spcPct val="0"/>
        </a:spcBef>
        <a:spcAft>
          <a:spcPct val="0"/>
        </a:spcAft>
        <a:defRPr sz="4400" b="1">
          <a:solidFill>
            <a:srgbClr val="006345"/>
          </a:solidFill>
          <a:latin typeface="Arial" charset="0"/>
        </a:defRPr>
      </a:lvl2pPr>
      <a:lvl3pPr algn="ctr" rtl="0" fontAlgn="base">
        <a:spcBef>
          <a:spcPct val="0"/>
        </a:spcBef>
        <a:spcAft>
          <a:spcPct val="0"/>
        </a:spcAft>
        <a:defRPr sz="4400" b="1">
          <a:solidFill>
            <a:srgbClr val="006345"/>
          </a:solidFill>
          <a:latin typeface="Arial" charset="0"/>
        </a:defRPr>
      </a:lvl3pPr>
      <a:lvl4pPr algn="ctr" rtl="0" fontAlgn="base">
        <a:spcBef>
          <a:spcPct val="0"/>
        </a:spcBef>
        <a:spcAft>
          <a:spcPct val="0"/>
        </a:spcAft>
        <a:defRPr sz="4400" b="1">
          <a:solidFill>
            <a:srgbClr val="006345"/>
          </a:solidFill>
          <a:latin typeface="Arial" charset="0"/>
        </a:defRPr>
      </a:lvl4pPr>
      <a:lvl5pPr algn="ctr" rtl="0" fontAlgn="base">
        <a:spcBef>
          <a:spcPct val="0"/>
        </a:spcBef>
        <a:spcAft>
          <a:spcPct val="0"/>
        </a:spcAft>
        <a:defRPr sz="4400" b="1">
          <a:solidFill>
            <a:srgbClr val="006345"/>
          </a:solidFill>
          <a:latin typeface="Arial" charset="0"/>
        </a:defRPr>
      </a:lvl5pPr>
      <a:lvl6pPr marL="457200" algn="ctr" rtl="0" fontAlgn="base">
        <a:spcBef>
          <a:spcPct val="0"/>
        </a:spcBef>
        <a:spcAft>
          <a:spcPct val="0"/>
        </a:spcAft>
        <a:defRPr sz="4400" b="1">
          <a:solidFill>
            <a:srgbClr val="006345"/>
          </a:solidFill>
          <a:latin typeface="Arial" charset="0"/>
        </a:defRPr>
      </a:lvl6pPr>
      <a:lvl7pPr marL="914400" algn="ctr" rtl="0" fontAlgn="base">
        <a:spcBef>
          <a:spcPct val="0"/>
        </a:spcBef>
        <a:spcAft>
          <a:spcPct val="0"/>
        </a:spcAft>
        <a:defRPr sz="4400" b="1">
          <a:solidFill>
            <a:srgbClr val="006345"/>
          </a:solidFill>
          <a:latin typeface="Arial" charset="0"/>
        </a:defRPr>
      </a:lvl7pPr>
      <a:lvl8pPr marL="1371600" algn="ctr" rtl="0" fontAlgn="base">
        <a:spcBef>
          <a:spcPct val="0"/>
        </a:spcBef>
        <a:spcAft>
          <a:spcPct val="0"/>
        </a:spcAft>
        <a:defRPr sz="4400" b="1">
          <a:solidFill>
            <a:srgbClr val="006345"/>
          </a:solidFill>
          <a:latin typeface="Arial" charset="0"/>
        </a:defRPr>
      </a:lvl8pPr>
      <a:lvl9pPr marL="1828800" algn="ctr" rtl="0" fontAlgn="base">
        <a:spcBef>
          <a:spcPct val="0"/>
        </a:spcBef>
        <a:spcAft>
          <a:spcPct val="0"/>
        </a:spcAft>
        <a:defRPr sz="4400" b="1">
          <a:solidFill>
            <a:srgbClr val="006345"/>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youtu.be/NbpdMFE-AI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YYG0wskyWh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mhx.ca/Publications/OSDUHS/2015/index.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40.xml"/><Relationship Id="rId7" Type="http://schemas.openxmlformats.org/officeDocument/2006/relationships/image" Target="../media/image22.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image" Target="../media/image20.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5943600"/>
            <a:ext cx="914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3099" name="Picture 27" descr="\\Fileserver1\shares\print\mlhu\1529 - communication pieces\slideshow_cover_14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7188"/>
            <a:ext cx="9601200" cy="6300788"/>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Fileserver1\shares\print\mlhu\1529 - communication pieces\MLHUslide1[wapple]\whit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211763"/>
            <a:ext cx="3886200" cy="58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2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262023"/>
            <a:ext cx="7997852" cy="1143000"/>
          </a:xfrm>
        </p:spPr>
        <p:txBody>
          <a:bodyPr/>
          <a:lstStyle/>
          <a:p>
            <a:r>
              <a:rPr lang="en-CA" dirty="0"/>
              <a:t>Possible Consequences of Drinking Alcohol</a:t>
            </a:r>
          </a:p>
        </p:txBody>
      </p:sp>
      <p:sp>
        <p:nvSpPr>
          <p:cNvPr id="3" name="Content Placeholder 2"/>
          <p:cNvSpPr>
            <a:spLocks noGrp="1"/>
          </p:cNvSpPr>
          <p:nvPr>
            <p:ph idx="1"/>
          </p:nvPr>
        </p:nvSpPr>
        <p:spPr/>
        <p:txBody>
          <a:bodyPr/>
          <a:lstStyle/>
          <a:p>
            <a:pPr marL="0" indent="0">
              <a:buNone/>
            </a:pPr>
            <a:endParaRPr lang="en-CA" sz="2400" dirty="0"/>
          </a:p>
          <a:p>
            <a:pPr marL="0" indent="0">
              <a:buNone/>
            </a:pPr>
            <a:endParaRPr lang="en-CA" sz="2400" dirty="0"/>
          </a:p>
          <a:p>
            <a:pPr marL="0" indent="0">
              <a:buNone/>
            </a:pPr>
            <a:endParaRPr lang="en-CA" sz="2400" dirty="0"/>
          </a:p>
        </p:txBody>
      </p:sp>
      <p:sp>
        <p:nvSpPr>
          <p:cNvPr id="4" name="Rectangle 3"/>
          <p:cNvSpPr/>
          <p:nvPr/>
        </p:nvSpPr>
        <p:spPr>
          <a:xfrm>
            <a:off x="609599" y="2696240"/>
            <a:ext cx="8097982" cy="3108543"/>
          </a:xfrm>
          <a:prstGeom prst="rect">
            <a:avLst/>
          </a:prstGeom>
        </p:spPr>
        <p:txBody>
          <a:bodyPr wrap="square">
            <a:spAutoFit/>
          </a:bodyPr>
          <a:lstStyle/>
          <a:p>
            <a:pPr marL="285750" indent="-285750" algn="l">
              <a:buFont typeface="Arial" panose="020B0604020202020204" pitchFamily="34" charset="0"/>
              <a:buChar char="•"/>
            </a:pPr>
            <a:r>
              <a:rPr lang="en-US" sz="2800" dirty="0">
                <a:latin typeface="+mn-lt"/>
              </a:rPr>
              <a:t>Did something you later regretted </a:t>
            </a:r>
          </a:p>
          <a:p>
            <a:pPr marL="285750" indent="-285750" algn="l">
              <a:buFont typeface="Arial" panose="020B0604020202020204" pitchFamily="34" charset="0"/>
              <a:buChar char="•"/>
            </a:pPr>
            <a:r>
              <a:rPr lang="en-US" sz="2800" dirty="0">
                <a:latin typeface="+mn-lt"/>
              </a:rPr>
              <a:t>Forgot where you were or what you did</a:t>
            </a:r>
          </a:p>
          <a:p>
            <a:pPr marL="285750" indent="-285750" algn="l">
              <a:buFont typeface="Arial" panose="020B0604020202020204" pitchFamily="34" charset="0"/>
              <a:buChar char="•"/>
            </a:pPr>
            <a:r>
              <a:rPr lang="en-US" sz="2800" dirty="0">
                <a:latin typeface="+mn-lt"/>
              </a:rPr>
              <a:t>Got in trouble with the police</a:t>
            </a:r>
          </a:p>
          <a:p>
            <a:pPr marL="285750" indent="-285750" algn="l">
              <a:buFont typeface="Arial" panose="020B0604020202020204" pitchFamily="34" charset="0"/>
              <a:buChar char="•"/>
            </a:pPr>
            <a:r>
              <a:rPr lang="en-US" sz="2800" dirty="0">
                <a:latin typeface="+mn-lt"/>
              </a:rPr>
              <a:t>Had unprotected sex</a:t>
            </a:r>
          </a:p>
          <a:p>
            <a:pPr marL="285750" indent="-285750" algn="l">
              <a:buFont typeface="Arial" panose="020B0604020202020204" pitchFamily="34" charset="0"/>
              <a:buChar char="•"/>
            </a:pPr>
            <a:r>
              <a:rPr lang="en-US" sz="2800" dirty="0">
                <a:latin typeface="+mn-lt"/>
              </a:rPr>
              <a:t>Physically injured yourself</a:t>
            </a:r>
          </a:p>
          <a:p>
            <a:pPr marL="285750" indent="-285750" algn="l">
              <a:buFont typeface="Arial" panose="020B0604020202020204" pitchFamily="34" charset="0"/>
              <a:buChar char="•"/>
            </a:pPr>
            <a:r>
              <a:rPr lang="en-US" sz="2800" dirty="0">
                <a:latin typeface="+mn-lt"/>
              </a:rPr>
              <a:t>Physically injured another person</a:t>
            </a:r>
          </a:p>
          <a:p>
            <a:pPr marL="285750" indent="-285750" algn="l">
              <a:buFont typeface="Arial" panose="020B0604020202020204" pitchFamily="34" charset="0"/>
              <a:buChar char="•"/>
            </a:pPr>
            <a:r>
              <a:rPr lang="en-US" sz="2800" dirty="0">
                <a:latin typeface="+mn-lt"/>
              </a:rPr>
              <a:t>Seriously considered suicide</a:t>
            </a:r>
            <a:endParaRPr lang="en-CA" sz="2800" dirty="0">
              <a:latin typeface="+mn-lt"/>
            </a:endParaRPr>
          </a:p>
        </p:txBody>
      </p:sp>
    </p:spTree>
    <p:extLst>
      <p:ext uri="{BB962C8B-B14F-4D97-AF65-F5344CB8AC3E}">
        <p14:creationId xmlns:p14="http://schemas.microsoft.com/office/powerpoint/2010/main" val="138150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595313" y="1436688"/>
            <a:ext cx="7759700" cy="3725862"/>
          </a:xfrm>
        </p:spPr>
        <p:txBody>
          <a:bodyPr/>
          <a:lstStyle/>
          <a:p>
            <a:r>
              <a:rPr lang="en-US" dirty="0"/>
              <a:t>What do you think some of the long term risks are with alcohol use?</a:t>
            </a:r>
          </a:p>
        </p:txBody>
      </p:sp>
    </p:spTree>
    <p:extLst>
      <p:ext uri="{BB962C8B-B14F-4D97-AF65-F5344CB8AC3E}">
        <p14:creationId xmlns:p14="http://schemas.microsoft.com/office/powerpoint/2010/main" val="3756845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dirty="0"/>
              <a:t>Long Term Health Risks</a:t>
            </a:r>
          </a:p>
        </p:txBody>
      </p:sp>
      <p:sp>
        <p:nvSpPr>
          <p:cNvPr id="471043" name="Rectangle 3"/>
          <p:cNvSpPr>
            <a:spLocks noGrp="1" noChangeArrowheads="1"/>
          </p:cNvSpPr>
          <p:nvPr>
            <p:ph type="body" idx="1"/>
          </p:nvPr>
        </p:nvSpPr>
        <p:spPr>
          <a:xfrm>
            <a:off x="609600" y="2037907"/>
            <a:ext cx="4832202" cy="4191000"/>
          </a:xfrm>
        </p:spPr>
        <p:txBody>
          <a:bodyPr/>
          <a:lstStyle/>
          <a:p>
            <a:pPr>
              <a:lnSpc>
                <a:spcPct val="80000"/>
              </a:lnSpc>
            </a:pPr>
            <a:r>
              <a:rPr lang="en-US" sz="2400" dirty="0"/>
              <a:t>Cardiovascular Problems  </a:t>
            </a:r>
          </a:p>
          <a:p>
            <a:pPr>
              <a:lnSpc>
                <a:spcPct val="80000"/>
              </a:lnSpc>
            </a:pPr>
            <a:endParaRPr lang="en-US" sz="2400" dirty="0"/>
          </a:p>
          <a:p>
            <a:pPr>
              <a:lnSpc>
                <a:spcPct val="80000"/>
              </a:lnSpc>
            </a:pPr>
            <a:r>
              <a:rPr lang="en-US" sz="2400" dirty="0"/>
              <a:t>Mental Health</a:t>
            </a:r>
          </a:p>
          <a:p>
            <a:pPr>
              <a:lnSpc>
                <a:spcPct val="80000"/>
              </a:lnSpc>
            </a:pPr>
            <a:endParaRPr lang="en-US" sz="2400" dirty="0"/>
          </a:p>
          <a:p>
            <a:pPr>
              <a:lnSpc>
                <a:spcPct val="80000"/>
              </a:lnSpc>
            </a:pPr>
            <a:r>
              <a:rPr lang="en-US" sz="2400" dirty="0"/>
              <a:t>Social Problems </a:t>
            </a:r>
          </a:p>
          <a:p>
            <a:pPr>
              <a:lnSpc>
                <a:spcPct val="80000"/>
              </a:lnSpc>
            </a:pPr>
            <a:endParaRPr lang="en-US" sz="2400" dirty="0"/>
          </a:p>
          <a:p>
            <a:pPr>
              <a:lnSpc>
                <a:spcPct val="80000"/>
              </a:lnSpc>
            </a:pPr>
            <a:r>
              <a:rPr lang="en-US" sz="2400" dirty="0"/>
              <a:t>Neurological Problems</a:t>
            </a:r>
          </a:p>
          <a:p>
            <a:pPr>
              <a:lnSpc>
                <a:spcPct val="80000"/>
              </a:lnSpc>
            </a:pPr>
            <a:endParaRPr lang="en-US" sz="2400" dirty="0"/>
          </a:p>
          <a:p>
            <a:pPr>
              <a:lnSpc>
                <a:spcPct val="80000"/>
              </a:lnSpc>
            </a:pPr>
            <a:r>
              <a:rPr lang="en-US" sz="2400" dirty="0"/>
              <a:t>Liver Disease/Gastrointestinal Problems </a:t>
            </a:r>
          </a:p>
          <a:p>
            <a:pPr>
              <a:lnSpc>
                <a:spcPct val="80000"/>
              </a:lnSpc>
            </a:pPr>
            <a:endParaRPr lang="en-US" sz="2400" dirty="0"/>
          </a:p>
          <a:p>
            <a:pPr>
              <a:lnSpc>
                <a:spcPct val="80000"/>
              </a:lnSpc>
            </a:pPr>
            <a:r>
              <a:rPr lang="en-US" sz="2400" dirty="0"/>
              <a:t>Cancer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907" y="2057400"/>
            <a:ext cx="2321442" cy="3461675"/>
          </a:xfrm>
          <a:prstGeom prst="rect">
            <a:avLst/>
          </a:prstGeom>
        </p:spPr>
      </p:pic>
    </p:spTree>
    <p:extLst>
      <p:ext uri="{BB962C8B-B14F-4D97-AF65-F5344CB8AC3E}">
        <p14:creationId xmlns:p14="http://schemas.microsoft.com/office/powerpoint/2010/main" val="168105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Teen Brain</a:t>
            </a:r>
            <a:endParaRPr lang="en-C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6056" y="2074236"/>
            <a:ext cx="3756588" cy="3193322"/>
          </a:xfrm>
        </p:spPr>
      </p:pic>
      <p:sp>
        <p:nvSpPr>
          <p:cNvPr id="3" name="TextBox 2"/>
          <p:cNvSpPr txBox="1"/>
          <p:nvPr/>
        </p:nvSpPr>
        <p:spPr>
          <a:xfrm>
            <a:off x="395536" y="2262558"/>
            <a:ext cx="4466456" cy="3046988"/>
          </a:xfrm>
          <a:prstGeom prst="rect">
            <a:avLst/>
          </a:prstGeom>
          <a:noFill/>
        </p:spPr>
        <p:txBody>
          <a:bodyPr wrap="square" rtlCol="0">
            <a:spAutoFit/>
          </a:bodyPr>
          <a:lstStyle/>
          <a:p>
            <a:pPr algn="ctr"/>
            <a:r>
              <a:rPr lang="en-CA" sz="3200" dirty="0">
                <a:latin typeface="+mn-lt"/>
              </a:rPr>
              <a:t>The brain undergoes a considerable amount of development during the teen years, and does not fully mature until around the age of 25.</a:t>
            </a:r>
            <a:endParaRPr lang="en-US" sz="3200" dirty="0">
              <a:latin typeface="+mn-lt"/>
            </a:endParaRPr>
          </a:p>
        </p:txBody>
      </p:sp>
    </p:spTree>
    <p:extLst>
      <p:ext uri="{BB962C8B-B14F-4D97-AF65-F5344CB8AC3E}">
        <p14:creationId xmlns:p14="http://schemas.microsoft.com/office/powerpoint/2010/main" val="2417503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8800"/>
            <a:ext cx="7772400" cy="4467200"/>
          </a:xfrm>
        </p:spPr>
        <p:txBody>
          <a:bodyPr/>
          <a:lstStyle/>
          <a:p>
            <a:pPr marL="0" indent="0" algn="ctr">
              <a:buNone/>
            </a:pPr>
            <a:r>
              <a:rPr lang="en-CA" sz="4000" dirty="0"/>
              <a:t>Unfortunately, developing brains are generally more prone to damage.  This means that experimentation with alcohol and drugs can have lasting, harmful effects on teen brains.</a:t>
            </a:r>
          </a:p>
          <a:p>
            <a:endParaRPr lang="en-CA" dirty="0"/>
          </a:p>
        </p:txBody>
      </p:sp>
    </p:spTree>
    <p:extLst>
      <p:ext uri="{BB962C8B-B14F-4D97-AF65-F5344CB8AC3E}">
        <p14:creationId xmlns:p14="http://schemas.microsoft.com/office/powerpoint/2010/main" val="311609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8500"/>
            <a:ext cx="7772400" cy="977900"/>
          </a:xfrm>
        </p:spPr>
        <p:txBody>
          <a:bodyPr/>
          <a:lstStyle/>
          <a:p>
            <a:r>
              <a:rPr lang="en-CA" sz="4000" dirty="0"/>
              <a:t>What influences intoxication ?</a:t>
            </a:r>
          </a:p>
        </p:txBody>
      </p:sp>
      <p:sp>
        <p:nvSpPr>
          <p:cNvPr id="4" name="Rectangle 3"/>
          <p:cNvSpPr/>
          <p:nvPr/>
        </p:nvSpPr>
        <p:spPr>
          <a:xfrm>
            <a:off x="482600" y="1562100"/>
            <a:ext cx="8001000" cy="5078313"/>
          </a:xfrm>
          <a:prstGeom prst="rect">
            <a:avLst/>
          </a:prstGeom>
        </p:spPr>
        <p:txBody>
          <a:bodyPr wrap="square">
            <a:spAutoFit/>
          </a:bodyPr>
          <a:lstStyle/>
          <a:p>
            <a:pPr algn="l"/>
            <a:r>
              <a:rPr lang="en-CA" dirty="0"/>
              <a:t>A number of factors can increase your risk of alcohol poisoning, including:</a:t>
            </a:r>
          </a:p>
          <a:p>
            <a:pPr algn="l"/>
            <a:endParaRPr lang="en-CA" dirty="0"/>
          </a:p>
          <a:p>
            <a:pPr marL="285750" indent="-285750" algn="l">
              <a:buFont typeface="Arial" panose="020B0604020202020204" pitchFamily="34" charset="0"/>
              <a:buChar char="•"/>
            </a:pPr>
            <a:r>
              <a:rPr lang="en-CA" dirty="0"/>
              <a:t>Your size and weight</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Your overall health</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Whether you've eaten recently</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Whether you're combining alcohol with other drugs</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The percentage of alcohol in your drinks</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The rate and amount of alcohol consumption</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Your tolerance level</a:t>
            </a:r>
          </a:p>
          <a:p>
            <a:pPr marL="285750" indent="-285750" algn="l">
              <a:buFont typeface="Arial" panose="020B0604020202020204" pitchFamily="34" charset="0"/>
              <a:buChar char="•"/>
            </a:pPr>
            <a:endParaRPr lang="en-CA" dirty="0"/>
          </a:p>
          <a:p>
            <a:pPr marL="285750" indent="-285750" algn="l">
              <a:buFont typeface="Arial" panose="020B0604020202020204" pitchFamily="34" charset="0"/>
              <a:buChar char="•"/>
            </a:pPr>
            <a:r>
              <a:rPr lang="en-CA" dirty="0"/>
              <a:t>Whether you are male or female </a:t>
            </a:r>
          </a:p>
          <a:p>
            <a:pPr algn="l"/>
            <a:endParaRPr lang="en-CA" dirty="0"/>
          </a:p>
        </p:txBody>
      </p:sp>
    </p:spTree>
    <p:extLst>
      <p:ext uri="{BB962C8B-B14F-4D97-AF65-F5344CB8AC3E}">
        <p14:creationId xmlns:p14="http://schemas.microsoft.com/office/powerpoint/2010/main" val="67862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b="1" dirty="0">
                <a:solidFill>
                  <a:srgbClr val="006345"/>
                </a:solidFill>
                <a:latin typeface="Arial" charset="0"/>
              </a:rPr>
              <a:t>Women and Alcohol</a:t>
            </a:r>
          </a:p>
        </p:txBody>
      </p:sp>
      <p:sp>
        <p:nvSpPr>
          <p:cNvPr id="53251" name="Rectangle 3"/>
          <p:cNvSpPr>
            <a:spLocks noGrp="1" noChangeArrowheads="1"/>
          </p:cNvSpPr>
          <p:nvPr>
            <p:ph type="body" idx="1"/>
          </p:nvPr>
        </p:nvSpPr>
        <p:spPr/>
        <p:txBody>
          <a:bodyPr/>
          <a:lstStyle/>
          <a:p>
            <a:r>
              <a:rPr lang="en-US" dirty="0">
                <a:latin typeface="Arial" charset="0"/>
              </a:rPr>
              <a:t>Generally Smaller</a:t>
            </a:r>
          </a:p>
          <a:p>
            <a:r>
              <a:rPr lang="en-US" dirty="0">
                <a:latin typeface="Arial" charset="0"/>
              </a:rPr>
              <a:t>Contain Less Water </a:t>
            </a:r>
          </a:p>
          <a:p>
            <a:r>
              <a:rPr lang="en-US" dirty="0">
                <a:latin typeface="Arial" charset="0"/>
              </a:rPr>
              <a:t>Less Alcohol Metabolizing Enzyme </a:t>
            </a:r>
          </a:p>
          <a:p>
            <a:r>
              <a:rPr lang="en-US" dirty="0">
                <a:latin typeface="Arial" charset="0"/>
              </a:rPr>
              <a:t>Changing Hormone Levels</a:t>
            </a:r>
          </a:p>
          <a:p>
            <a:r>
              <a:rPr lang="en-US" dirty="0">
                <a:latin typeface="Arial" charset="0"/>
              </a:rPr>
              <a:t>Stays in Women’s Bodies Longer and at Higher Concentrations – Leads to problems in a shorter period of time</a:t>
            </a:r>
          </a:p>
        </p:txBody>
      </p:sp>
    </p:spTree>
    <p:extLst>
      <p:ext uri="{BB962C8B-B14F-4D97-AF65-F5344CB8AC3E}">
        <p14:creationId xmlns:p14="http://schemas.microsoft.com/office/powerpoint/2010/main" val="172738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b="1" dirty="0">
                <a:solidFill>
                  <a:srgbClr val="006345"/>
                </a:solidFill>
                <a:latin typeface="Arial" charset="0"/>
              </a:rPr>
              <a:t>Women and Alcohol cont.</a:t>
            </a:r>
          </a:p>
        </p:txBody>
      </p:sp>
      <p:sp>
        <p:nvSpPr>
          <p:cNvPr id="53251" name="Rectangle 3"/>
          <p:cNvSpPr>
            <a:spLocks noGrp="1" noChangeArrowheads="1"/>
          </p:cNvSpPr>
          <p:nvPr>
            <p:ph type="body" idx="1"/>
          </p:nvPr>
        </p:nvSpPr>
        <p:spPr/>
        <p:txBody>
          <a:bodyPr/>
          <a:lstStyle/>
          <a:p>
            <a:pPr>
              <a:lnSpc>
                <a:spcPct val="90000"/>
              </a:lnSpc>
            </a:pPr>
            <a:r>
              <a:rPr lang="en-US" dirty="0">
                <a:sym typeface="Wingdings" pitchFamily="2" charset="2"/>
              </a:rPr>
              <a:t> risk for breast cancer (less than1drink/day)</a:t>
            </a:r>
          </a:p>
          <a:p>
            <a:pPr>
              <a:lnSpc>
                <a:spcPct val="90000"/>
              </a:lnSpc>
            </a:pPr>
            <a:endParaRPr lang="en-US" dirty="0">
              <a:sym typeface="Wingdings" pitchFamily="2" charset="2"/>
            </a:endParaRPr>
          </a:p>
          <a:p>
            <a:pPr>
              <a:lnSpc>
                <a:spcPct val="90000"/>
              </a:lnSpc>
            </a:pPr>
            <a:r>
              <a:rPr lang="en-US" dirty="0">
                <a:sym typeface="Wingdings" pitchFamily="2" charset="2"/>
              </a:rPr>
              <a:t> risk for infertility, menstrual abnormalities, adverse pregnancy outcomes, unplanned pregnancies, sexually transmitted infections</a:t>
            </a:r>
          </a:p>
        </p:txBody>
      </p:sp>
    </p:spTree>
    <p:extLst>
      <p:ext uri="{BB962C8B-B14F-4D97-AF65-F5344CB8AC3E}">
        <p14:creationId xmlns:p14="http://schemas.microsoft.com/office/powerpoint/2010/main" val="3691701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23" y="980728"/>
            <a:ext cx="7772400" cy="1143000"/>
          </a:xfrm>
        </p:spPr>
        <p:txBody>
          <a:bodyPr/>
          <a:lstStyle/>
          <a:p>
            <a:r>
              <a:rPr lang="en-CA" b="1" dirty="0" err="1">
                <a:solidFill>
                  <a:srgbClr val="006345"/>
                </a:solidFill>
              </a:rPr>
              <a:t>Drunkorexia</a:t>
            </a:r>
            <a:r>
              <a:rPr lang="en-CA" b="1" dirty="0">
                <a:solidFill>
                  <a:srgbClr val="006345"/>
                </a:solidFill>
              </a:rPr>
              <a:t> </a:t>
            </a:r>
          </a:p>
        </p:txBody>
      </p:sp>
      <p:sp>
        <p:nvSpPr>
          <p:cNvPr id="4" name="TextBox 3"/>
          <p:cNvSpPr txBox="1"/>
          <p:nvPr/>
        </p:nvSpPr>
        <p:spPr>
          <a:xfrm>
            <a:off x="278296" y="1916832"/>
            <a:ext cx="8865703" cy="5539978"/>
          </a:xfrm>
          <a:prstGeom prst="rect">
            <a:avLst/>
          </a:prstGeom>
          <a:noFill/>
        </p:spPr>
        <p:txBody>
          <a:bodyPr wrap="square" rtlCol="0">
            <a:spAutoFit/>
          </a:bodyPr>
          <a:lstStyle/>
          <a:p>
            <a:pPr algn="l"/>
            <a:r>
              <a:rPr lang="en-CA" sz="2800" b="1" dirty="0">
                <a:latin typeface="+mn-lt"/>
              </a:rPr>
              <a:t>Drinking  alcohol in place of eating food…</a:t>
            </a:r>
          </a:p>
          <a:p>
            <a:pPr algn="l"/>
            <a:r>
              <a:rPr lang="en-CA" sz="2400" dirty="0">
                <a:latin typeface="+mn-lt"/>
              </a:rPr>
              <a:t>1) To “save” calories for drinking in an attempt to not gain weight</a:t>
            </a:r>
          </a:p>
          <a:p>
            <a:pPr algn="l"/>
            <a:r>
              <a:rPr lang="en-CA" sz="2400" dirty="0">
                <a:latin typeface="+mn-lt"/>
              </a:rPr>
              <a:t>2) To get drunk faster</a:t>
            </a:r>
          </a:p>
          <a:p>
            <a:pPr algn="l"/>
            <a:r>
              <a:rPr lang="en-CA" sz="2400" dirty="0">
                <a:latin typeface="+mn-lt"/>
              </a:rPr>
              <a:t>3) Don’t have enough money for both and so choose to drink</a:t>
            </a:r>
          </a:p>
          <a:p>
            <a:pPr algn="l"/>
            <a:endParaRPr lang="en-CA" sz="2400" dirty="0">
              <a:latin typeface="+mn-lt"/>
            </a:endParaRPr>
          </a:p>
          <a:p>
            <a:pPr algn="l"/>
            <a:r>
              <a:rPr lang="en-CA" sz="2800" b="1" dirty="0">
                <a:latin typeface="+mn-lt"/>
              </a:rPr>
              <a:t>Those who combine alcohol abuse with calorie restriction have a greater likelihood of:</a:t>
            </a:r>
          </a:p>
          <a:p>
            <a:pPr marL="800100" lvl="1" indent="-342900" algn="l">
              <a:buFont typeface="Arial" panose="020B0604020202020204" pitchFamily="34" charset="0"/>
              <a:buChar char="•"/>
            </a:pPr>
            <a:r>
              <a:rPr lang="en-CA" sz="2400" dirty="0">
                <a:latin typeface="+mn-lt"/>
              </a:rPr>
              <a:t>Alcohol poisoning</a:t>
            </a:r>
          </a:p>
          <a:p>
            <a:pPr marL="800100" lvl="1" indent="-342900" algn="l">
              <a:buFont typeface="Arial" panose="020B0604020202020204" pitchFamily="34" charset="0"/>
              <a:buChar char="•"/>
            </a:pPr>
            <a:r>
              <a:rPr lang="en-CA" sz="2400" dirty="0">
                <a:latin typeface="+mn-lt"/>
              </a:rPr>
              <a:t>Substance abuse and addiction</a:t>
            </a:r>
          </a:p>
          <a:p>
            <a:pPr marL="800100" lvl="1" indent="-342900" algn="l">
              <a:buFont typeface="Arial" panose="020B0604020202020204" pitchFamily="34" charset="0"/>
              <a:buChar char="•"/>
            </a:pPr>
            <a:r>
              <a:rPr lang="en-CA" sz="2400" dirty="0">
                <a:latin typeface="+mn-lt"/>
              </a:rPr>
              <a:t>Violence</a:t>
            </a:r>
          </a:p>
          <a:p>
            <a:pPr marL="800100" lvl="1" indent="-342900" algn="l">
              <a:buFont typeface="Arial" panose="020B0604020202020204" pitchFamily="34" charset="0"/>
              <a:buChar char="•"/>
            </a:pPr>
            <a:r>
              <a:rPr lang="en-CA" sz="2400" dirty="0">
                <a:latin typeface="+mn-lt"/>
              </a:rPr>
              <a:t>Participating in dangerous sexual behavior</a:t>
            </a:r>
          </a:p>
          <a:p>
            <a:pPr marL="800100" lvl="1" indent="-342900" algn="l">
              <a:buFont typeface="Arial" panose="020B0604020202020204" pitchFamily="34" charset="0"/>
              <a:buChar char="•"/>
            </a:pPr>
            <a:r>
              <a:rPr lang="en-CA" sz="2400" dirty="0">
                <a:latin typeface="+mn-lt"/>
              </a:rPr>
              <a:t>Chronic disease as they age</a:t>
            </a:r>
          </a:p>
          <a:p>
            <a:endParaRPr lang="en-CA" dirty="0">
              <a:latin typeface="+mn-lt"/>
            </a:endParaRPr>
          </a:p>
          <a:p>
            <a:endParaRPr lang="en-CA" dirty="0">
              <a:latin typeface="+mn-lt"/>
            </a:endParaRP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2237356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843280"/>
            <a:ext cx="7772400" cy="1143000"/>
          </a:xfrm>
        </p:spPr>
        <p:txBody>
          <a:bodyPr/>
          <a:lstStyle/>
          <a:p>
            <a:r>
              <a:rPr lang="en-CA" dirty="0"/>
              <a:t>Play Matters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6545" y="1986280"/>
            <a:ext cx="3005775" cy="3854221"/>
          </a:xfrm>
        </p:spPr>
      </p:pic>
      <p:sp>
        <p:nvSpPr>
          <p:cNvPr id="6" name="TextBox 5"/>
          <p:cNvSpPr txBox="1"/>
          <p:nvPr/>
        </p:nvSpPr>
        <p:spPr>
          <a:xfrm>
            <a:off x="366486" y="1899920"/>
            <a:ext cx="4524491" cy="5355312"/>
          </a:xfrm>
          <a:prstGeom prst="rect">
            <a:avLst/>
          </a:prstGeom>
          <a:noFill/>
        </p:spPr>
        <p:txBody>
          <a:bodyPr wrap="square" rtlCol="0">
            <a:spAutoFit/>
          </a:bodyPr>
          <a:lstStyle/>
          <a:p>
            <a:pPr marL="285750" indent="-285750" algn="l">
              <a:buFont typeface="Arial" panose="020B0604020202020204" pitchFamily="34" charset="0"/>
              <a:buChar char="•"/>
            </a:pPr>
            <a:r>
              <a:rPr lang="en-CA" sz="2400" dirty="0">
                <a:latin typeface="+mn-lt"/>
              </a:rPr>
              <a:t>Drinking games result in a large amount of alcohol being consumed in a short amount of time </a:t>
            </a:r>
          </a:p>
          <a:p>
            <a:pPr algn="l"/>
            <a:endParaRPr lang="en-CA" sz="2400" dirty="0">
              <a:latin typeface="+mn-lt"/>
            </a:endParaRPr>
          </a:p>
          <a:p>
            <a:pPr marL="285750" indent="-285750" algn="l">
              <a:buFont typeface="Arial" panose="020B0604020202020204" pitchFamily="34" charset="0"/>
              <a:buChar char="•"/>
            </a:pPr>
            <a:r>
              <a:rPr lang="en-CA" sz="2400" dirty="0">
                <a:latin typeface="+mn-lt"/>
              </a:rPr>
              <a:t>Examples include: Century Club, Beer Pong, Kings, Chug-A-Lug, Flip Cup</a:t>
            </a:r>
          </a:p>
          <a:p>
            <a:pPr algn="l"/>
            <a:endParaRPr lang="en-CA" sz="2400" dirty="0">
              <a:latin typeface="+mn-lt"/>
            </a:endParaRPr>
          </a:p>
          <a:p>
            <a:pPr marL="285750" indent="-285750" algn="l">
              <a:buFont typeface="Arial" panose="020B0604020202020204" pitchFamily="34" charset="0"/>
              <a:buChar char="•"/>
            </a:pPr>
            <a:r>
              <a:rPr lang="en-CA" sz="2400" dirty="0">
                <a:latin typeface="+mn-lt"/>
              </a:rPr>
              <a:t>Get caught up in the “game” and lose track of how much has been consumed </a:t>
            </a:r>
          </a:p>
          <a:p>
            <a:pPr algn="l"/>
            <a:endParaRPr lang="en-CA" dirty="0"/>
          </a:p>
          <a:p>
            <a:pPr algn="l"/>
            <a:endParaRPr lang="en-CA" dirty="0"/>
          </a:p>
          <a:p>
            <a:pPr marL="285750" indent="-285750" algn="l">
              <a:buFont typeface="Arial" panose="020B0604020202020204" pitchFamily="34" charset="0"/>
              <a:buChar char="•"/>
            </a:pPr>
            <a:endParaRPr lang="en-CA" dirty="0"/>
          </a:p>
        </p:txBody>
      </p:sp>
    </p:spTree>
    <p:extLst>
      <p:ext uri="{BB962C8B-B14F-4D97-AF65-F5344CB8AC3E}">
        <p14:creationId xmlns:p14="http://schemas.microsoft.com/office/powerpoint/2010/main" val="288979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23" y="2519917"/>
            <a:ext cx="7772400" cy="1143000"/>
          </a:xfrm>
        </p:spPr>
        <p:txBody>
          <a:bodyPr/>
          <a:lstStyle/>
          <a:p>
            <a:r>
              <a:rPr lang="en-CA" sz="9600" dirty="0"/>
              <a:t>Alcohol</a:t>
            </a:r>
          </a:p>
        </p:txBody>
      </p:sp>
    </p:spTree>
    <p:extLst>
      <p:ext uri="{BB962C8B-B14F-4D97-AF65-F5344CB8AC3E}">
        <p14:creationId xmlns:p14="http://schemas.microsoft.com/office/powerpoint/2010/main" val="1895643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96913" y="2554288"/>
            <a:ext cx="7772400" cy="1143000"/>
          </a:xfrm>
        </p:spPr>
        <p:txBody>
          <a:bodyPr/>
          <a:lstStyle/>
          <a:p>
            <a:r>
              <a:rPr lang="en-US" sz="4000" dirty="0"/>
              <a:t>Who knows what alcohol poisoning is?</a:t>
            </a:r>
          </a:p>
        </p:txBody>
      </p:sp>
    </p:spTree>
    <p:extLst>
      <p:ext uri="{BB962C8B-B14F-4D97-AF65-F5344CB8AC3E}">
        <p14:creationId xmlns:p14="http://schemas.microsoft.com/office/powerpoint/2010/main" val="941727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Alcohol Poisoning</a:t>
            </a:r>
          </a:p>
        </p:txBody>
      </p:sp>
      <p:sp>
        <p:nvSpPr>
          <p:cNvPr id="133123" name="Rectangle 3"/>
          <p:cNvSpPr>
            <a:spLocks noGrp="1" noChangeArrowheads="1"/>
          </p:cNvSpPr>
          <p:nvPr>
            <p:ph type="body" idx="1"/>
          </p:nvPr>
        </p:nvSpPr>
        <p:spPr/>
        <p:txBody>
          <a:bodyPr/>
          <a:lstStyle/>
          <a:p>
            <a:pPr>
              <a:lnSpc>
                <a:spcPct val="90000"/>
              </a:lnSpc>
            </a:pPr>
            <a:r>
              <a:rPr lang="en-US" dirty="0"/>
              <a:t>Occurs when drinking large quantities of alcohol within a short period of time</a:t>
            </a:r>
          </a:p>
          <a:p>
            <a:pPr>
              <a:lnSpc>
                <a:spcPct val="90000"/>
              </a:lnSpc>
            </a:pPr>
            <a:r>
              <a:rPr lang="en-US" dirty="0"/>
              <a:t>Binge drinking (≥5 drinks/drinking occasion)</a:t>
            </a:r>
          </a:p>
          <a:p>
            <a:pPr>
              <a:lnSpc>
                <a:spcPct val="90000"/>
              </a:lnSpc>
            </a:pPr>
            <a:r>
              <a:rPr lang="en-US" dirty="0"/>
              <a:t>Depresses nerves that control involuntary actions such as breathing and the gag reflex </a:t>
            </a:r>
          </a:p>
          <a:p>
            <a:pPr>
              <a:lnSpc>
                <a:spcPct val="90000"/>
              </a:lnSpc>
            </a:pPr>
            <a:r>
              <a:rPr lang="en-US" dirty="0"/>
              <a:t>Funneling, Chugging, Drinking Games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696913" y="2554288"/>
            <a:ext cx="7772400" cy="1143000"/>
          </a:xfrm>
        </p:spPr>
        <p:txBody>
          <a:bodyPr/>
          <a:lstStyle/>
          <a:p>
            <a:r>
              <a:rPr lang="en-US" sz="4000" dirty="0"/>
              <a:t>What are the symptoms of alcohol poisoning?</a:t>
            </a:r>
          </a:p>
        </p:txBody>
      </p:sp>
    </p:spTree>
    <p:extLst>
      <p:ext uri="{BB962C8B-B14F-4D97-AF65-F5344CB8AC3E}">
        <p14:creationId xmlns:p14="http://schemas.microsoft.com/office/powerpoint/2010/main" val="27210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Symptoms </a:t>
            </a:r>
          </a:p>
        </p:txBody>
      </p:sp>
      <p:sp>
        <p:nvSpPr>
          <p:cNvPr id="134147" name="Rectangle 3"/>
          <p:cNvSpPr>
            <a:spLocks noGrp="1" noChangeArrowheads="1"/>
          </p:cNvSpPr>
          <p:nvPr>
            <p:ph type="body" idx="1"/>
          </p:nvPr>
        </p:nvSpPr>
        <p:spPr/>
        <p:txBody>
          <a:bodyPr/>
          <a:lstStyle/>
          <a:p>
            <a:r>
              <a:rPr lang="en-US"/>
              <a:t>Passing out, semi conscious</a:t>
            </a:r>
          </a:p>
          <a:p>
            <a:r>
              <a:rPr lang="en-US"/>
              <a:t>Cold, pale, bluish skin</a:t>
            </a:r>
          </a:p>
          <a:p>
            <a:r>
              <a:rPr lang="en-US"/>
              <a:t>Vomiting while sleeping</a:t>
            </a:r>
          </a:p>
          <a:p>
            <a:r>
              <a:rPr lang="en-US"/>
              <a:t>Slow breathing</a:t>
            </a:r>
          </a:p>
          <a:p>
            <a:r>
              <a:rPr lang="en-US"/>
              <a:t>Seizures</a:t>
            </a:r>
          </a:p>
          <a:p>
            <a:r>
              <a:rPr lang="en-US"/>
              <a:t>Incontinent of urine</a:t>
            </a:r>
          </a:p>
        </p:txBody>
      </p:sp>
    </p:spTree>
    <p:extLst>
      <p:ext uri="{BB962C8B-B14F-4D97-AF65-F5344CB8AC3E}">
        <p14:creationId xmlns:p14="http://schemas.microsoft.com/office/powerpoint/2010/main" val="250913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595313" y="2554288"/>
            <a:ext cx="7772400" cy="1143000"/>
          </a:xfrm>
        </p:spPr>
        <p:txBody>
          <a:bodyPr/>
          <a:lstStyle/>
          <a:p>
            <a:r>
              <a:rPr lang="en-US" sz="4000"/>
              <a:t>What should you do if someone has alcohol poisoning?</a:t>
            </a:r>
          </a:p>
        </p:txBody>
      </p:sp>
    </p:spTree>
    <p:extLst>
      <p:ext uri="{BB962C8B-B14F-4D97-AF65-F5344CB8AC3E}">
        <p14:creationId xmlns:p14="http://schemas.microsoft.com/office/powerpoint/2010/main" val="1532872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title"/>
          </p:nvPr>
        </p:nvSpPr>
        <p:spPr/>
        <p:txBody>
          <a:bodyPr/>
          <a:lstStyle/>
          <a:p>
            <a:r>
              <a:rPr lang="en-US"/>
              <a:t>Action </a:t>
            </a:r>
          </a:p>
        </p:txBody>
      </p:sp>
      <p:sp>
        <p:nvSpPr>
          <p:cNvPr id="135171" name="Rectangle 1027"/>
          <p:cNvSpPr>
            <a:spLocks noGrp="1" noChangeArrowheads="1"/>
          </p:cNvSpPr>
          <p:nvPr>
            <p:ph type="body" idx="1"/>
          </p:nvPr>
        </p:nvSpPr>
        <p:spPr/>
        <p:txBody>
          <a:bodyPr/>
          <a:lstStyle/>
          <a:p>
            <a:r>
              <a:rPr lang="en-US" dirty="0"/>
              <a:t>Recovery position </a:t>
            </a:r>
          </a:p>
          <a:p>
            <a:r>
              <a:rPr lang="en-US" dirty="0"/>
              <a:t>Call 911</a:t>
            </a:r>
          </a:p>
          <a:p>
            <a:r>
              <a:rPr lang="en-US" dirty="0"/>
              <a:t>Stay with the person until help arrives</a:t>
            </a:r>
          </a:p>
          <a:p>
            <a:r>
              <a:rPr lang="en-US" dirty="0">
                <a:solidFill>
                  <a:srgbClr val="FF0000"/>
                </a:solidFill>
              </a:rPr>
              <a:t>NEVER leave the person to sleep it off </a:t>
            </a:r>
          </a:p>
        </p:txBody>
      </p:sp>
    </p:spTree>
    <p:extLst>
      <p:ext uri="{BB962C8B-B14F-4D97-AF65-F5344CB8AC3E}">
        <p14:creationId xmlns:p14="http://schemas.microsoft.com/office/powerpoint/2010/main" val="3954993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dirty="0"/>
              <a:t>Recovery Position</a:t>
            </a:r>
          </a:p>
        </p:txBody>
      </p:sp>
      <p:graphicFrame>
        <p:nvGraphicFramePr>
          <p:cNvPr id="194563" name="Object 3"/>
          <p:cNvGraphicFramePr>
            <a:graphicFrameLocks noGrp="1" noChangeAspect="1"/>
          </p:cNvGraphicFramePr>
          <p:nvPr>
            <p:ph type="tbl" idx="1"/>
          </p:nvPr>
        </p:nvGraphicFramePr>
        <p:xfrm>
          <a:off x="646113" y="2081213"/>
          <a:ext cx="7777162" cy="4476750"/>
        </p:xfrm>
        <a:graphic>
          <a:graphicData uri="http://schemas.openxmlformats.org/presentationml/2006/ole">
            <mc:AlternateContent xmlns:mc="http://schemas.openxmlformats.org/markup-compatibility/2006">
              <mc:Choice xmlns:v="urn:schemas-microsoft-com:vml" Requires="v">
                <p:oleObj spid="_x0000_s461019" name="Document" r:id="rId4" imgW="7784342" imgH="4484856" progId="Word.Document.8">
                  <p:embed/>
                </p:oleObj>
              </mc:Choice>
              <mc:Fallback>
                <p:oleObj name="Document" r:id="rId4" imgW="7784342" imgH="448485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2081213"/>
                        <a:ext cx="7777162" cy="447675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extLst>
      <p:ext uri="{BB962C8B-B14F-4D97-AF65-F5344CB8AC3E}">
        <p14:creationId xmlns:p14="http://schemas.microsoft.com/office/powerpoint/2010/main" val="2945707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850900" y="914400"/>
            <a:ext cx="7531100" cy="698500"/>
          </a:xfrm>
        </p:spPr>
        <p:txBody>
          <a:bodyPr/>
          <a:lstStyle/>
          <a:p>
            <a:r>
              <a:rPr lang="en-US" dirty="0"/>
              <a:t>Alcohol and Medication</a:t>
            </a:r>
          </a:p>
        </p:txBody>
      </p:sp>
      <p:sp>
        <p:nvSpPr>
          <p:cNvPr id="456707" name="Rectangle 3"/>
          <p:cNvSpPr>
            <a:spLocks noGrp="1" noChangeArrowheads="1"/>
          </p:cNvSpPr>
          <p:nvPr>
            <p:ph type="body" idx="1"/>
          </p:nvPr>
        </p:nvSpPr>
        <p:spPr>
          <a:xfrm>
            <a:off x="533400" y="1819053"/>
            <a:ext cx="7848600" cy="4457700"/>
          </a:xfrm>
        </p:spPr>
        <p:txBody>
          <a:bodyPr/>
          <a:lstStyle/>
          <a:p>
            <a:pPr>
              <a:lnSpc>
                <a:spcPct val="90000"/>
              </a:lnSpc>
            </a:pPr>
            <a:r>
              <a:rPr lang="en-US" sz="2400" dirty="0"/>
              <a:t>Mixing alcohol with medication can put you at risk for dangerous reactions </a:t>
            </a:r>
          </a:p>
          <a:p>
            <a:pPr>
              <a:lnSpc>
                <a:spcPct val="90000"/>
              </a:lnSpc>
            </a:pPr>
            <a:endParaRPr lang="en-US" sz="2400" dirty="0"/>
          </a:p>
          <a:p>
            <a:pPr>
              <a:lnSpc>
                <a:spcPct val="90000"/>
              </a:lnSpc>
            </a:pPr>
            <a:r>
              <a:rPr lang="en-US" sz="2400" dirty="0"/>
              <a:t>Can make medication less effective (or useless), can intensify side effects (drowsiness, nausea, dizziness, etc.) and can even cause severe medical problems (bleeding, breathing difficulties, heart problems, etc.)</a:t>
            </a:r>
          </a:p>
          <a:p>
            <a:pPr>
              <a:lnSpc>
                <a:spcPct val="90000"/>
              </a:lnSpc>
            </a:pPr>
            <a:endParaRPr lang="en-US" sz="2400" dirty="0"/>
          </a:p>
          <a:p>
            <a:pPr>
              <a:lnSpc>
                <a:spcPct val="90000"/>
              </a:lnSpc>
            </a:pPr>
            <a:r>
              <a:rPr lang="en-US" sz="2400" dirty="0"/>
              <a:t>Interactions even if not taken at the same time</a:t>
            </a:r>
          </a:p>
          <a:p>
            <a:pPr>
              <a:lnSpc>
                <a:spcPct val="90000"/>
              </a:lnSpc>
            </a:pPr>
            <a:endParaRPr lang="en-US" sz="2400" dirty="0"/>
          </a:p>
          <a:p>
            <a:pPr>
              <a:lnSpc>
                <a:spcPct val="90000"/>
              </a:lnSpc>
            </a:pPr>
            <a:r>
              <a:rPr lang="en-US" sz="2400" dirty="0"/>
              <a:t>Speak to a pharmacist to see if there is a reaction with alcohol </a:t>
            </a:r>
          </a:p>
        </p:txBody>
      </p:sp>
    </p:spTree>
    <p:extLst>
      <p:ext uri="{BB962C8B-B14F-4D97-AF65-F5344CB8AC3E}">
        <p14:creationId xmlns:p14="http://schemas.microsoft.com/office/powerpoint/2010/main" val="1973379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Alcohol and Energy Drinks</a:t>
            </a:r>
          </a:p>
        </p:txBody>
      </p:sp>
      <p:sp>
        <p:nvSpPr>
          <p:cNvPr id="26627" name="Rectangle 3"/>
          <p:cNvSpPr>
            <a:spLocks noGrp="1" noChangeArrowheads="1"/>
          </p:cNvSpPr>
          <p:nvPr>
            <p:ph type="body" idx="1"/>
          </p:nvPr>
        </p:nvSpPr>
        <p:spPr>
          <a:xfrm>
            <a:off x="609600" y="2057400"/>
            <a:ext cx="7772400" cy="3962400"/>
          </a:xfrm>
        </p:spPr>
        <p:txBody>
          <a:bodyPr/>
          <a:lstStyle/>
          <a:p>
            <a:r>
              <a:rPr lang="en-CA" sz="2800" dirty="0"/>
              <a:t>Grade 7-12 Students use of High-caffeine Energy Drinks – 34.1% (OSDUHS 2017) </a:t>
            </a:r>
          </a:p>
          <a:p>
            <a:r>
              <a:rPr lang="en-CA" sz="2800" dirty="0"/>
              <a:t>Counteracts the effects of a downer   (alcohol) with an upper (caffeine) </a:t>
            </a:r>
          </a:p>
          <a:p>
            <a:r>
              <a:rPr lang="en-CA" sz="2800" dirty="0"/>
              <a:t>Caffeine does not sober you up </a:t>
            </a:r>
          </a:p>
          <a:p>
            <a:r>
              <a:rPr lang="en-CA" sz="2800" dirty="0"/>
              <a:t>It makes you a “wide awake drunk” meaning you feel less tired and feel like you can drink more for longer periods. </a:t>
            </a:r>
            <a:endParaRPr lang="en-US" sz="3100" dirty="0"/>
          </a:p>
        </p:txBody>
      </p:sp>
    </p:spTree>
    <p:extLst>
      <p:ext uri="{BB962C8B-B14F-4D97-AF65-F5344CB8AC3E}">
        <p14:creationId xmlns:p14="http://schemas.microsoft.com/office/powerpoint/2010/main" val="59539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Alcohol and Energy Drinks</a:t>
            </a:r>
          </a:p>
        </p:txBody>
      </p:sp>
      <p:sp>
        <p:nvSpPr>
          <p:cNvPr id="26627" name="Rectangle 3"/>
          <p:cNvSpPr>
            <a:spLocks noGrp="1" noChangeArrowheads="1"/>
          </p:cNvSpPr>
          <p:nvPr>
            <p:ph type="body" idx="1"/>
          </p:nvPr>
        </p:nvSpPr>
        <p:spPr>
          <a:xfrm>
            <a:off x="731677" y="2057400"/>
            <a:ext cx="7772400" cy="3962400"/>
          </a:xfrm>
        </p:spPr>
        <p:txBody>
          <a:bodyPr/>
          <a:lstStyle/>
          <a:p>
            <a:pPr eaLnBrk="1" hangingPunct="1"/>
            <a:r>
              <a:rPr lang="en-US" sz="3100" dirty="0"/>
              <a:t>Increased risk of injury and high risk </a:t>
            </a:r>
            <a:r>
              <a:rPr lang="en-US" sz="3100" dirty="0" err="1"/>
              <a:t>behaviour</a:t>
            </a:r>
            <a:r>
              <a:rPr lang="en-US" sz="3100" dirty="0"/>
              <a:t>:</a:t>
            </a:r>
          </a:p>
          <a:p>
            <a:pPr lvl="1" eaLnBrk="1" hangingPunct="1"/>
            <a:r>
              <a:rPr lang="en-US" sz="2700" dirty="0"/>
              <a:t>Drunk driving or passenger of drunk driver</a:t>
            </a:r>
          </a:p>
          <a:p>
            <a:pPr lvl="1" eaLnBrk="1" hangingPunct="1"/>
            <a:r>
              <a:rPr lang="en-US" sz="2700" dirty="0"/>
              <a:t>Alcohol poisoning </a:t>
            </a:r>
          </a:p>
          <a:p>
            <a:pPr lvl="1" eaLnBrk="1" hangingPunct="1"/>
            <a:r>
              <a:rPr lang="en-US" sz="2700" dirty="0"/>
              <a:t>Victim or perpetrator of aggressive physical or sexual </a:t>
            </a:r>
            <a:r>
              <a:rPr lang="en-US" sz="2700" dirty="0" err="1"/>
              <a:t>behaviour</a:t>
            </a:r>
            <a:endParaRPr lang="en-US" sz="2700" dirty="0"/>
          </a:p>
          <a:p>
            <a:pPr lvl="1" eaLnBrk="1" hangingPunct="1"/>
            <a:r>
              <a:rPr lang="en-US" sz="2700" dirty="0"/>
              <a:t>Injury requiring medical attention </a:t>
            </a:r>
          </a:p>
        </p:txBody>
      </p:sp>
    </p:spTree>
    <p:extLst>
      <p:ext uri="{BB962C8B-B14F-4D97-AF65-F5344CB8AC3E}">
        <p14:creationId xmlns:p14="http://schemas.microsoft.com/office/powerpoint/2010/main" val="73606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Goals</a:t>
            </a:r>
          </a:p>
        </p:txBody>
      </p:sp>
      <p:sp>
        <p:nvSpPr>
          <p:cNvPr id="131075" name="Rectangle 3"/>
          <p:cNvSpPr>
            <a:spLocks noGrp="1" noChangeArrowheads="1"/>
          </p:cNvSpPr>
          <p:nvPr>
            <p:ph type="body" idx="1"/>
          </p:nvPr>
        </p:nvSpPr>
        <p:spPr/>
        <p:txBody>
          <a:bodyPr/>
          <a:lstStyle/>
          <a:p>
            <a:r>
              <a:rPr lang="en-US" dirty="0"/>
              <a:t>Increase awareness and knowledge  about the effects of alcohol</a:t>
            </a:r>
          </a:p>
          <a:p>
            <a:r>
              <a:rPr lang="en-US" dirty="0"/>
              <a:t>Understand how to reduce the harmful effects of alcohol misuse</a:t>
            </a:r>
          </a:p>
          <a:p>
            <a:r>
              <a:rPr lang="en-US" dirty="0"/>
              <a:t>Increase access to community resources/information to help students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1000"/>
                                        <p:tgtEl>
                                          <p:spTgt spid="131075">
                                            <p:txEl>
                                              <p:pRg st="0" end="0"/>
                                            </p:txEl>
                                          </p:spTgt>
                                        </p:tgtEl>
                                      </p:cBhvr>
                                    </p:animEffect>
                                    <p:anim calcmode="lin" valueType="num">
                                      <p:cBhvr>
                                        <p:cTn id="8" dur="10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1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1075">
                                            <p:txEl>
                                              <p:pRg st="1" end="1"/>
                                            </p:txEl>
                                          </p:spTgt>
                                        </p:tgtEl>
                                        <p:attrNameLst>
                                          <p:attrName>style.visibility</p:attrName>
                                        </p:attrNameLst>
                                      </p:cBhvr>
                                      <p:to>
                                        <p:strVal val="visible"/>
                                      </p:to>
                                    </p:set>
                                    <p:animEffect transition="in" filter="fade">
                                      <p:cBhvr>
                                        <p:cTn id="14" dur="1000"/>
                                        <p:tgtEl>
                                          <p:spTgt spid="131075">
                                            <p:txEl>
                                              <p:pRg st="1" end="1"/>
                                            </p:txEl>
                                          </p:spTgt>
                                        </p:tgtEl>
                                      </p:cBhvr>
                                    </p:animEffect>
                                    <p:anim calcmode="lin" valueType="num">
                                      <p:cBhvr>
                                        <p:cTn id="15" dur="1000" fill="hold"/>
                                        <p:tgtEl>
                                          <p:spTgt spid="131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1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1075">
                                            <p:txEl>
                                              <p:pRg st="2" end="2"/>
                                            </p:txEl>
                                          </p:spTgt>
                                        </p:tgtEl>
                                        <p:attrNameLst>
                                          <p:attrName>style.visibility</p:attrName>
                                        </p:attrNameLst>
                                      </p:cBhvr>
                                      <p:to>
                                        <p:strVal val="visible"/>
                                      </p:to>
                                    </p:set>
                                    <p:animEffect transition="in" filter="fade">
                                      <p:cBhvr>
                                        <p:cTn id="21" dur="1000"/>
                                        <p:tgtEl>
                                          <p:spTgt spid="131075">
                                            <p:txEl>
                                              <p:pRg st="2" end="2"/>
                                            </p:txEl>
                                          </p:spTgt>
                                        </p:tgtEl>
                                      </p:cBhvr>
                                    </p:animEffect>
                                    <p:anim calcmode="lin" valueType="num">
                                      <p:cBhvr>
                                        <p:cTn id="22" dur="1000" fill="hold"/>
                                        <p:tgtEl>
                                          <p:spTgt spid="131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10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dirty="0"/>
              <a:t>Low-Risk Alcohol Drinking Guidelines</a:t>
            </a:r>
            <a:endParaRPr lang="en-US" sz="4000" b="1" dirty="0">
              <a:solidFill>
                <a:srgbClr val="006345"/>
              </a:solidFill>
            </a:endParaRPr>
          </a:p>
        </p:txBody>
      </p:sp>
      <p:sp>
        <p:nvSpPr>
          <p:cNvPr id="29699" name="Rectangle 3"/>
          <p:cNvSpPr>
            <a:spLocks noGrp="1" noChangeArrowheads="1"/>
          </p:cNvSpPr>
          <p:nvPr>
            <p:ph type="body" idx="1"/>
          </p:nvPr>
        </p:nvSpPr>
        <p:spPr>
          <a:xfrm>
            <a:off x="457200" y="1916113"/>
            <a:ext cx="8229600" cy="4210050"/>
          </a:xfrm>
        </p:spPr>
        <p:txBody>
          <a:bodyPr/>
          <a:lstStyle/>
          <a:p>
            <a:pPr>
              <a:lnSpc>
                <a:spcPct val="90000"/>
              </a:lnSpc>
            </a:pPr>
            <a:endParaRPr lang="en-US" sz="2800" dirty="0"/>
          </a:p>
          <a:p>
            <a:pPr marL="0" indent="0">
              <a:lnSpc>
                <a:spcPct val="90000"/>
              </a:lnSpc>
              <a:buNone/>
            </a:pPr>
            <a:endParaRPr lang="en-US" sz="2800" dirty="0"/>
          </a:p>
        </p:txBody>
      </p:sp>
      <p:pic>
        <p:nvPicPr>
          <p:cNvPr id="473092" name="Picture 4" descr="Image result for canada's low risk alcohol drinking guid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9858"/>
            <a:ext cx="2109653" cy="4833437"/>
          </a:xfrm>
          <a:prstGeom prst="rect">
            <a:avLst/>
          </a:prstGeom>
          <a:noFill/>
          <a:ln w="12700">
            <a:solidFill>
              <a:srgbClr val="000000"/>
            </a:solidFill>
          </a:ln>
          <a:effectLst>
            <a:reflection stA="45000" endPos="2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473094" name="Picture 6" descr="Image result for canada's low risk alcohol drinking guid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1" y="2253673"/>
            <a:ext cx="4735386" cy="366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66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descr="Image result for image r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6497">
            <a:off x="1730828" y="4065497"/>
            <a:ext cx="5529943" cy="2770732"/>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p:cNvSpPr>
            <a:spLocks noGrp="1" noChangeArrowheads="1"/>
          </p:cNvSpPr>
          <p:nvPr>
            <p:ph type="title"/>
          </p:nvPr>
        </p:nvSpPr>
        <p:spPr/>
        <p:txBody>
          <a:bodyPr/>
          <a:lstStyle/>
          <a:p>
            <a:r>
              <a:rPr lang="en-US" sz="4000" b="1" dirty="0">
                <a:solidFill>
                  <a:srgbClr val="006345"/>
                </a:solidFill>
              </a:rPr>
              <a:t>What is a Standard Drink?</a:t>
            </a:r>
          </a:p>
        </p:txBody>
      </p:sp>
      <p:sp>
        <p:nvSpPr>
          <p:cNvPr id="29699" name="Rectangle 3"/>
          <p:cNvSpPr>
            <a:spLocks noGrp="1" noChangeArrowheads="1"/>
          </p:cNvSpPr>
          <p:nvPr>
            <p:ph type="body" idx="1"/>
          </p:nvPr>
        </p:nvSpPr>
        <p:spPr>
          <a:xfrm>
            <a:off x="457200" y="1916113"/>
            <a:ext cx="8229600" cy="4210050"/>
          </a:xfrm>
        </p:spPr>
        <p:txBody>
          <a:bodyPr/>
          <a:lstStyle/>
          <a:p>
            <a:pPr>
              <a:lnSpc>
                <a:spcPct val="90000"/>
              </a:lnSpc>
            </a:pPr>
            <a:r>
              <a:rPr lang="en-US" sz="2800" dirty="0"/>
              <a:t>Many people do not know how much alcohol they are actually consuming in a drink</a:t>
            </a:r>
          </a:p>
          <a:p>
            <a:pPr>
              <a:lnSpc>
                <a:spcPct val="90000"/>
              </a:lnSpc>
            </a:pPr>
            <a:endParaRPr lang="en-US" sz="2800" dirty="0"/>
          </a:p>
          <a:p>
            <a:pPr>
              <a:lnSpc>
                <a:spcPct val="90000"/>
              </a:lnSpc>
            </a:pPr>
            <a:r>
              <a:rPr lang="en-US" sz="2800" dirty="0"/>
              <a:t>Underestimating one’s consumption of alcohol can lead to binge drinking and related harms</a:t>
            </a:r>
          </a:p>
          <a:p>
            <a:pPr>
              <a:lnSpc>
                <a:spcPct val="90000"/>
              </a:lnSpc>
            </a:pPr>
            <a:endParaRPr lang="en-US" sz="2800" dirty="0"/>
          </a:p>
          <a:p>
            <a:pPr marL="0" indent="0">
              <a:lnSpc>
                <a:spcPct val="90000"/>
              </a:lnSpc>
              <a:buNone/>
            </a:pPr>
            <a:endParaRPr lang="en-US" sz="2800" dirty="0"/>
          </a:p>
        </p:txBody>
      </p:sp>
    </p:spTree>
    <p:extLst>
      <p:ext uri="{BB962C8B-B14F-4D97-AF65-F5344CB8AC3E}">
        <p14:creationId xmlns:p14="http://schemas.microsoft.com/office/powerpoint/2010/main" val="132595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5523" y="1499829"/>
            <a:ext cx="8444940" cy="3909280"/>
          </a:xfrm>
          <a:prstGeom prst="rect">
            <a:avLst/>
          </a:prstGeom>
        </p:spPr>
      </p:pic>
    </p:spTree>
    <p:extLst>
      <p:ext uri="{BB962C8B-B14F-4D97-AF65-F5344CB8AC3E}">
        <p14:creationId xmlns:p14="http://schemas.microsoft.com/office/powerpoint/2010/main" val="2254642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Low Risk Drinking Guidelines </a:t>
            </a:r>
          </a:p>
        </p:txBody>
      </p:sp>
      <p:sp>
        <p:nvSpPr>
          <p:cNvPr id="3" name="Content Placeholder 2"/>
          <p:cNvSpPr>
            <a:spLocks noGrp="1"/>
          </p:cNvSpPr>
          <p:nvPr>
            <p:ph idx="1"/>
          </p:nvPr>
        </p:nvSpPr>
        <p:spPr>
          <a:xfrm>
            <a:off x="508000" y="2158517"/>
            <a:ext cx="7772400" cy="4331183"/>
          </a:xfrm>
        </p:spPr>
        <p:txBody>
          <a:bodyPr/>
          <a:lstStyle/>
          <a:p>
            <a:pPr marL="0" indent="0" algn="ctr">
              <a:buNone/>
            </a:pPr>
            <a:r>
              <a:rPr lang="en-CA" b="1" dirty="0"/>
              <a:t>Video</a:t>
            </a:r>
          </a:p>
          <a:p>
            <a:pPr marL="0" indent="0">
              <a:buNone/>
            </a:pPr>
            <a:endParaRPr lang="en-CA" b="1" dirty="0">
              <a:hlinkClick r:id="rId3"/>
            </a:endParaRPr>
          </a:p>
          <a:p>
            <a:pPr marL="0" indent="0">
              <a:buNone/>
            </a:pPr>
            <a:endParaRPr lang="en-CA" b="1" dirty="0">
              <a:hlinkClick r:id="rId3"/>
            </a:endParaRPr>
          </a:p>
          <a:p>
            <a:pPr marL="0" indent="0">
              <a:buNone/>
            </a:pPr>
            <a:endParaRPr lang="en-CA" b="1" dirty="0">
              <a:hlinkClick r:id="rId3"/>
            </a:endParaRPr>
          </a:p>
          <a:p>
            <a:pPr marL="0" indent="0">
              <a:buNone/>
            </a:pPr>
            <a:endParaRPr lang="en-CA" b="1" dirty="0">
              <a:hlinkClick r:id="rId3"/>
            </a:endParaRPr>
          </a:p>
          <a:p>
            <a:pPr marL="0" indent="0">
              <a:buNone/>
            </a:pPr>
            <a:endParaRPr lang="en-CA" b="1" dirty="0">
              <a:hlinkClick r:id="rId3"/>
            </a:endParaRPr>
          </a:p>
          <a:p>
            <a:pPr marL="0" indent="0" algn="ctr">
              <a:buNone/>
            </a:pPr>
            <a:endParaRPr lang="en-CA" sz="2000" dirty="0">
              <a:hlinkClick r:id="rId3"/>
            </a:endParaRPr>
          </a:p>
          <a:p>
            <a:pPr marL="0" indent="0" algn="ctr">
              <a:buNone/>
            </a:pPr>
            <a:r>
              <a:rPr lang="en-CA" sz="2000" dirty="0">
                <a:hlinkClick r:id="rId3"/>
              </a:rPr>
              <a:t>https://youtu.be/NbpdMFE-AIE</a:t>
            </a:r>
            <a:r>
              <a:rPr lang="en-CA" sz="2000" dirty="0"/>
              <a:t> </a:t>
            </a:r>
          </a:p>
        </p:txBody>
      </p:sp>
      <p:grpSp>
        <p:nvGrpSpPr>
          <p:cNvPr id="9" name="Group 8"/>
          <p:cNvGrpSpPr/>
          <p:nvPr/>
        </p:nvGrpSpPr>
        <p:grpSpPr>
          <a:xfrm>
            <a:off x="2027463" y="2832101"/>
            <a:ext cx="4733474" cy="3188410"/>
            <a:chOff x="2027463" y="2832101"/>
            <a:chExt cx="4733474" cy="3188410"/>
          </a:xfrm>
        </p:grpSpPr>
        <p:pic>
          <p:nvPicPr>
            <p:cNvPr id="5" name="Picture 4">
              <a:hlinkClick r:id="rId3"/>
            </p:cNvPr>
            <p:cNvPicPr>
              <a:picLocks noChangeAspect="1"/>
            </p:cNvPicPr>
            <p:nvPr/>
          </p:nvPicPr>
          <p:blipFill>
            <a:blip r:embed="rId4"/>
            <a:stretch>
              <a:fillRect/>
            </a:stretch>
          </p:blipFill>
          <p:spPr>
            <a:xfrm>
              <a:off x="2027463" y="2832101"/>
              <a:ext cx="4733474" cy="2984014"/>
            </a:xfrm>
            <a:prstGeom prst="rect">
              <a:avLst/>
            </a:prstGeom>
          </p:spPr>
        </p:pic>
        <p:pic>
          <p:nvPicPr>
            <p:cNvPr id="7" name="Picture 6"/>
            <p:cNvPicPr>
              <a:picLocks noChangeAspect="1"/>
            </p:cNvPicPr>
            <p:nvPr/>
          </p:nvPicPr>
          <p:blipFill rotWithShape="1">
            <a:blip r:embed="rId5"/>
            <a:srcRect t="1" b="-16044"/>
            <a:stretch/>
          </p:blipFill>
          <p:spPr>
            <a:xfrm>
              <a:off x="2340518" y="5272723"/>
              <a:ext cx="701912" cy="747788"/>
            </a:xfrm>
            <a:prstGeom prst="rect">
              <a:avLst/>
            </a:prstGeom>
          </p:spPr>
        </p:pic>
        <p:pic>
          <p:nvPicPr>
            <p:cNvPr id="8" name="Picture 7"/>
            <p:cNvPicPr>
              <a:picLocks noChangeAspect="1"/>
            </p:cNvPicPr>
            <p:nvPr/>
          </p:nvPicPr>
          <p:blipFill rotWithShape="1">
            <a:blip r:embed="rId5"/>
            <a:srcRect t="1" b="-16044"/>
            <a:stretch/>
          </p:blipFill>
          <p:spPr>
            <a:xfrm>
              <a:off x="2027463" y="5272723"/>
              <a:ext cx="701912" cy="747788"/>
            </a:xfrm>
            <a:prstGeom prst="rect">
              <a:avLst/>
            </a:prstGeom>
          </p:spPr>
        </p:pic>
      </p:grpSp>
    </p:spTree>
    <p:extLst>
      <p:ext uri="{BB962C8B-B14F-4D97-AF65-F5344CB8AC3E}">
        <p14:creationId xmlns:p14="http://schemas.microsoft.com/office/powerpoint/2010/main" val="4230044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838200"/>
          </a:xfrm>
        </p:spPr>
        <p:txBody>
          <a:bodyPr/>
          <a:lstStyle/>
          <a:p>
            <a:r>
              <a:rPr lang="en-CA" dirty="0"/>
              <a:t>School Alcohol Policy </a:t>
            </a:r>
          </a:p>
        </p:txBody>
      </p:sp>
      <p:sp>
        <p:nvSpPr>
          <p:cNvPr id="3" name="Content Placeholder 2"/>
          <p:cNvSpPr>
            <a:spLocks noGrp="1"/>
          </p:cNvSpPr>
          <p:nvPr>
            <p:ph idx="1"/>
          </p:nvPr>
        </p:nvSpPr>
        <p:spPr>
          <a:xfrm>
            <a:off x="609600" y="1910020"/>
            <a:ext cx="7810500" cy="4572000"/>
          </a:xfrm>
        </p:spPr>
        <p:txBody>
          <a:bodyPr/>
          <a:lstStyle/>
          <a:p>
            <a:r>
              <a:rPr lang="en-CA" sz="2800" dirty="0"/>
              <a:t>Know your schools alcohol and drug policy.  </a:t>
            </a:r>
          </a:p>
          <a:p>
            <a:r>
              <a:rPr lang="en-CA" sz="2800" dirty="0"/>
              <a:t>Being in possession of alcohol or under the influence of alcohol on school property is unacceptable.</a:t>
            </a:r>
          </a:p>
          <a:p>
            <a:r>
              <a:rPr lang="en-CA" sz="2800" dirty="0"/>
              <a:t>Providing others with alcohol is unacceptable.</a:t>
            </a:r>
          </a:p>
          <a:p>
            <a:r>
              <a:rPr lang="en-CA" sz="2800" dirty="0"/>
              <a:t>Consequences can range from report to police, suspension, possible expulsion from school, and possible referral to appropriate counselling programs.  </a:t>
            </a:r>
          </a:p>
        </p:txBody>
      </p:sp>
    </p:spTree>
    <p:extLst>
      <p:ext uri="{BB962C8B-B14F-4D97-AF65-F5344CB8AC3E}">
        <p14:creationId xmlns:p14="http://schemas.microsoft.com/office/powerpoint/2010/main" val="395371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The Law</a:t>
            </a:r>
          </a:p>
        </p:txBody>
      </p:sp>
      <p:sp>
        <p:nvSpPr>
          <p:cNvPr id="140291" name="Rectangle 3"/>
          <p:cNvSpPr>
            <a:spLocks noGrp="1" noChangeArrowheads="1"/>
          </p:cNvSpPr>
          <p:nvPr>
            <p:ph type="body" idx="1"/>
          </p:nvPr>
        </p:nvSpPr>
        <p:spPr>
          <a:xfrm>
            <a:off x="447675" y="1962150"/>
            <a:ext cx="7772400" cy="4400550"/>
          </a:xfrm>
          <a:noFill/>
        </p:spPr>
        <p:txBody>
          <a:bodyPr/>
          <a:lstStyle/>
          <a:p>
            <a:r>
              <a:rPr lang="en-US" sz="2400" dirty="0"/>
              <a:t>The </a:t>
            </a:r>
            <a:r>
              <a:rPr lang="en-US" sz="2400" b="1" u="sng" dirty="0"/>
              <a:t>Liquor Control Act</a:t>
            </a:r>
            <a:r>
              <a:rPr lang="en-US" sz="2400" dirty="0"/>
              <a:t> prohibits the sale of alcoholic beverages to any person under the age of 19, and prohibits the sale of alcohol to an intoxicated person</a:t>
            </a:r>
          </a:p>
          <a:p>
            <a:r>
              <a:rPr lang="en-US" sz="2400" b="1" dirty="0"/>
              <a:t>Drinking and Driving laws are extensive</a:t>
            </a:r>
          </a:p>
          <a:p>
            <a:pPr lvl="1"/>
            <a:r>
              <a:rPr lang="en-US" sz="2000" dirty="0"/>
              <a:t>Impaired driving causing bodily harm – Maximum Sentence: </a:t>
            </a:r>
            <a:r>
              <a:rPr lang="en-US" sz="2000" dirty="0">
                <a:solidFill>
                  <a:srgbClr val="FF0000"/>
                </a:solidFill>
              </a:rPr>
              <a:t>10 Years in Prison </a:t>
            </a:r>
          </a:p>
          <a:p>
            <a:pPr lvl="1"/>
            <a:r>
              <a:rPr lang="en-US" sz="2000" dirty="0"/>
              <a:t>Impaired driving causing death – Maximum sentence:       </a:t>
            </a:r>
            <a:r>
              <a:rPr lang="en-US" sz="2000" dirty="0">
                <a:solidFill>
                  <a:srgbClr val="FF0000"/>
                </a:solidFill>
              </a:rPr>
              <a:t>Life Imprisonment </a:t>
            </a:r>
          </a:p>
          <a:p>
            <a:r>
              <a:rPr lang="en-US" sz="2400" b="1" dirty="0"/>
              <a:t>Owner/Operator Liability</a:t>
            </a:r>
          </a:p>
          <a:p>
            <a:endParaRPr lang="en-US" dirty="0"/>
          </a:p>
          <a:p>
            <a:endParaRPr lang="en-US" dirty="0"/>
          </a:p>
          <a:p>
            <a:endParaRPr lang="en-US" dirty="0"/>
          </a:p>
        </p:txBody>
      </p:sp>
    </p:spTree>
    <p:extLst>
      <p:ext uri="{BB962C8B-B14F-4D97-AF65-F5344CB8AC3E}">
        <p14:creationId xmlns:p14="http://schemas.microsoft.com/office/powerpoint/2010/main" val="549608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dirty="0"/>
              <a:t>“New” Law</a:t>
            </a:r>
          </a:p>
        </p:txBody>
      </p:sp>
      <p:sp>
        <p:nvSpPr>
          <p:cNvPr id="435203" name="Rectangle 3"/>
          <p:cNvSpPr>
            <a:spLocks noGrp="1" noChangeArrowheads="1"/>
          </p:cNvSpPr>
          <p:nvPr>
            <p:ph type="body" idx="1"/>
          </p:nvPr>
        </p:nvSpPr>
        <p:spPr>
          <a:xfrm>
            <a:off x="609600" y="2133600"/>
            <a:ext cx="7772400" cy="4552950"/>
          </a:xfrm>
        </p:spPr>
        <p:txBody>
          <a:bodyPr/>
          <a:lstStyle/>
          <a:p>
            <a:r>
              <a:rPr lang="en-US" sz="2800" b="1" dirty="0"/>
              <a:t>As of August 1</a:t>
            </a:r>
            <a:r>
              <a:rPr lang="en-US" sz="2800" b="1" baseline="30000" dirty="0"/>
              <a:t>st</a:t>
            </a:r>
            <a:r>
              <a:rPr lang="en-US" sz="2800" b="1" dirty="0"/>
              <a:t>, 2010 </a:t>
            </a:r>
            <a:r>
              <a:rPr lang="en-US" sz="2800" dirty="0"/>
              <a:t>– </a:t>
            </a:r>
            <a:r>
              <a:rPr lang="en-US" sz="2800" dirty="0">
                <a:solidFill>
                  <a:srgbClr val="FF0000"/>
                </a:solidFill>
              </a:rPr>
              <a:t>Any driver 21 and under  and novice drivers must have ZERO    ( 0%) Blood Alcohol Concentration = NO Alcohol .</a:t>
            </a:r>
          </a:p>
          <a:p>
            <a:r>
              <a:rPr lang="en-US" sz="2800" b="1" dirty="0"/>
              <a:t>Starting July 1, 2018 </a:t>
            </a:r>
            <a:r>
              <a:rPr lang="en-US" sz="2800" dirty="0"/>
              <a:t>- Young and novice drivers will also be </a:t>
            </a:r>
            <a:r>
              <a:rPr lang="en-US" sz="2800" b="1" dirty="0"/>
              <a:t>prohibited from having any presence of cannabis </a:t>
            </a:r>
            <a:r>
              <a:rPr lang="en-US" sz="2800" dirty="0"/>
              <a:t>in their system as well as other drugs. </a:t>
            </a:r>
          </a:p>
          <a:p>
            <a:endParaRPr lang="en-US" sz="2800" dirty="0"/>
          </a:p>
        </p:txBody>
      </p:sp>
    </p:spTree>
    <p:extLst>
      <p:ext uri="{BB962C8B-B14F-4D97-AF65-F5344CB8AC3E}">
        <p14:creationId xmlns:p14="http://schemas.microsoft.com/office/powerpoint/2010/main" val="1712114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dirty="0"/>
              <a:t>Penalties</a:t>
            </a:r>
          </a:p>
        </p:txBody>
      </p:sp>
      <p:sp>
        <p:nvSpPr>
          <p:cNvPr id="435203" name="Rectangle 3"/>
          <p:cNvSpPr>
            <a:spLocks noGrp="1" noChangeArrowheads="1"/>
          </p:cNvSpPr>
          <p:nvPr>
            <p:ph type="body" idx="1"/>
          </p:nvPr>
        </p:nvSpPr>
        <p:spPr>
          <a:xfrm>
            <a:off x="609600" y="2133600"/>
            <a:ext cx="7772400" cy="4552950"/>
          </a:xfrm>
        </p:spPr>
        <p:txBody>
          <a:bodyPr/>
          <a:lstStyle/>
          <a:p>
            <a:r>
              <a:rPr lang="en-US" sz="2600" b="1" dirty="0"/>
              <a:t>Starting July 1, 2018, Ontario will have tougher penalties for young and novice drivers </a:t>
            </a:r>
            <a:r>
              <a:rPr lang="en-US" sz="2600" dirty="0"/>
              <a:t>who have alcohol in their system and will add matching penalties for drugs. </a:t>
            </a:r>
            <a:endParaRPr lang="en-CA" sz="2600" dirty="0"/>
          </a:p>
          <a:p>
            <a:r>
              <a:rPr lang="en-CA" sz="2600" dirty="0"/>
              <a:t>You will be subject to an </a:t>
            </a:r>
            <a:r>
              <a:rPr lang="en-CA" sz="2600" b="1" dirty="0"/>
              <a:t>immediate licence suspension</a:t>
            </a:r>
            <a:r>
              <a:rPr lang="en-CA" sz="2600" dirty="0"/>
              <a:t> and a </a:t>
            </a:r>
            <a:r>
              <a:rPr lang="en-CA" sz="2600" b="1" dirty="0"/>
              <a:t>monetary penalty</a:t>
            </a:r>
            <a:r>
              <a:rPr lang="en-CA" sz="2600" dirty="0"/>
              <a:t>. </a:t>
            </a:r>
            <a:r>
              <a:rPr lang="en-US" sz="2600" dirty="0"/>
              <a:t>You will also face a </a:t>
            </a:r>
            <a:r>
              <a:rPr lang="en-US" sz="2600" b="1" dirty="0" err="1"/>
              <a:t>licence</a:t>
            </a:r>
            <a:r>
              <a:rPr lang="en-US" sz="2600" b="1" dirty="0"/>
              <a:t> reinstatement fee</a:t>
            </a:r>
            <a:r>
              <a:rPr lang="en-US" sz="2600" dirty="0"/>
              <a:t>.</a:t>
            </a:r>
          </a:p>
          <a:p>
            <a:r>
              <a:rPr lang="en-US" sz="2600" dirty="0"/>
              <a:t>Subsequent charges will result in higher fees, education programs, ignition interlock requirements and medical evaluations.</a:t>
            </a:r>
          </a:p>
        </p:txBody>
      </p:sp>
    </p:spTree>
    <p:extLst>
      <p:ext uri="{BB962C8B-B14F-4D97-AF65-F5344CB8AC3E}">
        <p14:creationId xmlns:p14="http://schemas.microsoft.com/office/powerpoint/2010/main" val="3838884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Happy Hour Fail</a:t>
            </a:r>
          </a:p>
        </p:txBody>
      </p:sp>
      <p:sp>
        <p:nvSpPr>
          <p:cNvPr id="442371" name="Rectangle 3"/>
          <p:cNvSpPr>
            <a:spLocks noGrp="1" noChangeArrowheads="1"/>
          </p:cNvSpPr>
          <p:nvPr>
            <p:ph type="body" idx="1"/>
          </p:nvPr>
        </p:nvSpPr>
        <p:spPr>
          <a:xfrm>
            <a:off x="609600" y="1955800"/>
            <a:ext cx="7772400" cy="4292600"/>
          </a:xfrm>
        </p:spPr>
        <p:txBody>
          <a:bodyPr/>
          <a:lstStyle/>
          <a:p>
            <a:pPr algn="ctr">
              <a:buFontTx/>
              <a:buNone/>
            </a:pPr>
            <a:r>
              <a:rPr lang="en-US" b="1" dirty="0"/>
              <a:t>Video</a:t>
            </a:r>
          </a:p>
          <a:p>
            <a:pPr algn="ctr">
              <a:buFontTx/>
              <a:buNone/>
            </a:pPr>
            <a:endParaRPr lang="en-US" b="1" dirty="0"/>
          </a:p>
          <a:p>
            <a:pPr algn="ctr">
              <a:buFontTx/>
              <a:buNone/>
            </a:pPr>
            <a:endParaRPr lang="en-US" b="1" dirty="0"/>
          </a:p>
          <a:p>
            <a:pPr algn="ctr">
              <a:buFontTx/>
              <a:buNone/>
            </a:pPr>
            <a:endParaRPr lang="en-US" b="1" dirty="0"/>
          </a:p>
          <a:p>
            <a:pPr algn="ctr">
              <a:buFontTx/>
              <a:buNone/>
            </a:pPr>
            <a:endParaRPr lang="en-US" b="1" dirty="0"/>
          </a:p>
          <a:p>
            <a:pPr algn="ctr">
              <a:buFontTx/>
              <a:buNone/>
            </a:pPr>
            <a:endParaRPr lang="en-US" b="1" dirty="0"/>
          </a:p>
          <a:p>
            <a:pPr algn="ctr">
              <a:buFontTx/>
              <a:buNone/>
            </a:pPr>
            <a:endParaRPr lang="en-US" sz="1200" b="1" dirty="0"/>
          </a:p>
          <a:p>
            <a:pPr marL="0" indent="0" algn="ctr">
              <a:buNone/>
            </a:pPr>
            <a:r>
              <a:rPr lang="en-CA" sz="2000" dirty="0">
                <a:hlinkClick r:id="rId3"/>
              </a:rPr>
              <a:t>https://www.youtube.com/watch?v=YYG0wskyWhg</a:t>
            </a:r>
            <a:r>
              <a:rPr lang="en-CA" sz="2000" dirty="0"/>
              <a:t> </a:t>
            </a:r>
            <a:endParaRPr lang="en-US" sz="2000" dirty="0"/>
          </a:p>
        </p:txBody>
      </p:sp>
      <p:pic>
        <p:nvPicPr>
          <p:cNvPr id="6" name="Picture 5">
            <a:hlinkClick r:id="rId3"/>
          </p:cNvPr>
          <p:cNvPicPr>
            <a:picLocks noChangeAspect="1"/>
          </p:cNvPicPr>
          <p:nvPr/>
        </p:nvPicPr>
        <p:blipFill>
          <a:blip r:embed="rId4"/>
          <a:stretch>
            <a:fillRect/>
          </a:stretch>
        </p:blipFill>
        <p:spPr>
          <a:xfrm>
            <a:off x="1942188" y="2581087"/>
            <a:ext cx="4865012" cy="2898092"/>
          </a:xfrm>
          <a:prstGeom prst="rect">
            <a:avLst/>
          </a:prstGeom>
        </p:spPr>
      </p:pic>
    </p:spTree>
    <p:extLst>
      <p:ext uri="{BB962C8B-B14F-4D97-AF65-F5344CB8AC3E}">
        <p14:creationId xmlns:p14="http://schemas.microsoft.com/office/powerpoint/2010/main" val="335631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Alcohol Liability</a:t>
            </a:r>
          </a:p>
        </p:txBody>
      </p:sp>
      <p:sp>
        <p:nvSpPr>
          <p:cNvPr id="141315" name="Rectangle 3"/>
          <p:cNvSpPr>
            <a:spLocks noGrp="1" noChangeArrowheads="1"/>
          </p:cNvSpPr>
          <p:nvPr>
            <p:ph type="body" idx="1"/>
          </p:nvPr>
        </p:nvSpPr>
        <p:spPr/>
        <p:txBody>
          <a:bodyPr/>
          <a:lstStyle/>
          <a:p>
            <a:r>
              <a:rPr lang="en-US" u="sng" dirty="0"/>
              <a:t>Provider Liability</a:t>
            </a:r>
            <a:r>
              <a:rPr lang="en-US" dirty="0"/>
              <a:t> - providing alcohol to intoxicated individuals who later injure themselves or others – even after leaving event (Liquor License Act)</a:t>
            </a:r>
          </a:p>
          <a:p>
            <a:r>
              <a:rPr lang="en-US" u="sng" dirty="0"/>
              <a:t>Occupier Liability</a:t>
            </a:r>
            <a:r>
              <a:rPr lang="en-US" dirty="0"/>
              <a:t> -  responsible for any alcohol-related injuries that occur on your property (need to protect guests)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hlinkClick r:id="rId3"/>
          </p:cNvPr>
          <p:cNvPicPr>
            <a:picLocks noGrp="1"/>
          </p:cNvPicPr>
          <p:nvPr/>
        </p:nvPicPr>
        <p:blipFill>
          <a:blip r:embed="rId4">
            <a:extLst>
              <a:ext uri="{28A0092B-C50C-407E-A947-70E740481C1C}">
                <a14:useLocalDpi xmlns:a14="http://schemas.microsoft.com/office/drawing/2010/main" val="0"/>
              </a:ext>
            </a:extLst>
          </a:blip>
          <a:srcRect l="31026" t="26437" r="6155" b="12933"/>
          <a:stretch>
            <a:fillRect/>
          </a:stretch>
        </p:blipFill>
        <p:spPr bwMode="auto">
          <a:xfrm>
            <a:off x="1181100" y="1562100"/>
            <a:ext cx="6781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50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83772"/>
            <a:ext cx="7772400" cy="1143000"/>
          </a:xfrm>
        </p:spPr>
        <p:txBody>
          <a:bodyPr/>
          <a:lstStyle/>
          <a:p>
            <a:r>
              <a:rPr lang="en-US" b="1" dirty="0">
                <a:solidFill>
                  <a:srgbClr val="006345"/>
                </a:solidFill>
              </a:rPr>
              <a:t>Reduce Your Risks</a:t>
            </a:r>
          </a:p>
        </p:txBody>
      </p:sp>
      <p:sp>
        <p:nvSpPr>
          <p:cNvPr id="18435" name="Rectangle 3"/>
          <p:cNvSpPr>
            <a:spLocks noGrp="1" noChangeArrowheads="1"/>
          </p:cNvSpPr>
          <p:nvPr>
            <p:ph type="body" idx="1"/>
          </p:nvPr>
        </p:nvSpPr>
        <p:spPr>
          <a:xfrm>
            <a:off x="609600" y="2064033"/>
            <a:ext cx="7772400" cy="3962400"/>
          </a:xfrm>
        </p:spPr>
        <p:txBody>
          <a:bodyPr/>
          <a:lstStyle/>
          <a:p>
            <a:pPr>
              <a:lnSpc>
                <a:spcPct val="90000"/>
              </a:lnSpc>
            </a:pPr>
            <a:r>
              <a:rPr lang="en-US" dirty="0"/>
              <a:t>Follow Canada’s Low Risk Drinking Guidelines</a:t>
            </a:r>
          </a:p>
          <a:p>
            <a:pPr>
              <a:lnSpc>
                <a:spcPct val="90000"/>
              </a:lnSpc>
            </a:pPr>
            <a:r>
              <a:rPr lang="en-US" dirty="0"/>
              <a:t>Know what a Standard Drink is </a:t>
            </a:r>
          </a:p>
          <a:p>
            <a:pPr>
              <a:lnSpc>
                <a:spcPct val="90000"/>
              </a:lnSpc>
            </a:pPr>
            <a:r>
              <a:rPr lang="en-US" dirty="0"/>
              <a:t>Keep Track of Your Drinks</a:t>
            </a:r>
          </a:p>
          <a:p>
            <a:pPr>
              <a:lnSpc>
                <a:spcPct val="90000"/>
              </a:lnSpc>
            </a:pPr>
            <a:r>
              <a:rPr lang="en-US" dirty="0"/>
              <a:t>Plan Ahead</a:t>
            </a:r>
          </a:p>
          <a:p>
            <a:pPr>
              <a:lnSpc>
                <a:spcPct val="90000"/>
              </a:lnSpc>
            </a:pPr>
            <a:r>
              <a:rPr lang="en-US" dirty="0"/>
              <a:t>Watch out for your friends</a:t>
            </a:r>
          </a:p>
          <a:p>
            <a:pPr>
              <a:lnSpc>
                <a:spcPct val="90000"/>
              </a:lnSpc>
            </a:pPr>
            <a:r>
              <a:rPr lang="en-US" dirty="0"/>
              <a:t>Watch your drink</a:t>
            </a:r>
          </a:p>
        </p:txBody>
      </p:sp>
    </p:spTree>
    <p:extLst>
      <p:ext uri="{BB962C8B-B14F-4D97-AF65-F5344CB8AC3E}">
        <p14:creationId xmlns:p14="http://schemas.microsoft.com/office/powerpoint/2010/main" val="1032228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dirty="0">
                <a:solidFill>
                  <a:srgbClr val="006345"/>
                </a:solidFill>
              </a:rPr>
              <a:t>Reduce Your Risks</a:t>
            </a:r>
          </a:p>
        </p:txBody>
      </p:sp>
      <p:sp>
        <p:nvSpPr>
          <p:cNvPr id="48131" name="Rectangle 3"/>
          <p:cNvSpPr>
            <a:spLocks noGrp="1" noChangeArrowheads="1"/>
          </p:cNvSpPr>
          <p:nvPr>
            <p:ph type="body" idx="1"/>
          </p:nvPr>
        </p:nvSpPr>
        <p:spPr>
          <a:xfrm>
            <a:off x="503275" y="2293089"/>
            <a:ext cx="8534400" cy="3962400"/>
          </a:xfrm>
        </p:spPr>
        <p:txBody>
          <a:bodyPr/>
          <a:lstStyle/>
          <a:p>
            <a:pPr>
              <a:lnSpc>
                <a:spcPct val="90000"/>
              </a:lnSpc>
            </a:pPr>
            <a:r>
              <a:rPr lang="en-US" dirty="0"/>
              <a:t>Wait at Least 1 hour Between Drinks</a:t>
            </a:r>
          </a:p>
          <a:p>
            <a:pPr>
              <a:lnSpc>
                <a:spcPct val="90000"/>
              </a:lnSpc>
            </a:pPr>
            <a:r>
              <a:rPr lang="en-US" dirty="0"/>
              <a:t>Eat something substantial </a:t>
            </a:r>
          </a:p>
          <a:p>
            <a:pPr>
              <a:lnSpc>
                <a:spcPct val="90000"/>
              </a:lnSpc>
            </a:pPr>
            <a:r>
              <a:rPr lang="en-US" dirty="0"/>
              <a:t>For every alcohol beverage have 1 glass of water </a:t>
            </a:r>
          </a:p>
          <a:p>
            <a:pPr>
              <a:lnSpc>
                <a:spcPct val="90000"/>
              </a:lnSpc>
            </a:pPr>
            <a:r>
              <a:rPr lang="en-US" dirty="0"/>
              <a:t>Spread the Word</a:t>
            </a:r>
          </a:p>
          <a:p>
            <a:pPr>
              <a:lnSpc>
                <a:spcPct val="90000"/>
              </a:lnSpc>
            </a:pPr>
            <a:r>
              <a:rPr lang="en-US" dirty="0"/>
              <a:t>Talk to Your Doctor</a:t>
            </a:r>
          </a:p>
        </p:txBody>
      </p:sp>
    </p:spTree>
    <p:extLst>
      <p:ext uri="{BB962C8B-B14F-4D97-AF65-F5344CB8AC3E}">
        <p14:creationId xmlns:p14="http://schemas.microsoft.com/office/powerpoint/2010/main" val="374470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Community Supports</a:t>
            </a:r>
          </a:p>
        </p:txBody>
      </p:sp>
      <p:sp>
        <p:nvSpPr>
          <p:cNvPr id="3" name="Content Placeholder 2"/>
          <p:cNvSpPr>
            <a:spLocks noGrp="1"/>
          </p:cNvSpPr>
          <p:nvPr>
            <p:ph idx="1"/>
          </p:nvPr>
        </p:nvSpPr>
        <p:spPr/>
        <p:txBody>
          <a:bodyPr/>
          <a:lstStyle/>
          <a:p>
            <a:r>
              <a:rPr lang="en-CA" dirty="0"/>
              <a:t>Your Doctor or Nurse Practitioner</a:t>
            </a:r>
          </a:p>
          <a:p>
            <a:r>
              <a:rPr lang="en-CA" dirty="0"/>
              <a:t>Your School Nurse</a:t>
            </a:r>
          </a:p>
          <a:p>
            <a:r>
              <a:rPr lang="en-CA" dirty="0"/>
              <a:t>School Social Worker</a:t>
            </a:r>
          </a:p>
          <a:p>
            <a:endParaRPr lang="en-CA" dirty="0"/>
          </a:p>
        </p:txBody>
      </p:sp>
    </p:spTree>
    <p:extLst>
      <p:ext uri="{BB962C8B-B14F-4D97-AF65-F5344CB8AC3E}">
        <p14:creationId xmlns:p14="http://schemas.microsoft.com/office/powerpoint/2010/main" val="3885713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dirty="0"/>
              <a:t>Community Supports</a:t>
            </a:r>
          </a:p>
        </p:txBody>
      </p:sp>
      <p:graphicFrame>
        <p:nvGraphicFramePr>
          <p:cNvPr id="191492" name="Object 4"/>
          <p:cNvGraphicFramePr>
            <a:graphicFrameLocks noGrp="1" noChangeAspect="1"/>
          </p:cNvGraphicFramePr>
          <p:nvPr>
            <p:ph type="tbl" idx="1"/>
          </p:nvPr>
        </p:nvGraphicFramePr>
        <p:xfrm>
          <a:off x="3802063" y="3768725"/>
          <a:ext cx="1384300" cy="692150"/>
        </p:xfrm>
        <a:graphic>
          <a:graphicData uri="http://schemas.openxmlformats.org/presentationml/2006/ole">
            <mc:AlternateContent xmlns:mc="http://schemas.openxmlformats.org/markup-compatibility/2006">
              <mc:Choice xmlns:v="urn:schemas-microsoft-com:vml" Requires="v">
                <p:oleObj spid="_x0000_s205081" name="Document" r:id="rId4" imgW="7922880" imgH="3962520" progId="Word.Document.8">
                  <p:embed/>
                </p:oleObj>
              </mc:Choice>
              <mc:Fallback>
                <p:oleObj name="Document" r:id="rId4" imgW="7922880" imgH="396252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063" y="3768725"/>
                        <a:ext cx="1384300" cy="692150"/>
                      </a:xfrm>
                      <a:prstGeom prst="rect">
                        <a:avLst/>
                      </a:prstGeom>
                    </p:spPr>
                  </p:pic>
                </p:oleObj>
              </mc:Fallback>
            </mc:AlternateContent>
          </a:graphicData>
        </a:graphic>
      </p:graphicFrame>
      <p:pic>
        <p:nvPicPr>
          <p:cNvPr id="9" name="Picture 8"/>
          <p:cNvPicPr>
            <a:picLocks noChangeAspect="1"/>
          </p:cNvPicPr>
          <p:nvPr/>
        </p:nvPicPr>
        <p:blipFill>
          <a:blip r:embed="rId6"/>
          <a:stretch>
            <a:fillRect/>
          </a:stretch>
        </p:blipFill>
        <p:spPr>
          <a:xfrm>
            <a:off x="1158370" y="2057400"/>
            <a:ext cx="6509666" cy="1531115"/>
          </a:xfrm>
          <a:prstGeom prst="rect">
            <a:avLst/>
          </a:prstGeom>
        </p:spPr>
      </p:pic>
      <p:pic>
        <p:nvPicPr>
          <p:cNvPr id="10" name="Picture 9"/>
          <p:cNvPicPr>
            <a:picLocks noChangeAspect="1"/>
          </p:cNvPicPr>
          <p:nvPr/>
        </p:nvPicPr>
        <p:blipFill>
          <a:blip r:embed="rId7"/>
          <a:stretch>
            <a:fillRect/>
          </a:stretch>
        </p:blipFill>
        <p:spPr>
          <a:xfrm>
            <a:off x="1137562" y="3648585"/>
            <a:ext cx="6970182" cy="1182174"/>
          </a:xfrm>
          <a:prstGeom prst="rect">
            <a:avLst/>
          </a:prstGeom>
        </p:spPr>
      </p:pic>
      <p:pic>
        <p:nvPicPr>
          <p:cNvPr id="11" name="Picture 10"/>
          <p:cNvPicPr>
            <a:picLocks noChangeAspect="1"/>
          </p:cNvPicPr>
          <p:nvPr/>
        </p:nvPicPr>
        <p:blipFill>
          <a:blip r:embed="rId8"/>
          <a:stretch>
            <a:fillRect/>
          </a:stretch>
        </p:blipFill>
        <p:spPr>
          <a:xfrm>
            <a:off x="1158370" y="5118424"/>
            <a:ext cx="6608899" cy="1057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Community Supports</a:t>
            </a:r>
          </a:p>
        </p:txBody>
      </p:sp>
      <p:pic>
        <p:nvPicPr>
          <p:cNvPr id="3" name="Picture 2"/>
          <p:cNvPicPr>
            <a:picLocks noChangeAspect="1"/>
          </p:cNvPicPr>
          <p:nvPr/>
        </p:nvPicPr>
        <p:blipFill>
          <a:blip r:embed="rId3"/>
          <a:stretch>
            <a:fillRect/>
          </a:stretch>
        </p:blipFill>
        <p:spPr>
          <a:xfrm>
            <a:off x="1180214" y="2057400"/>
            <a:ext cx="6974958" cy="1978969"/>
          </a:xfrm>
          <a:prstGeom prst="rect">
            <a:avLst/>
          </a:prstGeom>
        </p:spPr>
      </p:pic>
      <p:pic>
        <p:nvPicPr>
          <p:cNvPr id="4" name="Picture 3"/>
          <p:cNvPicPr>
            <a:picLocks noChangeAspect="1"/>
          </p:cNvPicPr>
          <p:nvPr/>
        </p:nvPicPr>
        <p:blipFill>
          <a:blip r:embed="rId4"/>
          <a:stretch>
            <a:fillRect/>
          </a:stretch>
        </p:blipFill>
        <p:spPr>
          <a:xfrm>
            <a:off x="1180214" y="4523919"/>
            <a:ext cx="6771149" cy="1055935"/>
          </a:xfrm>
          <a:prstGeom prst="rect">
            <a:avLst/>
          </a:prstGeom>
        </p:spPr>
      </p:pic>
    </p:spTree>
    <p:extLst>
      <p:ext uri="{BB962C8B-B14F-4D97-AF65-F5344CB8AC3E}">
        <p14:creationId xmlns:p14="http://schemas.microsoft.com/office/powerpoint/2010/main" val="3205033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Resources</a:t>
            </a:r>
          </a:p>
        </p:txBody>
      </p:sp>
      <p:sp>
        <p:nvSpPr>
          <p:cNvPr id="3" name="Content Placeholder 2"/>
          <p:cNvSpPr>
            <a:spLocks noGrp="1"/>
          </p:cNvSpPr>
          <p:nvPr>
            <p:ph idx="1"/>
          </p:nvPr>
        </p:nvSpPr>
        <p:spPr/>
        <p:txBody>
          <a:bodyPr/>
          <a:lstStyle/>
          <a:p>
            <a:r>
              <a:rPr lang="en-CA" sz="3600" dirty="0"/>
              <a:t>The Middlesex London Health Unit</a:t>
            </a:r>
          </a:p>
          <a:p>
            <a:r>
              <a:rPr lang="en-CA" sz="3600" dirty="0"/>
              <a:t>Drug Free Kids Canada</a:t>
            </a:r>
          </a:p>
          <a:p>
            <a:r>
              <a:rPr lang="en-CA" sz="3600" dirty="0"/>
              <a:t>Canadian Centre on Substance Abuse</a:t>
            </a:r>
          </a:p>
          <a:p>
            <a:r>
              <a:rPr lang="en-CA" sz="3600" dirty="0"/>
              <a:t>Think about It</a:t>
            </a:r>
          </a:p>
          <a:p>
            <a:r>
              <a:rPr lang="en-CA" sz="3600" dirty="0"/>
              <a:t>Rethink Your Drinking</a:t>
            </a:r>
          </a:p>
          <a:p>
            <a:endParaRPr lang="en-CA" dirty="0"/>
          </a:p>
        </p:txBody>
      </p:sp>
    </p:spTree>
    <p:extLst>
      <p:ext uri="{BB962C8B-B14F-4D97-AF65-F5344CB8AC3E}">
        <p14:creationId xmlns:p14="http://schemas.microsoft.com/office/powerpoint/2010/main" val="761178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2" y="914400"/>
            <a:ext cx="8246918" cy="1340427"/>
          </a:xfrm>
        </p:spPr>
        <p:txBody>
          <a:bodyPr/>
          <a:lstStyle/>
          <a:p>
            <a:r>
              <a:rPr lang="en-CA" dirty="0"/>
              <a:t>Questions?</a:t>
            </a:r>
          </a:p>
        </p:txBody>
      </p:sp>
      <p:sp>
        <p:nvSpPr>
          <p:cNvPr id="3" name="Content Placeholder 2"/>
          <p:cNvSpPr>
            <a:spLocks noGrp="1"/>
          </p:cNvSpPr>
          <p:nvPr>
            <p:ph idx="1"/>
          </p:nvPr>
        </p:nvSpPr>
        <p:spPr>
          <a:xfrm>
            <a:off x="744682" y="342900"/>
            <a:ext cx="7772400" cy="3962400"/>
          </a:xfrm>
        </p:spPr>
        <p:txBody>
          <a:bodyPr/>
          <a:lstStyle/>
          <a:p>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429" y="2135731"/>
            <a:ext cx="5368755" cy="3791683"/>
          </a:xfrm>
          <a:prstGeom prst="rect">
            <a:avLst/>
          </a:prstGeom>
        </p:spPr>
      </p:pic>
    </p:spTree>
    <p:extLst>
      <p:ext uri="{BB962C8B-B14F-4D97-AF65-F5344CB8AC3E}">
        <p14:creationId xmlns:p14="http://schemas.microsoft.com/office/powerpoint/2010/main" val="337933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type="body" idx="1"/>
          </p:nvPr>
        </p:nvSpPr>
        <p:spPr>
          <a:xfrm>
            <a:off x="457200" y="2057400"/>
            <a:ext cx="5653712" cy="3341433"/>
          </a:xfrm>
        </p:spPr>
        <p:txBody>
          <a:bodyPr/>
          <a:lstStyle/>
          <a:p>
            <a:pPr>
              <a:defRPr/>
            </a:pPr>
            <a:r>
              <a:rPr lang="en-US" dirty="0"/>
              <a:t>#1 drug used by youth</a:t>
            </a:r>
          </a:p>
          <a:p>
            <a:pPr>
              <a:buFont typeface="Arial" charset="0"/>
              <a:buChar char="•"/>
              <a:defRPr/>
            </a:pPr>
            <a:r>
              <a:rPr lang="en-US" dirty="0"/>
              <a:t>Youth drink differently than adults</a:t>
            </a:r>
          </a:p>
          <a:p>
            <a:pPr>
              <a:buFont typeface="Arial" charset="0"/>
              <a:buChar char="•"/>
              <a:defRPr/>
            </a:pPr>
            <a:r>
              <a:rPr lang="en-US" dirty="0"/>
              <a:t>Normalized in media/society</a:t>
            </a:r>
          </a:p>
          <a:p>
            <a:pPr>
              <a:buFont typeface="Arial" charset="0"/>
              <a:buChar char="•"/>
              <a:defRPr/>
            </a:pPr>
            <a:r>
              <a:rPr lang="en-US" dirty="0"/>
              <a:t>Perception of risk by youth and parents</a:t>
            </a:r>
          </a:p>
          <a:p>
            <a:pPr>
              <a:buFont typeface="Arial" charset="0"/>
              <a:buChar char="•"/>
              <a:defRPr/>
            </a:pPr>
            <a:endParaRPr lang="en-US" dirty="0"/>
          </a:p>
          <a:p>
            <a:pPr marL="0" indent="0" eaLnBrk="1" hangingPunct="1">
              <a:buFont typeface="Arial" charset="0"/>
              <a:buNone/>
              <a:defRPr/>
            </a:pPr>
            <a:endParaRPr lang="en-US" altLang="en-US" dirty="0"/>
          </a:p>
        </p:txBody>
      </p:sp>
      <p:sp>
        <p:nvSpPr>
          <p:cNvPr id="23555" name="Title 1"/>
          <p:cNvSpPr>
            <a:spLocks noGrp="1"/>
          </p:cNvSpPr>
          <p:nvPr>
            <p:ph type="title"/>
          </p:nvPr>
        </p:nvSpPr>
        <p:spPr/>
        <p:txBody>
          <a:bodyPr/>
          <a:lstStyle/>
          <a:p>
            <a:r>
              <a:rPr lang="en-US" altLang="en-US" dirty="0"/>
              <a:t>Alcohol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912" y="2276729"/>
            <a:ext cx="3122104" cy="3122104"/>
          </a:xfrm>
          <a:prstGeom prst="rect">
            <a:avLst/>
          </a:prstGeom>
        </p:spPr>
      </p:pic>
    </p:spTree>
    <p:extLst>
      <p:ext uri="{BB962C8B-B14F-4D97-AF65-F5344CB8AC3E}">
        <p14:creationId xmlns:p14="http://schemas.microsoft.com/office/powerpoint/2010/main" val="67392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0705" y="709220"/>
            <a:ext cx="8229600" cy="954087"/>
          </a:xfrm>
        </p:spPr>
        <p:txBody>
          <a:bodyPr/>
          <a:lstStyle/>
          <a:p>
            <a:pPr eaLnBrk="1" hangingPunct="1"/>
            <a:r>
              <a:rPr lang="en-US" altLang="en-US" dirty="0"/>
              <a:t>Why youth are Drinking… </a:t>
            </a:r>
          </a:p>
        </p:txBody>
      </p:sp>
      <p:sp>
        <p:nvSpPr>
          <p:cNvPr id="21507" name="Slide Number Placeholder 3"/>
          <p:cNvSpPr>
            <a:spLocks noGrp="1"/>
          </p:cNvSpPr>
          <p:nvPr>
            <p:ph type="sldNum" sz="quarter" idx="10"/>
          </p:nvPr>
        </p:nvSpPr>
        <p:spPr bwMode="auto">
          <a:xfrm>
            <a:off x="827088" y="6842125"/>
            <a:ext cx="649287"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lgn="l">
              <a:spcBef>
                <a:spcPct val="0"/>
              </a:spcBef>
              <a:buFontTx/>
              <a:buNone/>
            </a:pPr>
            <a:fld id="{AB458830-C8F9-49D5-A8D2-E731254BF99B}" type="slidenum">
              <a:rPr lang="en-CA" altLang="en-US" sz="1000" smtClean="0">
                <a:solidFill>
                  <a:srgbClr val="7F7F7F"/>
                </a:solidFill>
              </a:rPr>
              <a:pPr algn="l">
                <a:spcBef>
                  <a:spcPct val="0"/>
                </a:spcBef>
                <a:buFontTx/>
                <a:buNone/>
              </a:pPr>
              <a:t>6</a:t>
            </a:fld>
            <a:endParaRPr lang="en-CA" altLang="en-US" sz="1000" dirty="0">
              <a:solidFill>
                <a:srgbClr val="7F7F7F"/>
              </a:solidFill>
            </a:endParaRPr>
          </a:p>
        </p:txBody>
      </p:sp>
      <p:sp>
        <p:nvSpPr>
          <p:cNvPr id="2" name="Rectangle 1"/>
          <p:cNvSpPr/>
          <p:nvPr/>
        </p:nvSpPr>
        <p:spPr>
          <a:xfrm rot="215580">
            <a:off x="3805589" y="1811960"/>
            <a:ext cx="4769636" cy="1077218"/>
          </a:xfrm>
          <a:prstGeom prst="rect">
            <a:avLst/>
          </a:prstGeom>
          <a:noFill/>
        </p:spPr>
        <p:txBody>
          <a:bodyPr>
            <a:spAutoFit/>
          </a:bodyPr>
          <a:lstStyle/>
          <a:p>
            <a:pPr algn="ctr" eaLnBrk="1" hangingPunct="1">
              <a:defRPr/>
            </a:pPr>
            <a:r>
              <a:rPr lang="en-US" sz="3200" dirty="0">
                <a:ln w="24500" cmpd="dbl">
                  <a:solidFill>
                    <a:srgbClr val="7030A0"/>
                  </a:solidFill>
                  <a:prstDash val="solid"/>
                  <a:miter lim="800000"/>
                </a:ln>
                <a:solidFill>
                  <a:srgbClr val="7030A0"/>
                </a:solidFill>
                <a:effectLst>
                  <a:outerShdw blurRad="38100" dist="38100" dir="7020000" algn="tl">
                    <a:srgbClr val="000000">
                      <a:alpha val="35000"/>
                    </a:srgbClr>
                  </a:outerShdw>
                </a:effectLst>
                <a:cs typeface="Arial" charset="0"/>
              </a:rPr>
              <a:t>“ It helps me forget about my problems”</a:t>
            </a:r>
          </a:p>
        </p:txBody>
      </p:sp>
      <p:sp>
        <p:nvSpPr>
          <p:cNvPr id="3" name="Rectangle 2"/>
          <p:cNvSpPr/>
          <p:nvPr/>
        </p:nvSpPr>
        <p:spPr>
          <a:xfrm rot="21301793">
            <a:off x="-986729" y="1731550"/>
            <a:ext cx="5883642" cy="1077218"/>
          </a:xfrm>
          <a:prstGeom prst="rect">
            <a:avLst/>
          </a:prstGeom>
          <a:noFill/>
        </p:spPr>
        <p:txBody>
          <a:bodyPr wrap="square">
            <a:spAutoFit/>
          </a:bodyPr>
          <a:lstStyle/>
          <a:p>
            <a:pPr algn="ctr" eaLnBrk="1" hangingPunct="1">
              <a:defRPr/>
            </a:pPr>
            <a:r>
              <a:rPr lang="en-US" altLang="en-US" sz="3200" dirty="0">
                <a:ln w="24500" cmpd="dbl">
                  <a:solidFill>
                    <a:schemeClr val="accent1">
                      <a:lumMod val="60000"/>
                      <a:lumOff val="40000"/>
                    </a:schemeClr>
                  </a:solidFill>
                  <a:prstDash val="solid"/>
                  <a:miter lim="800000"/>
                </a:ln>
                <a:solidFill>
                  <a:schemeClr val="accent1">
                    <a:lumMod val="60000"/>
                    <a:lumOff val="40000"/>
                  </a:schemeClr>
                </a:solidFill>
                <a:effectLst>
                  <a:outerShdw blurRad="38100" dist="38100" dir="7020000" algn="tl">
                    <a:srgbClr val="000000">
                      <a:alpha val="35000"/>
                    </a:srgbClr>
                  </a:outerShdw>
                </a:effectLst>
                <a:cs typeface="Arial" charset="0"/>
              </a:rPr>
              <a:t>“It helps me </a:t>
            </a:r>
          </a:p>
          <a:p>
            <a:pPr algn="ctr" eaLnBrk="1" hangingPunct="1">
              <a:defRPr/>
            </a:pPr>
            <a:r>
              <a:rPr lang="en-US" altLang="en-US" sz="3200" dirty="0">
                <a:ln w="24500" cmpd="dbl">
                  <a:solidFill>
                    <a:schemeClr val="accent1">
                      <a:lumMod val="60000"/>
                      <a:lumOff val="40000"/>
                    </a:schemeClr>
                  </a:solidFill>
                  <a:prstDash val="solid"/>
                  <a:miter lim="800000"/>
                </a:ln>
                <a:solidFill>
                  <a:schemeClr val="accent1">
                    <a:lumMod val="60000"/>
                    <a:lumOff val="40000"/>
                  </a:schemeClr>
                </a:solidFill>
                <a:effectLst>
                  <a:outerShdw blurRad="38100" dist="38100" dir="7020000" algn="tl">
                    <a:srgbClr val="000000">
                      <a:alpha val="35000"/>
                    </a:srgbClr>
                  </a:outerShdw>
                </a:effectLst>
                <a:cs typeface="Arial" charset="0"/>
              </a:rPr>
              <a:t>enjoy a party”</a:t>
            </a:r>
            <a:endParaRPr lang="en-US" sz="3200" dirty="0">
              <a:ln w="24500" cmpd="dbl">
                <a:solidFill>
                  <a:schemeClr val="accent1">
                    <a:lumMod val="60000"/>
                    <a:lumOff val="40000"/>
                  </a:schemeClr>
                </a:solidFill>
                <a:prstDash val="solid"/>
                <a:miter lim="800000"/>
              </a:ln>
              <a:solidFill>
                <a:schemeClr val="accent1">
                  <a:lumMod val="60000"/>
                  <a:lumOff val="40000"/>
                </a:schemeClr>
              </a:solidFill>
              <a:effectLst>
                <a:outerShdw blurRad="38100" dist="38100" dir="7020000" algn="tl">
                  <a:srgbClr val="000000">
                    <a:alpha val="35000"/>
                  </a:srgbClr>
                </a:outerShdw>
              </a:effectLst>
              <a:cs typeface="Arial" charset="0"/>
            </a:endParaRPr>
          </a:p>
        </p:txBody>
      </p:sp>
      <p:sp>
        <p:nvSpPr>
          <p:cNvPr id="4" name="Rectangle 3"/>
          <p:cNvSpPr/>
          <p:nvPr/>
        </p:nvSpPr>
        <p:spPr>
          <a:xfrm rot="355146">
            <a:off x="3388816" y="4929041"/>
            <a:ext cx="5954042" cy="584775"/>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3200" b="1" dirty="0">
                <a:ln/>
                <a:solidFill>
                  <a:schemeClr val="accent3"/>
                </a:solidFill>
                <a:cs typeface="Arial" charset="0"/>
              </a:rPr>
              <a:t>“I’m curious”</a:t>
            </a:r>
          </a:p>
        </p:txBody>
      </p:sp>
      <p:sp>
        <p:nvSpPr>
          <p:cNvPr id="6" name="Rectangle 5"/>
          <p:cNvSpPr/>
          <p:nvPr/>
        </p:nvSpPr>
        <p:spPr>
          <a:xfrm rot="21074890">
            <a:off x="445079" y="4428203"/>
            <a:ext cx="4044242" cy="1077218"/>
          </a:xfrm>
          <a:prstGeom prst="rect">
            <a:avLst/>
          </a:prstGeom>
          <a:noFill/>
        </p:spPr>
        <p:txBody>
          <a:bodyPr>
            <a:spAutoFit/>
          </a:bodyPr>
          <a:lstStyle/>
          <a:p>
            <a:pPr algn="ctr" eaLnBrk="1" hangingPunct="1">
              <a:defRPr/>
            </a:pPr>
            <a:r>
              <a:rPr lang="en-US" sz="3200" dirty="0">
                <a:ln w="24500" cmpd="dbl">
                  <a:solidFill>
                    <a:schemeClr val="bg2">
                      <a:lumMod val="75000"/>
                    </a:schemeClr>
                  </a:solidFill>
                  <a:prstDash val="solid"/>
                  <a:miter lim="800000"/>
                </a:ln>
                <a:solidFill>
                  <a:schemeClr val="bg2">
                    <a:lumMod val="75000"/>
                  </a:schemeClr>
                </a:solidFill>
                <a:effectLst>
                  <a:outerShdw blurRad="38100" dist="38100" dir="7020000" algn="tl">
                    <a:srgbClr val="000000">
                      <a:alpha val="35000"/>
                    </a:srgbClr>
                  </a:outerShdw>
                </a:effectLst>
                <a:cs typeface="Arial" charset="0"/>
              </a:rPr>
              <a:t>“So I won’t feel left out”</a:t>
            </a:r>
          </a:p>
        </p:txBody>
      </p:sp>
      <p:sp>
        <p:nvSpPr>
          <p:cNvPr id="8" name="Rectangle 7"/>
          <p:cNvSpPr/>
          <p:nvPr/>
        </p:nvSpPr>
        <p:spPr>
          <a:xfrm>
            <a:off x="225631" y="3324032"/>
            <a:ext cx="5189517"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200" dirty="0">
                <a:ln w="24500" cmpd="dbl">
                  <a:solidFill>
                    <a:srgbClr val="FF0000"/>
                  </a:solidFill>
                  <a:prstDash val="solid"/>
                  <a:miter lim="800000"/>
                </a:ln>
                <a:solidFill>
                  <a:srgbClr val="FF0000"/>
                </a:solidFill>
                <a:effectLst>
                  <a:outerShdw blurRad="38100" dist="38100" dir="7020000" algn="tl">
                    <a:srgbClr val="000000">
                      <a:alpha val="35000"/>
                    </a:srgbClr>
                  </a:outerShdw>
                </a:effectLst>
                <a:cs typeface="Arial" charset="0"/>
              </a:rPr>
              <a:t>“ I use it out of boredom”</a:t>
            </a:r>
          </a:p>
        </p:txBody>
      </p:sp>
      <p:sp>
        <p:nvSpPr>
          <p:cNvPr id="7" name="Rectangle 6"/>
          <p:cNvSpPr/>
          <p:nvPr/>
        </p:nvSpPr>
        <p:spPr>
          <a:xfrm rot="20692467">
            <a:off x="5085239" y="3335680"/>
            <a:ext cx="3563129" cy="584775"/>
          </a:xfrm>
          <a:prstGeom prst="rect">
            <a:avLst/>
          </a:prstGeom>
        </p:spPr>
        <p:txBody>
          <a:bodyPr>
            <a:spAutoFit/>
            <a:scene3d>
              <a:camera prst="orthographicFront"/>
              <a:lightRig rig="threePt" dir="t"/>
            </a:scene3d>
            <a:sp3d extrusionH="57150" contourW="12700">
              <a:extrusionClr>
                <a:schemeClr val="tx2"/>
              </a:extrusionClr>
              <a:contourClr>
                <a:schemeClr val="tx2"/>
              </a:contourClr>
            </a:sp3d>
          </a:bodyPr>
          <a:lstStyle/>
          <a:p>
            <a:pPr algn="ctr" eaLnBrk="1" hangingPunct="1">
              <a:defRPr/>
            </a:pPr>
            <a:r>
              <a:rPr lang="en-US" altLang="en-US" sz="3200" dirty="0">
                <a:ln w="24500" cmpd="dbl">
                  <a:solidFill>
                    <a:srgbClr val="006345"/>
                  </a:solidFill>
                  <a:prstDash val="solid"/>
                  <a:miter lim="800000"/>
                </a:ln>
                <a:solidFill>
                  <a:schemeClr val="accent1">
                    <a:lumMod val="50000"/>
                  </a:schemeClr>
                </a:solidFill>
                <a:effectLst>
                  <a:outerShdw blurRad="38100" dist="38100" dir="7020000" algn="tl">
                    <a:srgbClr val="000000">
                      <a:alpha val="35000"/>
                    </a:srgbClr>
                  </a:outerShdw>
                </a:effectLst>
                <a:cs typeface="Arial" charset="0"/>
              </a:rPr>
              <a:t>“It helps me relax”</a:t>
            </a:r>
            <a:endParaRPr lang="en-US" sz="3200" dirty="0">
              <a:ln w="24500" cmpd="dbl">
                <a:solidFill>
                  <a:srgbClr val="006345"/>
                </a:solidFill>
                <a:prstDash val="solid"/>
                <a:miter lim="800000"/>
              </a:ln>
              <a:solidFill>
                <a:schemeClr val="accent1">
                  <a:lumMod val="50000"/>
                </a:schemeClr>
              </a:solidFill>
              <a:effectLst>
                <a:outerShdw blurRad="38100" dist="38100" dir="7020000" algn="tl">
                  <a:srgbClr val="000000">
                    <a:alpha val="35000"/>
                  </a:srgbClr>
                </a:outerShdw>
              </a:effectLst>
              <a:cs typeface="Arial" charset="0"/>
            </a:endParaRPr>
          </a:p>
        </p:txBody>
      </p:sp>
      <p:sp>
        <p:nvSpPr>
          <p:cNvPr id="21515" name="TextBox 8"/>
          <p:cNvSpPr txBox="1">
            <a:spLocks noChangeArrowheads="1"/>
          </p:cNvSpPr>
          <p:nvPr/>
        </p:nvSpPr>
        <p:spPr bwMode="auto">
          <a:xfrm rot="427231">
            <a:off x="4987787" y="4556869"/>
            <a:ext cx="40375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eaLnBrk="1" hangingPunct="1">
              <a:spcBef>
                <a:spcPct val="0"/>
              </a:spcBef>
              <a:buFontTx/>
              <a:buNone/>
            </a:pPr>
            <a:r>
              <a:rPr lang="en-US" altLang="en-US" dirty="0">
                <a:ln w="24500" cmpd="dbl">
                  <a:solidFill>
                    <a:srgbClr val="C00000"/>
                  </a:solidFill>
                  <a:prstDash val="solid"/>
                  <a:miter lim="800000"/>
                </a:ln>
                <a:solidFill>
                  <a:srgbClr val="C00000"/>
                </a:solidFill>
                <a:effectLst>
                  <a:outerShdw blurRad="38100" dist="38100" dir="7020000" algn="tl">
                    <a:srgbClr val="000000">
                      <a:alpha val="35000"/>
                    </a:srgbClr>
                  </a:outerShdw>
                </a:effectLst>
                <a:latin typeface="Times New Roman" panose="02020603050405020304" pitchFamily="18" charset="0"/>
                <a:cs typeface="Arial" charset="0"/>
              </a:rPr>
              <a:t>“Because I’m not supposed to”</a:t>
            </a:r>
          </a:p>
        </p:txBody>
      </p:sp>
      <p:sp>
        <p:nvSpPr>
          <p:cNvPr id="21516" name="TextBox 9"/>
          <p:cNvSpPr txBox="1">
            <a:spLocks noChangeArrowheads="1"/>
          </p:cNvSpPr>
          <p:nvPr/>
        </p:nvSpPr>
        <p:spPr bwMode="auto">
          <a:xfrm>
            <a:off x="3273735" y="5697374"/>
            <a:ext cx="2383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eaLnBrk="1" hangingPunct="1">
              <a:spcBef>
                <a:spcPct val="0"/>
              </a:spcBef>
              <a:buFontTx/>
              <a:buNone/>
            </a:pPr>
            <a:r>
              <a:rPr lang="en-US" altLang="en-US" dirty="0">
                <a:ln w="24500" cmpd="dbl">
                  <a:solidFill>
                    <a:schemeClr val="accent6">
                      <a:lumMod val="40000"/>
                      <a:lumOff val="60000"/>
                    </a:schemeClr>
                  </a:solidFill>
                  <a:prstDash val="solid"/>
                  <a:miter lim="800000"/>
                </a:ln>
                <a:solidFill>
                  <a:schemeClr val="accent6">
                    <a:lumMod val="40000"/>
                    <a:lumOff val="60000"/>
                  </a:schemeClr>
                </a:solidFill>
                <a:effectLst>
                  <a:outerShdw blurRad="38100" dist="38100" dir="7020000" algn="tl">
                    <a:srgbClr val="000000">
                      <a:alpha val="35000"/>
                    </a:srgbClr>
                  </a:outerShdw>
                </a:effectLst>
                <a:latin typeface="Times New Roman" panose="02020603050405020304" pitchFamily="18" charset="0"/>
                <a:cs typeface="Arial" charset="0"/>
              </a:rPr>
              <a:t>“I can’t stop”</a:t>
            </a:r>
          </a:p>
        </p:txBody>
      </p:sp>
    </p:spTree>
    <p:extLst>
      <p:ext uri="{BB962C8B-B14F-4D97-AF65-F5344CB8AC3E}">
        <p14:creationId xmlns:p14="http://schemas.microsoft.com/office/powerpoint/2010/main" val="2648761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a:xfrm>
            <a:off x="685800" y="1694329"/>
            <a:ext cx="7772400" cy="1143000"/>
          </a:xfrm>
        </p:spPr>
        <p:txBody>
          <a:bodyPr/>
          <a:lstStyle/>
          <a:p>
            <a:r>
              <a:rPr lang="en-US" dirty="0"/>
              <a:t>Health Impacts </a:t>
            </a:r>
          </a:p>
        </p:txBody>
      </p:sp>
      <p:pic>
        <p:nvPicPr>
          <p:cNvPr id="465922" name="Picture 2" descr="Image result for heartbeat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2000" y="2772782"/>
            <a:ext cx="7020000"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73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595313" y="1436688"/>
            <a:ext cx="7759700" cy="3725862"/>
          </a:xfrm>
        </p:spPr>
        <p:txBody>
          <a:bodyPr/>
          <a:lstStyle/>
          <a:p>
            <a:r>
              <a:rPr lang="en-US" dirty="0"/>
              <a:t>What do you think are some immediate risks associated with alcohol use?</a:t>
            </a:r>
          </a:p>
        </p:txBody>
      </p:sp>
    </p:spTree>
    <p:extLst>
      <p:ext uri="{BB962C8B-B14F-4D97-AF65-F5344CB8AC3E}">
        <p14:creationId xmlns:p14="http://schemas.microsoft.com/office/powerpoint/2010/main" val="269894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b="0" dirty="0"/>
              <a:t>Immediate Health Risks</a:t>
            </a:r>
          </a:p>
        </p:txBody>
      </p:sp>
      <p:sp>
        <p:nvSpPr>
          <p:cNvPr id="468995" name="Rectangle 3"/>
          <p:cNvSpPr>
            <a:spLocks noGrp="1" noChangeArrowheads="1"/>
          </p:cNvSpPr>
          <p:nvPr>
            <p:ph type="body" idx="1"/>
          </p:nvPr>
        </p:nvSpPr>
        <p:spPr/>
        <p:txBody>
          <a:bodyPr/>
          <a:lstStyle/>
          <a:p>
            <a:pPr>
              <a:lnSpc>
                <a:spcPct val="80000"/>
              </a:lnSpc>
            </a:pPr>
            <a:r>
              <a:rPr lang="en-US" sz="2800" dirty="0"/>
              <a:t>Violence</a:t>
            </a:r>
          </a:p>
          <a:p>
            <a:pPr marL="0" indent="0">
              <a:lnSpc>
                <a:spcPct val="80000"/>
              </a:lnSpc>
              <a:buNone/>
            </a:pPr>
            <a:endParaRPr lang="en-US" sz="2800" dirty="0"/>
          </a:p>
          <a:p>
            <a:pPr>
              <a:lnSpc>
                <a:spcPct val="80000"/>
              </a:lnSpc>
            </a:pPr>
            <a:r>
              <a:rPr lang="en-US" sz="2800" dirty="0"/>
              <a:t>Risky sexual behaviors   </a:t>
            </a:r>
          </a:p>
          <a:p>
            <a:pPr marL="0" indent="0">
              <a:lnSpc>
                <a:spcPct val="80000"/>
              </a:lnSpc>
              <a:buNone/>
            </a:pPr>
            <a:endParaRPr lang="en-US" sz="2800" dirty="0"/>
          </a:p>
          <a:p>
            <a:pPr>
              <a:lnSpc>
                <a:spcPct val="80000"/>
              </a:lnSpc>
            </a:pPr>
            <a:r>
              <a:rPr lang="en-US" sz="2800" dirty="0"/>
              <a:t>Alcohol poisoning </a:t>
            </a:r>
          </a:p>
          <a:p>
            <a:pPr>
              <a:lnSpc>
                <a:spcPct val="80000"/>
              </a:lnSpc>
            </a:pPr>
            <a:endParaRPr lang="en-US" sz="2800" dirty="0"/>
          </a:p>
          <a:p>
            <a:pPr>
              <a:lnSpc>
                <a:spcPct val="80000"/>
              </a:lnSpc>
            </a:pPr>
            <a:r>
              <a:rPr lang="en-US" sz="2800" dirty="0"/>
              <a:t>Unintentional injuries </a:t>
            </a:r>
          </a:p>
          <a:p>
            <a:pPr>
              <a:lnSpc>
                <a:spcPct val="80000"/>
              </a:lnSpc>
            </a:pPr>
            <a:endParaRPr lang="en-US" sz="2800" dirty="0"/>
          </a:p>
          <a:p>
            <a:pPr>
              <a:lnSpc>
                <a:spcPct val="80000"/>
              </a:lnSpc>
            </a:pPr>
            <a:r>
              <a:rPr lang="en-US" sz="2800" dirty="0"/>
              <a:t>FASD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704" y="2133600"/>
            <a:ext cx="2207790" cy="3410836"/>
          </a:xfrm>
          <a:prstGeom prst="rect">
            <a:avLst/>
          </a:prstGeom>
        </p:spPr>
      </p:pic>
    </p:spTree>
    <p:extLst>
      <p:ext uri="{BB962C8B-B14F-4D97-AF65-F5344CB8AC3E}">
        <p14:creationId xmlns:p14="http://schemas.microsoft.com/office/powerpoint/2010/main" val="2839325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Zurich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39300</TotalTime>
  <Words>4676</Words>
  <Application>Microsoft Office PowerPoint</Application>
  <PresentationFormat>On-screen Show (4:3)</PresentationFormat>
  <Paragraphs>569</Paragraphs>
  <Slides>46</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ＭＳ Ｐゴシック</vt:lpstr>
      <vt:lpstr>Arial</vt:lpstr>
      <vt:lpstr>Calibri</vt:lpstr>
      <vt:lpstr>Times New Roman</vt:lpstr>
      <vt:lpstr>Wingdings</vt:lpstr>
      <vt:lpstr>Zurich BT</vt:lpstr>
      <vt:lpstr>Default Design</vt:lpstr>
      <vt:lpstr>Document</vt:lpstr>
      <vt:lpstr>PowerPoint Presentation</vt:lpstr>
      <vt:lpstr>Alcohol</vt:lpstr>
      <vt:lpstr>Goals</vt:lpstr>
      <vt:lpstr>PowerPoint Presentation</vt:lpstr>
      <vt:lpstr>Alcohol</vt:lpstr>
      <vt:lpstr>Why youth are Drinking… </vt:lpstr>
      <vt:lpstr>Health Impacts </vt:lpstr>
      <vt:lpstr>What do you think are some immediate risks associated with alcohol use?</vt:lpstr>
      <vt:lpstr>Immediate Health Risks</vt:lpstr>
      <vt:lpstr>Possible Consequences of Drinking Alcohol</vt:lpstr>
      <vt:lpstr>What do you think some of the long term risks are with alcohol use?</vt:lpstr>
      <vt:lpstr>Long Term Health Risks</vt:lpstr>
      <vt:lpstr>Teen Brain</vt:lpstr>
      <vt:lpstr>PowerPoint Presentation</vt:lpstr>
      <vt:lpstr>What influences intoxication ?</vt:lpstr>
      <vt:lpstr>Women and Alcohol</vt:lpstr>
      <vt:lpstr>Women and Alcohol cont.</vt:lpstr>
      <vt:lpstr>Drunkorexia </vt:lpstr>
      <vt:lpstr>Play Matters </vt:lpstr>
      <vt:lpstr>Who knows what alcohol poisoning is?</vt:lpstr>
      <vt:lpstr>Alcohol Poisoning</vt:lpstr>
      <vt:lpstr>What are the symptoms of alcohol poisoning?</vt:lpstr>
      <vt:lpstr>Symptoms </vt:lpstr>
      <vt:lpstr>What should you do if someone has alcohol poisoning?</vt:lpstr>
      <vt:lpstr>Action </vt:lpstr>
      <vt:lpstr>Recovery Position</vt:lpstr>
      <vt:lpstr>Alcohol and Medication</vt:lpstr>
      <vt:lpstr>Alcohol and Energy Drinks</vt:lpstr>
      <vt:lpstr>Alcohol and Energy Drinks</vt:lpstr>
      <vt:lpstr>Low-Risk Alcohol Drinking Guidelines</vt:lpstr>
      <vt:lpstr>What is a Standard Drink?</vt:lpstr>
      <vt:lpstr>PowerPoint Presentation</vt:lpstr>
      <vt:lpstr>Low Risk Drinking Guidelines </vt:lpstr>
      <vt:lpstr>School Alcohol Policy </vt:lpstr>
      <vt:lpstr>The Law</vt:lpstr>
      <vt:lpstr>“New” Law</vt:lpstr>
      <vt:lpstr>Penalties</vt:lpstr>
      <vt:lpstr>Happy Hour Fail</vt:lpstr>
      <vt:lpstr>Alcohol Liability</vt:lpstr>
      <vt:lpstr>Reduce Your Risks</vt:lpstr>
      <vt:lpstr>Reduce Your Risks</vt:lpstr>
      <vt:lpstr>Community Supports</vt:lpstr>
      <vt:lpstr>Community Supports</vt:lpstr>
      <vt:lpstr>Community Supports</vt:lpstr>
      <vt:lpstr>Web Resources</vt:lpstr>
      <vt:lpstr>Questions?</vt:lpstr>
    </vt:vector>
  </TitlesOfParts>
  <Company>Sharp Fusion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Lionel Morise</dc:creator>
  <cp:lastModifiedBy>Sarah Hill</cp:lastModifiedBy>
  <cp:revision>539</cp:revision>
  <cp:lastPrinted>2017-08-28T17:32:00Z</cp:lastPrinted>
  <dcterms:created xsi:type="dcterms:W3CDTF">2001-10-02T16:36:58Z</dcterms:created>
  <dcterms:modified xsi:type="dcterms:W3CDTF">2019-03-04T20:08:16Z</dcterms:modified>
</cp:coreProperties>
</file>