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4.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5.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7.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58" r:id="rId3"/>
    <p:sldId id="294" r:id="rId4"/>
    <p:sldId id="296" r:id="rId5"/>
    <p:sldId id="295" r:id="rId6"/>
    <p:sldId id="278" r:id="rId7"/>
    <p:sldId id="292" r:id="rId8"/>
    <p:sldId id="256"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9" r:id="rId28"/>
    <p:sldId id="280" r:id="rId29"/>
    <p:sldId id="281" r:id="rId30"/>
    <p:sldId id="283" r:id="rId31"/>
    <p:sldId id="284" r:id="rId32"/>
    <p:sldId id="286" r:id="rId33"/>
    <p:sldId id="277" r:id="rId34"/>
    <p:sldId id="287" r:id="rId35"/>
    <p:sldId id="288" r:id="rId36"/>
    <p:sldId id="289" r:id="rId37"/>
    <p:sldId id="290" r:id="rId38"/>
    <p:sldId id="291" r:id="rId39"/>
  </p:sldIdLst>
  <p:sldSz cx="9144000" cy="6858000" type="screen4x3"/>
  <p:notesSz cx="7315200" cy="9601200"/>
  <p:defaultTextStyle>
    <a:defPPr>
      <a:defRPr lang="en-CA"/>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Campbell" initials="MC" lastIdx="8" clrIdx="0">
    <p:extLst/>
  </p:cmAuthor>
  <p:cmAuthor id="2" name="tradml@on.aibn.com" initials="t" lastIdx="1" clrIdx="1">
    <p:extLst/>
  </p:cmAuthor>
  <p:cmAuthor id="3" name="Baillargeon,Louise" initials="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070" autoAdjust="0"/>
    <p:restoredTop sz="91176" autoAdjust="0"/>
  </p:normalViewPr>
  <p:slideViewPr>
    <p:cSldViewPr>
      <p:cViewPr varScale="1">
        <p:scale>
          <a:sx n="113" d="100"/>
          <a:sy n="113" d="100"/>
        </p:scale>
        <p:origin x="-237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3084" y="2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0" tIns="48329" rIns="96660" bIns="48329" numCol="1" anchor="t" anchorCtr="0" compatLnSpc="1">
            <a:prstTxWarp prst="textNoShape">
              <a:avLst/>
            </a:prstTxWarp>
          </a:bodyPr>
          <a:lstStyle>
            <a:lvl1pPr defTabSz="966788">
              <a:defRPr sz="1300"/>
            </a:lvl1pPr>
          </a:lstStyle>
          <a:p>
            <a:endParaRPr lang="en-CA" altLang="en-US" dirty="0"/>
          </a:p>
        </p:txBody>
      </p:sp>
      <p:sp>
        <p:nvSpPr>
          <p:cNvPr id="5123" name="Rectangle 3"/>
          <p:cNvSpPr>
            <a:spLocks noGrp="1" noChangeArrowheads="1"/>
          </p:cNvSpPr>
          <p:nvPr>
            <p:ph type="dt" sz="quarter" idx="1"/>
          </p:nvPr>
        </p:nvSpPr>
        <p:spPr bwMode="auto">
          <a:xfrm>
            <a:off x="414655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0" tIns="48329" rIns="96660" bIns="48329" numCol="1" anchor="t" anchorCtr="0" compatLnSpc="1">
            <a:prstTxWarp prst="textNoShape">
              <a:avLst/>
            </a:prstTxWarp>
          </a:bodyPr>
          <a:lstStyle>
            <a:lvl1pPr algn="r" defTabSz="966788">
              <a:defRPr sz="1300"/>
            </a:lvl1pPr>
          </a:lstStyle>
          <a:p>
            <a:endParaRPr lang="en-CA" altLang="en-US" dirty="0"/>
          </a:p>
        </p:txBody>
      </p:sp>
      <p:sp>
        <p:nvSpPr>
          <p:cNvPr id="5124" name="Rectangle 4"/>
          <p:cNvSpPr>
            <a:spLocks noGrp="1" noChangeArrowheads="1"/>
          </p:cNvSpPr>
          <p:nvPr>
            <p:ph type="ftr" sz="quarter" idx="2"/>
          </p:nvPr>
        </p:nvSpPr>
        <p:spPr bwMode="auto">
          <a:xfrm>
            <a:off x="0" y="9121775"/>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0" tIns="48329" rIns="96660" bIns="48329" numCol="1" anchor="b" anchorCtr="0" compatLnSpc="1">
            <a:prstTxWarp prst="textNoShape">
              <a:avLst/>
            </a:prstTxWarp>
          </a:bodyPr>
          <a:lstStyle>
            <a:lvl1pPr defTabSz="966788">
              <a:defRPr sz="1300"/>
            </a:lvl1pPr>
          </a:lstStyle>
          <a:p>
            <a:endParaRPr lang="en-CA" altLang="en-US" dirty="0"/>
          </a:p>
        </p:txBody>
      </p:sp>
      <p:sp>
        <p:nvSpPr>
          <p:cNvPr id="5125" name="Rectangle 5"/>
          <p:cNvSpPr>
            <a:spLocks noGrp="1" noChangeArrowheads="1"/>
          </p:cNvSpPr>
          <p:nvPr>
            <p:ph type="sldNum" sz="quarter" idx="3"/>
          </p:nvPr>
        </p:nvSpPr>
        <p:spPr bwMode="auto">
          <a:xfrm>
            <a:off x="4146550" y="9121775"/>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0" tIns="48329" rIns="96660" bIns="48329" numCol="1" anchor="b" anchorCtr="0" compatLnSpc="1">
            <a:prstTxWarp prst="textNoShape">
              <a:avLst/>
            </a:prstTxWarp>
          </a:bodyPr>
          <a:lstStyle>
            <a:lvl1pPr algn="r" defTabSz="966788">
              <a:defRPr sz="1300"/>
            </a:lvl1pPr>
          </a:lstStyle>
          <a:p>
            <a:fld id="{D1082D45-506B-4F31-BDE7-6064B71B6D12}" type="slidenum">
              <a:rPr lang="en-CA" altLang="en-US"/>
              <a:pPr/>
              <a:t>‹#›</a:t>
            </a:fld>
            <a:endParaRPr lang="en-CA" altLang="en-US" dirty="0"/>
          </a:p>
        </p:txBody>
      </p:sp>
    </p:spTree>
    <p:extLst>
      <p:ext uri="{BB962C8B-B14F-4D97-AF65-F5344CB8AC3E}">
        <p14:creationId xmlns:p14="http://schemas.microsoft.com/office/powerpoint/2010/main" val="366304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3542087-85CE-46A2-AB34-D4CF62A0970C}" type="slidenum">
              <a:rPr lang="en-CA" smtClean="0"/>
              <a:t>‹#›</a:t>
            </a:fld>
            <a:endParaRPr lang="en-CA" dirty="0"/>
          </a:p>
        </p:txBody>
      </p:sp>
    </p:spTree>
    <p:extLst>
      <p:ext uri="{BB962C8B-B14F-4D97-AF65-F5344CB8AC3E}">
        <p14:creationId xmlns:p14="http://schemas.microsoft.com/office/powerpoint/2010/main" val="364971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a:t>
            </a:fld>
            <a:endParaRPr lang="en-CA" dirty="0"/>
          </a:p>
        </p:txBody>
      </p:sp>
    </p:spTree>
    <p:extLst>
      <p:ext uri="{BB962C8B-B14F-4D97-AF65-F5344CB8AC3E}">
        <p14:creationId xmlns:p14="http://schemas.microsoft.com/office/powerpoint/2010/main" val="309679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10</a:t>
            </a:fld>
            <a:endParaRPr lang="en-CA" dirty="0"/>
          </a:p>
        </p:txBody>
      </p:sp>
    </p:spTree>
    <p:extLst>
      <p:ext uri="{BB962C8B-B14F-4D97-AF65-F5344CB8AC3E}">
        <p14:creationId xmlns:p14="http://schemas.microsoft.com/office/powerpoint/2010/main" val="177015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11</a:t>
            </a:fld>
            <a:endParaRPr lang="en-CA" dirty="0"/>
          </a:p>
        </p:txBody>
      </p:sp>
    </p:spTree>
    <p:extLst>
      <p:ext uri="{BB962C8B-B14F-4D97-AF65-F5344CB8AC3E}">
        <p14:creationId xmlns:p14="http://schemas.microsoft.com/office/powerpoint/2010/main" val="4750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12</a:t>
            </a:fld>
            <a:endParaRPr lang="en-CA" dirty="0"/>
          </a:p>
        </p:txBody>
      </p:sp>
    </p:spTree>
    <p:extLst>
      <p:ext uri="{BB962C8B-B14F-4D97-AF65-F5344CB8AC3E}">
        <p14:creationId xmlns:p14="http://schemas.microsoft.com/office/powerpoint/2010/main" val="273528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13</a:t>
            </a:fld>
            <a:endParaRPr lang="en-CA" dirty="0"/>
          </a:p>
        </p:txBody>
      </p:sp>
    </p:spTree>
    <p:extLst>
      <p:ext uri="{BB962C8B-B14F-4D97-AF65-F5344CB8AC3E}">
        <p14:creationId xmlns:p14="http://schemas.microsoft.com/office/powerpoint/2010/main" val="142721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14</a:t>
            </a:fld>
            <a:endParaRPr lang="en-CA" dirty="0"/>
          </a:p>
        </p:txBody>
      </p:sp>
    </p:spTree>
    <p:extLst>
      <p:ext uri="{BB962C8B-B14F-4D97-AF65-F5344CB8AC3E}">
        <p14:creationId xmlns:p14="http://schemas.microsoft.com/office/powerpoint/2010/main" val="65954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15</a:t>
            </a:fld>
            <a:endParaRPr lang="en-CA" dirty="0"/>
          </a:p>
        </p:txBody>
      </p:sp>
    </p:spTree>
    <p:extLst>
      <p:ext uri="{BB962C8B-B14F-4D97-AF65-F5344CB8AC3E}">
        <p14:creationId xmlns:p14="http://schemas.microsoft.com/office/powerpoint/2010/main" val="18399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16</a:t>
            </a:fld>
            <a:endParaRPr lang="en-CA" dirty="0"/>
          </a:p>
        </p:txBody>
      </p:sp>
    </p:spTree>
    <p:extLst>
      <p:ext uri="{BB962C8B-B14F-4D97-AF65-F5344CB8AC3E}">
        <p14:creationId xmlns:p14="http://schemas.microsoft.com/office/powerpoint/2010/main" val="87079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17</a:t>
            </a:fld>
            <a:endParaRPr lang="en-CA" dirty="0"/>
          </a:p>
        </p:txBody>
      </p:sp>
    </p:spTree>
    <p:extLst>
      <p:ext uri="{BB962C8B-B14F-4D97-AF65-F5344CB8AC3E}">
        <p14:creationId xmlns:p14="http://schemas.microsoft.com/office/powerpoint/2010/main" val="253975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18</a:t>
            </a:fld>
            <a:endParaRPr lang="en-CA" dirty="0"/>
          </a:p>
        </p:txBody>
      </p:sp>
    </p:spTree>
    <p:extLst>
      <p:ext uri="{BB962C8B-B14F-4D97-AF65-F5344CB8AC3E}">
        <p14:creationId xmlns:p14="http://schemas.microsoft.com/office/powerpoint/2010/main" val="411165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19</a:t>
            </a:fld>
            <a:endParaRPr lang="en-CA" dirty="0"/>
          </a:p>
        </p:txBody>
      </p:sp>
    </p:spTree>
    <p:extLst>
      <p:ext uri="{BB962C8B-B14F-4D97-AF65-F5344CB8AC3E}">
        <p14:creationId xmlns:p14="http://schemas.microsoft.com/office/powerpoint/2010/main" val="311844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2</a:t>
            </a:fld>
            <a:endParaRPr lang="en-CA" dirty="0"/>
          </a:p>
        </p:txBody>
      </p:sp>
    </p:spTree>
    <p:extLst>
      <p:ext uri="{BB962C8B-B14F-4D97-AF65-F5344CB8AC3E}">
        <p14:creationId xmlns:p14="http://schemas.microsoft.com/office/powerpoint/2010/main" val="253504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20</a:t>
            </a:fld>
            <a:endParaRPr lang="en-CA" dirty="0"/>
          </a:p>
        </p:txBody>
      </p:sp>
    </p:spTree>
    <p:extLst>
      <p:ext uri="{BB962C8B-B14F-4D97-AF65-F5344CB8AC3E}">
        <p14:creationId xmlns:p14="http://schemas.microsoft.com/office/powerpoint/2010/main" val="275925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21</a:t>
            </a:fld>
            <a:endParaRPr lang="en-CA" dirty="0"/>
          </a:p>
        </p:txBody>
      </p:sp>
    </p:spTree>
    <p:extLst>
      <p:ext uri="{BB962C8B-B14F-4D97-AF65-F5344CB8AC3E}">
        <p14:creationId xmlns:p14="http://schemas.microsoft.com/office/powerpoint/2010/main" val="3694244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22</a:t>
            </a:fld>
            <a:endParaRPr lang="en-CA" dirty="0"/>
          </a:p>
        </p:txBody>
      </p:sp>
    </p:spTree>
    <p:extLst>
      <p:ext uri="{BB962C8B-B14F-4D97-AF65-F5344CB8AC3E}">
        <p14:creationId xmlns:p14="http://schemas.microsoft.com/office/powerpoint/2010/main" val="891226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23</a:t>
            </a:fld>
            <a:endParaRPr lang="en-CA" dirty="0"/>
          </a:p>
        </p:txBody>
      </p:sp>
    </p:spTree>
    <p:extLst>
      <p:ext uri="{BB962C8B-B14F-4D97-AF65-F5344CB8AC3E}">
        <p14:creationId xmlns:p14="http://schemas.microsoft.com/office/powerpoint/2010/main" val="1209860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24</a:t>
            </a:fld>
            <a:endParaRPr lang="en-CA" dirty="0"/>
          </a:p>
        </p:txBody>
      </p:sp>
    </p:spTree>
    <p:extLst>
      <p:ext uri="{BB962C8B-B14F-4D97-AF65-F5344CB8AC3E}">
        <p14:creationId xmlns:p14="http://schemas.microsoft.com/office/powerpoint/2010/main" val="3339126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Calibri" panose="020F0502020204030204" pitchFamily="34" charset="0"/>
                <a:cs typeface="Arial" panose="020B0604020202020204" pitchFamily="34" charset="0"/>
              </a:rPr>
              <a:t>(Crowe et Murray, 2013)</a:t>
            </a:r>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25</a:t>
            </a:fld>
            <a:endParaRPr lang="en-CA" dirty="0"/>
          </a:p>
        </p:txBody>
      </p:sp>
    </p:spTree>
    <p:extLst>
      <p:ext uri="{BB962C8B-B14F-4D97-AF65-F5344CB8AC3E}">
        <p14:creationId xmlns:p14="http://schemas.microsoft.com/office/powerpoint/2010/main" val="2154789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26</a:t>
            </a:fld>
            <a:endParaRPr lang="en-CA" dirty="0"/>
          </a:p>
        </p:txBody>
      </p:sp>
    </p:spTree>
    <p:extLst>
      <p:ext uri="{BB962C8B-B14F-4D97-AF65-F5344CB8AC3E}">
        <p14:creationId xmlns:p14="http://schemas.microsoft.com/office/powerpoint/2010/main" val="3570093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27</a:t>
            </a:fld>
            <a:endParaRPr lang="en-CA" dirty="0"/>
          </a:p>
        </p:txBody>
      </p:sp>
    </p:spTree>
    <p:extLst>
      <p:ext uri="{BB962C8B-B14F-4D97-AF65-F5344CB8AC3E}">
        <p14:creationId xmlns:p14="http://schemas.microsoft.com/office/powerpoint/2010/main" val="233071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Calibri" panose="020F0502020204030204" pitchFamily="34" charset="0"/>
                <a:cs typeface="Times New Roman" panose="02020603050405020304" pitchFamily="18" charset="0"/>
              </a:rPr>
              <a:t>(</a:t>
            </a:r>
            <a:r>
              <a:rPr lang="fr-CA" sz="1200" dirty="0">
                <a:latin typeface="Arial" panose="020B0604020202020204" pitchFamily="34" charset="0"/>
                <a:ea typeface="Calibri" panose="020F0502020204030204" pitchFamily="34" charset="0"/>
                <a:cs typeface="Times New Roman" panose="02020603050405020304" pitchFamily="18" charset="0"/>
              </a:rPr>
              <a:t>Saine alimentation Ontario</a:t>
            </a:r>
            <a:r>
              <a:rPr lang="en-US" sz="1200" dirty="0">
                <a:latin typeface="Arial" panose="020B0604020202020204" pitchFamily="34" charset="0"/>
                <a:ea typeface="Calibri" panose="020F0502020204030204" pitchFamily="34" charset="0"/>
                <a:cs typeface="Times New Roman" panose="02020603050405020304" pitchFamily="18" charset="0"/>
              </a:rPr>
              <a:t>, 2016)</a:t>
            </a:r>
            <a:r>
              <a:rPr lang="en-CA" sz="1200" dirty="0">
                <a:latin typeface="Arial" panose="020B0604020202020204" pitchFamily="34" charset="0"/>
                <a:ea typeface="Calibri" panose="020F0502020204030204" pitchFamily="34" charset="0"/>
                <a:cs typeface="Times New Roman" panose="02020603050405020304" pitchFamily="18" charset="0"/>
              </a:rPr>
              <a:t>  </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28</a:t>
            </a:fld>
            <a:endParaRPr lang="en-CA" dirty="0"/>
          </a:p>
        </p:txBody>
      </p:sp>
    </p:spTree>
    <p:extLst>
      <p:ext uri="{BB962C8B-B14F-4D97-AF65-F5344CB8AC3E}">
        <p14:creationId xmlns:p14="http://schemas.microsoft.com/office/powerpoint/2010/main" val="4128113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dirty="0">
                <a:latin typeface="Arial" panose="020B0604020202020204" pitchFamily="34" charset="0"/>
                <a:ea typeface="Calibri" panose="020F0502020204030204" pitchFamily="34" charset="0"/>
                <a:cs typeface="Times New Roman" panose="02020603050405020304" pitchFamily="18" charset="0"/>
              </a:rPr>
              <a:t>(</a:t>
            </a:r>
            <a:r>
              <a:rPr lang="fr-CA" dirty="0">
                <a:latin typeface="Arial" panose="020B0604020202020204" pitchFamily="34" charset="0"/>
                <a:ea typeface="Calibri" panose="020F0502020204030204" pitchFamily="34" charset="0"/>
                <a:cs typeface="Times New Roman" panose="02020603050405020304" pitchFamily="18" charset="0"/>
              </a:rPr>
              <a:t>Saine alimentation Ontario</a:t>
            </a:r>
            <a:r>
              <a:rPr lang="en-US" sz="1200" dirty="0">
                <a:latin typeface="Arial" panose="020B0604020202020204" pitchFamily="34" charset="0"/>
                <a:ea typeface="Calibri" panose="020F0502020204030204" pitchFamily="34" charset="0"/>
                <a:cs typeface="Times New Roman" panose="02020603050405020304" pitchFamily="18" charset="0"/>
              </a:rPr>
              <a:t>, 2016)</a:t>
            </a:r>
            <a:endParaRPr lang="en-CA" sz="11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29</a:t>
            </a:fld>
            <a:endParaRPr lang="en-CA" dirty="0"/>
          </a:p>
        </p:txBody>
      </p:sp>
    </p:spTree>
    <p:extLst>
      <p:ext uri="{BB962C8B-B14F-4D97-AF65-F5344CB8AC3E}">
        <p14:creationId xmlns:p14="http://schemas.microsoft.com/office/powerpoint/2010/main" val="285025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
            </a:r>
            <a:r>
              <a:rPr lang="fr-CA" dirty="0">
                <a:latin typeface="Arial" panose="020B0604020202020204" pitchFamily="34" charset="0"/>
                <a:cs typeface="Arial" panose="020B0604020202020204" pitchFamily="34" charset="0"/>
              </a:rPr>
              <a:t>Organisation mondiale de la Santé</a:t>
            </a:r>
            <a:r>
              <a:rPr lang="en-US" sz="1200" dirty="0">
                <a:latin typeface="Arial" panose="020B0604020202020204" pitchFamily="34" charset="0"/>
                <a:cs typeface="Arial" panose="020B0604020202020204" pitchFamily="34" charset="0"/>
              </a:rPr>
              <a:t>, 2015)</a:t>
            </a:r>
            <a:endParaRPr lang="en-CA" sz="12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3</a:t>
            </a:fld>
            <a:endParaRPr lang="en-CA" dirty="0"/>
          </a:p>
        </p:txBody>
      </p:sp>
    </p:spTree>
    <p:extLst>
      <p:ext uri="{BB962C8B-B14F-4D97-AF65-F5344CB8AC3E}">
        <p14:creationId xmlns:p14="http://schemas.microsoft.com/office/powerpoint/2010/main" val="366225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30</a:t>
            </a:fld>
            <a:endParaRPr lang="en-CA" dirty="0"/>
          </a:p>
        </p:txBody>
      </p:sp>
    </p:spTree>
    <p:extLst>
      <p:ext uri="{BB962C8B-B14F-4D97-AF65-F5344CB8AC3E}">
        <p14:creationId xmlns:p14="http://schemas.microsoft.com/office/powerpoint/2010/main" val="2711157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Calibri" panose="020F0502020204030204" pitchFamily="34" charset="0"/>
                <a:cs typeface="Arial" panose="020B0604020202020204" pitchFamily="34" charset="0"/>
              </a:rPr>
              <a:t>(Crowe et Murray, 2013)</a:t>
            </a:r>
            <a:endParaRPr lang="en-CA" sz="1200" dirty="0">
              <a:latin typeface="Arial" panose="020B06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31</a:t>
            </a:fld>
            <a:endParaRPr lang="en-CA" dirty="0"/>
          </a:p>
        </p:txBody>
      </p:sp>
    </p:spTree>
    <p:extLst>
      <p:ext uri="{BB962C8B-B14F-4D97-AF65-F5344CB8AC3E}">
        <p14:creationId xmlns:p14="http://schemas.microsoft.com/office/powerpoint/2010/main" val="1556548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Arial" panose="020B0604020202020204" pitchFamily="34" charset="0"/>
                <a:ea typeface="Calibri" panose="020F0502020204030204" pitchFamily="34" charset="0"/>
                <a:cs typeface="Arial" panose="020B0604020202020204" pitchFamily="34" charset="0"/>
              </a:rPr>
              <a:t>(</a:t>
            </a:r>
            <a:r>
              <a:rPr lang="fr-CA" dirty="0">
                <a:latin typeface="Arial" panose="020B0604020202020204" pitchFamily="34" charset="0"/>
                <a:ea typeface="Calibri" panose="020F0502020204030204" pitchFamily="34" charset="0"/>
                <a:cs typeface="Times New Roman" panose="02020603050405020304" pitchFamily="18" charset="0"/>
              </a:rPr>
              <a:t>Saine alimentation Ontario</a:t>
            </a:r>
            <a:r>
              <a:rPr lang="en-US" sz="1200" dirty="0">
                <a:latin typeface="Arial" panose="020B0604020202020204" pitchFamily="34" charset="0"/>
                <a:ea typeface="Calibri" panose="020F0502020204030204" pitchFamily="34" charset="0"/>
                <a:cs typeface="Arial" panose="020B0604020202020204" pitchFamily="34" charset="0"/>
              </a:rPr>
              <a:t>, 2015</a:t>
            </a:r>
            <a:r>
              <a:rPr lang="en-US" sz="1200" dirty="0">
                <a:latin typeface="Arial" panose="020B0604020202020204" pitchFamily="34" charset="0"/>
                <a:ea typeface="Calibri" panose="020F0502020204030204" pitchFamily="34" charset="0"/>
                <a:cs typeface="Times New Roman" panose="02020603050405020304" pitchFamily="18" charset="0"/>
              </a:rPr>
              <a:t>)</a:t>
            </a:r>
            <a:r>
              <a:rPr lang="en-CA" sz="1200" dirty="0">
                <a:latin typeface="Arial" panose="020B060402020202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32</a:t>
            </a:fld>
            <a:endParaRPr lang="en-CA" dirty="0"/>
          </a:p>
        </p:txBody>
      </p:sp>
    </p:spTree>
    <p:extLst>
      <p:ext uri="{BB962C8B-B14F-4D97-AF65-F5344CB8AC3E}">
        <p14:creationId xmlns:p14="http://schemas.microsoft.com/office/powerpoint/2010/main" val="1309081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Calibri" panose="020F0502020204030204" pitchFamily="34" charset="0"/>
                <a:cs typeface="Times New Roman" panose="02020603050405020304" pitchFamily="18" charset="0"/>
              </a:rPr>
              <a:t>(</a:t>
            </a:r>
            <a:r>
              <a:rPr lang="fr-CA" sz="1200" dirty="0">
                <a:latin typeface="Arial" panose="020B0604020202020204" pitchFamily="34" charset="0"/>
                <a:ea typeface="Calibri" panose="020F0502020204030204" pitchFamily="34" charset="0"/>
                <a:cs typeface="Times New Roman" panose="02020603050405020304" pitchFamily="18" charset="0"/>
              </a:rPr>
              <a:t>Enquête su</a:t>
            </a:r>
            <a:r>
              <a:rPr lang="fr-CA" dirty="0">
                <a:latin typeface="Arial" panose="020B0604020202020204" pitchFamily="34" charset="0"/>
                <a:ea typeface="Calibri" panose="020F0502020204030204" pitchFamily="34" charset="0"/>
                <a:cs typeface="Times New Roman" panose="02020603050405020304" pitchFamily="18" charset="0"/>
              </a:rPr>
              <a:t>r la santé dans les collectivités canadiennes</a:t>
            </a:r>
            <a:r>
              <a:rPr lang="en-CA" sz="1200" dirty="0" smtClean="0">
                <a:latin typeface="Arial" panose="020B0604020202020204" pitchFamily="34" charset="0"/>
                <a:ea typeface="Calibri" panose="020F0502020204030204" pitchFamily="34" charset="0"/>
                <a:cs typeface="Times New Roman" panose="02020603050405020304" pitchFamily="18" charset="0"/>
              </a:rPr>
              <a:t>, 2004</a:t>
            </a:r>
            <a:r>
              <a:rPr lang="en-CA" sz="1200" dirty="0">
                <a:latin typeface="Arial" panose="020B060402020202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33</a:t>
            </a:fld>
            <a:endParaRPr lang="en-CA" dirty="0"/>
          </a:p>
        </p:txBody>
      </p:sp>
    </p:spTree>
    <p:extLst>
      <p:ext uri="{BB962C8B-B14F-4D97-AF65-F5344CB8AC3E}">
        <p14:creationId xmlns:p14="http://schemas.microsoft.com/office/powerpoint/2010/main" val="1395488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34</a:t>
            </a:fld>
            <a:endParaRPr lang="en-CA" dirty="0"/>
          </a:p>
        </p:txBody>
      </p:sp>
    </p:spTree>
    <p:extLst>
      <p:ext uri="{BB962C8B-B14F-4D97-AF65-F5344CB8AC3E}">
        <p14:creationId xmlns:p14="http://schemas.microsoft.com/office/powerpoint/2010/main" val="310827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35</a:t>
            </a:fld>
            <a:endParaRPr lang="en-CA" dirty="0"/>
          </a:p>
        </p:txBody>
      </p:sp>
    </p:spTree>
    <p:extLst>
      <p:ext uri="{BB962C8B-B14F-4D97-AF65-F5344CB8AC3E}">
        <p14:creationId xmlns:p14="http://schemas.microsoft.com/office/powerpoint/2010/main" val="2865121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9288" y="4584576"/>
            <a:ext cx="5851525" cy="3779837"/>
          </a:xfrm>
        </p:spPr>
        <p:txBody>
          <a:bodyPr/>
          <a:lstStyle/>
          <a:p>
            <a:r>
              <a:rPr lang="fr-CA" dirty="0" smtClean="0"/>
              <a:t>You </a:t>
            </a:r>
            <a:r>
              <a:rPr lang="fr-CA" dirty="0" err="1" smtClean="0"/>
              <a:t>may</a:t>
            </a:r>
            <a:r>
              <a:rPr lang="fr-CA" dirty="0" smtClean="0"/>
              <a:t> </a:t>
            </a:r>
            <a:r>
              <a:rPr lang="fr-CA" dirty="0" err="1" smtClean="0"/>
              <a:t>want</a:t>
            </a:r>
            <a:r>
              <a:rPr lang="fr-CA" dirty="0" smtClean="0"/>
              <a:t> to replace </a:t>
            </a:r>
            <a:r>
              <a:rPr lang="fr-CA" dirty="0" err="1" smtClean="0"/>
              <a:t>this</a:t>
            </a:r>
            <a:r>
              <a:rPr lang="fr-CA" dirty="0" smtClean="0"/>
              <a:t> poster </a:t>
            </a:r>
            <a:r>
              <a:rPr lang="fr-CA" dirty="0" err="1" smtClean="0"/>
              <a:t>with</a:t>
            </a:r>
            <a:r>
              <a:rPr lang="fr-CA" dirty="0" smtClean="0"/>
              <a:t> an image. I have </a:t>
            </a:r>
            <a:r>
              <a:rPr lang="fr-CA" dirty="0" err="1" smtClean="0"/>
              <a:t>seen</a:t>
            </a:r>
            <a:r>
              <a:rPr lang="fr-CA" dirty="0" smtClean="0"/>
              <a:t> </a:t>
            </a:r>
            <a:r>
              <a:rPr lang="fr-CA" dirty="0" err="1" smtClean="0"/>
              <a:t>several</a:t>
            </a:r>
            <a:r>
              <a:rPr lang="fr-CA" dirty="0" smtClean="0"/>
              <a:t> </a:t>
            </a:r>
            <a:r>
              <a:rPr lang="fr-CA" dirty="0" err="1" smtClean="0"/>
              <a:t>with</a:t>
            </a:r>
            <a:r>
              <a:rPr lang="fr-CA" dirty="0" smtClean="0"/>
              <a:t> glasses full of </a:t>
            </a:r>
            <a:r>
              <a:rPr lang="fr-CA" dirty="0" err="1" smtClean="0"/>
              <a:t>sugar</a:t>
            </a:r>
            <a:r>
              <a:rPr lang="fr-CA" dirty="0" smtClean="0"/>
              <a:t> or </a:t>
            </a:r>
            <a:r>
              <a:rPr lang="fr-CA" dirty="0" err="1" smtClean="0"/>
              <a:t>sugar</a:t>
            </a:r>
            <a:r>
              <a:rPr lang="fr-CA" dirty="0" smtClean="0"/>
              <a:t> </a:t>
            </a:r>
            <a:r>
              <a:rPr lang="fr-CA" dirty="0" err="1" smtClean="0"/>
              <a:t>coming</a:t>
            </a:r>
            <a:r>
              <a:rPr lang="fr-CA" dirty="0" smtClean="0"/>
              <a:t> out of a </a:t>
            </a:r>
            <a:r>
              <a:rPr lang="fr-CA" dirty="0" err="1" smtClean="0"/>
              <a:t>can</a:t>
            </a:r>
            <a:r>
              <a:rPr lang="fr-CA" smtClean="0"/>
              <a:t> </a:t>
            </a:r>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36</a:t>
            </a:fld>
            <a:endParaRPr lang="en-CA" dirty="0"/>
          </a:p>
        </p:txBody>
      </p:sp>
    </p:spTree>
    <p:extLst>
      <p:ext uri="{BB962C8B-B14F-4D97-AF65-F5344CB8AC3E}">
        <p14:creationId xmlns:p14="http://schemas.microsoft.com/office/powerpoint/2010/main" val="2532783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37</a:t>
            </a:fld>
            <a:endParaRPr lang="en-CA" dirty="0"/>
          </a:p>
        </p:txBody>
      </p:sp>
    </p:spTree>
    <p:extLst>
      <p:ext uri="{BB962C8B-B14F-4D97-AF65-F5344CB8AC3E}">
        <p14:creationId xmlns:p14="http://schemas.microsoft.com/office/powerpoint/2010/main" val="290644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38</a:t>
            </a:fld>
            <a:endParaRPr lang="en-CA" dirty="0"/>
          </a:p>
        </p:txBody>
      </p:sp>
    </p:spTree>
    <p:extLst>
      <p:ext uri="{BB962C8B-B14F-4D97-AF65-F5344CB8AC3E}">
        <p14:creationId xmlns:p14="http://schemas.microsoft.com/office/powerpoint/2010/main" val="339906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6357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
            </a:r>
            <a:r>
              <a:rPr lang="fr-CA" sz="1200" dirty="0">
                <a:latin typeface="Arial" panose="020B0604020202020204" pitchFamily="34" charset="0"/>
                <a:cs typeface="Arial" panose="020B0604020202020204" pitchFamily="34" charset="0"/>
              </a:rPr>
              <a:t>Organisation mondiale de la Santé</a:t>
            </a:r>
            <a:r>
              <a:rPr lang="en-US" sz="1200" dirty="0">
                <a:latin typeface="Arial" panose="020B0604020202020204" pitchFamily="34" charset="0"/>
                <a:cs typeface="Arial" panose="020B0604020202020204" pitchFamily="34" charset="0"/>
              </a:rPr>
              <a:t>, 2015)</a:t>
            </a:r>
            <a:endParaRPr lang="en-CA" sz="1200" dirty="0">
              <a:latin typeface="Arial" panose="020B0604020202020204" pitchFamily="34" charset="0"/>
              <a:cs typeface="Arial" panose="020B0604020202020204" pitchFamily="34" charset="0"/>
            </a:endParaRPr>
          </a:p>
          <a:p>
            <a:endParaRPr lang="en-CA" dirty="0"/>
          </a:p>
          <a:p>
            <a:endParaRPr lang="fr-CA" dirty="0"/>
          </a:p>
          <a:p>
            <a:r>
              <a:rPr lang="fr-CA" b="1" dirty="0"/>
              <a:t>Devine combien de cuillères à thé de sucre libre il y a dans cette boisson.</a:t>
            </a:r>
          </a:p>
          <a:p>
            <a:r>
              <a:rPr lang="fr-CA" sz="1100" i="1" dirty="0"/>
              <a:t>Les enfants et les jeunes ne devraient pas tirer plus de 10 cuillères à thé de sucre libre par jour des aliments et des boissons</a:t>
            </a:r>
            <a:r>
              <a:rPr lang="fr-CA" sz="1100" i="1" dirty="0" smtClean="0"/>
              <a:t>.</a:t>
            </a:r>
          </a:p>
          <a:p>
            <a:endParaRPr lang="fr-CA" sz="1100" i="1" dirty="0"/>
          </a:p>
          <a:p>
            <a:r>
              <a:rPr lang="fr-CA" sz="1100" b="1" dirty="0"/>
              <a:t>Choisis une boisson</a:t>
            </a:r>
          </a:p>
          <a:p>
            <a:r>
              <a:rPr lang="fr-CA" sz="1100" dirty="0"/>
              <a:t>Thé glacé		Lait au chocolat</a:t>
            </a:r>
          </a:p>
          <a:p>
            <a:r>
              <a:rPr lang="fr-CA" sz="1100" dirty="0"/>
              <a:t>Boisson aux fruits	Café glacé</a:t>
            </a:r>
          </a:p>
          <a:p>
            <a:r>
              <a:rPr lang="fr-CA" sz="1100" dirty="0"/>
              <a:t>Jus de fruits purs à 100 %	Lait blanc</a:t>
            </a:r>
          </a:p>
          <a:p>
            <a:r>
              <a:rPr lang="fr-CA" sz="1100" dirty="0"/>
              <a:t>Eau		Lait frappé</a:t>
            </a:r>
          </a:p>
          <a:p>
            <a:r>
              <a:rPr lang="fr-CA" sz="1100" dirty="0"/>
              <a:t>Barbotine (</a:t>
            </a:r>
            <a:r>
              <a:rPr lang="fr-CA" sz="1100" dirty="0" err="1"/>
              <a:t>slush</a:t>
            </a:r>
            <a:r>
              <a:rPr lang="fr-CA" sz="1100" dirty="0"/>
              <a:t>)	Boisson énergisante</a:t>
            </a:r>
          </a:p>
          <a:p>
            <a:r>
              <a:rPr lang="fr-CA" sz="1100" dirty="0"/>
              <a:t>Boisson gazeuse	Boisson pour sportifs</a:t>
            </a:r>
          </a:p>
          <a:p>
            <a:endParaRPr lang="fr-CA" sz="1100" i="1" dirty="0"/>
          </a:p>
          <a:p>
            <a:r>
              <a:rPr lang="fr-CA" sz="1100" dirty="0"/>
              <a:t>Thé glacé</a:t>
            </a:r>
          </a:p>
          <a:p>
            <a:r>
              <a:rPr lang="fr-CA" sz="1100" dirty="0"/>
              <a:t>500 ml</a:t>
            </a:r>
          </a:p>
          <a:p>
            <a:endParaRPr lang="fr-CA" sz="1100" dirty="0"/>
          </a:p>
          <a:p>
            <a:r>
              <a:rPr lang="fr-CA" sz="1100" b="1" dirty="0"/>
              <a:t>Cuillères à thé de sucre libre</a:t>
            </a:r>
          </a:p>
          <a:p>
            <a:endParaRPr lang="fr-CA" sz="1100" dirty="0"/>
          </a:p>
          <a:p>
            <a:pPr>
              <a:buClr>
                <a:srgbClr val="006600"/>
              </a:buClr>
            </a:pPr>
            <a:endParaRPr lang="fr-CA" sz="1100" dirty="0">
              <a:latin typeface="Arial" panose="020B0604020202020204" pitchFamily="34" charset="0"/>
              <a:cs typeface="Arial" panose="020B0604020202020204" pitchFamily="34" charset="0"/>
            </a:endParaRPr>
          </a:p>
          <a:p>
            <a:endParaRPr lang="fr-CA" sz="1100" dirty="0"/>
          </a:p>
        </p:txBody>
      </p:sp>
      <p:sp>
        <p:nvSpPr>
          <p:cNvPr id="4" name="Slide Number Placeholder 3"/>
          <p:cNvSpPr>
            <a:spLocks noGrp="1"/>
          </p:cNvSpPr>
          <p:nvPr>
            <p:ph type="sldNum" sz="quarter" idx="10"/>
          </p:nvPr>
        </p:nvSpPr>
        <p:spPr/>
        <p:txBody>
          <a:bodyPr/>
          <a:lstStyle/>
          <a:p>
            <a:fld id="{13542087-85CE-46A2-AB34-D4CF62A0970C}" type="slidenum">
              <a:rPr lang="en-CA" smtClean="0"/>
              <a:t>4</a:t>
            </a:fld>
            <a:endParaRPr lang="en-CA" dirty="0"/>
          </a:p>
        </p:txBody>
      </p:sp>
    </p:spTree>
    <p:extLst>
      <p:ext uri="{BB962C8B-B14F-4D97-AF65-F5344CB8AC3E}">
        <p14:creationId xmlns:p14="http://schemas.microsoft.com/office/powerpoint/2010/main" val="417312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
            </a:r>
            <a:r>
              <a:rPr lang="fr-CA" sz="1200" dirty="0">
                <a:latin typeface="Arial" panose="020B0604020202020204" pitchFamily="34" charset="0"/>
                <a:cs typeface="Arial" panose="020B0604020202020204" pitchFamily="34" charset="0"/>
              </a:rPr>
              <a:t>Organisation mondiale de la Santé</a:t>
            </a:r>
            <a:r>
              <a:rPr lang="en-US" sz="1200" dirty="0">
                <a:latin typeface="Arial" panose="020B0604020202020204" pitchFamily="34" charset="0"/>
                <a:cs typeface="Arial" panose="020B0604020202020204" pitchFamily="34" charset="0"/>
              </a:rPr>
              <a:t>, 2015</a:t>
            </a:r>
            <a:r>
              <a:rPr lang="en-US" sz="1200" dirty="0" smtClean="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dirty="0" smtClean="0">
              <a:latin typeface="Arial" panose="020B0604020202020204" pitchFamily="34" charset="0"/>
              <a:cs typeface="Arial" panose="020B0604020202020204" pitchFamily="34" charset="0"/>
            </a:endParaRPr>
          </a:p>
          <a:p>
            <a:pPr>
              <a:defRPr/>
            </a:pPr>
            <a:r>
              <a:rPr lang="fr-CA" b="1" dirty="0"/>
              <a:t>Cuillères à thé de sucre libre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5</a:t>
            </a:fld>
            <a:endParaRPr lang="en-CA" dirty="0"/>
          </a:p>
        </p:txBody>
      </p:sp>
    </p:spTree>
    <p:extLst>
      <p:ext uri="{BB962C8B-B14F-4D97-AF65-F5344CB8AC3E}">
        <p14:creationId xmlns:p14="http://schemas.microsoft.com/office/powerpoint/2010/main" val="83198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6</a:t>
            </a:fld>
            <a:endParaRPr lang="en-CA" dirty="0"/>
          </a:p>
        </p:txBody>
      </p:sp>
    </p:spTree>
    <p:extLst>
      <p:ext uri="{BB962C8B-B14F-4D97-AF65-F5344CB8AC3E}">
        <p14:creationId xmlns:p14="http://schemas.microsoft.com/office/powerpoint/2010/main" val="332888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7</a:t>
            </a:fld>
            <a:endParaRPr lang="en-CA" dirty="0"/>
          </a:p>
        </p:txBody>
      </p:sp>
    </p:spTree>
    <p:extLst>
      <p:ext uri="{BB962C8B-B14F-4D97-AF65-F5344CB8AC3E}">
        <p14:creationId xmlns:p14="http://schemas.microsoft.com/office/powerpoint/2010/main" val="251118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
            </a:r>
            <a:r>
              <a:rPr lang="fr-CA" sz="1200" dirty="0">
                <a:latin typeface="Arial" panose="020B0604020202020204" pitchFamily="34" charset="0"/>
                <a:cs typeface="Arial" panose="020B0604020202020204" pitchFamily="34" charset="0"/>
              </a:rPr>
              <a:t>Organisation mondiale de la Santé, </a:t>
            </a:r>
            <a:r>
              <a:rPr lang="en-US" sz="1200" dirty="0">
                <a:latin typeface="Arial" panose="020B0604020202020204" pitchFamily="34" charset="0"/>
                <a:cs typeface="Arial" panose="020B0604020202020204" pitchFamily="34" charset="0"/>
              </a:rPr>
              <a:t>2015)</a:t>
            </a:r>
            <a:endParaRPr lang="en-CA" sz="12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3542087-85CE-46A2-AB34-D4CF62A0970C}" type="slidenum">
              <a:rPr lang="en-CA" smtClean="0"/>
              <a:t>8</a:t>
            </a:fld>
            <a:endParaRPr lang="en-CA" dirty="0"/>
          </a:p>
        </p:txBody>
      </p:sp>
    </p:spTree>
    <p:extLst>
      <p:ext uri="{BB962C8B-B14F-4D97-AF65-F5344CB8AC3E}">
        <p14:creationId xmlns:p14="http://schemas.microsoft.com/office/powerpoint/2010/main" val="253718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3542087-85CE-46A2-AB34-D4CF62A0970C}" type="slidenum">
              <a:rPr lang="en-CA" smtClean="0"/>
              <a:t>9</a:t>
            </a:fld>
            <a:endParaRPr lang="en-CA" dirty="0"/>
          </a:p>
        </p:txBody>
      </p:sp>
    </p:spTree>
    <p:extLst>
      <p:ext uri="{BB962C8B-B14F-4D97-AF65-F5344CB8AC3E}">
        <p14:creationId xmlns:p14="http://schemas.microsoft.com/office/powerpoint/2010/main" val="110319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CA" altLang="en-US" dirty="0"/>
          </a:p>
        </p:txBody>
      </p:sp>
      <p:sp>
        <p:nvSpPr>
          <p:cNvPr id="5" name="Footer Placeholder 4"/>
          <p:cNvSpPr>
            <a:spLocks noGrp="1"/>
          </p:cNvSpPr>
          <p:nvPr>
            <p:ph type="ftr" sz="quarter" idx="11"/>
          </p:nvPr>
        </p:nvSpPr>
        <p:spPr/>
        <p:txBody>
          <a:bodyPr/>
          <a:lstStyle>
            <a:lvl1pPr>
              <a:defRPr/>
            </a:lvl1pPr>
          </a:lstStyle>
          <a:p>
            <a:endParaRPr lang="en-CA" altLang="en-US" dirty="0"/>
          </a:p>
        </p:txBody>
      </p:sp>
      <p:sp>
        <p:nvSpPr>
          <p:cNvPr id="6" name="Slide Number Placeholder 5"/>
          <p:cNvSpPr>
            <a:spLocks noGrp="1"/>
          </p:cNvSpPr>
          <p:nvPr>
            <p:ph type="sldNum" sz="quarter" idx="12"/>
          </p:nvPr>
        </p:nvSpPr>
        <p:spPr/>
        <p:txBody>
          <a:bodyPr/>
          <a:lstStyle>
            <a:lvl1pPr>
              <a:defRPr/>
            </a:lvl1pPr>
          </a:lstStyle>
          <a:p>
            <a:fld id="{C2D0504F-C52B-4608-8DA1-1F45847E82FB}" type="slidenum">
              <a:rPr lang="en-CA" altLang="en-US"/>
              <a:pPr/>
              <a:t>‹#›</a:t>
            </a:fld>
            <a:endParaRPr lang="en-CA" altLang="en-US" dirty="0"/>
          </a:p>
        </p:txBody>
      </p:sp>
    </p:spTree>
    <p:extLst>
      <p:ext uri="{BB962C8B-B14F-4D97-AF65-F5344CB8AC3E}">
        <p14:creationId xmlns:p14="http://schemas.microsoft.com/office/powerpoint/2010/main" val="21465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dirty="0"/>
          </a:p>
        </p:txBody>
      </p:sp>
      <p:sp>
        <p:nvSpPr>
          <p:cNvPr id="5" name="Footer Placeholder 4"/>
          <p:cNvSpPr>
            <a:spLocks noGrp="1"/>
          </p:cNvSpPr>
          <p:nvPr>
            <p:ph type="ftr" sz="quarter" idx="11"/>
          </p:nvPr>
        </p:nvSpPr>
        <p:spPr/>
        <p:txBody>
          <a:bodyPr/>
          <a:lstStyle>
            <a:lvl1pPr>
              <a:defRPr/>
            </a:lvl1pPr>
          </a:lstStyle>
          <a:p>
            <a:endParaRPr lang="en-CA" altLang="en-US" dirty="0"/>
          </a:p>
        </p:txBody>
      </p:sp>
      <p:sp>
        <p:nvSpPr>
          <p:cNvPr id="6" name="Slide Number Placeholder 5"/>
          <p:cNvSpPr>
            <a:spLocks noGrp="1"/>
          </p:cNvSpPr>
          <p:nvPr>
            <p:ph type="sldNum" sz="quarter" idx="12"/>
          </p:nvPr>
        </p:nvSpPr>
        <p:spPr/>
        <p:txBody>
          <a:bodyPr/>
          <a:lstStyle>
            <a:lvl1pPr>
              <a:defRPr/>
            </a:lvl1pPr>
          </a:lstStyle>
          <a:p>
            <a:fld id="{5E580C94-0EE7-46F4-A17F-904FCCF16C70}" type="slidenum">
              <a:rPr lang="en-CA" altLang="en-US"/>
              <a:pPr/>
              <a:t>‹#›</a:t>
            </a:fld>
            <a:endParaRPr lang="en-CA" altLang="en-US" dirty="0"/>
          </a:p>
        </p:txBody>
      </p:sp>
    </p:spTree>
    <p:extLst>
      <p:ext uri="{BB962C8B-B14F-4D97-AF65-F5344CB8AC3E}">
        <p14:creationId xmlns:p14="http://schemas.microsoft.com/office/powerpoint/2010/main" val="108710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914400"/>
            <a:ext cx="1943100" cy="5181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914400"/>
            <a:ext cx="5676900" cy="5181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dirty="0"/>
          </a:p>
        </p:txBody>
      </p:sp>
      <p:sp>
        <p:nvSpPr>
          <p:cNvPr id="5" name="Footer Placeholder 4"/>
          <p:cNvSpPr>
            <a:spLocks noGrp="1"/>
          </p:cNvSpPr>
          <p:nvPr>
            <p:ph type="ftr" sz="quarter" idx="11"/>
          </p:nvPr>
        </p:nvSpPr>
        <p:spPr/>
        <p:txBody>
          <a:bodyPr/>
          <a:lstStyle>
            <a:lvl1pPr>
              <a:defRPr/>
            </a:lvl1pPr>
          </a:lstStyle>
          <a:p>
            <a:endParaRPr lang="en-CA" altLang="en-US" dirty="0"/>
          </a:p>
        </p:txBody>
      </p:sp>
      <p:sp>
        <p:nvSpPr>
          <p:cNvPr id="6" name="Slide Number Placeholder 5"/>
          <p:cNvSpPr>
            <a:spLocks noGrp="1"/>
          </p:cNvSpPr>
          <p:nvPr>
            <p:ph type="sldNum" sz="quarter" idx="12"/>
          </p:nvPr>
        </p:nvSpPr>
        <p:spPr/>
        <p:txBody>
          <a:bodyPr/>
          <a:lstStyle>
            <a:lvl1pPr>
              <a:defRPr/>
            </a:lvl1pPr>
          </a:lstStyle>
          <a:p>
            <a:fld id="{0883386C-8FF2-4D13-A05B-0F8B30343AD2}" type="slidenum">
              <a:rPr lang="en-CA" altLang="en-US"/>
              <a:pPr/>
              <a:t>‹#›</a:t>
            </a:fld>
            <a:endParaRPr lang="en-CA" altLang="en-US" dirty="0"/>
          </a:p>
        </p:txBody>
      </p:sp>
    </p:spTree>
    <p:extLst>
      <p:ext uri="{BB962C8B-B14F-4D97-AF65-F5344CB8AC3E}">
        <p14:creationId xmlns:p14="http://schemas.microsoft.com/office/powerpoint/2010/main" val="43874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Online Image Placeholder 3"/>
          <p:cNvSpPr>
            <a:spLocks noGrp="1"/>
          </p:cNvSpPr>
          <p:nvPr>
            <p:ph type="clipArt" sz="half" idx="2"/>
          </p:nvPr>
        </p:nvSpPr>
        <p:spPr>
          <a:xfrm>
            <a:off x="4572000" y="2133600"/>
            <a:ext cx="3810000" cy="3962400"/>
          </a:xfrm>
        </p:spPr>
        <p:txBody>
          <a:bodyPr/>
          <a:lstStyle/>
          <a:p>
            <a:r>
              <a:rPr lang="en-US" dirty="0"/>
              <a:t>Click icon to add online image</a:t>
            </a:r>
            <a:endParaRPr lang="en-CA" dirty="0"/>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CA" altLang="en-US" dirty="0"/>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CA" altLang="en-US" dirty="0"/>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9A68808C-BD3F-47B0-9AA4-CD3C44105E11}" type="slidenum">
              <a:rPr lang="en-CA" altLang="en-US"/>
              <a:pPr/>
              <a:t>‹#›</a:t>
            </a:fld>
            <a:endParaRPr lang="en-CA" altLang="en-US" dirty="0"/>
          </a:p>
        </p:txBody>
      </p:sp>
    </p:spTree>
    <p:extLst>
      <p:ext uri="{BB962C8B-B14F-4D97-AF65-F5344CB8AC3E}">
        <p14:creationId xmlns:p14="http://schemas.microsoft.com/office/powerpoint/2010/main" val="287496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hart Placeholder 3"/>
          <p:cNvSpPr>
            <a:spLocks noGrp="1"/>
          </p:cNvSpPr>
          <p:nvPr>
            <p:ph type="chart" sz="half" idx="2"/>
          </p:nvPr>
        </p:nvSpPr>
        <p:spPr>
          <a:xfrm>
            <a:off x="4572000" y="2133600"/>
            <a:ext cx="3810000" cy="3962400"/>
          </a:xfrm>
        </p:spPr>
        <p:txBody>
          <a:bodyPr/>
          <a:lstStyle/>
          <a:p>
            <a:r>
              <a:rPr lang="en-US" dirty="0"/>
              <a:t>Click icon to add chart</a:t>
            </a:r>
            <a:endParaRPr lang="en-CA" dirty="0"/>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CA" altLang="en-US" dirty="0"/>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CA" altLang="en-US" dirty="0"/>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9D1F50E2-13B9-4D7F-9E33-BEE59F278B8C}" type="slidenum">
              <a:rPr lang="en-CA" altLang="en-US"/>
              <a:pPr/>
              <a:t>‹#›</a:t>
            </a:fld>
            <a:endParaRPr lang="en-CA" altLang="en-US" dirty="0"/>
          </a:p>
        </p:txBody>
      </p:sp>
    </p:spTree>
    <p:extLst>
      <p:ext uri="{BB962C8B-B14F-4D97-AF65-F5344CB8AC3E}">
        <p14:creationId xmlns:p14="http://schemas.microsoft.com/office/powerpoint/2010/main" val="366719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Chart Placeholder 2"/>
          <p:cNvSpPr>
            <a:spLocks noGrp="1"/>
          </p:cNvSpPr>
          <p:nvPr>
            <p:ph type="chart" idx="1"/>
          </p:nvPr>
        </p:nvSpPr>
        <p:spPr>
          <a:xfrm>
            <a:off x="609600" y="2133600"/>
            <a:ext cx="7772400" cy="3962400"/>
          </a:xfrm>
        </p:spPr>
        <p:txBody>
          <a:bodyPr/>
          <a:lstStyle/>
          <a:p>
            <a:r>
              <a:rPr lang="en-US" dirty="0"/>
              <a:t>Click icon to add chart</a:t>
            </a:r>
            <a:endParaRPr lang="en-CA" dirty="0"/>
          </a:p>
        </p:txBody>
      </p:sp>
      <p:sp>
        <p:nvSpPr>
          <p:cNvPr id="4" name="Date Placeholder 3"/>
          <p:cNvSpPr>
            <a:spLocks noGrp="1"/>
          </p:cNvSpPr>
          <p:nvPr>
            <p:ph type="dt" sz="half" idx="10"/>
          </p:nvPr>
        </p:nvSpPr>
        <p:spPr>
          <a:xfrm>
            <a:off x="685800" y="6324600"/>
            <a:ext cx="1905000" cy="457200"/>
          </a:xfrm>
        </p:spPr>
        <p:txBody>
          <a:bodyPr/>
          <a:lstStyle>
            <a:lvl1pPr>
              <a:defRPr/>
            </a:lvl1pPr>
          </a:lstStyle>
          <a:p>
            <a:endParaRPr lang="en-CA" altLang="en-US" dirty="0"/>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endParaRPr lang="en-CA" altLang="en-US" dirty="0"/>
          </a:p>
        </p:txBody>
      </p:sp>
      <p:sp>
        <p:nvSpPr>
          <p:cNvPr id="6" name="Slide Number Placeholder 5"/>
          <p:cNvSpPr>
            <a:spLocks noGrp="1"/>
          </p:cNvSpPr>
          <p:nvPr>
            <p:ph type="sldNum" sz="quarter" idx="12"/>
          </p:nvPr>
        </p:nvSpPr>
        <p:spPr>
          <a:xfrm>
            <a:off x="6553200" y="6324600"/>
            <a:ext cx="1905000" cy="457200"/>
          </a:xfrm>
        </p:spPr>
        <p:txBody>
          <a:bodyPr/>
          <a:lstStyle>
            <a:lvl1pPr>
              <a:defRPr/>
            </a:lvl1pPr>
          </a:lstStyle>
          <a:p>
            <a:fld id="{97F53A3F-E0CB-4121-82D2-2A041C1965C3}" type="slidenum">
              <a:rPr lang="en-CA" altLang="en-US"/>
              <a:pPr/>
              <a:t>‹#›</a:t>
            </a:fld>
            <a:endParaRPr lang="en-CA" altLang="en-US" dirty="0"/>
          </a:p>
        </p:txBody>
      </p:sp>
    </p:spTree>
    <p:extLst>
      <p:ext uri="{BB962C8B-B14F-4D97-AF65-F5344CB8AC3E}">
        <p14:creationId xmlns:p14="http://schemas.microsoft.com/office/powerpoint/2010/main" val="272706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Online Image Placeholder 2"/>
          <p:cNvSpPr>
            <a:spLocks noGrp="1"/>
          </p:cNvSpPr>
          <p:nvPr>
            <p:ph type="clipArt" sz="half" idx="1"/>
          </p:nvPr>
        </p:nvSpPr>
        <p:spPr>
          <a:xfrm>
            <a:off x="609600" y="2133600"/>
            <a:ext cx="3810000" cy="3962400"/>
          </a:xfrm>
        </p:spPr>
        <p:txBody>
          <a:bodyPr/>
          <a:lstStyle/>
          <a:p>
            <a:r>
              <a:rPr lang="en-US" dirty="0"/>
              <a:t>Click icon to add online image</a:t>
            </a:r>
            <a:endParaRPr lang="en-CA" dirty="0"/>
          </a:p>
        </p:txBody>
      </p:sp>
      <p:sp>
        <p:nvSpPr>
          <p:cNvPr id="4" name="Text Placeholder 3"/>
          <p:cNvSpPr>
            <a:spLocks noGrp="1"/>
          </p:cNvSpPr>
          <p:nvPr>
            <p:ph type="body" sz="half" idx="2"/>
          </p:nvPr>
        </p:nvSpPr>
        <p:spPr>
          <a:xfrm>
            <a:off x="45720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CA" altLang="en-US" dirty="0"/>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CA" altLang="en-US" dirty="0"/>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87DCC404-46E8-49CC-ABBE-71FF199663CB}" type="slidenum">
              <a:rPr lang="en-CA" altLang="en-US"/>
              <a:pPr/>
              <a:t>‹#›</a:t>
            </a:fld>
            <a:endParaRPr lang="en-CA" altLang="en-US" dirty="0"/>
          </a:p>
        </p:txBody>
      </p:sp>
    </p:spTree>
    <p:extLst>
      <p:ext uri="{BB962C8B-B14F-4D97-AF65-F5344CB8AC3E}">
        <p14:creationId xmlns:p14="http://schemas.microsoft.com/office/powerpoint/2010/main" val="225020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dirty="0"/>
          </a:p>
        </p:txBody>
      </p:sp>
      <p:sp>
        <p:nvSpPr>
          <p:cNvPr id="5" name="Footer Placeholder 4"/>
          <p:cNvSpPr>
            <a:spLocks noGrp="1"/>
          </p:cNvSpPr>
          <p:nvPr>
            <p:ph type="ftr" sz="quarter" idx="11"/>
          </p:nvPr>
        </p:nvSpPr>
        <p:spPr/>
        <p:txBody>
          <a:bodyPr/>
          <a:lstStyle>
            <a:lvl1pPr>
              <a:defRPr/>
            </a:lvl1pPr>
          </a:lstStyle>
          <a:p>
            <a:endParaRPr lang="en-CA" altLang="en-US" dirty="0"/>
          </a:p>
        </p:txBody>
      </p:sp>
      <p:sp>
        <p:nvSpPr>
          <p:cNvPr id="6" name="Slide Number Placeholder 5"/>
          <p:cNvSpPr>
            <a:spLocks noGrp="1"/>
          </p:cNvSpPr>
          <p:nvPr>
            <p:ph type="sldNum" sz="quarter" idx="12"/>
          </p:nvPr>
        </p:nvSpPr>
        <p:spPr/>
        <p:txBody>
          <a:bodyPr/>
          <a:lstStyle>
            <a:lvl1pPr>
              <a:defRPr/>
            </a:lvl1pPr>
          </a:lstStyle>
          <a:p>
            <a:fld id="{EF6A18DB-1FC8-45C8-8257-4D6392BE35E5}" type="slidenum">
              <a:rPr lang="en-CA" altLang="en-US"/>
              <a:pPr/>
              <a:t>‹#›</a:t>
            </a:fld>
            <a:endParaRPr lang="en-CA" altLang="en-US" dirty="0"/>
          </a:p>
        </p:txBody>
      </p:sp>
    </p:spTree>
    <p:extLst>
      <p:ext uri="{BB962C8B-B14F-4D97-AF65-F5344CB8AC3E}">
        <p14:creationId xmlns:p14="http://schemas.microsoft.com/office/powerpoint/2010/main" val="145894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CA" altLang="en-US" dirty="0"/>
          </a:p>
        </p:txBody>
      </p:sp>
      <p:sp>
        <p:nvSpPr>
          <p:cNvPr id="5" name="Footer Placeholder 4"/>
          <p:cNvSpPr>
            <a:spLocks noGrp="1"/>
          </p:cNvSpPr>
          <p:nvPr>
            <p:ph type="ftr" sz="quarter" idx="11"/>
          </p:nvPr>
        </p:nvSpPr>
        <p:spPr/>
        <p:txBody>
          <a:bodyPr/>
          <a:lstStyle>
            <a:lvl1pPr>
              <a:defRPr/>
            </a:lvl1pPr>
          </a:lstStyle>
          <a:p>
            <a:endParaRPr lang="en-CA" altLang="en-US" dirty="0"/>
          </a:p>
        </p:txBody>
      </p:sp>
      <p:sp>
        <p:nvSpPr>
          <p:cNvPr id="6" name="Slide Number Placeholder 5"/>
          <p:cNvSpPr>
            <a:spLocks noGrp="1"/>
          </p:cNvSpPr>
          <p:nvPr>
            <p:ph type="sldNum" sz="quarter" idx="12"/>
          </p:nvPr>
        </p:nvSpPr>
        <p:spPr/>
        <p:txBody>
          <a:bodyPr/>
          <a:lstStyle>
            <a:lvl1pPr>
              <a:defRPr/>
            </a:lvl1pPr>
          </a:lstStyle>
          <a:p>
            <a:fld id="{BC0D77C0-A804-41C3-BB3C-4EF9E4BDAC6E}" type="slidenum">
              <a:rPr lang="en-CA" altLang="en-US"/>
              <a:pPr/>
              <a:t>‹#›</a:t>
            </a:fld>
            <a:endParaRPr lang="en-CA" altLang="en-US" dirty="0"/>
          </a:p>
        </p:txBody>
      </p:sp>
    </p:spTree>
    <p:extLst>
      <p:ext uri="{BB962C8B-B14F-4D97-AF65-F5344CB8AC3E}">
        <p14:creationId xmlns:p14="http://schemas.microsoft.com/office/powerpoint/2010/main" val="2813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dirty="0"/>
          </a:p>
        </p:txBody>
      </p:sp>
      <p:sp>
        <p:nvSpPr>
          <p:cNvPr id="6" name="Footer Placeholder 5"/>
          <p:cNvSpPr>
            <a:spLocks noGrp="1"/>
          </p:cNvSpPr>
          <p:nvPr>
            <p:ph type="ftr" sz="quarter" idx="11"/>
          </p:nvPr>
        </p:nvSpPr>
        <p:spPr/>
        <p:txBody>
          <a:bodyPr/>
          <a:lstStyle>
            <a:lvl1pPr>
              <a:defRPr/>
            </a:lvl1pPr>
          </a:lstStyle>
          <a:p>
            <a:endParaRPr lang="en-CA" altLang="en-US" dirty="0"/>
          </a:p>
        </p:txBody>
      </p:sp>
      <p:sp>
        <p:nvSpPr>
          <p:cNvPr id="7" name="Slide Number Placeholder 6"/>
          <p:cNvSpPr>
            <a:spLocks noGrp="1"/>
          </p:cNvSpPr>
          <p:nvPr>
            <p:ph type="sldNum" sz="quarter" idx="12"/>
          </p:nvPr>
        </p:nvSpPr>
        <p:spPr/>
        <p:txBody>
          <a:bodyPr/>
          <a:lstStyle>
            <a:lvl1pPr>
              <a:defRPr/>
            </a:lvl1pPr>
          </a:lstStyle>
          <a:p>
            <a:fld id="{FF8D28CA-0E35-45A5-BB4D-8B53EE1B2093}" type="slidenum">
              <a:rPr lang="en-CA" altLang="en-US"/>
              <a:pPr/>
              <a:t>‹#›</a:t>
            </a:fld>
            <a:endParaRPr lang="en-CA" altLang="en-US" dirty="0"/>
          </a:p>
        </p:txBody>
      </p:sp>
    </p:spTree>
    <p:extLst>
      <p:ext uri="{BB962C8B-B14F-4D97-AF65-F5344CB8AC3E}">
        <p14:creationId xmlns:p14="http://schemas.microsoft.com/office/powerpoint/2010/main" val="237417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dirty="0"/>
          </a:p>
        </p:txBody>
      </p:sp>
      <p:sp>
        <p:nvSpPr>
          <p:cNvPr id="8" name="Footer Placeholder 7"/>
          <p:cNvSpPr>
            <a:spLocks noGrp="1"/>
          </p:cNvSpPr>
          <p:nvPr>
            <p:ph type="ftr" sz="quarter" idx="11"/>
          </p:nvPr>
        </p:nvSpPr>
        <p:spPr/>
        <p:txBody>
          <a:bodyPr/>
          <a:lstStyle>
            <a:lvl1pPr>
              <a:defRPr/>
            </a:lvl1pPr>
          </a:lstStyle>
          <a:p>
            <a:endParaRPr lang="en-CA" altLang="en-US" dirty="0"/>
          </a:p>
        </p:txBody>
      </p:sp>
      <p:sp>
        <p:nvSpPr>
          <p:cNvPr id="9" name="Slide Number Placeholder 8"/>
          <p:cNvSpPr>
            <a:spLocks noGrp="1"/>
          </p:cNvSpPr>
          <p:nvPr>
            <p:ph type="sldNum" sz="quarter" idx="12"/>
          </p:nvPr>
        </p:nvSpPr>
        <p:spPr/>
        <p:txBody>
          <a:bodyPr/>
          <a:lstStyle>
            <a:lvl1pPr>
              <a:defRPr/>
            </a:lvl1pPr>
          </a:lstStyle>
          <a:p>
            <a:fld id="{A551D4C3-699E-4477-9E5A-A5B85651774D}" type="slidenum">
              <a:rPr lang="en-CA" altLang="en-US"/>
              <a:pPr/>
              <a:t>‹#›</a:t>
            </a:fld>
            <a:endParaRPr lang="en-CA" altLang="en-US" dirty="0"/>
          </a:p>
        </p:txBody>
      </p:sp>
    </p:spTree>
    <p:extLst>
      <p:ext uri="{BB962C8B-B14F-4D97-AF65-F5344CB8AC3E}">
        <p14:creationId xmlns:p14="http://schemas.microsoft.com/office/powerpoint/2010/main" val="313606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dirty="0"/>
          </a:p>
        </p:txBody>
      </p:sp>
      <p:sp>
        <p:nvSpPr>
          <p:cNvPr id="4" name="Footer Placeholder 3"/>
          <p:cNvSpPr>
            <a:spLocks noGrp="1"/>
          </p:cNvSpPr>
          <p:nvPr>
            <p:ph type="ftr" sz="quarter" idx="11"/>
          </p:nvPr>
        </p:nvSpPr>
        <p:spPr/>
        <p:txBody>
          <a:bodyPr/>
          <a:lstStyle>
            <a:lvl1pPr>
              <a:defRPr/>
            </a:lvl1pPr>
          </a:lstStyle>
          <a:p>
            <a:endParaRPr lang="en-CA" altLang="en-US" dirty="0"/>
          </a:p>
        </p:txBody>
      </p:sp>
      <p:sp>
        <p:nvSpPr>
          <p:cNvPr id="5" name="Slide Number Placeholder 4"/>
          <p:cNvSpPr>
            <a:spLocks noGrp="1"/>
          </p:cNvSpPr>
          <p:nvPr>
            <p:ph type="sldNum" sz="quarter" idx="12"/>
          </p:nvPr>
        </p:nvSpPr>
        <p:spPr/>
        <p:txBody>
          <a:bodyPr/>
          <a:lstStyle>
            <a:lvl1pPr>
              <a:defRPr/>
            </a:lvl1pPr>
          </a:lstStyle>
          <a:p>
            <a:fld id="{83572ED8-D7AA-409A-8BAF-80D17852C1C9}" type="slidenum">
              <a:rPr lang="en-CA" altLang="en-US"/>
              <a:pPr/>
              <a:t>‹#›</a:t>
            </a:fld>
            <a:endParaRPr lang="en-CA" altLang="en-US" dirty="0"/>
          </a:p>
        </p:txBody>
      </p:sp>
    </p:spTree>
    <p:extLst>
      <p:ext uri="{BB962C8B-B14F-4D97-AF65-F5344CB8AC3E}">
        <p14:creationId xmlns:p14="http://schemas.microsoft.com/office/powerpoint/2010/main" val="360479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dirty="0"/>
          </a:p>
        </p:txBody>
      </p:sp>
      <p:sp>
        <p:nvSpPr>
          <p:cNvPr id="3" name="Footer Placeholder 2"/>
          <p:cNvSpPr>
            <a:spLocks noGrp="1"/>
          </p:cNvSpPr>
          <p:nvPr>
            <p:ph type="ftr" sz="quarter" idx="11"/>
          </p:nvPr>
        </p:nvSpPr>
        <p:spPr/>
        <p:txBody>
          <a:bodyPr/>
          <a:lstStyle>
            <a:lvl1pPr>
              <a:defRPr/>
            </a:lvl1pPr>
          </a:lstStyle>
          <a:p>
            <a:endParaRPr lang="en-CA" altLang="en-US" dirty="0"/>
          </a:p>
        </p:txBody>
      </p:sp>
      <p:sp>
        <p:nvSpPr>
          <p:cNvPr id="4" name="Slide Number Placeholder 3"/>
          <p:cNvSpPr>
            <a:spLocks noGrp="1"/>
          </p:cNvSpPr>
          <p:nvPr>
            <p:ph type="sldNum" sz="quarter" idx="12"/>
          </p:nvPr>
        </p:nvSpPr>
        <p:spPr/>
        <p:txBody>
          <a:bodyPr/>
          <a:lstStyle>
            <a:lvl1pPr>
              <a:defRPr/>
            </a:lvl1pPr>
          </a:lstStyle>
          <a:p>
            <a:fld id="{28DE8547-BA89-4C10-99A1-2EFAA587C98E}" type="slidenum">
              <a:rPr lang="en-CA" altLang="en-US"/>
              <a:pPr/>
              <a:t>‹#›</a:t>
            </a:fld>
            <a:endParaRPr lang="en-CA" altLang="en-US" dirty="0"/>
          </a:p>
        </p:txBody>
      </p:sp>
    </p:spTree>
    <p:extLst>
      <p:ext uri="{BB962C8B-B14F-4D97-AF65-F5344CB8AC3E}">
        <p14:creationId xmlns:p14="http://schemas.microsoft.com/office/powerpoint/2010/main" val="170519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dirty="0"/>
          </a:p>
        </p:txBody>
      </p:sp>
      <p:sp>
        <p:nvSpPr>
          <p:cNvPr id="6" name="Footer Placeholder 5"/>
          <p:cNvSpPr>
            <a:spLocks noGrp="1"/>
          </p:cNvSpPr>
          <p:nvPr>
            <p:ph type="ftr" sz="quarter" idx="11"/>
          </p:nvPr>
        </p:nvSpPr>
        <p:spPr/>
        <p:txBody>
          <a:bodyPr/>
          <a:lstStyle>
            <a:lvl1pPr>
              <a:defRPr/>
            </a:lvl1pPr>
          </a:lstStyle>
          <a:p>
            <a:endParaRPr lang="en-CA" altLang="en-US" dirty="0"/>
          </a:p>
        </p:txBody>
      </p:sp>
      <p:sp>
        <p:nvSpPr>
          <p:cNvPr id="7" name="Slide Number Placeholder 6"/>
          <p:cNvSpPr>
            <a:spLocks noGrp="1"/>
          </p:cNvSpPr>
          <p:nvPr>
            <p:ph type="sldNum" sz="quarter" idx="12"/>
          </p:nvPr>
        </p:nvSpPr>
        <p:spPr/>
        <p:txBody>
          <a:bodyPr/>
          <a:lstStyle>
            <a:lvl1pPr>
              <a:defRPr/>
            </a:lvl1pPr>
          </a:lstStyle>
          <a:p>
            <a:fld id="{DB8A6995-CAAA-4BD8-94C3-7F89469F5723}" type="slidenum">
              <a:rPr lang="en-CA" altLang="en-US"/>
              <a:pPr/>
              <a:t>‹#›</a:t>
            </a:fld>
            <a:endParaRPr lang="en-CA" altLang="en-US" dirty="0"/>
          </a:p>
        </p:txBody>
      </p:sp>
    </p:spTree>
    <p:extLst>
      <p:ext uri="{BB962C8B-B14F-4D97-AF65-F5344CB8AC3E}">
        <p14:creationId xmlns:p14="http://schemas.microsoft.com/office/powerpoint/2010/main" val="11242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dirty="0"/>
          </a:p>
        </p:txBody>
      </p:sp>
      <p:sp>
        <p:nvSpPr>
          <p:cNvPr id="6" name="Footer Placeholder 5"/>
          <p:cNvSpPr>
            <a:spLocks noGrp="1"/>
          </p:cNvSpPr>
          <p:nvPr>
            <p:ph type="ftr" sz="quarter" idx="11"/>
          </p:nvPr>
        </p:nvSpPr>
        <p:spPr/>
        <p:txBody>
          <a:bodyPr/>
          <a:lstStyle>
            <a:lvl1pPr>
              <a:defRPr/>
            </a:lvl1pPr>
          </a:lstStyle>
          <a:p>
            <a:endParaRPr lang="en-CA" altLang="en-US" dirty="0"/>
          </a:p>
        </p:txBody>
      </p:sp>
      <p:sp>
        <p:nvSpPr>
          <p:cNvPr id="7" name="Slide Number Placeholder 6"/>
          <p:cNvSpPr>
            <a:spLocks noGrp="1"/>
          </p:cNvSpPr>
          <p:nvPr>
            <p:ph type="sldNum" sz="quarter" idx="12"/>
          </p:nvPr>
        </p:nvSpPr>
        <p:spPr/>
        <p:txBody>
          <a:bodyPr/>
          <a:lstStyle>
            <a:lvl1pPr>
              <a:defRPr/>
            </a:lvl1pPr>
          </a:lstStyle>
          <a:p>
            <a:fld id="{99C9D710-F521-463E-9599-3466653F14F9}" type="slidenum">
              <a:rPr lang="en-CA" altLang="en-US"/>
              <a:pPr/>
              <a:t>‹#›</a:t>
            </a:fld>
            <a:endParaRPr lang="en-CA" altLang="en-US" dirty="0"/>
          </a:p>
        </p:txBody>
      </p:sp>
    </p:spTree>
    <p:extLst>
      <p:ext uri="{BB962C8B-B14F-4D97-AF65-F5344CB8AC3E}">
        <p14:creationId xmlns:p14="http://schemas.microsoft.com/office/powerpoint/2010/main" val="404597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609600" y="21336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CA" altLang="en-US" dirty="0"/>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ltLang="en-US" dirty="0"/>
          </a:p>
        </p:txBody>
      </p:sp>
      <p:sp>
        <p:nvSpPr>
          <p:cNvPr id="1030"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8127A27-DD67-4C97-BB8F-2A437B7581C8}" type="slidenum">
              <a:rPr lang="en-CA" altLang="en-US"/>
              <a:pPr/>
              <a:t>‹#›</a:t>
            </a:fld>
            <a:endParaRPr lang="en-CA" altLang="en-US" dirty="0"/>
          </a:p>
        </p:txBody>
      </p:sp>
      <p:pic>
        <p:nvPicPr>
          <p:cNvPr id="9" name="Picture 18" descr="logo_wide_french_black"/>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04800" y="268288"/>
            <a:ext cx="3810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choosehealth_alternate_french"/>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139880" y="5877768"/>
            <a:ext cx="1752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Zurich BT" pitchFamily="34" charset="0"/>
        </a:defRPr>
      </a:lvl2pPr>
      <a:lvl3pPr algn="ctr" rtl="0" eaLnBrk="1" fontAlgn="base" hangingPunct="1">
        <a:spcBef>
          <a:spcPct val="0"/>
        </a:spcBef>
        <a:spcAft>
          <a:spcPct val="0"/>
        </a:spcAft>
        <a:defRPr sz="4400">
          <a:solidFill>
            <a:schemeClr val="tx2"/>
          </a:solidFill>
          <a:latin typeface="Zurich BT" pitchFamily="34" charset="0"/>
        </a:defRPr>
      </a:lvl3pPr>
      <a:lvl4pPr algn="ctr" rtl="0" eaLnBrk="1" fontAlgn="base" hangingPunct="1">
        <a:spcBef>
          <a:spcPct val="0"/>
        </a:spcBef>
        <a:spcAft>
          <a:spcPct val="0"/>
        </a:spcAft>
        <a:defRPr sz="4400">
          <a:solidFill>
            <a:schemeClr val="tx2"/>
          </a:solidFill>
          <a:latin typeface="Zurich BT" pitchFamily="34" charset="0"/>
        </a:defRPr>
      </a:lvl4pPr>
      <a:lvl5pPr algn="ctr" rtl="0" eaLnBrk="1" fontAlgn="base" hangingPunct="1">
        <a:spcBef>
          <a:spcPct val="0"/>
        </a:spcBef>
        <a:spcAft>
          <a:spcPct val="0"/>
        </a:spcAft>
        <a:defRPr sz="4400">
          <a:solidFill>
            <a:schemeClr val="tx2"/>
          </a:solidFill>
          <a:latin typeface="Zurich BT" pitchFamily="34" charset="0"/>
        </a:defRPr>
      </a:lvl5pPr>
      <a:lvl6pPr marL="457200" algn="ctr" rtl="0" eaLnBrk="1" fontAlgn="base" hangingPunct="1">
        <a:spcBef>
          <a:spcPct val="0"/>
        </a:spcBef>
        <a:spcAft>
          <a:spcPct val="0"/>
        </a:spcAft>
        <a:defRPr sz="4400">
          <a:solidFill>
            <a:schemeClr val="tx2"/>
          </a:solidFill>
          <a:latin typeface="Zurich BT" pitchFamily="34" charset="0"/>
        </a:defRPr>
      </a:lvl6pPr>
      <a:lvl7pPr marL="914400" algn="ctr" rtl="0" eaLnBrk="1" fontAlgn="base" hangingPunct="1">
        <a:spcBef>
          <a:spcPct val="0"/>
        </a:spcBef>
        <a:spcAft>
          <a:spcPct val="0"/>
        </a:spcAft>
        <a:defRPr sz="4400">
          <a:solidFill>
            <a:schemeClr val="tx2"/>
          </a:solidFill>
          <a:latin typeface="Zurich BT" pitchFamily="34" charset="0"/>
        </a:defRPr>
      </a:lvl7pPr>
      <a:lvl8pPr marL="1371600" algn="ctr" rtl="0" eaLnBrk="1" fontAlgn="base" hangingPunct="1">
        <a:spcBef>
          <a:spcPct val="0"/>
        </a:spcBef>
        <a:spcAft>
          <a:spcPct val="0"/>
        </a:spcAft>
        <a:defRPr sz="4400">
          <a:solidFill>
            <a:schemeClr val="tx2"/>
          </a:solidFill>
          <a:latin typeface="Zurich BT" pitchFamily="34" charset="0"/>
        </a:defRPr>
      </a:lvl8pPr>
      <a:lvl9pPr marL="1828800" algn="ctr" rtl="0" eaLnBrk="1" fontAlgn="base" hangingPunct="1">
        <a:spcBef>
          <a:spcPct val="0"/>
        </a:spcBef>
        <a:spcAft>
          <a:spcPct val="0"/>
        </a:spcAft>
        <a:defRPr sz="4400">
          <a:solidFill>
            <a:schemeClr val="tx2"/>
          </a:solidFill>
          <a:latin typeface="Zurich BT"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6.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9.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0.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1.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22.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3.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79.xml"/><Relationship Id="rId7" Type="http://schemas.openxmlformats.org/officeDocument/2006/relationships/notesSlide" Target="../notesSlides/notesSlide1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26.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21.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27.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2.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28.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96.xml"/><Relationship Id="rId7" Type="http://schemas.openxmlformats.org/officeDocument/2006/relationships/notesSlide" Target="../notesSlides/notesSlide2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24.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3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1.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decouvrezlesaliments.ca/" TargetMode="External"/><Relationship Id="rId3" Type="http://schemas.openxmlformats.org/officeDocument/2006/relationships/tags" Target="../tags/tag108.xml"/><Relationship Id="rId7" Type="http://schemas.openxmlformats.org/officeDocument/2006/relationships/image" Target="../media/image32.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6.xml"/><Relationship Id="rId11" Type="http://schemas.openxmlformats.org/officeDocument/2006/relationships/hyperlink" Target="https://www.canada.ca/fr/services/sante/aliments-et-nutrition.html" TargetMode="External"/><Relationship Id="rId5" Type="http://schemas.openxmlformats.org/officeDocument/2006/relationships/slideLayout" Target="../slideLayouts/slideLayout2.xml"/><Relationship Id="rId10" Type="http://schemas.openxmlformats.org/officeDocument/2006/relationships/hyperlink" Target="https://www.dietitians.ca/" TargetMode="External"/><Relationship Id="rId4" Type="http://schemas.openxmlformats.org/officeDocument/2006/relationships/tags" Target="../tags/tag109.xml"/><Relationship Id="rId9" Type="http://schemas.openxmlformats.org/officeDocument/2006/relationships/hyperlink" Target="http://www.unlockfood.ca/fr/default.aspx?aliaspath=/en/default" TargetMode="External"/></Relationships>
</file>

<file path=ppt/slides/_rels/slide27.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3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28.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32.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2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32.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s://www.healthunit.com/sugary-drinks-calculator"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32.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31.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32.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32.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32.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6.xml"/><Relationship Id="rId7" Type="http://schemas.openxmlformats.org/officeDocument/2006/relationships/image" Target="../media/image31.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40.xml"/><Relationship Id="rId7" Type="http://schemas.openxmlformats.org/officeDocument/2006/relationships/image" Target="../media/image31.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44.xml"/><Relationship Id="rId7" Type="http://schemas.openxmlformats.org/officeDocument/2006/relationships/image" Target="../media/image31.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48.xml"/><Relationship Id="rId7" Type="http://schemas.openxmlformats.org/officeDocument/2006/relationships/notesSlide" Target="../notesSlides/notesSlide36.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image" Target="../media/image35.gif"/></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7.jpe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36.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31.png"/><Relationship Id="rId5" Type="http://schemas.openxmlformats.org/officeDocument/2006/relationships/tags" Target="../tags/tag155.xml"/><Relationship Id="rId15" Type="http://schemas.openxmlformats.org/officeDocument/2006/relationships/image" Target="../media/image39.jpeg"/><Relationship Id="rId10" Type="http://schemas.openxmlformats.org/officeDocument/2006/relationships/hyperlink" Target="https://www.healthunit.com/school-toolkits" TargetMode="External"/><Relationship Id="rId4" Type="http://schemas.openxmlformats.org/officeDocument/2006/relationships/tags" Target="../tags/tag154.xml"/><Relationship Id="rId9" Type="http://schemas.openxmlformats.org/officeDocument/2006/relationships/notesSlide" Target="../notesSlides/notesSlide37.xml"/><Relationship Id="rId14" Type="http://schemas.openxmlformats.org/officeDocument/2006/relationships/image" Target="../media/image38.jpe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60.xml"/><Relationship Id="rId7" Type="http://schemas.openxmlformats.org/officeDocument/2006/relationships/hyperlink" Target="https://www.canada.ca/fr/sante-canada/services/comprendre-etiquetage-aliments/tableau-valeur-nutritive.html#a4" TargetMode="Externa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61.xml"/><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2.xml"/><Relationship Id="rId7" Type="http://schemas.openxmlformats.org/officeDocument/2006/relationships/notesSlide" Target="../notesSlides/notesSlide4.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notesSlide" Target="../notesSlides/notesSlide5.xml"/><Relationship Id="rId3" Type="http://schemas.openxmlformats.org/officeDocument/2006/relationships/tags" Target="../tags/tag17.xml"/><Relationship Id="rId21" Type="http://schemas.openxmlformats.org/officeDocument/2006/relationships/image" Target="../media/image10.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slideLayout" Target="../slideLayouts/slideLayout2.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image" Target="../media/image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image" Target="../media/image12.png"/><Relationship Id="rId10" Type="http://schemas.openxmlformats.org/officeDocument/2006/relationships/tags" Target="../tags/tag24.xml"/><Relationship Id="rId19" Type="http://schemas.openxmlformats.org/officeDocument/2006/relationships/image" Target="../media/image8.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Layout" Target="../slideLayouts/slideLayout2.xml"/><Relationship Id="rId7" Type="http://schemas.openxmlformats.org/officeDocument/2006/relationships/slide" Target="slide3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 Target="slide25.xml"/><Relationship Id="rId5" Type="http://schemas.openxmlformats.org/officeDocument/2006/relationships/slide" Target="slide8.xml"/><Relationship Id="rId4" Type="http://schemas.openxmlformats.org/officeDocument/2006/relationships/notesSlide" Target="../notesSlides/notesSlide7.xml"/><Relationship Id="rId9" Type="http://schemas.openxmlformats.org/officeDocument/2006/relationships/slide" Target="slide36.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Rectangle 23"/>
          <p:cNvSpPr>
            <a:spLocks noChangeArrowheads="1"/>
          </p:cNvSpPr>
          <p:nvPr>
            <p:custDataLst>
              <p:tags r:id="rId1"/>
            </p:custDataLst>
          </p:nvPr>
        </p:nvSpPr>
        <p:spPr bwMode="auto">
          <a:xfrm>
            <a:off x="0" y="5943600"/>
            <a:ext cx="914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pic>
        <p:nvPicPr>
          <p:cNvPr id="3100" name="Picture 28" descr="\\Fileserver1\shares\print\mlhu\1529 - communication pieces\MLHUslide1[wapple]\whitelogo.pn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5211763"/>
            <a:ext cx="3886200" cy="58261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
          <p:cNvGrpSpPr>
            <a:grpSpLocks/>
          </p:cNvGrpSpPr>
          <p:nvPr>
            <p:custDataLst>
              <p:tags r:id="rId3"/>
            </p:custDataLst>
          </p:nvPr>
        </p:nvGrpSpPr>
        <p:grpSpPr bwMode="auto">
          <a:xfrm>
            <a:off x="-76200" y="-76200"/>
            <a:ext cx="9344025" cy="6134100"/>
            <a:chOff x="-76200" y="-76200"/>
            <a:chExt cx="9344025" cy="6134100"/>
          </a:xfrm>
        </p:grpSpPr>
        <p:pic>
          <p:nvPicPr>
            <p:cNvPr id="6" name="Picture 29" descr="French_powerpoint_cover_i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76200"/>
              <a:ext cx="934402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mlhu_french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5181600"/>
              <a:ext cx="3886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467544" y="4734272"/>
            <a:ext cx="7772400" cy="1359024"/>
          </a:xfrm>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r>
              <a:rPr lang="fr-CA" sz="2000" dirty="0">
                <a:effectLst/>
                <a:latin typeface="Arial" panose="020B0604020202020204" pitchFamily="34" charset="0"/>
                <a:ea typeface="Calibri" panose="020F0502020204030204" pitchFamily="34" charset="0"/>
                <a:cs typeface="Times New Roman" panose="02020603050405020304" pitchFamily="18" charset="0"/>
              </a:rPr>
              <a:t>: Pas de sucres libres. La pomme de terre contient un glucide appelé amidon. Il faut à l’organisme plus de temps pour digérer ce glucide que pour digérer les sucres libres.  </a:t>
            </a:r>
            <a:r>
              <a:rPr lang="en-CA" sz="1800" dirty="0">
                <a:effectLst/>
                <a:latin typeface="Calibri" panose="020F0502020204030204" pitchFamily="34" charset="0"/>
                <a:ea typeface="Calibri" panose="020F0502020204030204" pitchFamily="34" charset="0"/>
                <a:cs typeface="Times New Roman" panose="02020603050405020304" pitchFamily="18" charset="0"/>
              </a:rPr>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altLang="en-US" sz="2000" dirty="0">
              <a:solidFill>
                <a:srgbClr val="006345"/>
              </a:solidFill>
              <a:latin typeface="Arial Black" panose="020B0A04020102020204" pitchFamily="34" charset="0"/>
            </a:endParaRPr>
          </a:p>
        </p:txBody>
      </p:sp>
      <p:pic>
        <p:nvPicPr>
          <p:cNvPr id="1030" name="Picture 6" descr="Potato, Potatoes, Vegetable, Organic, Food, Fresh"/>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51520" y="-99393"/>
            <a:ext cx="9058956" cy="5490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251520" y="908720"/>
            <a:ext cx="6511719" cy="461665"/>
          </a:xfrm>
          <a:prstGeom prst="rect">
            <a:avLst/>
          </a:prstGeom>
        </p:spPr>
        <p:txBody>
          <a:bodyPr wrap="none">
            <a:spAutoFit/>
          </a:bodyPr>
          <a:lstStyle/>
          <a:p>
            <a:r>
              <a:rPr lang="en-US" b="1" dirty="0">
                <a:solidFill>
                  <a:srgbClr val="006345"/>
                </a:solidFill>
                <a:latin typeface="Arial" panose="020B0604020202020204" pitchFamily="34" charset="0"/>
                <a:cs typeface="Arial" panose="020B0604020202020204" pitchFamily="34" charset="0"/>
              </a:rPr>
              <a:t> </a:t>
            </a:r>
            <a:r>
              <a:rPr lang="fr-CA" b="1" dirty="0">
                <a:solidFill>
                  <a:srgbClr val="006345"/>
                </a:solidFill>
                <a:latin typeface="Arial" panose="020B0604020202020204" pitchFamily="34" charset="0"/>
                <a:cs typeface="Arial" panose="020B0604020202020204" pitchFamily="34" charset="0"/>
              </a:rPr>
              <a:t>Des sucres libres ou pas de sucres libres?</a:t>
            </a:r>
          </a:p>
        </p:txBody>
      </p:sp>
      <p:sp>
        <p:nvSpPr>
          <p:cNvPr id="5" name="Rectangle 2"/>
          <p:cNvSpPr txBox="1">
            <a:spLocks noChangeArrowheads="1"/>
          </p:cNvSpPr>
          <p:nvPr>
            <p:custDataLst>
              <p:tags r:id="rId4"/>
            </p:custDataLst>
          </p:nvPr>
        </p:nvSpPr>
        <p:spPr bwMode="auto">
          <a:xfrm>
            <a:off x="1259632" y="4734272"/>
            <a:ext cx="7772400" cy="36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Zurich BT" pitchFamily="34" charset="0"/>
              </a:defRPr>
            </a:lvl2pPr>
            <a:lvl3pPr algn="ctr" rtl="0" eaLnBrk="1" fontAlgn="base" hangingPunct="1">
              <a:spcBef>
                <a:spcPct val="0"/>
              </a:spcBef>
              <a:spcAft>
                <a:spcPct val="0"/>
              </a:spcAft>
              <a:defRPr sz="4400">
                <a:solidFill>
                  <a:schemeClr val="tx2"/>
                </a:solidFill>
                <a:latin typeface="Zurich BT" pitchFamily="34" charset="0"/>
              </a:defRPr>
            </a:lvl3pPr>
            <a:lvl4pPr algn="ctr" rtl="0" eaLnBrk="1" fontAlgn="base" hangingPunct="1">
              <a:spcBef>
                <a:spcPct val="0"/>
              </a:spcBef>
              <a:spcAft>
                <a:spcPct val="0"/>
              </a:spcAft>
              <a:defRPr sz="4400">
                <a:solidFill>
                  <a:schemeClr val="tx2"/>
                </a:solidFill>
                <a:latin typeface="Zurich BT" pitchFamily="34" charset="0"/>
              </a:defRPr>
            </a:lvl4pPr>
            <a:lvl5pPr algn="ctr" rtl="0" eaLnBrk="1" fontAlgn="base" hangingPunct="1">
              <a:spcBef>
                <a:spcPct val="0"/>
              </a:spcBef>
              <a:spcAft>
                <a:spcPct val="0"/>
              </a:spcAft>
              <a:defRPr sz="4400">
                <a:solidFill>
                  <a:schemeClr val="tx2"/>
                </a:solidFill>
                <a:latin typeface="Zurich BT" pitchFamily="34" charset="0"/>
              </a:defRPr>
            </a:lvl5pPr>
            <a:lvl6pPr marL="457200" algn="ctr" rtl="0" eaLnBrk="1" fontAlgn="base" hangingPunct="1">
              <a:spcBef>
                <a:spcPct val="0"/>
              </a:spcBef>
              <a:spcAft>
                <a:spcPct val="0"/>
              </a:spcAft>
              <a:defRPr sz="4400">
                <a:solidFill>
                  <a:schemeClr val="tx2"/>
                </a:solidFill>
                <a:latin typeface="Zurich BT" pitchFamily="34" charset="0"/>
              </a:defRPr>
            </a:lvl6pPr>
            <a:lvl7pPr marL="914400" algn="ctr" rtl="0" eaLnBrk="1" fontAlgn="base" hangingPunct="1">
              <a:spcBef>
                <a:spcPct val="0"/>
              </a:spcBef>
              <a:spcAft>
                <a:spcPct val="0"/>
              </a:spcAft>
              <a:defRPr sz="4400">
                <a:solidFill>
                  <a:schemeClr val="tx2"/>
                </a:solidFill>
                <a:latin typeface="Zurich BT" pitchFamily="34" charset="0"/>
              </a:defRPr>
            </a:lvl7pPr>
            <a:lvl8pPr marL="1371600" algn="ctr" rtl="0" eaLnBrk="1" fontAlgn="base" hangingPunct="1">
              <a:spcBef>
                <a:spcPct val="0"/>
              </a:spcBef>
              <a:spcAft>
                <a:spcPct val="0"/>
              </a:spcAft>
              <a:defRPr sz="4400">
                <a:solidFill>
                  <a:schemeClr val="tx2"/>
                </a:solidFill>
                <a:latin typeface="Zurich BT" pitchFamily="34" charset="0"/>
              </a:defRPr>
            </a:lvl8pPr>
            <a:lvl9pPr marL="1828800" algn="ctr" rtl="0" eaLnBrk="1" fontAlgn="base" hangingPunct="1">
              <a:spcBef>
                <a:spcPct val="0"/>
              </a:spcBef>
              <a:spcAft>
                <a:spcPct val="0"/>
              </a:spcAft>
              <a:defRPr sz="4400">
                <a:solidFill>
                  <a:schemeClr val="tx2"/>
                </a:solidFill>
                <a:latin typeface="Zurich BT" pitchFamily="34" charset="0"/>
              </a:defRPr>
            </a:lvl9pPr>
          </a:lstStyle>
          <a:p>
            <a:pPr>
              <a:lnSpc>
                <a:spcPct val="107000"/>
              </a:lnSpc>
              <a:spcAft>
                <a:spcPts val="800"/>
              </a:spcAft>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fr-C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Pomme de terre</a:t>
            </a:r>
            <a:r>
              <a:rPr lang="fr-CA" sz="1800" dirty="0">
                <a:solidFill>
                  <a:srgbClr val="006345"/>
                </a:solidFill>
                <a:latin typeface="Calibri" panose="020F0502020204030204" pitchFamily="34" charset="0"/>
                <a:ea typeface="Calibri" panose="020F0502020204030204" pitchFamily="34" charset="0"/>
                <a:cs typeface="Times New Roman" panose="02020603050405020304" pitchFamily="18" charset="0"/>
              </a:rPr>
              <a:t/>
            </a:r>
            <a:br>
              <a:rPr lang="fr-CA" sz="1800" dirty="0">
                <a:solidFill>
                  <a:srgbClr val="006345"/>
                </a:solidFill>
                <a:latin typeface="Calibri" panose="020F0502020204030204" pitchFamily="34" charset="0"/>
                <a:ea typeface="Calibri" panose="020F0502020204030204" pitchFamily="34" charset="0"/>
                <a:cs typeface="Times New Roman" panose="02020603050405020304" pitchFamily="18" charset="0"/>
              </a:rPr>
            </a:br>
            <a:r>
              <a:rPr lang="fr-CA" sz="1800" dirty="0">
                <a:solidFill>
                  <a:srgbClr val="006345"/>
                </a:solidFill>
                <a:latin typeface="Calibri" panose="020F0502020204030204" pitchFamily="34" charset="0"/>
                <a:ea typeface="Calibri" panose="020F0502020204030204" pitchFamily="34" charset="0"/>
                <a:cs typeface="Times New Roman" panose="02020603050405020304" pitchFamily="18" charset="0"/>
              </a:rPr>
              <a:t/>
            </a:r>
            <a:br>
              <a:rPr lang="fr-CA" sz="1800" dirty="0">
                <a:solidFill>
                  <a:srgbClr val="006345"/>
                </a:solidFill>
                <a:latin typeface="Calibri" panose="020F0502020204030204" pitchFamily="34" charset="0"/>
                <a:ea typeface="Calibri" panose="020F0502020204030204" pitchFamily="34" charset="0"/>
                <a:cs typeface="Times New Roman" panose="02020603050405020304" pitchFamily="18" charset="0"/>
              </a:rPr>
            </a:br>
            <a:endParaRPr lang="fr-CA" altLang="en-US" sz="2000" dirty="0">
              <a:solidFill>
                <a:srgbClr val="006345"/>
              </a:solidFill>
              <a:latin typeface="Arial Black" panose="020B0A04020102020204" pitchFamily="34" charset="0"/>
            </a:endParaRPr>
          </a:p>
        </p:txBody>
      </p:sp>
    </p:spTree>
    <p:extLst>
      <p:ext uri="{BB962C8B-B14F-4D97-AF65-F5344CB8AC3E}">
        <p14:creationId xmlns:p14="http://schemas.microsoft.com/office/powerpoint/2010/main" val="208815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575245" y="4927480"/>
            <a:ext cx="7920880" cy="1944216"/>
          </a:xfrm>
        </p:spPr>
        <p:txBody>
          <a:bodyPr/>
          <a:lstStyle/>
          <a:p>
            <a:pPr marL="0" indent="0" defTabSz="179388">
              <a:buNone/>
              <a:tabLst>
                <a:tab pos="2511425" algn="l"/>
                <a:tab pos="2692400" algn="l"/>
              </a:tabLst>
            </a:pPr>
            <a:r>
              <a:rPr lang="fr-CA" altLang="en-US" sz="2000" b="1" dirty="0">
                <a:solidFill>
                  <a:srgbClr val="006345"/>
                </a:solidFill>
                <a:latin typeface="Arial" panose="020B0604020202020204" pitchFamily="34" charset="0"/>
              </a:rPr>
              <a:t>Réponse :</a:t>
            </a:r>
            <a:r>
              <a:rPr lang="fr-CA" altLang="en-US" sz="2000" dirty="0">
                <a:latin typeface="Arial" panose="020B0604020202020204" pitchFamily="34" charset="0"/>
              </a:rPr>
              <a:t> Pas de sucres libres. Bien qu’il y ait du sucre naturellement présent dans les fruits, ce sucre ne se décompose pas dans la paroi cellulaire du fruit. De plus, les fibres contenues dans les fruits en ralentissent l’absorption.  </a:t>
            </a:r>
          </a:p>
          <a:p>
            <a:pPr marL="0" indent="0" algn="ctr">
              <a:buNone/>
            </a:pPr>
            <a:endParaRPr lang="en-CA" altLang="en-US" sz="2000" dirty="0">
              <a:latin typeface="Arial" panose="020B0604020202020204" pitchFamily="34" charset="0"/>
            </a:endParaRPr>
          </a:p>
        </p:txBody>
      </p:sp>
      <p:pic>
        <p:nvPicPr>
          <p:cNvPr id="2052" name="Picture 4" descr="Apple, Fruit, Red, Crayons, Drawin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587431">
            <a:off x="5508074" y="824546"/>
            <a:ext cx="3396572" cy="33965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251520" y="1484784"/>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3854997" y="4149080"/>
            <a:ext cx="2408032" cy="461665"/>
          </a:xfrm>
          <a:prstGeom prst="rect">
            <a:avLst/>
          </a:prstGeom>
        </p:spPr>
        <p:txBody>
          <a:bodyPr wrap="none">
            <a:spAutoFit/>
          </a:bodyPr>
          <a:lstStyle/>
          <a:p>
            <a:pPr marL="0" indent="0" algn="ctr">
              <a:buNone/>
            </a:pPr>
            <a:r>
              <a:rPr lang="en-US" altLang="en-US" b="1" dirty="0">
                <a:solidFill>
                  <a:srgbClr val="006345"/>
                </a:solidFill>
                <a:latin typeface="Arial" panose="020B0604020202020204" pitchFamily="34" charset="0"/>
              </a:rPr>
              <a:t>Image : </a:t>
            </a:r>
            <a:r>
              <a:rPr lang="fr-CA" altLang="en-US" dirty="0">
                <a:latin typeface="Arial" panose="020B0604020202020204" pitchFamily="34" charset="0"/>
              </a:rPr>
              <a:t>Pomme</a:t>
            </a:r>
          </a:p>
        </p:txBody>
      </p:sp>
    </p:spTree>
    <p:extLst>
      <p:ext uri="{BB962C8B-B14F-4D97-AF65-F5344CB8AC3E}">
        <p14:creationId xmlns:p14="http://schemas.microsoft.com/office/powerpoint/2010/main" val="221043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395536" y="4941168"/>
            <a:ext cx="8058471" cy="1541512"/>
          </a:xfrm>
        </p:spPr>
        <p:txBody>
          <a:bodyPr/>
          <a:lstStyle/>
          <a:p>
            <a:pPr marL="0" indent="0">
              <a:buNone/>
            </a:pPr>
            <a:r>
              <a:rPr lang="fr-CA" sz="2000" b="1" dirty="0">
                <a:solidFill>
                  <a:srgbClr val="006345"/>
                </a:solidFill>
                <a:latin typeface="Arial" panose="020B0604020202020204" pitchFamily="34" charset="0"/>
                <a:cs typeface="Arial" panose="020B0604020202020204" pitchFamily="34" charset="0"/>
              </a:rPr>
              <a:t>Réponse : </a:t>
            </a:r>
            <a:r>
              <a:rPr lang="fr-CA" sz="2000" dirty="0">
                <a:latin typeface="Arial" panose="020B0604020202020204" pitchFamily="34" charset="0"/>
                <a:cs typeface="Arial" panose="020B0604020202020204" pitchFamily="34" charset="0"/>
              </a:rPr>
              <a:t>Pas de sucres libres. Bien qu’il y ait du sucre naturellement présent dans les fruits, ce sucre demeure intact à l’intérieur de la paroi cellulaire du fruit. De plus, les fibres contenues dans les fruits en ralentissent l’absorption. </a:t>
            </a:r>
          </a:p>
          <a:p>
            <a:pPr marL="0" indent="0">
              <a:buNone/>
            </a:pPr>
            <a:endParaRPr lang="en-CA" altLang="en-US" sz="2000" dirty="0">
              <a:latin typeface="Arial" panose="020B0604020202020204" pitchFamily="34" charset="0"/>
            </a:endParaRPr>
          </a:p>
        </p:txBody>
      </p:sp>
      <p:pic>
        <p:nvPicPr>
          <p:cNvPr id="3074" name="Picture 2" descr="Pumpkin, Halloween, Vegetables, Orange, Food"/>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156656" y="692696"/>
            <a:ext cx="4879840" cy="42484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251520" y="908720"/>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2339752" y="4509120"/>
            <a:ext cx="2547492" cy="461665"/>
          </a:xfrm>
          <a:prstGeom prst="rect">
            <a:avLst/>
          </a:prstGeom>
        </p:spPr>
        <p:txBody>
          <a:bodyPr wrap="none">
            <a:spAutoFit/>
          </a:bodyPr>
          <a:lstStyle/>
          <a:p>
            <a:pPr marL="0" indent="0" algn="ctr">
              <a:buNone/>
            </a:pPr>
            <a:r>
              <a:rPr lang="en-CA" b="1" dirty="0">
                <a:solidFill>
                  <a:srgbClr val="006345"/>
                </a:solidFill>
                <a:latin typeface="Arial" panose="020B0604020202020204" pitchFamily="34" charset="0"/>
                <a:cs typeface="Arial" panose="020B0604020202020204" pitchFamily="34" charset="0"/>
              </a:rPr>
              <a:t>Image : </a:t>
            </a:r>
            <a:r>
              <a:rPr lang="fr-CA" dirty="0">
                <a:latin typeface="Arial" panose="020B0604020202020204" pitchFamily="34" charset="0"/>
                <a:cs typeface="Arial" panose="020B0604020202020204" pitchFamily="34" charset="0"/>
              </a:rPr>
              <a:t>Citrouille</a:t>
            </a:r>
          </a:p>
        </p:txBody>
      </p:sp>
    </p:spTree>
    <p:extLst>
      <p:ext uri="{BB962C8B-B14F-4D97-AF65-F5344CB8AC3E}">
        <p14:creationId xmlns:p14="http://schemas.microsoft.com/office/powerpoint/2010/main" val="16249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611560" y="4941168"/>
            <a:ext cx="7772400" cy="1008112"/>
          </a:xfrm>
        </p:spPr>
        <p:txBody>
          <a:bodyPr/>
          <a:lstStyle/>
          <a:p>
            <a:pPr marL="0" indent="0">
              <a:buNone/>
            </a:pPr>
            <a:r>
              <a:rPr lang="fr-CA" sz="2000" b="1" dirty="0">
                <a:solidFill>
                  <a:srgbClr val="006345"/>
                </a:solidFill>
                <a:latin typeface="Arial" panose="020B0604020202020204" pitchFamily="34" charset="0"/>
                <a:ea typeface="Calibri" panose="020F0502020204030204" pitchFamily="34" charset="0"/>
                <a:cs typeface="Arial" panose="020B0604020202020204" pitchFamily="34" charset="0"/>
              </a:rPr>
              <a:t>Réponse : </a:t>
            </a:r>
            <a:r>
              <a:rPr lang="fr-CA" sz="2000" dirty="0">
                <a:latin typeface="Arial" panose="020B0604020202020204" pitchFamily="34" charset="0"/>
                <a:ea typeface="Calibri" panose="020F0502020204030204" pitchFamily="34" charset="0"/>
                <a:cs typeface="Arial" panose="020B0604020202020204" pitchFamily="34" charset="0"/>
              </a:rPr>
              <a:t>Oui, il y a des sucres libres. L’assaisonnement habituellement utilisé dans la panure peut être riche en sucres libres.</a:t>
            </a:r>
            <a:endParaRPr lang="fr-CA" altLang="en-US" sz="2000" dirty="0">
              <a:latin typeface="Arial" panose="020B0604020202020204" pitchFamily="34" charset="0"/>
              <a:cs typeface="Arial" panose="020B0604020202020204" pitchFamily="34" charset="0"/>
            </a:endParaRPr>
          </a:p>
        </p:txBody>
      </p:sp>
      <p:pic>
        <p:nvPicPr>
          <p:cNvPr id="4" name="Picture 3" descr="Image result for food cartoon"/>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1029867">
            <a:off x="5724128" y="1118053"/>
            <a:ext cx="2880320" cy="4142184"/>
          </a:xfrm>
          <a:prstGeom prst="rect">
            <a:avLst/>
          </a:prstGeom>
          <a:noFill/>
          <a:ln>
            <a:noFill/>
          </a:ln>
        </p:spPr>
      </p:pic>
      <p:sp>
        <p:nvSpPr>
          <p:cNvPr id="5" name="Rectangle 4"/>
          <p:cNvSpPr/>
          <p:nvPr>
            <p:custDataLst>
              <p:tags r:id="rId3"/>
            </p:custDataLst>
          </p:nvPr>
        </p:nvSpPr>
        <p:spPr>
          <a:xfrm>
            <a:off x="164438" y="980728"/>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2902154" y="4165630"/>
            <a:ext cx="2646879" cy="458780"/>
          </a:xfrm>
          <a:prstGeom prst="rect">
            <a:avLst/>
          </a:prstGeom>
        </p:spPr>
        <p:txBody>
          <a:bodyPr wrap="none">
            <a:spAutoFit/>
          </a:bodyPr>
          <a:lstStyle/>
          <a:p>
            <a:pPr marL="0" indent="0" algn="ctr">
              <a:lnSpc>
                <a:spcPct val="107000"/>
              </a:lnSpc>
              <a:spcAft>
                <a:spcPts val="800"/>
              </a:spcAft>
              <a:buNone/>
            </a:pPr>
            <a:r>
              <a:rPr lang="fr-CA" b="1" dirty="0">
                <a:solidFill>
                  <a:srgbClr val="006345"/>
                </a:solidFill>
                <a:latin typeface="Arial" panose="020B0604020202020204" pitchFamily="34" charset="0"/>
                <a:ea typeface="Calibri" panose="020F0502020204030204" pitchFamily="34" charset="0"/>
                <a:cs typeface="Arial" panose="020B0604020202020204" pitchFamily="34" charset="0"/>
              </a:rPr>
              <a:t>Image : </a:t>
            </a:r>
            <a:r>
              <a:rPr lang="fr-CA" dirty="0">
                <a:latin typeface="Arial" panose="020B0604020202020204" pitchFamily="34" charset="0"/>
                <a:ea typeface="Calibri" panose="020F0502020204030204" pitchFamily="34" charset="0"/>
                <a:cs typeface="Arial" panose="020B0604020202020204" pitchFamily="34" charset="0"/>
              </a:rPr>
              <a:t>Poulet frit</a:t>
            </a:r>
          </a:p>
        </p:txBody>
      </p:sp>
    </p:spTree>
    <p:extLst>
      <p:ext uri="{BB962C8B-B14F-4D97-AF65-F5344CB8AC3E}">
        <p14:creationId xmlns:p14="http://schemas.microsoft.com/office/powerpoint/2010/main" val="38189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611560" y="4941168"/>
            <a:ext cx="7772400" cy="1439863"/>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Arial" panose="020B0604020202020204" pitchFamily="34" charset="0"/>
              </a:rPr>
              <a:t>Réponse </a:t>
            </a:r>
            <a:r>
              <a:rPr lang="en-CA" sz="2000" b="1" dirty="0">
                <a:solidFill>
                  <a:srgbClr val="006345"/>
                </a:solidFill>
                <a:latin typeface="Arial" panose="020B0604020202020204" pitchFamily="34" charset="0"/>
                <a:ea typeface="Calibri" panose="020F0502020204030204" pitchFamily="34" charset="0"/>
                <a:cs typeface="Arial" panose="020B0604020202020204" pitchFamily="34" charset="0"/>
              </a:rPr>
              <a:t>: </a:t>
            </a:r>
            <a:r>
              <a:rPr lang="fr-CA" altLang="en-US" sz="2000" dirty="0">
                <a:latin typeface="Arial" panose="020B0604020202020204" pitchFamily="34" charset="0"/>
              </a:rPr>
              <a:t>Pas de sucres libres. Bien qu’il y ait du sucre naturellement présent dans les fruits, ce sucre ne se décompose pas dans la paroi cellulaire du fruit. De plus, les fibres contenues dans les fruits en ralentissent l’absorption. </a:t>
            </a:r>
            <a:endParaRPr lang="en-CA" altLang="en-US" sz="2800" dirty="0">
              <a:latin typeface="Arial" panose="020B0604020202020204" pitchFamily="34" charset="0"/>
            </a:endParaRPr>
          </a:p>
        </p:txBody>
      </p:sp>
      <p:pic>
        <p:nvPicPr>
          <p:cNvPr id="4098" name="Picture 2" descr="Strawberry, Fruit, Food, Pink, Red, Edible, Raw"/>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1655058">
            <a:off x="5748385" y="528714"/>
            <a:ext cx="2956982" cy="43449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126811" y="1112970"/>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3707904" y="4241945"/>
            <a:ext cx="2202847" cy="458780"/>
          </a:xfrm>
          <a:prstGeom prst="rect">
            <a:avLst/>
          </a:prstGeom>
        </p:spPr>
        <p:txBody>
          <a:bodyPr wrap="none">
            <a:spAutoFit/>
          </a:bodyPr>
          <a:lstStyle/>
          <a:p>
            <a:pPr marL="0" indent="0" algn="ctr">
              <a:lnSpc>
                <a:spcPct val="107000"/>
              </a:lnSpc>
              <a:spcAft>
                <a:spcPts val="800"/>
              </a:spcAft>
              <a:buNone/>
            </a:pPr>
            <a:r>
              <a:rPr lang="fr-CA" b="1" dirty="0">
                <a:solidFill>
                  <a:srgbClr val="006345"/>
                </a:solidFill>
                <a:latin typeface="Arial" panose="020B0604020202020204" pitchFamily="34" charset="0"/>
                <a:ea typeface="Calibri" panose="020F0502020204030204" pitchFamily="34" charset="0"/>
                <a:cs typeface="Arial" panose="020B0604020202020204" pitchFamily="34" charset="0"/>
              </a:rPr>
              <a:t>Image : </a:t>
            </a:r>
            <a:r>
              <a:rPr lang="fr-CA" dirty="0">
                <a:latin typeface="Arial" panose="020B0604020202020204" pitchFamily="34" charset="0"/>
                <a:ea typeface="Calibri" panose="020F0502020204030204" pitchFamily="34" charset="0"/>
                <a:cs typeface="Arial" panose="020B0604020202020204" pitchFamily="34" charset="0"/>
              </a:rPr>
              <a:t>Fraise</a:t>
            </a:r>
          </a:p>
        </p:txBody>
      </p:sp>
    </p:spTree>
    <p:extLst>
      <p:ext uri="{BB962C8B-B14F-4D97-AF65-F5344CB8AC3E}">
        <p14:creationId xmlns:p14="http://schemas.microsoft.com/office/powerpoint/2010/main" val="198237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611560" y="4337223"/>
            <a:ext cx="8136904" cy="2162944"/>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Arial" panose="020B0604020202020204" pitchFamily="34"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Oui, il y a des sucres </a:t>
            </a:r>
            <a:r>
              <a:rPr lang="fr-CA" sz="2000" dirty="0" smtClean="0">
                <a:latin typeface="Arial" panose="020B0604020202020204" pitchFamily="34" charset="0"/>
                <a:ea typeface="Calibri" panose="020F0502020204030204" pitchFamily="34" charset="0"/>
                <a:cs typeface="Times New Roman" panose="02020603050405020304" pitchFamily="18" charset="0"/>
              </a:rPr>
              <a:t>libres dans </a:t>
            </a:r>
            <a:r>
              <a:rPr lang="fr-CA" sz="2000" dirty="0">
                <a:latin typeface="Arial" panose="020B0604020202020204" pitchFamily="34" charset="0"/>
                <a:ea typeface="Calibri" panose="020F0502020204030204" pitchFamily="34" charset="0"/>
                <a:cs typeface="Times New Roman" panose="02020603050405020304" pitchFamily="18" charset="0"/>
              </a:rPr>
              <a:t>l</a:t>
            </a:r>
            <a:r>
              <a:rPr lang="fr-CA" sz="2000" dirty="0" smtClean="0">
                <a:latin typeface="Arial" panose="020B0604020202020204" pitchFamily="34" charset="0"/>
                <a:ea typeface="Calibri" panose="020F0502020204030204" pitchFamily="34" charset="0"/>
                <a:cs typeface="Times New Roman" panose="02020603050405020304" pitchFamily="18" charset="0"/>
              </a:rPr>
              <a:t>e </a:t>
            </a:r>
            <a:r>
              <a:rPr lang="fr-CA" sz="2000" dirty="0">
                <a:latin typeface="Arial" panose="020B0604020202020204" pitchFamily="34" charset="0"/>
                <a:ea typeface="Calibri" panose="020F0502020204030204" pitchFamily="34" charset="0"/>
                <a:cs typeface="Times New Roman" panose="02020603050405020304" pitchFamily="18" charset="0"/>
              </a:rPr>
              <a:t>pain, la saucisse à hot dog et la </a:t>
            </a:r>
            <a:r>
              <a:rPr lang="fr-CA" sz="2000" dirty="0" smtClean="0">
                <a:latin typeface="Arial" panose="020B0604020202020204" pitchFamily="34" charset="0"/>
                <a:ea typeface="Calibri" panose="020F0502020204030204" pitchFamily="34" charset="0"/>
                <a:cs typeface="Times New Roman" panose="02020603050405020304" pitchFamily="18" charset="0"/>
              </a:rPr>
              <a:t>moutarde. </a:t>
            </a:r>
            <a:r>
              <a:rPr lang="fr-CA" sz="2000" dirty="0">
                <a:latin typeface="Arial" panose="020B0604020202020204" pitchFamily="34" charset="0"/>
                <a:ea typeface="Calibri" panose="020F0502020204030204" pitchFamily="34" charset="0"/>
                <a:cs typeface="Times New Roman" panose="02020603050405020304" pitchFamily="18" charset="0"/>
              </a:rPr>
              <a:t>Rappelez-vous que </a:t>
            </a:r>
            <a:r>
              <a:rPr lang="fr-CA" sz="2000" dirty="0" smtClean="0">
                <a:latin typeface="Arial" panose="020B0604020202020204" pitchFamily="34" charset="0"/>
                <a:ea typeface="Calibri" panose="020F0502020204030204" pitchFamily="34" charset="0"/>
                <a:cs typeface="Times New Roman" panose="02020603050405020304" pitchFamily="18" charset="0"/>
              </a:rPr>
              <a:t>les aliments transformés contiennent habituellement </a:t>
            </a:r>
            <a:r>
              <a:rPr lang="fr-CA" sz="2000" dirty="0">
                <a:latin typeface="Arial" panose="020B0604020202020204" pitchFamily="34" charset="0"/>
                <a:ea typeface="Calibri" panose="020F0502020204030204" pitchFamily="34" charset="0"/>
                <a:cs typeface="Times New Roman" panose="02020603050405020304" pitchFamily="18" charset="0"/>
              </a:rPr>
              <a:t>du </a:t>
            </a:r>
            <a:r>
              <a:rPr lang="fr-CA" sz="2000" dirty="0" smtClean="0">
                <a:latin typeface="Arial" panose="020B0604020202020204" pitchFamily="34" charset="0"/>
                <a:ea typeface="Calibri" panose="020F0502020204030204" pitchFamily="34" charset="0"/>
                <a:cs typeface="Times New Roman" panose="02020603050405020304" pitchFamily="18" charset="0"/>
              </a:rPr>
              <a:t>sucre ajouté. </a:t>
            </a:r>
            <a:r>
              <a:rPr lang="fr-CA" sz="2000" dirty="0">
                <a:latin typeface="Arial" panose="020B0604020202020204" pitchFamily="34" charset="0"/>
                <a:ea typeface="Calibri" panose="020F0502020204030204" pitchFamily="34" charset="0"/>
                <a:cs typeface="Times New Roman" panose="02020603050405020304" pitchFamily="18" charset="0"/>
              </a:rPr>
              <a:t>Le sucre </a:t>
            </a:r>
            <a:r>
              <a:rPr lang="fr-CA" sz="2000" dirty="0" smtClean="0">
                <a:latin typeface="Arial" panose="020B0604020202020204" pitchFamily="34" charset="0"/>
                <a:ea typeface="Calibri" panose="020F0502020204030204" pitchFamily="34" charset="0"/>
                <a:cs typeface="Times New Roman" panose="02020603050405020304" pitchFamily="18" charset="0"/>
              </a:rPr>
              <a:t>permet aussi de rehausser la </a:t>
            </a:r>
            <a:r>
              <a:rPr lang="fr-CA" sz="2000" dirty="0">
                <a:latin typeface="Arial" panose="020B0604020202020204" pitchFamily="34" charset="0"/>
                <a:ea typeface="Calibri" panose="020F0502020204030204" pitchFamily="34" charset="0"/>
                <a:cs typeface="Times New Roman" panose="02020603050405020304" pitchFamily="18" charset="0"/>
              </a:rPr>
              <a:t>saveur. De plus, les condiments, comme la moutarde, ont souvent une forte teneur en sucres libres.  </a:t>
            </a:r>
            <a:endParaRPr lang="fr-CA"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sz="2000" dirty="0">
              <a:latin typeface="Arial" panose="020B0604020202020204" pitchFamily="34" charset="0"/>
            </a:endParaRPr>
          </a:p>
          <a:p>
            <a:pPr marL="0" indent="0">
              <a:buNone/>
            </a:pPr>
            <a:endParaRPr lang="en-CA" altLang="en-US" sz="2800" dirty="0">
              <a:latin typeface="Arial" panose="020B0604020202020204" pitchFamily="34" charset="0"/>
            </a:endParaRPr>
          </a:p>
        </p:txBody>
      </p:sp>
      <p:pic>
        <p:nvPicPr>
          <p:cNvPr id="5122" name="Picture 2" descr="Fast Food, Food, Hot Do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661204">
            <a:off x="3853981" y="1052789"/>
            <a:ext cx="5345987" cy="2672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251520" y="908720"/>
            <a:ext cx="6614311"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r>
              <a:rPr lang="en-US" b="1" dirty="0">
                <a:solidFill>
                  <a:srgbClr val="006345"/>
                </a:solidFill>
                <a:latin typeface="Arial" panose="020B0604020202020204" pitchFamily="34" charset="0"/>
                <a:cs typeface="Arial" panose="020B0604020202020204" pitchFamily="34" charset="0"/>
              </a:rPr>
              <a:t>?</a:t>
            </a:r>
          </a:p>
        </p:txBody>
      </p:sp>
      <p:sp>
        <p:nvSpPr>
          <p:cNvPr id="2" name="Rectangle 1"/>
          <p:cNvSpPr/>
          <p:nvPr>
            <p:custDataLst>
              <p:tags r:id="rId4"/>
            </p:custDataLst>
          </p:nvPr>
        </p:nvSpPr>
        <p:spPr>
          <a:xfrm>
            <a:off x="251521" y="3135211"/>
            <a:ext cx="3816424" cy="1107996"/>
          </a:xfrm>
          <a:prstGeom prst="rect">
            <a:avLst/>
          </a:prstGeom>
        </p:spPr>
        <p:txBody>
          <a:bodyPr wrap="square">
            <a:spAutoFit/>
          </a:bodyPr>
          <a:lstStyle/>
          <a:p>
            <a:pPr marL="0" indent="0">
              <a:buNone/>
            </a:pPr>
            <a:r>
              <a:rPr lang="en-US" altLang="en-US" sz="2200" b="1" dirty="0">
                <a:solidFill>
                  <a:srgbClr val="006345"/>
                </a:solidFill>
                <a:latin typeface="Arial" panose="020B0604020202020204" pitchFamily="34" charset="0"/>
              </a:rPr>
              <a:t>Image : </a:t>
            </a:r>
            <a:r>
              <a:rPr lang="fr-CA" altLang="en-US" sz="2200" dirty="0">
                <a:latin typeface="Arial" panose="020B0604020202020204" pitchFamily="34" charset="0"/>
              </a:rPr>
              <a:t>Saucisse à hot dog dans un pain blanc avec moutarde. </a:t>
            </a:r>
          </a:p>
        </p:txBody>
      </p:sp>
    </p:spTree>
    <p:extLst>
      <p:ext uri="{BB962C8B-B14F-4D97-AF65-F5344CB8AC3E}">
        <p14:creationId xmlns:p14="http://schemas.microsoft.com/office/powerpoint/2010/main" val="36591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539552" y="5085184"/>
            <a:ext cx="7772400" cy="1072608"/>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r>
              <a:rPr lang="fr-CA" sz="2000" dirty="0">
                <a:latin typeface="Arial" panose="020B0604020202020204" pitchFamily="34" charset="0"/>
                <a:ea typeface="Calibri" panose="020F0502020204030204" pitchFamily="34" charset="0"/>
                <a:cs typeface="Times New Roman" panose="02020603050405020304" pitchFamily="18" charset="0"/>
              </a:rPr>
              <a:t> Oui, il y a des sucres libres. Les pâtisseries, le chocolat et les paillettes de bonbon contiennent tous du sucre ajouté. </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altLang="en-US" sz="2800" dirty="0">
              <a:latin typeface="Arial" panose="020B0604020202020204" pitchFamily="34" charset="0"/>
            </a:endParaRPr>
          </a:p>
        </p:txBody>
      </p:sp>
      <p:pic>
        <p:nvPicPr>
          <p:cNvPr id="6146" name="Picture 2" descr="Dessert, Donut, Pink, Valentine"/>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716016" y="406523"/>
            <a:ext cx="421005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custDataLst>
              <p:tags r:id="rId3"/>
            </p:custDataLst>
          </p:nvPr>
        </p:nvSpPr>
        <p:spPr>
          <a:xfrm>
            <a:off x="387251" y="1333217"/>
            <a:ext cx="4572000" cy="830997"/>
          </a:xfrm>
          <a:prstGeom prst="rect">
            <a:avLst/>
          </a:prstGeom>
        </p:spPr>
        <p:txBody>
          <a:bodyPr>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3" name="Rectangle 2"/>
          <p:cNvSpPr/>
          <p:nvPr>
            <p:custDataLst>
              <p:tags r:id="rId4"/>
            </p:custDataLst>
          </p:nvPr>
        </p:nvSpPr>
        <p:spPr>
          <a:xfrm>
            <a:off x="1403648" y="3933056"/>
            <a:ext cx="5417393" cy="882678"/>
          </a:xfrm>
          <a:prstGeom prst="rect">
            <a:avLst/>
          </a:prstGeom>
        </p:spPr>
        <p:txBody>
          <a:bodyPr wrap="square">
            <a:spAutoFit/>
          </a:bodyPr>
          <a:lstStyle/>
          <a:p>
            <a:pPr marL="0" indent="0" algn="ctr">
              <a:lnSpc>
                <a:spcPct val="107000"/>
              </a:lnSpc>
              <a:spcAft>
                <a:spcPts val="800"/>
              </a:spcAft>
              <a:buNone/>
            </a:pPr>
            <a:r>
              <a:rPr lang="en-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a:t>
            </a:r>
            <a:r>
              <a:rPr lang="fr-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 </a:t>
            </a:r>
            <a:r>
              <a:rPr lang="fr-CA" dirty="0">
                <a:latin typeface="Arial" panose="020B0604020202020204" pitchFamily="34" charset="0"/>
                <a:ea typeface="Calibri" panose="020F0502020204030204" pitchFamily="34" charset="0"/>
                <a:cs typeface="Arial" panose="020B0604020202020204" pitchFamily="34" charset="0"/>
              </a:rPr>
              <a:t>Beigne au chocolat saupoudré de </a:t>
            </a:r>
            <a:r>
              <a:rPr lang="fr-CA" dirty="0" smtClean="0">
                <a:latin typeface="Arial" panose="020B0604020202020204" pitchFamily="34" charset="0"/>
                <a:ea typeface="Calibri" panose="020F0502020204030204" pitchFamily="34" charset="0"/>
                <a:cs typeface="Arial" panose="020B0604020202020204" pitchFamily="34" charset="0"/>
              </a:rPr>
              <a:t>paillettes</a:t>
            </a:r>
            <a:endParaRPr lang="fr-CA"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20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395536" y="4797152"/>
            <a:ext cx="8568952" cy="2509295"/>
          </a:xfrm>
        </p:spPr>
        <p:txBody>
          <a:bodyPr/>
          <a:lstStyle/>
          <a:p>
            <a:pPr marL="0" indent="0">
              <a:lnSpc>
                <a:spcPct val="107000"/>
              </a:lnSpc>
              <a:spcAft>
                <a:spcPts val="800"/>
              </a:spcAft>
              <a:buNone/>
            </a:pP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Oui, il y a des sucres libres. Le gâteau et le chocolat contiennent tous deux du sucre ajouté. </a:t>
            </a:r>
            <a:endParaRPr lang="en-CA" altLang="en-US" sz="2000" dirty="0">
              <a:latin typeface="Arial" panose="020B0604020202020204" pitchFamily="34" charset="0"/>
            </a:endParaRPr>
          </a:p>
        </p:txBody>
      </p:sp>
      <p:pic>
        <p:nvPicPr>
          <p:cNvPr id="4" name="Picture 3" descr="Image result for food cartoon"/>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0012" y="1803327"/>
            <a:ext cx="4176464" cy="3251345"/>
          </a:xfrm>
          <a:prstGeom prst="rect">
            <a:avLst/>
          </a:prstGeom>
          <a:noFill/>
          <a:ln>
            <a:noFill/>
          </a:ln>
        </p:spPr>
      </p:pic>
      <p:sp>
        <p:nvSpPr>
          <p:cNvPr id="5" name="Rectangle 4"/>
          <p:cNvSpPr/>
          <p:nvPr>
            <p:custDataLst>
              <p:tags r:id="rId3"/>
            </p:custDataLst>
          </p:nvPr>
        </p:nvSpPr>
        <p:spPr>
          <a:xfrm>
            <a:off x="174580" y="1412776"/>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1106303" y="3428999"/>
            <a:ext cx="3491880" cy="862800"/>
          </a:xfrm>
          <a:prstGeom prst="rect">
            <a:avLst/>
          </a:prstGeom>
        </p:spPr>
        <p:txBody>
          <a:bodyPr wrap="square">
            <a:spAutoFit/>
          </a:bodyPr>
          <a:lstStyle/>
          <a:p>
            <a:pPr marL="0" indent="0" algn="ctr">
              <a:lnSpc>
                <a:spcPct val="107000"/>
              </a:lnSpc>
              <a:spcAft>
                <a:spcPts val="800"/>
              </a:spcAft>
              <a:buNone/>
            </a:pPr>
            <a:r>
              <a:rPr lang="fr-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fr-CA" dirty="0">
                <a:latin typeface="Arial" panose="020B0604020202020204" pitchFamily="34" charset="0"/>
                <a:ea typeface="Calibri" panose="020F0502020204030204" pitchFamily="34" charset="0"/>
                <a:cs typeface="Times New Roman" panose="02020603050405020304" pitchFamily="18" charset="0"/>
              </a:rPr>
              <a:t>Gâteau de fête au chocolat</a:t>
            </a:r>
            <a:endParaRPr lang="fr-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3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fade">
                                      <p:cBhvr>
                                        <p:cTn id="7" dur="1000"/>
                                        <p:tgtEl>
                                          <p:spTgt spid="2051">
                                            <p:txEl>
                                              <p:pRg st="1" end="1"/>
                                            </p:txEl>
                                          </p:spTgt>
                                        </p:tgtEl>
                                      </p:cBhvr>
                                    </p:animEffect>
                                    <p:anim calcmode="lin" valueType="num">
                                      <p:cBhvr>
                                        <p:cTn id="8"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395536" y="4941168"/>
            <a:ext cx="7986464" cy="1154832"/>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r>
              <a:rPr lang="fr-CA" sz="2000" dirty="0">
                <a:latin typeface="Arial" panose="020B0604020202020204" pitchFamily="34" charset="0"/>
                <a:ea typeface="Calibri" panose="020F0502020204030204" pitchFamily="34" charset="0"/>
                <a:cs typeface="Times New Roman" panose="02020603050405020304" pitchFamily="18" charset="0"/>
              </a:rPr>
              <a:t> Oui, les bonbons durs contiennent du sucre ajouté.</a:t>
            </a:r>
            <a:endParaRPr lang="fr-CA" altLang="en-US" sz="2000" dirty="0">
              <a:latin typeface="Arial" panose="020B0604020202020204" pitchFamily="34" charset="0"/>
            </a:endParaRPr>
          </a:p>
        </p:txBody>
      </p:sp>
      <p:pic>
        <p:nvPicPr>
          <p:cNvPr id="7170" name="Picture 2" descr="Candy, Sweet, Sugar, Food, Tasty"/>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197262">
            <a:off x="3889187" y="1209392"/>
            <a:ext cx="4969421" cy="26607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160134" y="1340768"/>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3059832" y="4018827"/>
            <a:ext cx="2940228" cy="487506"/>
          </a:xfrm>
          <a:prstGeom prst="rect">
            <a:avLst/>
          </a:prstGeom>
        </p:spPr>
        <p:txBody>
          <a:bodyPr wrap="none">
            <a:spAutoFit/>
          </a:bodyPr>
          <a:lstStyle/>
          <a:p>
            <a:pPr marL="0" indent="0" algn="ctr">
              <a:lnSpc>
                <a:spcPct val="107000"/>
              </a:lnSpc>
              <a:spcAft>
                <a:spcPts val="800"/>
              </a:spcAft>
              <a:buNone/>
            </a:pPr>
            <a:r>
              <a:rPr lang="en-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en-CA" dirty="0">
                <a:latin typeface="Arial" panose="020B0604020202020204" pitchFamily="34" charset="0"/>
                <a:ea typeface="Calibri" panose="020F0502020204030204" pitchFamily="34" charset="0"/>
                <a:cs typeface="Times New Roman" panose="02020603050405020304" pitchFamily="18" charset="0"/>
              </a:rPr>
              <a:t>Bonbon dur</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4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395536" y="4221088"/>
            <a:ext cx="7772400" cy="2024288"/>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Oui, le jus contient des sucres libres. Quand on fait le jus, on élimine plusieurs des parties du légume ou du fruit, par exemple la pelure et les fibres. Les sucres se décomposent et l’organisme peut les utiliser facilement. Comme il faut beaucoup de légumes ou de fruits entiers pour faire du jus, il y a d’autant plus de sucres libres dans celui-ci. </a:t>
            </a:r>
            <a:endParaRPr lang="en-CA"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Orange, Fruit Juice, Diet Containe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7131756" y="429971"/>
            <a:ext cx="1252204" cy="306294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uice, Fruit, Apple, Box, Beverage, Soft Drinks, Straw"/>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064307" y="548680"/>
            <a:ext cx="1752129" cy="2558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custDataLst>
              <p:tags r:id="rId4"/>
            </p:custDataLst>
          </p:nvPr>
        </p:nvSpPr>
        <p:spPr>
          <a:xfrm>
            <a:off x="539552" y="1484784"/>
            <a:ext cx="3331361" cy="830997"/>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a:t>
            </a:r>
            <a:endParaRPr lang="fr-CA" b="1" dirty="0" smtClean="0">
              <a:solidFill>
                <a:srgbClr val="006345"/>
              </a:solidFill>
              <a:latin typeface="Arial" panose="020B0604020202020204" pitchFamily="34" charset="0"/>
              <a:cs typeface="Arial" panose="020B0604020202020204" pitchFamily="34" charset="0"/>
            </a:endParaRPr>
          </a:p>
          <a:p>
            <a:r>
              <a:rPr lang="fr-CA" b="1" dirty="0" smtClean="0">
                <a:solidFill>
                  <a:srgbClr val="006345"/>
                </a:solidFill>
                <a:latin typeface="Arial" panose="020B0604020202020204" pitchFamily="34" charset="0"/>
                <a:cs typeface="Arial" panose="020B0604020202020204" pitchFamily="34" charset="0"/>
              </a:rPr>
              <a:t>pas </a:t>
            </a:r>
            <a:r>
              <a:rPr lang="fr-CA" b="1" dirty="0">
                <a:solidFill>
                  <a:srgbClr val="006345"/>
                </a:solidFill>
                <a:latin typeface="Arial" panose="020B0604020202020204" pitchFamily="34" charset="0"/>
                <a:cs typeface="Arial" panose="020B0604020202020204" pitchFamily="34" charset="0"/>
              </a:rPr>
              <a:t>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5"/>
            </p:custDataLst>
          </p:nvPr>
        </p:nvSpPr>
        <p:spPr>
          <a:xfrm>
            <a:off x="3646569" y="3172096"/>
            <a:ext cx="1826141" cy="467629"/>
          </a:xfrm>
          <a:prstGeom prst="rect">
            <a:avLst/>
          </a:prstGeom>
        </p:spPr>
        <p:txBody>
          <a:bodyPr wrap="none">
            <a:spAutoFit/>
          </a:bodyPr>
          <a:lstStyle/>
          <a:p>
            <a:pPr marL="0" indent="0" algn="ctr">
              <a:lnSpc>
                <a:spcPct val="107000"/>
              </a:lnSpc>
              <a:spcAft>
                <a:spcPts val="800"/>
              </a:spcAft>
              <a:buNone/>
            </a:pPr>
            <a:r>
              <a:rPr lang="en-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fr-CA" dirty="0">
                <a:latin typeface="Arial" panose="020B0604020202020204" pitchFamily="34" charset="0"/>
                <a:ea typeface="Calibri" panose="020F0502020204030204" pitchFamily="34" charset="0"/>
                <a:cs typeface="Times New Roman" panose="02020603050405020304" pitchFamily="18" charset="0"/>
              </a:rPr>
              <a:t>Jus</a:t>
            </a:r>
            <a:endParaRPr lang="fr-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9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ctrTitle"/>
            <p:custDataLst>
              <p:tags r:id="rId1"/>
            </p:custDataLst>
          </p:nvPr>
        </p:nvSpPr>
        <p:spPr>
          <a:xfrm>
            <a:off x="107504" y="1196752"/>
            <a:ext cx="5904656" cy="5184576"/>
          </a:xfrm>
        </p:spPr>
        <p:txBody>
          <a:bodyPr anchor="ctr"/>
          <a:lstStyle/>
          <a:p>
            <a:r>
              <a:rPr lang="en-CA" altLang="en-US" sz="4000" b="1" dirty="0">
                <a:solidFill>
                  <a:srgbClr val="006345"/>
                </a:solidFill>
                <a:latin typeface="Arial" panose="020B0604020202020204" pitchFamily="34" charset="0"/>
                <a:cs typeface="Arial" panose="020B0604020202020204" pitchFamily="34" charset="0"/>
              </a:rPr>
              <a:t/>
            </a:r>
            <a:br>
              <a:rPr lang="en-CA" altLang="en-US" sz="4000" b="1" dirty="0">
                <a:solidFill>
                  <a:srgbClr val="006345"/>
                </a:solidFill>
                <a:latin typeface="Arial" panose="020B0604020202020204" pitchFamily="34" charset="0"/>
                <a:cs typeface="Arial" panose="020B0604020202020204" pitchFamily="34" charset="0"/>
              </a:rPr>
            </a:br>
            <a:r>
              <a:rPr lang="fr-CA" altLang="en-US" sz="4000" b="1" dirty="0">
                <a:solidFill>
                  <a:srgbClr val="006345"/>
                </a:solidFill>
                <a:latin typeface="Arial" panose="020B0604020202020204" pitchFamily="34" charset="0"/>
                <a:cs typeface="Arial" panose="020B0604020202020204" pitchFamily="34" charset="0"/>
              </a:rPr>
              <a:t>Vérificateur de </a:t>
            </a:r>
            <a:r>
              <a:rPr lang="fr-CA" altLang="en-US" sz="4000" b="1" dirty="0" smtClean="0">
                <a:solidFill>
                  <a:srgbClr val="006345"/>
                </a:solidFill>
                <a:latin typeface="Arial" panose="020B0604020202020204" pitchFamily="34" charset="0"/>
                <a:cs typeface="Arial" panose="020B0604020202020204" pitchFamily="34" charset="0"/>
              </a:rPr>
              <a:t>sucre </a:t>
            </a:r>
            <a:r>
              <a:rPr lang="fr-CA" altLang="en-US" sz="4000" b="1" dirty="0">
                <a:solidFill>
                  <a:srgbClr val="006345"/>
                </a:solidFill>
                <a:latin typeface="Arial" panose="020B0604020202020204" pitchFamily="34" charset="0"/>
                <a:cs typeface="Arial" panose="020B0604020202020204" pitchFamily="34" charset="0"/>
              </a:rPr>
              <a:t>dans les boissons sucrées</a:t>
            </a:r>
            <a:br>
              <a:rPr lang="fr-CA" altLang="en-US" sz="4000" b="1" dirty="0">
                <a:solidFill>
                  <a:srgbClr val="006345"/>
                </a:solidFill>
                <a:latin typeface="Arial" panose="020B0604020202020204" pitchFamily="34" charset="0"/>
                <a:cs typeface="Arial" panose="020B0604020202020204" pitchFamily="34" charset="0"/>
              </a:rPr>
            </a:br>
            <a:r>
              <a:rPr lang="fr-CA" altLang="en-US" sz="1200" b="1" dirty="0">
                <a:solidFill>
                  <a:srgbClr val="006345"/>
                </a:solidFill>
                <a:latin typeface="Arial" panose="020B0604020202020204" pitchFamily="34" charset="0"/>
                <a:cs typeface="Arial" panose="020B0604020202020204" pitchFamily="34" charset="0"/>
              </a:rPr>
              <a:t> </a:t>
            </a:r>
            <a:r>
              <a:rPr lang="fr-CA" altLang="en-US" sz="4000" b="1" dirty="0">
                <a:solidFill>
                  <a:srgbClr val="006345"/>
                </a:solidFill>
                <a:latin typeface="Arial" panose="020B0604020202020204" pitchFamily="34" charset="0"/>
                <a:cs typeface="Arial" panose="020B0604020202020204" pitchFamily="34" charset="0"/>
              </a:rPr>
              <a:t/>
            </a:r>
            <a:br>
              <a:rPr lang="fr-CA" altLang="en-US" sz="4000" b="1" dirty="0">
                <a:solidFill>
                  <a:srgbClr val="006345"/>
                </a:solidFill>
                <a:latin typeface="Arial" panose="020B0604020202020204" pitchFamily="34" charset="0"/>
                <a:cs typeface="Arial" panose="020B0604020202020204" pitchFamily="34" charset="0"/>
              </a:rPr>
            </a:br>
            <a:r>
              <a:rPr lang="fr-CA" altLang="en-US" sz="4000" b="1" dirty="0">
                <a:solidFill>
                  <a:srgbClr val="006345"/>
                </a:solidFill>
                <a:latin typeface="Arial" panose="020B0604020202020204" pitchFamily="34" charset="0"/>
                <a:cs typeface="Arial" panose="020B0604020202020204" pitchFamily="34" charset="0"/>
              </a:rPr>
              <a:t>Guide </a:t>
            </a:r>
            <a:r>
              <a:rPr lang="fr-CA" altLang="en-US" sz="4000" b="1" dirty="0" smtClean="0">
                <a:solidFill>
                  <a:srgbClr val="006345"/>
                </a:solidFill>
                <a:latin typeface="Arial" panose="020B0604020202020204" pitchFamily="34" charset="0"/>
                <a:cs typeface="Arial" panose="020B0604020202020204" pitchFamily="34" charset="0"/>
              </a:rPr>
              <a:t>d’utilisation</a:t>
            </a:r>
            <a:r>
              <a:rPr lang="en-CA" altLang="en-US" sz="4000" b="1" dirty="0">
                <a:solidFill>
                  <a:srgbClr val="006345"/>
                </a:solidFill>
                <a:latin typeface="Arial" panose="020B0604020202020204" pitchFamily="34" charset="0"/>
                <a:cs typeface="Arial" panose="020B0604020202020204" pitchFamily="34" charset="0"/>
              </a:rPr>
              <a:t/>
            </a:r>
            <a:br>
              <a:rPr lang="en-CA" altLang="en-US" sz="4000" b="1" dirty="0">
                <a:solidFill>
                  <a:srgbClr val="006345"/>
                </a:solidFill>
                <a:latin typeface="Arial" panose="020B0604020202020204" pitchFamily="34" charset="0"/>
                <a:cs typeface="Arial" panose="020B0604020202020204" pitchFamily="34" charset="0"/>
              </a:rPr>
            </a:br>
            <a:r>
              <a:rPr lang="en-CA" altLang="en-US" sz="4000" b="1" dirty="0">
                <a:solidFill>
                  <a:srgbClr val="006345"/>
                </a:solidFill>
                <a:latin typeface="Arial" panose="020B0604020202020204" pitchFamily="34" charset="0"/>
                <a:cs typeface="Arial" panose="020B0604020202020204" pitchFamily="34" charset="0"/>
              </a:rPr>
              <a:t/>
            </a:r>
            <a:br>
              <a:rPr lang="en-CA" altLang="en-US" sz="4000" b="1" dirty="0">
                <a:solidFill>
                  <a:srgbClr val="006345"/>
                </a:solidFill>
                <a:latin typeface="Arial" panose="020B0604020202020204" pitchFamily="34" charset="0"/>
                <a:cs typeface="Arial" panose="020B0604020202020204" pitchFamily="34" charset="0"/>
              </a:rPr>
            </a:br>
            <a:r>
              <a:rPr lang="fr-CA" altLang="en-US" sz="2400" b="1" dirty="0">
                <a:solidFill>
                  <a:schemeClr val="tx1"/>
                </a:solidFill>
                <a:latin typeface="Arial" panose="020B0604020202020204" pitchFamily="34" charset="0"/>
                <a:cs typeface="Arial" panose="020B0604020202020204" pitchFamily="34" charset="0"/>
              </a:rPr>
              <a:t>Y compris</a:t>
            </a:r>
            <a:br>
              <a:rPr lang="fr-CA" altLang="en-US" sz="2400" b="1" dirty="0">
                <a:solidFill>
                  <a:schemeClr val="tx1"/>
                </a:solidFill>
                <a:latin typeface="Arial" panose="020B0604020202020204" pitchFamily="34" charset="0"/>
                <a:cs typeface="Arial" panose="020B0604020202020204" pitchFamily="34" charset="0"/>
              </a:rPr>
            </a:br>
            <a:r>
              <a:rPr lang="fr-CA" altLang="en-US" sz="2400" b="1" dirty="0">
                <a:solidFill>
                  <a:schemeClr val="tx1"/>
                </a:solidFill>
                <a:latin typeface="Arial" panose="020B0604020202020204" pitchFamily="34" charset="0"/>
                <a:cs typeface="Arial" panose="020B0604020202020204" pitchFamily="34" charset="0"/>
              </a:rPr>
              <a:t>La façon d’utiliser le vérificateur</a:t>
            </a:r>
            <a:br>
              <a:rPr lang="fr-CA" altLang="en-US" sz="2400" b="1" dirty="0">
                <a:solidFill>
                  <a:schemeClr val="tx1"/>
                </a:solidFill>
                <a:latin typeface="Arial" panose="020B0604020202020204" pitchFamily="34" charset="0"/>
                <a:cs typeface="Arial" panose="020B0604020202020204" pitchFamily="34" charset="0"/>
              </a:rPr>
            </a:br>
            <a:r>
              <a:rPr lang="fr-CA" altLang="en-US" sz="2400" b="1" dirty="0">
                <a:solidFill>
                  <a:schemeClr val="tx1"/>
                </a:solidFill>
                <a:latin typeface="Arial" panose="020B0604020202020204" pitchFamily="34" charset="0"/>
                <a:cs typeface="Arial" panose="020B0604020202020204" pitchFamily="34" charset="0"/>
              </a:rPr>
              <a:t>Liens avec le curriculum : </a:t>
            </a:r>
            <a:r>
              <a:rPr lang="fr-CA" altLang="en-US" sz="2400" b="1" dirty="0" smtClean="0">
                <a:solidFill>
                  <a:schemeClr val="tx1"/>
                </a:solidFill>
                <a:latin typeface="Arial" panose="020B0604020202020204" pitchFamily="34" charset="0"/>
                <a:cs typeface="Arial" panose="020B0604020202020204" pitchFamily="34" charset="0"/>
              </a:rPr>
              <a:t/>
            </a:r>
            <a:br>
              <a:rPr lang="fr-CA" altLang="en-US" sz="2400" b="1" dirty="0" smtClean="0">
                <a:solidFill>
                  <a:schemeClr val="tx1"/>
                </a:solidFill>
                <a:latin typeface="Arial" panose="020B0604020202020204" pitchFamily="34" charset="0"/>
                <a:cs typeface="Arial" panose="020B0604020202020204" pitchFamily="34" charset="0"/>
              </a:rPr>
            </a:br>
            <a:r>
              <a:rPr lang="fr-CA" altLang="en-US" sz="2400" b="1" dirty="0" smtClean="0">
                <a:solidFill>
                  <a:schemeClr val="tx1"/>
                </a:solidFill>
                <a:latin typeface="Arial" panose="020B0604020202020204" pitchFamily="34" charset="0"/>
                <a:cs typeface="Arial" panose="020B0604020202020204" pitchFamily="34" charset="0"/>
              </a:rPr>
              <a:t>Questions</a:t>
            </a:r>
            <a:r>
              <a:rPr lang="fr-CA" altLang="en-US" sz="2400" b="1" dirty="0">
                <a:solidFill>
                  <a:schemeClr val="tx1"/>
                </a:solidFill>
                <a:latin typeface="Arial" panose="020B0604020202020204" pitchFamily="34" charset="0"/>
                <a:cs typeface="Arial" panose="020B0604020202020204" pitchFamily="34" charset="0"/>
              </a:rPr>
              <a:t>, réponses et activités pour renforcer l’apprentissage </a:t>
            </a:r>
            <a:r>
              <a:rPr lang="en-CA" altLang="en-US" sz="2400" b="1" dirty="0">
                <a:solidFill>
                  <a:schemeClr val="tx1"/>
                </a:solidFill>
                <a:latin typeface="Arial" panose="020B0604020202020204" pitchFamily="34" charset="0"/>
                <a:cs typeface="Arial" panose="020B0604020202020204" pitchFamily="34" charset="0"/>
              </a:rPr>
              <a:t/>
            </a:r>
            <a:br>
              <a:rPr lang="en-CA" altLang="en-US" sz="2400" b="1" dirty="0">
                <a:solidFill>
                  <a:schemeClr val="tx1"/>
                </a:solidFill>
                <a:latin typeface="Arial" panose="020B0604020202020204" pitchFamily="34" charset="0"/>
                <a:cs typeface="Arial" panose="020B0604020202020204" pitchFamily="34" charset="0"/>
              </a:rPr>
            </a:br>
            <a:endParaRPr lang="en-CA" altLang="en-US" sz="2400" b="1" dirty="0">
              <a:solidFill>
                <a:schemeClr val="tx1"/>
              </a:solidFill>
              <a:latin typeface="Arial" panose="020B0604020202020204" pitchFamily="34" charset="0"/>
              <a:cs typeface="Arial" panose="020B0604020202020204" pitchFamily="34" charset="0"/>
            </a:endParaRPr>
          </a:p>
        </p:txBody>
      </p:sp>
      <p:sp>
        <p:nvSpPr>
          <p:cNvPr id="6147" name="Rectangle 1027"/>
          <p:cNvSpPr>
            <a:spLocks noGrp="1" noChangeArrowheads="1"/>
          </p:cNvSpPr>
          <p:nvPr>
            <p:ph type="subTitle" idx="1"/>
            <p:custDataLst>
              <p:tags r:id="rId2"/>
            </p:custDataLst>
          </p:nvPr>
        </p:nvSpPr>
        <p:spPr>
          <a:xfrm>
            <a:off x="5652120" y="6309320"/>
            <a:ext cx="3766552" cy="720080"/>
          </a:xfrm>
        </p:spPr>
        <p:txBody>
          <a:bodyPr/>
          <a:lstStyle/>
          <a:p>
            <a:pPr algn="l"/>
            <a:r>
              <a:rPr lang="fr-CA" altLang="en-US" sz="1800" dirty="0">
                <a:latin typeface="Arial" panose="020B0604020202020204" pitchFamily="34" charset="0"/>
              </a:rPr>
              <a:t>Janvier</a:t>
            </a:r>
            <a:r>
              <a:rPr lang="en-CA" altLang="en-US" sz="1800" dirty="0">
                <a:latin typeface="Arial" panose="020B0604020202020204" pitchFamily="34" charset="0"/>
              </a:rPr>
              <a:t> 2018</a:t>
            </a:r>
          </a:p>
          <a:p>
            <a:pPr algn="l"/>
            <a:endParaRPr lang="en-CA" altLang="en-US" sz="3200" dirty="0">
              <a:latin typeface="Arial" panose="020B0604020202020204" pitchFamily="34" charset="0"/>
            </a:endParaRPr>
          </a:p>
        </p:txBody>
      </p:sp>
      <p:pic>
        <p:nvPicPr>
          <p:cNvPr id="1026" name="Picture 2" descr="Lump Sugar, Sugar, Cubes, White, Sweet"/>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012160" y="1916832"/>
            <a:ext cx="2834002" cy="2604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323528" y="5445224"/>
            <a:ext cx="7844002" cy="1688180"/>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Oui, les boissons gazeuses ordinaires contiennent des sucres libres. </a:t>
            </a:r>
            <a:endParaRPr lang="fr-CA" altLang="en-US" sz="2000" dirty="0">
              <a:latin typeface="Arial" panose="020B0604020202020204" pitchFamily="34" charset="0"/>
            </a:endParaRPr>
          </a:p>
        </p:txBody>
      </p:sp>
      <p:pic>
        <p:nvPicPr>
          <p:cNvPr id="9218" name="Picture 2" descr="Bottle, Coke, Drink, Soda"/>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516216" y="562583"/>
            <a:ext cx="2376264" cy="4752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a:off x="467544" y="1506879"/>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2987824" y="3500577"/>
            <a:ext cx="3693640" cy="467629"/>
          </a:xfrm>
          <a:prstGeom prst="rect">
            <a:avLst/>
          </a:prstGeom>
        </p:spPr>
        <p:txBody>
          <a:bodyPr wrap="none">
            <a:spAutoFit/>
          </a:bodyPr>
          <a:lstStyle/>
          <a:p>
            <a:pPr marL="0" indent="0" algn="ctr">
              <a:lnSpc>
                <a:spcPct val="107000"/>
              </a:lnSpc>
              <a:spcAft>
                <a:spcPts val="800"/>
              </a:spcAft>
              <a:buNone/>
            </a:pPr>
            <a:r>
              <a:rPr lang="en-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fr-CA" dirty="0">
                <a:latin typeface="Arial" panose="020B0604020202020204" pitchFamily="34" charset="0"/>
                <a:ea typeface="Calibri" panose="020F0502020204030204" pitchFamily="34" charset="0"/>
                <a:cs typeface="Times New Roman" panose="02020603050405020304" pitchFamily="18" charset="0"/>
              </a:rPr>
              <a:t>Boisson gazeuse</a:t>
            </a:r>
            <a:endParaRPr lang="fr-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395536" y="5013176"/>
            <a:ext cx="7484368" cy="1080120"/>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Oui, le ketchup contient des sucres libres. </a:t>
            </a:r>
            <a:r>
              <a:rPr lang="fr-CA" sz="2000" dirty="0" smtClean="0">
                <a:latin typeface="Arial" panose="020B0604020202020204" pitchFamily="34" charset="0"/>
                <a:ea typeface="Calibri" panose="020F0502020204030204" pitchFamily="34" charset="0"/>
                <a:cs typeface="Times New Roman" panose="02020603050405020304" pitchFamily="18" charset="0"/>
              </a:rPr>
              <a:t>On ajoute souvent du sucre aux condiments pour en </a:t>
            </a:r>
            <a:r>
              <a:rPr lang="fr-CA" sz="2000" dirty="0">
                <a:latin typeface="Arial" panose="020B0604020202020204" pitchFamily="34" charset="0"/>
                <a:ea typeface="Calibri" panose="020F0502020204030204" pitchFamily="34" charset="0"/>
                <a:cs typeface="Times New Roman" panose="02020603050405020304" pitchFamily="18" charset="0"/>
              </a:rPr>
              <a:t>rehausser le goût. </a:t>
            </a: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altLang="en-US" sz="2000" dirty="0">
              <a:latin typeface="Arial" panose="020B0604020202020204" pitchFamily="34" charset="0"/>
            </a:endParaRPr>
          </a:p>
        </p:txBody>
      </p:sp>
      <p:pic>
        <p:nvPicPr>
          <p:cNvPr id="4" name="Picture 3" descr="Image result for ketchup cartoon"/>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835788" y="692696"/>
            <a:ext cx="2088232" cy="4348644"/>
          </a:xfrm>
          <a:prstGeom prst="rect">
            <a:avLst/>
          </a:prstGeom>
          <a:noFill/>
          <a:ln>
            <a:noFill/>
          </a:ln>
        </p:spPr>
      </p:pic>
      <p:sp>
        <p:nvSpPr>
          <p:cNvPr id="5" name="Rectangle 4"/>
          <p:cNvSpPr/>
          <p:nvPr>
            <p:custDataLst>
              <p:tags r:id="rId3"/>
            </p:custDataLst>
          </p:nvPr>
        </p:nvSpPr>
        <p:spPr>
          <a:xfrm>
            <a:off x="899592" y="1844824"/>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3094296" y="4149080"/>
            <a:ext cx="2476960" cy="467629"/>
          </a:xfrm>
          <a:prstGeom prst="rect">
            <a:avLst/>
          </a:prstGeom>
        </p:spPr>
        <p:txBody>
          <a:bodyPr wrap="none">
            <a:spAutoFit/>
          </a:bodyPr>
          <a:lstStyle/>
          <a:p>
            <a:pPr marL="0" indent="0" algn="ctr">
              <a:lnSpc>
                <a:spcPct val="107000"/>
              </a:lnSpc>
              <a:spcAft>
                <a:spcPts val="800"/>
              </a:spcAft>
              <a:buNone/>
            </a:pPr>
            <a:r>
              <a:rPr lang="en-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en-CA" dirty="0">
                <a:latin typeface="Arial" panose="020B0604020202020204" pitchFamily="34" charset="0"/>
                <a:ea typeface="Calibri" panose="020F0502020204030204" pitchFamily="34" charset="0"/>
                <a:cs typeface="Times New Roman" panose="02020603050405020304" pitchFamily="18" charset="0"/>
              </a:rPr>
              <a:t>Ketchup</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18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899592" y="5085184"/>
            <a:ext cx="7484368" cy="1369132"/>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Oui. Les cubes de sucre sont du sucre libre! </a:t>
            </a:r>
          </a:p>
          <a:p>
            <a:pPr marL="0" indent="0" algn="ctr">
              <a:lnSpc>
                <a:spcPct val="107000"/>
              </a:lnSpc>
              <a:spcAft>
                <a:spcPts val="800"/>
              </a:spcAft>
              <a:buNone/>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altLang="en-US" sz="2000" dirty="0">
              <a:latin typeface="Arial" panose="020B0604020202020204" pitchFamily="34" charset="0"/>
            </a:endParaRPr>
          </a:p>
        </p:txBody>
      </p:sp>
      <p:sp>
        <p:nvSpPr>
          <p:cNvPr id="4" name="Rectangle 3"/>
          <p:cNvSpPr/>
          <p:nvPr>
            <p:custDataLst>
              <p:tags r:id="rId2"/>
            </p:custDataLst>
          </p:nvPr>
        </p:nvSpPr>
        <p:spPr>
          <a:xfrm>
            <a:off x="467544" y="1764592"/>
            <a:ext cx="6426759" cy="461665"/>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pas de sucres libres?</a:t>
            </a:r>
            <a:endParaRPr lang="en-US" b="1" dirty="0">
              <a:solidFill>
                <a:srgbClr val="006345"/>
              </a:solidFill>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3"/>
            </p:custDataLst>
          </p:nvPr>
        </p:nvPicPr>
        <p:blipFill>
          <a:blip r:embed="rId7"/>
          <a:stretch>
            <a:fillRect/>
          </a:stretch>
        </p:blipFill>
        <p:spPr>
          <a:xfrm>
            <a:off x="5724128" y="2128540"/>
            <a:ext cx="3322608" cy="3054361"/>
          </a:xfrm>
          <a:prstGeom prst="rect">
            <a:avLst/>
          </a:prstGeom>
        </p:spPr>
      </p:pic>
      <p:sp>
        <p:nvSpPr>
          <p:cNvPr id="3" name="Rectangle 2"/>
          <p:cNvSpPr/>
          <p:nvPr>
            <p:custDataLst>
              <p:tags r:id="rId4"/>
            </p:custDataLst>
          </p:nvPr>
        </p:nvSpPr>
        <p:spPr>
          <a:xfrm>
            <a:off x="2051409" y="4061547"/>
            <a:ext cx="3504486" cy="458780"/>
          </a:xfrm>
          <a:prstGeom prst="rect">
            <a:avLst/>
          </a:prstGeom>
        </p:spPr>
        <p:txBody>
          <a:bodyPr wrap="none">
            <a:spAutoFit/>
          </a:bodyPr>
          <a:lstStyle/>
          <a:p>
            <a:pPr marL="0" indent="0" algn="ctr">
              <a:lnSpc>
                <a:spcPct val="107000"/>
              </a:lnSpc>
              <a:spcAft>
                <a:spcPts val="800"/>
              </a:spcAft>
              <a:buNone/>
            </a:pPr>
            <a:r>
              <a:rPr lang="en-US"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fr-CA" dirty="0">
                <a:latin typeface="Arial" panose="020B0604020202020204" pitchFamily="34" charset="0"/>
                <a:ea typeface="Calibri" panose="020F0502020204030204" pitchFamily="34" charset="0"/>
                <a:cs typeface="Times New Roman" panose="02020603050405020304" pitchFamily="18" charset="0"/>
              </a:rPr>
              <a:t>Cubes de sucre</a:t>
            </a:r>
          </a:p>
        </p:txBody>
      </p:sp>
    </p:spTree>
    <p:extLst>
      <p:ext uri="{BB962C8B-B14F-4D97-AF65-F5344CB8AC3E}">
        <p14:creationId xmlns:p14="http://schemas.microsoft.com/office/powerpoint/2010/main" val="268933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ilk cartoon"/>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4961880" y="836712"/>
            <a:ext cx="3816424" cy="4032000"/>
          </a:xfrm>
          <a:prstGeom prst="rect">
            <a:avLst/>
          </a:prstGeom>
          <a:noFill/>
          <a:ln>
            <a:noFill/>
          </a:ln>
        </p:spPr>
      </p:pic>
      <p:sp>
        <p:nvSpPr>
          <p:cNvPr id="8" name="Rounded Rectangle 7"/>
          <p:cNvSpPr/>
          <p:nvPr>
            <p:custDataLst>
              <p:tags r:id="rId2"/>
            </p:custDataLst>
          </p:nvPr>
        </p:nvSpPr>
        <p:spPr>
          <a:xfrm rot="1003069">
            <a:off x="5002616" y="2602183"/>
            <a:ext cx="2116578" cy="1464566"/>
          </a:xfrm>
          <a:custGeom>
            <a:avLst/>
            <a:gdLst>
              <a:gd name="connsiteX0" fmla="*/ 0 w 2025389"/>
              <a:gd name="connsiteY0" fmla="*/ 219801 h 1318780"/>
              <a:gd name="connsiteX1" fmla="*/ 219801 w 2025389"/>
              <a:gd name="connsiteY1" fmla="*/ 0 h 1318780"/>
              <a:gd name="connsiteX2" fmla="*/ 1805588 w 2025389"/>
              <a:gd name="connsiteY2" fmla="*/ 0 h 1318780"/>
              <a:gd name="connsiteX3" fmla="*/ 2025389 w 2025389"/>
              <a:gd name="connsiteY3" fmla="*/ 219801 h 1318780"/>
              <a:gd name="connsiteX4" fmla="*/ 2025389 w 2025389"/>
              <a:gd name="connsiteY4" fmla="*/ 1098979 h 1318780"/>
              <a:gd name="connsiteX5" fmla="*/ 1805588 w 2025389"/>
              <a:gd name="connsiteY5" fmla="*/ 1318780 h 1318780"/>
              <a:gd name="connsiteX6" fmla="*/ 219801 w 2025389"/>
              <a:gd name="connsiteY6" fmla="*/ 1318780 h 1318780"/>
              <a:gd name="connsiteX7" fmla="*/ 0 w 2025389"/>
              <a:gd name="connsiteY7" fmla="*/ 1098979 h 1318780"/>
              <a:gd name="connsiteX8" fmla="*/ 0 w 2025389"/>
              <a:gd name="connsiteY8" fmla="*/ 219801 h 1318780"/>
              <a:gd name="connsiteX0" fmla="*/ 0 w 2025389"/>
              <a:gd name="connsiteY0" fmla="*/ 219801 h 1318780"/>
              <a:gd name="connsiteX1" fmla="*/ 219801 w 2025389"/>
              <a:gd name="connsiteY1" fmla="*/ 0 h 1318780"/>
              <a:gd name="connsiteX2" fmla="*/ 1805588 w 2025389"/>
              <a:gd name="connsiteY2" fmla="*/ 0 h 1318780"/>
              <a:gd name="connsiteX3" fmla="*/ 2025389 w 2025389"/>
              <a:gd name="connsiteY3" fmla="*/ 219801 h 1318780"/>
              <a:gd name="connsiteX4" fmla="*/ 2025389 w 2025389"/>
              <a:gd name="connsiteY4" fmla="*/ 1098979 h 1318780"/>
              <a:gd name="connsiteX5" fmla="*/ 1805588 w 2025389"/>
              <a:gd name="connsiteY5" fmla="*/ 1318780 h 1318780"/>
              <a:gd name="connsiteX6" fmla="*/ 312348 w 2025389"/>
              <a:gd name="connsiteY6" fmla="*/ 1193051 h 1318780"/>
              <a:gd name="connsiteX7" fmla="*/ 0 w 2025389"/>
              <a:gd name="connsiteY7" fmla="*/ 1098979 h 1318780"/>
              <a:gd name="connsiteX8" fmla="*/ 0 w 2025389"/>
              <a:gd name="connsiteY8" fmla="*/ 219801 h 1318780"/>
              <a:gd name="connsiteX0" fmla="*/ 0 w 2025389"/>
              <a:gd name="connsiteY0" fmla="*/ 219801 h 1318780"/>
              <a:gd name="connsiteX1" fmla="*/ 219801 w 2025389"/>
              <a:gd name="connsiteY1" fmla="*/ 0 h 1318780"/>
              <a:gd name="connsiteX2" fmla="*/ 1805588 w 2025389"/>
              <a:gd name="connsiteY2" fmla="*/ 0 h 1318780"/>
              <a:gd name="connsiteX3" fmla="*/ 2025389 w 2025389"/>
              <a:gd name="connsiteY3" fmla="*/ 219801 h 1318780"/>
              <a:gd name="connsiteX4" fmla="*/ 2025389 w 2025389"/>
              <a:gd name="connsiteY4" fmla="*/ 1098979 h 1318780"/>
              <a:gd name="connsiteX5" fmla="*/ 1805588 w 2025389"/>
              <a:gd name="connsiteY5" fmla="*/ 1318780 h 1318780"/>
              <a:gd name="connsiteX6" fmla="*/ 312348 w 2025389"/>
              <a:gd name="connsiteY6" fmla="*/ 1193051 h 1318780"/>
              <a:gd name="connsiteX7" fmla="*/ 115476 w 2025389"/>
              <a:gd name="connsiteY7" fmla="*/ 1072229 h 1318780"/>
              <a:gd name="connsiteX8" fmla="*/ 0 w 2025389"/>
              <a:gd name="connsiteY8" fmla="*/ 219801 h 1318780"/>
              <a:gd name="connsiteX0" fmla="*/ 0 w 2025389"/>
              <a:gd name="connsiteY0" fmla="*/ 219801 h 1318780"/>
              <a:gd name="connsiteX1" fmla="*/ 219801 w 2025389"/>
              <a:gd name="connsiteY1" fmla="*/ 0 h 1318780"/>
              <a:gd name="connsiteX2" fmla="*/ 1805588 w 2025389"/>
              <a:gd name="connsiteY2" fmla="*/ 0 h 1318780"/>
              <a:gd name="connsiteX3" fmla="*/ 2025389 w 2025389"/>
              <a:gd name="connsiteY3" fmla="*/ 219801 h 1318780"/>
              <a:gd name="connsiteX4" fmla="*/ 2025389 w 2025389"/>
              <a:gd name="connsiteY4" fmla="*/ 1098979 h 1318780"/>
              <a:gd name="connsiteX5" fmla="*/ 1805588 w 2025389"/>
              <a:gd name="connsiteY5" fmla="*/ 1318780 h 1318780"/>
              <a:gd name="connsiteX6" fmla="*/ 312348 w 2025389"/>
              <a:gd name="connsiteY6" fmla="*/ 1193051 h 1318780"/>
              <a:gd name="connsiteX7" fmla="*/ 189710 w 2025389"/>
              <a:gd name="connsiteY7" fmla="*/ 1055032 h 1318780"/>
              <a:gd name="connsiteX8" fmla="*/ 0 w 2025389"/>
              <a:gd name="connsiteY8" fmla="*/ 219801 h 1318780"/>
              <a:gd name="connsiteX0" fmla="*/ 0 w 2025389"/>
              <a:gd name="connsiteY0" fmla="*/ 219801 h 1318780"/>
              <a:gd name="connsiteX1" fmla="*/ 219801 w 2025389"/>
              <a:gd name="connsiteY1" fmla="*/ 0 h 1318780"/>
              <a:gd name="connsiteX2" fmla="*/ 1805588 w 2025389"/>
              <a:gd name="connsiteY2" fmla="*/ 0 h 1318780"/>
              <a:gd name="connsiteX3" fmla="*/ 1806508 w 2025389"/>
              <a:gd name="connsiteY3" fmla="*/ 287886 h 1318780"/>
              <a:gd name="connsiteX4" fmla="*/ 2025389 w 2025389"/>
              <a:gd name="connsiteY4" fmla="*/ 1098979 h 1318780"/>
              <a:gd name="connsiteX5" fmla="*/ 1805588 w 2025389"/>
              <a:gd name="connsiteY5" fmla="*/ 1318780 h 1318780"/>
              <a:gd name="connsiteX6" fmla="*/ 312348 w 2025389"/>
              <a:gd name="connsiteY6" fmla="*/ 1193051 h 1318780"/>
              <a:gd name="connsiteX7" fmla="*/ 189710 w 2025389"/>
              <a:gd name="connsiteY7" fmla="*/ 1055032 h 1318780"/>
              <a:gd name="connsiteX8" fmla="*/ 0 w 2025389"/>
              <a:gd name="connsiteY8" fmla="*/ 219801 h 1318780"/>
              <a:gd name="connsiteX0" fmla="*/ 0 w 2025389"/>
              <a:gd name="connsiteY0" fmla="*/ 219801 h 1318780"/>
              <a:gd name="connsiteX1" fmla="*/ 219801 w 2025389"/>
              <a:gd name="connsiteY1" fmla="*/ 0 h 1318780"/>
              <a:gd name="connsiteX2" fmla="*/ 1805588 w 2025389"/>
              <a:gd name="connsiteY2" fmla="*/ 0 h 1318780"/>
              <a:gd name="connsiteX3" fmla="*/ 1806508 w 2025389"/>
              <a:gd name="connsiteY3" fmla="*/ 287886 h 1318780"/>
              <a:gd name="connsiteX4" fmla="*/ 2025389 w 2025389"/>
              <a:gd name="connsiteY4" fmla="*/ 1098979 h 1318780"/>
              <a:gd name="connsiteX5" fmla="*/ 1805588 w 2025389"/>
              <a:gd name="connsiteY5" fmla="*/ 1318780 h 1318780"/>
              <a:gd name="connsiteX6" fmla="*/ 312348 w 2025389"/>
              <a:gd name="connsiteY6" fmla="*/ 1193051 h 1318780"/>
              <a:gd name="connsiteX7" fmla="*/ 189710 w 2025389"/>
              <a:gd name="connsiteY7" fmla="*/ 1055032 h 1318780"/>
              <a:gd name="connsiteX8" fmla="*/ 0 w 2025389"/>
              <a:gd name="connsiteY8" fmla="*/ 219801 h 1318780"/>
              <a:gd name="connsiteX0" fmla="*/ 0 w 2031911"/>
              <a:gd name="connsiteY0" fmla="*/ 219801 h 1356106"/>
              <a:gd name="connsiteX1" fmla="*/ 219801 w 2031911"/>
              <a:gd name="connsiteY1" fmla="*/ 0 h 1356106"/>
              <a:gd name="connsiteX2" fmla="*/ 1805588 w 2031911"/>
              <a:gd name="connsiteY2" fmla="*/ 0 h 1356106"/>
              <a:gd name="connsiteX3" fmla="*/ 1806508 w 2031911"/>
              <a:gd name="connsiteY3" fmla="*/ 287886 h 1356106"/>
              <a:gd name="connsiteX4" fmla="*/ 2025389 w 2031911"/>
              <a:gd name="connsiteY4" fmla="*/ 1098979 h 1356106"/>
              <a:gd name="connsiteX5" fmla="*/ 1944598 w 2031911"/>
              <a:gd name="connsiteY5" fmla="*/ 1356106 h 1356106"/>
              <a:gd name="connsiteX6" fmla="*/ 312348 w 2031911"/>
              <a:gd name="connsiteY6" fmla="*/ 1193051 h 1356106"/>
              <a:gd name="connsiteX7" fmla="*/ 189710 w 2031911"/>
              <a:gd name="connsiteY7" fmla="*/ 1055032 h 1356106"/>
              <a:gd name="connsiteX8" fmla="*/ 0 w 2031911"/>
              <a:gd name="connsiteY8" fmla="*/ 219801 h 1356106"/>
              <a:gd name="connsiteX0" fmla="*/ 0 w 2116578"/>
              <a:gd name="connsiteY0" fmla="*/ 219801 h 1356106"/>
              <a:gd name="connsiteX1" fmla="*/ 219801 w 2116578"/>
              <a:gd name="connsiteY1" fmla="*/ 0 h 1356106"/>
              <a:gd name="connsiteX2" fmla="*/ 1805588 w 2116578"/>
              <a:gd name="connsiteY2" fmla="*/ 0 h 1356106"/>
              <a:gd name="connsiteX3" fmla="*/ 1806508 w 2116578"/>
              <a:gd name="connsiteY3" fmla="*/ 287886 h 1356106"/>
              <a:gd name="connsiteX4" fmla="*/ 2116578 w 2116578"/>
              <a:gd name="connsiteY4" fmla="*/ 1098965 h 1356106"/>
              <a:gd name="connsiteX5" fmla="*/ 1944598 w 2116578"/>
              <a:gd name="connsiteY5" fmla="*/ 1356106 h 1356106"/>
              <a:gd name="connsiteX6" fmla="*/ 312348 w 2116578"/>
              <a:gd name="connsiteY6" fmla="*/ 1193051 h 1356106"/>
              <a:gd name="connsiteX7" fmla="*/ 189710 w 2116578"/>
              <a:gd name="connsiteY7" fmla="*/ 1055032 h 1356106"/>
              <a:gd name="connsiteX8" fmla="*/ 0 w 2116578"/>
              <a:gd name="connsiteY8" fmla="*/ 219801 h 1356106"/>
              <a:gd name="connsiteX0" fmla="*/ 0 w 2116578"/>
              <a:gd name="connsiteY0" fmla="*/ 328261 h 1464566"/>
              <a:gd name="connsiteX1" fmla="*/ 219801 w 2116578"/>
              <a:gd name="connsiteY1" fmla="*/ 108460 h 1464566"/>
              <a:gd name="connsiteX2" fmla="*/ 1643635 w 2116578"/>
              <a:gd name="connsiteY2" fmla="*/ 0 h 1464566"/>
              <a:gd name="connsiteX3" fmla="*/ 1806508 w 2116578"/>
              <a:gd name="connsiteY3" fmla="*/ 396346 h 1464566"/>
              <a:gd name="connsiteX4" fmla="*/ 2116578 w 2116578"/>
              <a:gd name="connsiteY4" fmla="*/ 1207425 h 1464566"/>
              <a:gd name="connsiteX5" fmla="*/ 1944598 w 2116578"/>
              <a:gd name="connsiteY5" fmla="*/ 1464566 h 1464566"/>
              <a:gd name="connsiteX6" fmla="*/ 312348 w 2116578"/>
              <a:gd name="connsiteY6" fmla="*/ 1301511 h 1464566"/>
              <a:gd name="connsiteX7" fmla="*/ 189710 w 2116578"/>
              <a:gd name="connsiteY7" fmla="*/ 1163492 h 1464566"/>
              <a:gd name="connsiteX8" fmla="*/ 0 w 2116578"/>
              <a:gd name="connsiteY8" fmla="*/ 328261 h 146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578" h="1464566">
                <a:moveTo>
                  <a:pt x="0" y="328261"/>
                </a:moveTo>
                <a:cubicBezTo>
                  <a:pt x="0" y="206868"/>
                  <a:pt x="98408" y="108460"/>
                  <a:pt x="219801" y="108460"/>
                </a:cubicBezTo>
                <a:lnTo>
                  <a:pt x="1643635" y="0"/>
                </a:lnTo>
                <a:cubicBezTo>
                  <a:pt x="1600669" y="3311"/>
                  <a:pt x="1806508" y="274953"/>
                  <a:pt x="1806508" y="396346"/>
                </a:cubicBezTo>
                <a:lnTo>
                  <a:pt x="2116578" y="1207425"/>
                </a:lnTo>
                <a:cubicBezTo>
                  <a:pt x="2116578" y="1328818"/>
                  <a:pt x="2065991" y="1464566"/>
                  <a:pt x="1944598" y="1464566"/>
                </a:cubicBezTo>
                <a:cubicBezTo>
                  <a:pt x="1416002" y="1464566"/>
                  <a:pt x="840944" y="1301511"/>
                  <a:pt x="312348" y="1301511"/>
                </a:cubicBezTo>
                <a:cubicBezTo>
                  <a:pt x="190955" y="1301511"/>
                  <a:pt x="189710" y="1284885"/>
                  <a:pt x="189710" y="1163492"/>
                </a:cubicBezTo>
                <a:lnTo>
                  <a:pt x="0" y="3282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5400" dirty="0" smtClean="0">
                <a:solidFill>
                  <a:schemeClr val="tx1"/>
                </a:solidFill>
              </a:rPr>
              <a:t>LAIT</a:t>
            </a:r>
            <a:endParaRPr lang="en-US" sz="5400" dirty="0"/>
          </a:p>
        </p:txBody>
      </p:sp>
      <p:sp>
        <p:nvSpPr>
          <p:cNvPr id="2051" name="Rectangle 3"/>
          <p:cNvSpPr>
            <a:spLocks noGrp="1" noChangeArrowheads="1"/>
          </p:cNvSpPr>
          <p:nvPr>
            <p:ph type="body" idx="1"/>
            <p:custDataLst>
              <p:tags r:id="rId3"/>
            </p:custDataLst>
          </p:nvPr>
        </p:nvSpPr>
        <p:spPr>
          <a:xfrm>
            <a:off x="395536" y="5085184"/>
            <a:ext cx="7484368" cy="1368152"/>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Non, le lait ne contient pas de sucres libres. Il contient un sucre appelé lactose. C’est un sucre naturellement présent qui n’a pas été décomposé; par conséquent, on ne le considère pas comme un sucre libre.  </a:t>
            </a:r>
            <a:endParaRPr lang="fr-CA"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altLang="en-US" sz="2000" dirty="0">
              <a:latin typeface="Arial" panose="020B0604020202020204" pitchFamily="34" charset="0"/>
            </a:endParaRPr>
          </a:p>
        </p:txBody>
      </p:sp>
      <p:sp>
        <p:nvSpPr>
          <p:cNvPr id="5" name="Rectangle 4"/>
          <p:cNvSpPr/>
          <p:nvPr>
            <p:custDataLst>
              <p:tags r:id="rId4"/>
            </p:custDataLst>
          </p:nvPr>
        </p:nvSpPr>
        <p:spPr>
          <a:xfrm>
            <a:off x="539552" y="1547251"/>
            <a:ext cx="3331361" cy="830997"/>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a:t>
            </a:r>
            <a:endParaRPr lang="fr-CA" b="1" dirty="0" smtClean="0">
              <a:solidFill>
                <a:srgbClr val="006345"/>
              </a:solidFill>
              <a:latin typeface="Arial" panose="020B0604020202020204" pitchFamily="34" charset="0"/>
              <a:cs typeface="Arial" panose="020B0604020202020204" pitchFamily="34" charset="0"/>
            </a:endParaRPr>
          </a:p>
          <a:p>
            <a:r>
              <a:rPr lang="fr-CA" b="1" dirty="0" smtClean="0">
                <a:solidFill>
                  <a:srgbClr val="006345"/>
                </a:solidFill>
                <a:latin typeface="Arial" panose="020B0604020202020204" pitchFamily="34" charset="0"/>
                <a:cs typeface="Arial" panose="020B0604020202020204" pitchFamily="34" charset="0"/>
              </a:rPr>
              <a:t>pas </a:t>
            </a:r>
            <a:r>
              <a:rPr lang="fr-CA" b="1" dirty="0">
                <a:solidFill>
                  <a:srgbClr val="006345"/>
                </a:solidFill>
                <a:latin typeface="Arial" panose="020B0604020202020204" pitchFamily="34" charset="0"/>
                <a:cs typeface="Arial" panose="020B0604020202020204" pitchFamily="34" charset="0"/>
              </a:rPr>
              <a:t>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5"/>
            </p:custDataLst>
          </p:nvPr>
        </p:nvSpPr>
        <p:spPr>
          <a:xfrm>
            <a:off x="2261016" y="4077072"/>
            <a:ext cx="2767104" cy="458780"/>
          </a:xfrm>
          <a:prstGeom prst="rect">
            <a:avLst/>
          </a:prstGeom>
        </p:spPr>
        <p:txBody>
          <a:bodyPr wrap="square">
            <a:spAutoFit/>
          </a:bodyPr>
          <a:lstStyle/>
          <a:p>
            <a:pPr marL="0" indent="0" algn="ctr">
              <a:lnSpc>
                <a:spcPct val="107000"/>
              </a:lnSpc>
              <a:spcAft>
                <a:spcPts val="800"/>
              </a:spcAft>
              <a:buNone/>
            </a:pPr>
            <a:r>
              <a:rPr lang="en-US"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fr-CA" dirty="0">
                <a:latin typeface="Arial" panose="020B0604020202020204" pitchFamily="34" charset="0"/>
                <a:ea typeface="Calibri" panose="020F0502020204030204" pitchFamily="34" charset="0"/>
                <a:cs typeface="Times New Roman" panose="02020603050405020304" pitchFamily="18" charset="0"/>
              </a:rPr>
              <a:t>Lait blanc</a:t>
            </a:r>
          </a:p>
        </p:txBody>
      </p:sp>
    </p:spTree>
    <p:extLst>
      <p:ext uri="{BB962C8B-B14F-4D97-AF65-F5344CB8AC3E}">
        <p14:creationId xmlns:p14="http://schemas.microsoft.com/office/powerpoint/2010/main" val="19532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custDataLst>
              <p:tags r:id="rId1"/>
            </p:custDataLst>
          </p:nvPr>
        </p:nvSpPr>
        <p:spPr>
          <a:xfrm>
            <a:off x="539552" y="4725144"/>
            <a:ext cx="7704856" cy="1296144"/>
          </a:xfrm>
        </p:spPr>
        <p:txBody>
          <a:bodyPr/>
          <a:lstStyle/>
          <a:p>
            <a:pPr marL="0" indent="0">
              <a:lnSpc>
                <a:spcPct val="107000"/>
              </a:lnSpc>
              <a:spcAft>
                <a:spcPts val="800"/>
              </a:spcAft>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 </a:t>
            </a:r>
            <a:r>
              <a:rPr lang="fr-CA" sz="2000" dirty="0">
                <a:latin typeface="Arial" panose="020B0604020202020204" pitchFamily="34" charset="0"/>
                <a:ea typeface="Calibri" panose="020F0502020204030204" pitchFamily="34" charset="0"/>
                <a:cs typeface="Times New Roman" panose="02020603050405020304" pitchFamily="18" charset="0"/>
              </a:rPr>
              <a:t>Oui, le chocolat au lait contient des sucres libres. En plus du lactose présent dans le lait qui n’est pas un sucre libre, le lait au chocolat renferme un aromatisant ajouté. Cet aromatisant contient des sucres libres.  </a:t>
            </a:r>
            <a:endParaRPr lang="fr-CA"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20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altLang="en-US" sz="2000" dirty="0">
              <a:latin typeface="Arial" panose="020B0604020202020204" pitchFamily="34" charset="0"/>
            </a:endParaRPr>
          </a:p>
        </p:txBody>
      </p:sp>
      <p:pic>
        <p:nvPicPr>
          <p:cNvPr id="4" name="Picture 3"/>
          <p:cNvPicPr/>
          <p:nvPr>
            <p:custDataLst>
              <p:tags r:id="rId2"/>
            </p:custDataLst>
          </p:nvPr>
        </p:nvPicPr>
        <p:blipFill>
          <a:blip r:embed="rId7"/>
          <a:stretch>
            <a:fillRect/>
          </a:stretch>
        </p:blipFill>
        <p:spPr>
          <a:xfrm>
            <a:off x="5220072" y="722654"/>
            <a:ext cx="4608512" cy="4002490"/>
          </a:xfrm>
          <a:prstGeom prst="rect">
            <a:avLst/>
          </a:prstGeom>
        </p:spPr>
      </p:pic>
      <p:sp>
        <p:nvSpPr>
          <p:cNvPr id="5" name="Rectangle 4"/>
          <p:cNvSpPr/>
          <p:nvPr>
            <p:custDataLst>
              <p:tags r:id="rId3"/>
            </p:custDataLst>
          </p:nvPr>
        </p:nvSpPr>
        <p:spPr>
          <a:xfrm>
            <a:off x="539552" y="1628800"/>
            <a:ext cx="3331361" cy="830997"/>
          </a:xfrm>
          <a:prstGeom prst="rect">
            <a:avLst/>
          </a:prstGeom>
        </p:spPr>
        <p:txBody>
          <a:bodyPr wrap="none">
            <a:spAutoFit/>
          </a:bodyPr>
          <a:lstStyle/>
          <a:p>
            <a:r>
              <a:rPr lang="fr-CA" b="1" dirty="0">
                <a:solidFill>
                  <a:srgbClr val="006345"/>
                </a:solidFill>
                <a:latin typeface="Arial" panose="020B0604020202020204" pitchFamily="34" charset="0"/>
                <a:cs typeface="Arial" panose="020B0604020202020204" pitchFamily="34" charset="0"/>
              </a:rPr>
              <a:t>Des sucres libres ou </a:t>
            </a:r>
            <a:endParaRPr lang="fr-CA" b="1" dirty="0" smtClean="0">
              <a:solidFill>
                <a:srgbClr val="006345"/>
              </a:solidFill>
              <a:latin typeface="Arial" panose="020B0604020202020204" pitchFamily="34" charset="0"/>
              <a:cs typeface="Arial" panose="020B0604020202020204" pitchFamily="34" charset="0"/>
            </a:endParaRPr>
          </a:p>
          <a:p>
            <a:r>
              <a:rPr lang="fr-CA" b="1" dirty="0" smtClean="0">
                <a:solidFill>
                  <a:srgbClr val="006345"/>
                </a:solidFill>
                <a:latin typeface="Arial" panose="020B0604020202020204" pitchFamily="34" charset="0"/>
                <a:cs typeface="Arial" panose="020B0604020202020204" pitchFamily="34" charset="0"/>
              </a:rPr>
              <a:t>pas </a:t>
            </a:r>
            <a:r>
              <a:rPr lang="fr-CA" b="1" dirty="0">
                <a:solidFill>
                  <a:srgbClr val="006345"/>
                </a:solidFill>
                <a:latin typeface="Arial" panose="020B0604020202020204" pitchFamily="34" charset="0"/>
                <a:cs typeface="Arial" panose="020B0604020202020204" pitchFamily="34" charset="0"/>
              </a:rPr>
              <a:t>de sucres libres?</a:t>
            </a:r>
            <a:endParaRPr lang="en-US" b="1" dirty="0">
              <a:solidFill>
                <a:srgbClr val="006345"/>
              </a:solidFill>
              <a:latin typeface="Arial" panose="020B0604020202020204" pitchFamily="34" charset="0"/>
              <a:cs typeface="Arial" panose="020B0604020202020204" pitchFamily="34" charset="0"/>
            </a:endParaRPr>
          </a:p>
        </p:txBody>
      </p:sp>
      <p:sp>
        <p:nvSpPr>
          <p:cNvPr id="2" name="Rectangle 1"/>
          <p:cNvSpPr/>
          <p:nvPr>
            <p:custDataLst>
              <p:tags r:id="rId4"/>
            </p:custDataLst>
          </p:nvPr>
        </p:nvSpPr>
        <p:spPr>
          <a:xfrm>
            <a:off x="2306092" y="3534702"/>
            <a:ext cx="3504486" cy="458780"/>
          </a:xfrm>
          <a:prstGeom prst="rect">
            <a:avLst/>
          </a:prstGeom>
        </p:spPr>
        <p:txBody>
          <a:bodyPr wrap="none">
            <a:spAutoFit/>
          </a:bodyPr>
          <a:lstStyle/>
          <a:p>
            <a:pPr marL="0" indent="0" algn="ctr">
              <a:lnSpc>
                <a:spcPct val="107000"/>
              </a:lnSpc>
              <a:spcAft>
                <a:spcPts val="800"/>
              </a:spcAft>
              <a:buNone/>
            </a:pPr>
            <a:r>
              <a:rPr lang="en-US" b="1" dirty="0">
                <a:solidFill>
                  <a:srgbClr val="006345"/>
                </a:solidFill>
                <a:latin typeface="Arial" panose="020B0604020202020204" pitchFamily="34" charset="0"/>
                <a:ea typeface="Calibri" panose="020F0502020204030204" pitchFamily="34" charset="0"/>
                <a:cs typeface="Times New Roman" panose="02020603050405020304" pitchFamily="18" charset="0"/>
              </a:rPr>
              <a:t>Image : </a:t>
            </a:r>
            <a:r>
              <a:rPr lang="fr-CA" dirty="0">
                <a:latin typeface="Arial" panose="020B0604020202020204" pitchFamily="34" charset="0"/>
                <a:ea typeface="Calibri" panose="020F0502020204030204" pitchFamily="34" charset="0"/>
                <a:cs typeface="Times New Roman" panose="02020603050405020304" pitchFamily="18" charset="0"/>
              </a:rPr>
              <a:t>Lait au chocolat</a:t>
            </a:r>
          </a:p>
        </p:txBody>
      </p:sp>
    </p:spTree>
    <p:extLst>
      <p:ext uri="{BB962C8B-B14F-4D97-AF65-F5344CB8AC3E}">
        <p14:creationId xmlns:p14="http://schemas.microsoft.com/office/powerpoint/2010/main" val="8020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179512" y="836712"/>
            <a:ext cx="7272808" cy="1512168"/>
          </a:xfrm>
        </p:spPr>
        <p:txBody>
          <a:bodyPr/>
          <a:lstStyle/>
          <a:p>
            <a:pPr>
              <a:lnSpc>
                <a:spcPts val="3200"/>
              </a:lnSpc>
            </a:pPr>
            <a:r>
              <a:rPr lang="en-CA" altLang="en-US" sz="2800" b="1" dirty="0">
                <a:solidFill>
                  <a:srgbClr val="006345"/>
                </a:solidFill>
                <a:latin typeface="Arial" panose="020B0604020202020204" pitchFamily="34" charset="0"/>
              </a:rPr>
              <a:t>Q :  </a:t>
            </a:r>
            <a:r>
              <a:rPr lang="fr-CA" altLang="en-US" sz="2800" b="1" dirty="0">
                <a:solidFill>
                  <a:srgbClr val="006345"/>
                </a:solidFill>
                <a:latin typeface="Arial" panose="020B0604020202020204" pitchFamily="34" charset="0"/>
              </a:rPr>
              <a:t>J’ai entendu dire qu’il y a des vitamines et des minéraux dans le jus, alors, c’est bon pour moi, non? </a:t>
            </a:r>
            <a:endParaRPr lang="en-CA" altLang="en-US" sz="28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323528" y="2244919"/>
            <a:ext cx="7704856" cy="4064401"/>
          </a:xfrm>
        </p:spPr>
        <p:txBody>
          <a:bodyPr/>
          <a:lstStyle/>
          <a:p>
            <a:pPr marL="0" indent="0">
              <a:spcAft>
                <a:spcPts val="600"/>
              </a:spcAft>
              <a:buNone/>
            </a:pPr>
            <a:r>
              <a:rPr lang="fr-CA" altLang="en-US" sz="2800" b="1" dirty="0">
                <a:solidFill>
                  <a:srgbClr val="006345"/>
                </a:solidFill>
                <a:latin typeface="Arial" panose="020B0604020202020204" pitchFamily="34" charset="0"/>
              </a:rPr>
              <a:t>Réponse</a:t>
            </a:r>
          </a:p>
          <a:p>
            <a:pPr>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Certains des éléments nutritifs que procurent les légumes et les fruits entiers sont présents dans le jus et peuvent contribuer à satisfaire les besoins quotidiens du corps, p. ex. la vitamine C. </a:t>
            </a:r>
          </a:p>
          <a:p>
            <a:pPr>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Toutefois</a:t>
            </a:r>
            <a:r>
              <a:rPr lang="fr-CA" sz="2000" b="1" dirty="0">
                <a:latin typeface="Arial" panose="020B0604020202020204" pitchFamily="34" charset="0"/>
                <a:ea typeface="Calibri" panose="020F0502020204030204" pitchFamily="34" charset="0"/>
                <a:cs typeface="Arial" panose="020B0604020202020204" pitchFamily="34" charset="0"/>
              </a:rPr>
              <a:t>, beaucoup </a:t>
            </a:r>
            <a:r>
              <a:rPr lang="fr-CA" sz="2000" b="1" dirty="0" smtClean="0">
                <a:latin typeface="Arial" panose="020B0604020202020204" pitchFamily="34" charset="0"/>
                <a:ea typeface="Calibri" panose="020F0502020204030204" pitchFamily="34" charset="0"/>
                <a:cs typeface="Arial" panose="020B0604020202020204" pitchFamily="34" charset="0"/>
              </a:rPr>
              <a:t>de ces </a:t>
            </a:r>
            <a:r>
              <a:rPr lang="fr-CA" sz="2000" b="1" dirty="0">
                <a:latin typeface="Arial" panose="020B0604020202020204" pitchFamily="34" charset="0"/>
                <a:ea typeface="Calibri" panose="020F0502020204030204" pitchFamily="34" charset="0"/>
                <a:cs typeface="Arial" panose="020B0604020202020204" pitchFamily="34" charset="0"/>
              </a:rPr>
              <a:t>éléments nutritifs </a:t>
            </a:r>
            <a:r>
              <a:rPr lang="fr-CA" sz="2000" dirty="0" smtClean="0">
                <a:latin typeface="Arial" panose="020B0604020202020204" pitchFamily="34" charset="0"/>
                <a:ea typeface="Calibri" panose="020F0502020204030204" pitchFamily="34" charset="0"/>
                <a:cs typeface="Arial" panose="020B0604020202020204" pitchFamily="34" charset="0"/>
              </a:rPr>
              <a:t>se </a:t>
            </a:r>
            <a:r>
              <a:rPr lang="fr-CA" sz="2000" dirty="0">
                <a:latin typeface="Arial" panose="020B0604020202020204" pitchFamily="34" charset="0"/>
                <a:ea typeface="Calibri" panose="020F0502020204030204" pitchFamily="34" charset="0"/>
                <a:cs typeface="Arial" panose="020B0604020202020204" pitchFamily="34" charset="0"/>
              </a:rPr>
              <a:t>perdent lorsqu’on transforme (ou décompose) </a:t>
            </a:r>
            <a:r>
              <a:rPr lang="fr-CA" sz="2000" dirty="0" smtClean="0">
                <a:latin typeface="Arial" panose="020B0604020202020204" pitchFamily="34" charset="0"/>
                <a:ea typeface="Calibri" panose="020F0502020204030204" pitchFamily="34" charset="0"/>
                <a:cs typeface="Arial" panose="020B0604020202020204" pitchFamily="34" charset="0"/>
              </a:rPr>
              <a:t>les légumes et les fruits entiers </a:t>
            </a:r>
            <a:r>
              <a:rPr lang="fr-CA" sz="2000" dirty="0">
                <a:latin typeface="Arial" panose="020B0604020202020204" pitchFamily="34" charset="0"/>
                <a:ea typeface="Calibri" panose="020F0502020204030204" pitchFamily="34" charset="0"/>
                <a:cs typeface="Arial" panose="020B0604020202020204" pitchFamily="34" charset="0"/>
              </a:rPr>
              <a:t>pour en faire du jus (p. ex. les fibres et jusqu’à la moitié des antioxydants).</a:t>
            </a:r>
          </a:p>
          <a:p>
            <a:pPr>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Il est préférable de consommer les légumes et les fruits entiers en raison des nombreux bienfaits pour la santé qu’ils procurent.</a:t>
            </a:r>
          </a:p>
          <a:p>
            <a:pPr marL="0" indent="0">
              <a:buClr>
                <a:srgbClr val="006600"/>
              </a:buClr>
              <a:buNone/>
            </a:pPr>
            <a:r>
              <a:rPr lang="en-CA" altLang="en-US" sz="2800" b="1" dirty="0">
                <a:solidFill>
                  <a:srgbClr val="006345"/>
                </a:solidFill>
                <a:latin typeface="Arial" panose="020B0604020202020204" pitchFamily="34" charset="0"/>
              </a:rPr>
              <a:t>  </a:t>
            </a:r>
          </a:p>
          <a:p>
            <a:pPr marL="0" indent="0">
              <a:buClr>
                <a:srgbClr val="006600"/>
              </a:buClr>
              <a:buNone/>
            </a:pPr>
            <a:endParaRPr lang="en-CA" altLang="en-US" sz="2400" b="1" dirty="0">
              <a:solidFill>
                <a:srgbClr val="006600"/>
              </a:solidFill>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3"/>
            </p:custDataLst>
          </p:nvPr>
        </p:nvPicPr>
        <p:blipFill>
          <a:blip r:embed="rId6"/>
          <a:stretch>
            <a:fillRect/>
          </a:stretch>
        </p:blipFill>
        <p:spPr>
          <a:xfrm>
            <a:off x="7308304" y="404663"/>
            <a:ext cx="1563486" cy="1892445"/>
          </a:xfrm>
          <a:prstGeom prst="rect">
            <a:avLst/>
          </a:prstGeom>
        </p:spPr>
      </p:pic>
    </p:spTree>
    <p:extLst>
      <p:ext uri="{BB962C8B-B14F-4D97-AF65-F5344CB8AC3E}">
        <p14:creationId xmlns:p14="http://schemas.microsoft.com/office/powerpoint/2010/main" val="28161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fade">
                                      <p:cBhvr>
                                        <p:cTn id="14" dur="1000"/>
                                        <p:tgtEl>
                                          <p:spTgt spid="2051">
                                            <p:txEl>
                                              <p:pRg st="1" end="1"/>
                                            </p:txEl>
                                          </p:spTgt>
                                        </p:tgtEl>
                                      </p:cBhvr>
                                    </p:animEffect>
                                    <p:anim calcmode="lin" valueType="num">
                                      <p:cBhvr>
                                        <p:cTn id="15"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1000"/>
                                        <p:tgtEl>
                                          <p:spTgt spid="2051">
                                            <p:txEl>
                                              <p:pRg st="2" end="2"/>
                                            </p:txEl>
                                          </p:spTgt>
                                        </p:tgtEl>
                                      </p:cBhvr>
                                    </p:animEffect>
                                    <p:anim calcmode="lin" valueType="num">
                                      <p:cBhvr>
                                        <p:cTn id="22"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51">
                                            <p:txEl>
                                              <p:pRg st="3" end="3"/>
                                            </p:txEl>
                                          </p:spTgt>
                                        </p:tgtEl>
                                        <p:attrNameLst>
                                          <p:attrName>style.visibility</p:attrName>
                                        </p:attrNameLst>
                                      </p:cBhvr>
                                      <p:to>
                                        <p:strVal val="visible"/>
                                      </p:to>
                                    </p:set>
                                    <p:animEffect transition="in" filter="fade">
                                      <p:cBhvr>
                                        <p:cTn id="28" dur="1000"/>
                                        <p:tgtEl>
                                          <p:spTgt spid="2051">
                                            <p:txEl>
                                              <p:pRg st="3" end="3"/>
                                            </p:txEl>
                                          </p:spTgt>
                                        </p:tgtEl>
                                      </p:cBhvr>
                                    </p:animEffect>
                                    <p:anim calcmode="lin" valueType="num">
                                      <p:cBhvr>
                                        <p:cTn id="29"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4223454" y="268784"/>
            <a:ext cx="4164970" cy="720080"/>
          </a:xfrm>
        </p:spPr>
        <p:txBody>
          <a:bodyPr/>
          <a:lstStyle/>
          <a:p>
            <a:r>
              <a:rPr lang="fr-CA" altLang="en-US" sz="4000" b="1" dirty="0">
                <a:solidFill>
                  <a:srgbClr val="006345"/>
                </a:solidFill>
                <a:latin typeface="Arial" panose="020B0604020202020204" pitchFamily="34" charset="0"/>
              </a:rPr>
              <a:t>Activité</a:t>
            </a:r>
            <a:endParaRPr lang="en-CA" altLang="en-US" sz="40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1930875"/>
            <a:ext cx="7986464" cy="3962400"/>
          </a:xfrm>
        </p:spPr>
        <p:txBody>
          <a:bodyPr/>
          <a:lstStyle/>
          <a:p>
            <a:pPr marL="0" indent="0">
              <a:buClr>
                <a:srgbClr val="006600"/>
              </a:buClr>
              <a:buNone/>
            </a:pPr>
            <a:r>
              <a:rPr lang="en-CA" altLang="en-US" sz="2800" b="1" dirty="0">
                <a:solidFill>
                  <a:srgbClr val="006345"/>
                </a:solidFill>
                <a:latin typeface="Arial" panose="020B0604020202020204" pitchFamily="34" charset="0"/>
              </a:rPr>
              <a:t>  </a:t>
            </a:r>
          </a:p>
        </p:txBody>
      </p:sp>
      <p:pic>
        <p:nvPicPr>
          <p:cNvPr id="4" name="Picture 3"/>
          <p:cNvPicPr>
            <a:picLocks noChangeAspect="1"/>
          </p:cNvPicPr>
          <p:nvPr>
            <p:custDataLst>
              <p:tags r:id="rId3"/>
            </p:custDataLst>
          </p:nvPr>
        </p:nvPicPr>
        <p:blipFill>
          <a:blip r:embed="rId7"/>
          <a:stretch>
            <a:fillRect/>
          </a:stretch>
        </p:blipFill>
        <p:spPr>
          <a:xfrm>
            <a:off x="6305939" y="1844824"/>
            <a:ext cx="1840198" cy="1664262"/>
          </a:xfrm>
          <a:prstGeom prst="rect">
            <a:avLst/>
          </a:prstGeom>
        </p:spPr>
      </p:pic>
      <p:sp>
        <p:nvSpPr>
          <p:cNvPr id="3" name="Rectangle 2"/>
          <p:cNvSpPr/>
          <p:nvPr>
            <p:custDataLst>
              <p:tags r:id="rId4"/>
            </p:custDataLst>
          </p:nvPr>
        </p:nvSpPr>
        <p:spPr>
          <a:xfrm>
            <a:off x="323528" y="908720"/>
            <a:ext cx="8640960" cy="5901039"/>
          </a:xfrm>
          <a:prstGeom prst="rect">
            <a:avLst/>
          </a:prstGeom>
        </p:spPr>
        <p:txBody>
          <a:bodyPr wrap="square">
            <a:spAutoFit/>
          </a:bodyPr>
          <a:lstStyle/>
          <a:p>
            <a:pPr>
              <a:lnSpc>
                <a:spcPct val="107000"/>
              </a:lnSpc>
              <a:spcAft>
                <a:spcPts val="800"/>
              </a:spcAft>
            </a:pPr>
            <a:r>
              <a:rPr lang="fr-CA" sz="2300" b="1" dirty="0" smtClean="0">
                <a:latin typeface="Arial" panose="020B0604020202020204" pitchFamily="34" charset="0"/>
                <a:ea typeface="Calibri" panose="020F0502020204030204" pitchFamily="34" charset="0"/>
                <a:cs typeface="Times New Roman" panose="02020603050405020304" pitchFamily="18" charset="0"/>
              </a:rPr>
              <a:t>Cette activité est </a:t>
            </a:r>
            <a:r>
              <a:rPr lang="fr-CA" sz="2300" b="1" dirty="0">
                <a:latin typeface="Arial" panose="020B0604020202020204" pitchFamily="34" charset="0"/>
                <a:ea typeface="Calibri" panose="020F0502020204030204" pitchFamily="34" charset="0"/>
                <a:cs typeface="Times New Roman" panose="02020603050405020304" pitchFamily="18" charset="0"/>
              </a:rPr>
              <a:t>destinée aux élèves du cycle intermédiaire.</a:t>
            </a:r>
            <a:endParaRPr lang="fr-CA" sz="2300" b="1"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Clr>
                <a:srgbClr val="006345"/>
              </a:buClr>
              <a:buFont typeface="+mj-lt"/>
              <a:buAutoNum type="arabicPeriod"/>
            </a:pPr>
            <a:r>
              <a:rPr lang="fr-CA" sz="2200" dirty="0">
                <a:latin typeface="Arial" panose="020B0604020202020204" pitchFamily="34" charset="0"/>
                <a:ea typeface="Calibri" panose="020F0502020204030204" pitchFamily="34" charset="0"/>
                <a:cs typeface="Times New Roman" panose="02020603050405020304" pitchFamily="18" charset="0"/>
              </a:rPr>
              <a:t>Demandez aux élèves de faire une recherche sur les termes suivants :  </a:t>
            </a:r>
          </a:p>
          <a:p>
            <a:pPr marL="1371600" lvl="2" indent="-457200">
              <a:lnSpc>
                <a:spcPct val="107000"/>
              </a:lnSpc>
              <a:spcAft>
                <a:spcPts val="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fibres</a:t>
            </a:r>
          </a:p>
          <a:p>
            <a:pPr marL="1366838" lvl="3" indent="-457200">
              <a:lnSpc>
                <a:spcPct val="107000"/>
              </a:lnSpc>
              <a:spcAft>
                <a:spcPts val="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antioxydants </a:t>
            </a:r>
          </a:p>
          <a:p>
            <a:pPr marL="1366838" lvl="3" indent="-457200">
              <a:lnSpc>
                <a:spcPct val="107000"/>
              </a:lnSpc>
              <a:spcAft>
                <a:spcPts val="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phytonutriments</a:t>
            </a:r>
          </a:p>
          <a:p>
            <a:pPr marL="1366838" lvl="3" indent="-457200">
              <a:lnSpc>
                <a:spcPct val="107000"/>
              </a:lnSpc>
              <a:spcAft>
                <a:spcPts val="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folate et acide folique</a:t>
            </a:r>
          </a:p>
          <a:p>
            <a:pPr marL="457200" lvl="0" indent="-457200">
              <a:lnSpc>
                <a:spcPct val="107000"/>
              </a:lnSpc>
              <a:spcAft>
                <a:spcPts val="0"/>
              </a:spcAft>
              <a:buClr>
                <a:srgbClr val="006345"/>
              </a:buClr>
              <a:buFont typeface="+mj-lt"/>
              <a:buAutoNum type="arabicPeriod"/>
            </a:pPr>
            <a:r>
              <a:rPr lang="fr-CA" sz="2200" dirty="0">
                <a:latin typeface="Arial" panose="020B0604020202020204" pitchFamily="34" charset="0"/>
                <a:ea typeface="Calibri" panose="020F0502020204030204" pitchFamily="34" charset="0"/>
                <a:cs typeface="Times New Roman" panose="02020603050405020304" pitchFamily="18" charset="0"/>
              </a:rPr>
              <a:t>Pour chaque terme, les élèves doivent répondre aux questions suivantes :  </a:t>
            </a:r>
          </a:p>
          <a:p>
            <a:pPr marL="1257300" lvl="2" indent="-342900">
              <a:lnSpc>
                <a:spcPct val="107000"/>
              </a:lnSpc>
              <a:spcAft>
                <a:spcPts val="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Qu’est-ce que c’est?</a:t>
            </a:r>
          </a:p>
          <a:p>
            <a:pPr marL="1257300" lvl="2" indent="-342900">
              <a:lnSpc>
                <a:spcPct val="107000"/>
              </a:lnSpc>
              <a:spcAft>
                <a:spcPts val="0"/>
              </a:spcAft>
              <a:buClr>
                <a:srgbClr val="006345"/>
              </a:buClr>
              <a:buFont typeface="Arial" panose="020B0604020202020204" pitchFamily="34" charset="0"/>
              <a:buChar char="•"/>
            </a:pPr>
            <a:r>
              <a:rPr lang="fr-CA" sz="2200" dirty="0" smtClean="0">
                <a:latin typeface="Arial" panose="020B0604020202020204" pitchFamily="34" charset="0"/>
                <a:ea typeface="Calibri" panose="020F0502020204030204" pitchFamily="34" charset="0"/>
                <a:cs typeface="Times New Roman" panose="02020603050405020304" pitchFamily="18" charset="0"/>
              </a:rPr>
              <a:t>Quel est son rôle? </a:t>
            </a:r>
            <a:r>
              <a:rPr lang="fr-CA" sz="2200" dirty="0">
                <a:latin typeface="Arial" panose="020B0604020202020204" pitchFamily="34" charset="0"/>
                <a:ea typeface="Calibri" panose="020F0502020204030204" pitchFamily="34" charset="0"/>
                <a:cs typeface="Times New Roman" panose="02020603050405020304" pitchFamily="18" charset="0"/>
              </a:rPr>
              <a:t>(comment c’est utile au corps)</a:t>
            </a:r>
          </a:p>
          <a:p>
            <a:pPr marL="1257300" lvl="2" indent="-342900">
              <a:lnSpc>
                <a:spcPct val="107000"/>
              </a:lnSpc>
              <a:spcAft>
                <a:spcPts val="0"/>
              </a:spcAft>
              <a:buClr>
                <a:srgbClr val="006345"/>
              </a:buClr>
              <a:buFont typeface="Arial" panose="020B0604020202020204" pitchFamily="34" charset="0"/>
              <a:buChar char="•"/>
            </a:pPr>
            <a:r>
              <a:rPr lang="fr-CA" sz="2200" dirty="0">
                <a:latin typeface="Arial" panose="020B0604020202020204" pitchFamily="34" charset="0"/>
                <a:cs typeface="Arial" panose="020B0604020202020204" pitchFamily="34" charset="0"/>
              </a:rPr>
              <a:t>Où en trouve-t-on? </a:t>
            </a:r>
            <a:r>
              <a:rPr lang="fr-CA" sz="2200" dirty="0">
                <a:latin typeface="Arial" panose="020B0604020202020204" pitchFamily="34" charset="0"/>
                <a:ea typeface="Calibri" panose="020F0502020204030204" pitchFamily="34" charset="0"/>
                <a:cs typeface="Times New Roman" panose="02020603050405020304" pitchFamily="18" charset="0"/>
              </a:rPr>
              <a:t>(exemples de légumes et de fruits)</a:t>
            </a:r>
            <a:endParaRPr lang="fr-CA" sz="22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spcAft>
                <a:spcPts val="800"/>
              </a:spcAft>
              <a:buClr>
                <a:srgbClr val="006345"/>
              </a:buClr>
              <a:buFont typeface="+mj-lt"/>
              <a:buAutoNum type="arabicPeriod"/>
            </a:pPr>
            <a:r>
              <a:rPr lang="fr-CA" sz="2200" dirty="0">
                <a:latin typeface="Arial" panose="020B0604020202020204" pitchFamily="34" charset="0"/>
                <a:ea typeface="Calibri" panose="020F0502020204030204" pitchFamily="34" charset="0"/>
                <a:cs typeface="Times New Roman" panose="02020603050405020304" pitchFamily="18" charset="0"/>
              </a:rPr>
              <a:t>Assurez-vous que les élèves consultent des sites Web fiables, notamment les suivants : </a:t>
            </a:r>
            <a:r>
              <a:rPr lang="fr-CA" sz="1600" dirty="0">
                <a:latin typeface="Arial" panose="020B0604020202020204" pitchFamily="34" charset="0"/>
                <a:ea typeface="Calibri" panose="020F0502020204030204" pitchFamily="34" charset="0"/>
                <a:cs typeface="Times New Roman" panose="02020603050405020304" pitchFamily="18" charset="0"/>
                <a:hlinkClick r:id="rId8"/>
              </a:rPr>
              <a:t>https://www.</a:t>
            </a:r>
            <a:r>
              <a:rPr lang="fr-CA" sz="1600" dirty="0">
                <a:latin typeface="Arial" panose="020B0604020202020204" pitchFamily="34" charset="0"/>
                <a:ea typeface="Calibri" panose="020F0502020204030204" pitchFamily="34" charset="0"/>
                <a:cs typeface="Times New Roman" panose="02020603050405020304" pitchFamily="18" charset="0"/>
                <a:hlinkClick r:id="rId9"/>
              </a:rPr>
              <a:t>http://www.unlockfood.ca/fr</a:t>
            </a:r>
            <a:r>
              <a:rPr lang="fr-CA" sz="1600" dirty="0" smtClean="0">
                <a:latin typeface="Arial" panose="020B0604020202020204" pitchFamily="34" charset="0"/>
                <a:ea typeface="Calibri" panose="020F0502020204030204" pitchFamily="34" charset="0"/>
                <a:cs typeface="Times New Roman" panose="02020603050405020304" pitchFamily="18" charset="0"/>
                <a:hlinkClick r:id="rId9"/>
              </a:rPr>
              <a:t>/</a:t>
            </a:r>
            <a:r>
              <a:rPr lang="fr-CA" sz="1600" dirty="0" smtClean="0">
                <a:latin typeface="Arial" panose="020B0604020202020204" pitchFamily="34" charset="0"/>
                <a:ea typeface="Calibri" panose="020F0502020204030204" pitchFamily="34" charset="0"/>
                <a:cs typeface="Times New Roman" panose="02020603050405020304" pitchFamily="18" charset="0"/>
              </a:rPr>
              <a:t>, </a:t>
            </a:r>
            <a:r>
              <a:rPr lang="fr-CA" sz="1600" dirty="0">
                <a:latin typeface="Arial" panose="020B0604020202020204" pitchFamily="34" charset="0"/>
                <a:ea typeface="Calibri" panose="020F0502020204030204" pitchFamily="34" charset="0"/>
                <a:cs typeface="Times New Roman" panose="02020603050405020304" pitchFamily="18" charset="0"/>
                <a:hlinkClick r:id="rId10"/>
              </a:rPr>
              <a:t>www.dietitians.ca/</a:t>
            </a:r>
            <a:r>
              <a:rPr lang="fr-CA" sz="1600" dirty="0">
                <a:latin typeface="Arial" panose="020B0604020202020204" pitchFamily="34" charset="0"/>
                <a:ea typeface="Calibri" panose="020F0502020204030204" pitchFamily="34" charset="0"/>
                <a:cs typeface="Times New Roman" panose="02020603050405020304" pitchFamily="18" charset="0"/>
              </a:rPr>
              <a:t>, </a:t>
            </a:r>
            <a:r>
              <a:rPr lang="fr-CA" sz="1600" dirty="0">
                <a:latin typeface="Arial" panose="020B0604020202020204" pitchFamily="34" charset="0"/>
                <a:ea typeface="Calibri" panose="020F0502020204030204" pitchFamily="34" charset="0"/>
                <a:cs typeface="Times New Roman" panose="02020603050405020304" pitchFamily="18" charset="0"/>
                <a:hlinkClick r:id="rId11"/>
              </a:rPr>
              <a:t>https://www.canada.ca/fr/services/sante/aliments-et-nutrition.html</a:t>
            </a:r>
            <a:r>
              <a:rPr lang="fr-CA" sz="1600" dirty="0">
                <a:latin typeface="Arial" panose="020B0604020202020204" pitchFamily="34" charset="0"/>
                <a:ea typeface="Calibri" panose="020F0502020204030204" pitchFamily="34" charset="0"/>
                <a:cs typeface="Times New Roman" panose="02020603050405020304" pitchFamily="18" charset="0"/>
              </a:rPr>
              <a:t>.</a:t>
            </a:r>
          </a:p>
          <a:p>
            <a:pPr marL="457200" lvl="0" indent="-457200">
              <a:lnSpc>
                <a:spcPct val="107000"/>
              </a:lnSpc>
              <a:spcAft>
                <a:spcPts val="800"/>
              </a:spcAft>
              <a:buClr>
                <a:srgbClr val="006345"/>
              </a:buClr>
              <a:buFont typeface="+mj-lt"/>
              <a:buAutoNum type="arabicPeriod"/>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3835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1259632" y="708699"/>
            <a:ext cx="5400600" cy="720080"/>
          </a:xfrm>
        </p:spPr>
        <p:txBody>
          <a:bodyPr/>
          <a:lstStyle/>
          <a:p>
            <a:r>
              <a:rPr lang="fr-CA" altLang="en-US" sz="4000" b="1" dirty="0">
                <a:solidFill>
                  <a:srgbClr val="006345"/>
                </a:solidFill>
                <a:latin typeface="Arial" panose="020B0604020202020204" pitchFamily="34" charset="0"/>
              </a:rPr>
              <a:t>Réponses : Fibres </a:t>
            </a:r>
            <a:endParaRPr lang="fr-CA" altLang="en-US" sz="40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1930875"/>
            <a:ext cx="7986464" cy="3962400"/>
          </a:xfrm>
        </p:spPr>
        <p:txBody>
          <a:bodyPr/>
          <a:lstStyle/>
          <a:p>
            <a:pPr marL="0" indent="0">
              <a:buClr>
                <a:srgbClr val="006600"/>
              </a:buClr>
              <a:buNone/>
            </a:pPr>
            <a:r>
              <a:rPr lang="en-CA" altLang="en-US" sz="2800" b="1" dirty="0">
                <a:solidFill>
                  <a:srgbClr val="006345"/>
                </a:solidFill>
                <a:latin typeface="Arial" panose="020B0604020202020204" pitchFamily="34" charset="0"/>
              </a:rPr>
              <a:t>  </a:t>
            </a:r>
          </a:p>
        </p:txBody>
      </p:sp>
      <p:pic>
        <p:nvPicPr>
          <p:cNvPr id="4" name="Picture 3"/>
          <p:cNvPicPr>
            <a:picLocks noChangeAspect="1"/>
          </p:cNvPicPr>
          <p:nvPr>
            <p:custDataLst>
              <p:tags r:id="rId3"/>
            </p:custDataLst>
          </p:nvPr>
        </p:nvPicPr>
        <p:blipFill>
          <a:blip r:embed="rId7"/>
          <a:stretch>
            <a:fillRect/>
          </a:stretch>
        </p:blipFill>
        <p:spPr>
          <a:xfrm>
            <a:off x="7258100" y="-17398"/>
            <a:ext cx="1840198" cy="1664262"/>
          </a:xfrm>
          <a:prstGeom prst="rect">
            <a:avLst/>
          </a:prstGeom>
        </p:spPr>
      </p:pic>
      <p:sp>
        <p:nvSpPr>
          <p:cNvPr id="6" name="Rectangle 3"/>
          <p:cNvSpPr txBox="1">
            <a:spLocks noChangeArrowheads="1"/>
          </p:cNvSpPr>
          <p:nvPr>
            <p:custDataLst>
              <p:tags r:id="rId4"/>
            </p:custDataLst>
          </p:nvPr>
        </p:nvSpPr>
        <p:spPr bwMode="auto">
          <a:xfrm>
            <a:off x="323528" y="1415188"/>
            <a:ext cx="8075102" cy="460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2" indent="0">
              <a:lnSpc>
                <a:spcPct val="107000"/>
              </a:lnSpc>
              <a:spcAft>
                <a:spcPts val="0"/>
              </a:spcAft>
              <a:buClr>
                <a:srgbClr val="006345"/>
              </a:buClr>
              <a:buNone/>
            </a:pPr>
            <a:r>
              <a:rPr lang="fr-CA" b="1" dirty="0">
                <a:solidFill>
                  <a:srgbClr val="006345"/>
                </a:solidFill>
                <a:latin typeface="Arial" panose="020B0604020202020204" pitchFamily="34" charset="0"/>
                <a:ea typeface="Calibri" panose="020F0502020204030204" pitchFamily="34" charset="0"/>
                <a:cs typeface="Times New Roman" panose="02020603050405020304" pitchFamily="18" charset="0"/>
              </a:rPr>
              <a:t>Qu’est-ce que c’est?</a:t>
            </a:r>
          </a:p>
          <a:p>
            <a:pPr>
              <a:lnSpc>
                <a:spcPct val="107000"/>
              </a:lnSpc>
              <a:spcAft>
                <a:spcPts val="800"/>
              </a:spcAft>
              <a:buClr>
                <a:srgbClr val="006345"/>
              </a:buClr>
            </a:pPr>
            <a:r>
              <a:rPr lang="fr-CA" sz="2200" dirty="0">
                <a:latin typeface="Arial" panose="020B0604020202020204" pitchFamily="34" charset="0"/>
                <a:ea typeface="Calibri" panose="020F0502020204030204" pitchFamily="34" charset="0"/>
                <a:cs typeface="Arial" panose="020B0604020202020204" pitchFamily="34" charset="0"/>
              </a:rPr>
              <a:t>Les fibres sont un type de glucide qui passe par le système digestif et qui n’est pas décomposé ni digéré par l’organisme. </a:t>
            </a:r>
          </a:p>
          <a:p>
            <a:pPr marL="0" lvl="2" indent="0">
              <a:lnSpc>
                <a:spcPct val="107000"/>
              </a:lnSpc>
              <a:spcAft>
                <a:spcPts val="0"/>
              </a:spcAft>
              <a:buClr>
                <a:srgbClr val="006345"/>
              </a:buClr>
              <a:buNone/>
            </a:pPr>
            <a:r>
              <a:rPr lang="fr-CA" b="1" dirty="0" smtClean="0">
                <a:solidFill>
                  <a:srgbClr val="006345"/>
                </a:solidFill>
                <a:latin typeface="Arial" panose="020B0604020202020204" pitchFamily="34" charset="0"/>
                <a:ea typeface="Calibri" panose="020F0502020204030204" pitchFamily="34" charset="0"/>
                <a:cs typeface="Times New Roman" panose="02020603050405020304" pitchFamily="18" charset="0"/>
              </a:rPr>
              <a:t>Quel est leur rôle? </a:t>
            </a:r>
            <a:r>
              <a:rPr lang="fr-CA" dirty="0">
                <a:latin typeface="Arial" panose="020B0604020202020204" pitchFamily="34" charset="0"/>
                <a:ea typeface="Calibri" panose="020F0502020204030204" pitchFamily="34" charset="0"/>
                <a:cs typeface="Times New Roman" panose="02020603050405020304" pitchFamily="18" charset="0"/>
              </a:rPr>
              <a:t>(comment c’est utile au corps)</a:t>
            </a:r>
          </a:p>
          <a:p>
            <a:pPr>
              <a:spcAft>
                <a:spcPts val="800"/>
              </a:spcAft>
              <a:buClr>
                <a:srgbClr val="006345"/>
              </a:buClr>
            </a:pPr>
            <a:r>
              <a:rPr lang="fr-CA" sz="2200" dirty="0">
                <a:latin typeface="Arial" panose="020B0604020202020204" pitchFamily="34" charset="0"/>
                <a:ea typeface="Calibri" panose="020F0502020204030204" pitchFamily="34" charset="0"/>
                <a:cs typeface="Arial" panose="020B0604020202020204" pitchFamily="34" charset="0"/>
              </a:rPr>
              <a:t>Il y a deux types de fibres : les fibres insolubles et les fibres solubles.</a:t>
            </a:r>
          </a:p>
          <a:p>
            <a:pPr>
              <a:spcAft>
                <a:spcPts val="800"/>
              </a:spcAft>
              <a:buClr>
                <a:srgbClr val="006345"/>
              </a:buClr>
            </a:pPr>
            <a:r>
              <a:rPr lang="fr-CA" sz="2200" b="1" dirty="0">
                <a:latin typeface="Arial" panose="020B0604020202020204" pitchFamily="34" charset="0"/>
                <a:ea typeface="Calibri" panose="020F0502020204030204" pitchFamily="34" charset="0"/>
                <a:cs typeface="Arial" panose="020B0604020202020204" pitchFamily="34" charset="0"/>
              </a:rPr>
              <a:t>Les fibres insolubles </a:t>
            </a:r>
            <a:r>
              <a:rPr lang="fr-CA" sz="2200" dirty="0">
                <a:latin typeface="Arial" panose="020B0604020202020204" pitchFamily="34" charset="0"/>
                <a:ea typeface="Calibri" panose="020F0502020204030204" pitchFamily="34" charset="0"/>
                <a:cs typeface="Arial" panose="020B0604020202020204" pitchFamily="34" charset="0"/>
              </a:rPr>
              <a:t>favorisent la régularité de la fonction intestinale et aident à prévenir la constipation.  </a:t>
            </a:r>
          </a:p>
          <a:p>
            <a:pPr>
              <a:spcAft>
                <a:spcPts val="800"/>
              </a:spcAft>
              <a:buClr>
                <a:srgbClr val="006345"/>
              </a:buClr>
            </a:pPr>
            <a:r>
              <a:rPr lang="fr-CA" sz="2200" b="1" dirty="0">
                <a:latin typeface="Arial" panose="020B0604020202020204" pitchFamily="34" charset="0"/>
                <a:ea typeface="Calibri" panose="020F0502020204030204" pitchFamily="34" charset="0"/>
                <a:cs typeface="Arial" panose="020B0604020202020204" pitchFamily="34" charset="0"/>
              </a:rPr>
              <a:t>Les fibres solubles </a:t>
            </a:r>
            <a:r>
              <a:rPr lang="fr-CA" sz="2200" dirty="0">
                <a:latin typeface="Arial" panose="020B0604020202020204" pitchFamily="34" charset="0"/>
                <a:ea typeface="Calibri" panose="020F0502020204030204" pitchFamily="34" charset="0"/>
                <a:cs typeface="Arial" panose="020B0604020202020204" pitchFamily="34" charset="0"/>
              </a:rPr>
              <a:t>aident à réduire le taux de cholestérol et à maîtriser les taux de glucose (sucre) sanguin.</a:t>
            </a:r>
          </a:p>
          <a:p>
            <a:pPr>
              <a:spcAft>
                <a:spcPts val="800"/>
              </a:spcAft>
              <a:buClr>
                <a:srgbClr val="006345"/>
              </a:buClr>
            </a:pPr>
            <a:endParaRPr lang="en-CA" sz="2400" dirty="0">
              <a:latin typeface="Arial" panose="020B0604020202020204" pitchFamily="34" charset="0"/>
              <a:ea typeface="Calibri" panose="020F0502020204030204" pitchFamily="34" charset="0"/>
              <a:cs typeface="Arial" panose="020B0604020202020204" pitchFamily="34" charset="0"/>
            </a:endParaRPr>
          </a:p>
          <a:p>
            <a:pPr>
              <a:spcAft>
                <a:spcPts val="800"/>
              </a:spcAft>
              <a:buClr>
                <a:srgbClr val="006345"/>
              </a:buClr>
            </a:pPr>
            <a:endParaRPr lang="en-CA" altLang="en-US" sz="2400" b="1" dirty="0">
              <a:solidFill>
                <a:srgbClr val="006345"/>
              </a:solidFill>
              <a:latin typeface="Arial" panose="020B0604020202020204" pitchFamily="34" charset="0"/>
              <a:cs typeface="Arial" panose="020B0604020202020204" pitchFamily="34" charset="0"/>
            </a:endParaRPr>
          </a:p>
          <a:p>
            <a:pPr marL="0" indent="0">
              <a:buClr>
                <a:srgbClr val="006600"/>
              </a:buClr>
              <a:buFontTx/>
              <a:buNone/>
            </a:pPr>
            <a:endParaRPr lang="en-CA" altLang="en-US" sz="2000" b="1" dirty="0">
              <a:solidFill>
                <a:srgbClr val="006345"/>
              </a:solidFill>
              <a:latin typeface="Arial" panose="020B0604020202020204" pitchFamily="34" charset="0"/>
            </a:endParaRPr>
          </a:p>
        </p:txBody>
      </p:sp>
    </p:spTree>
    <p:extLst>
      <p:ext uri="{BB962C8B-B14F-4D97-AF65-F5344CB8AC3E}">
        <p14:creationId xmlns:p14="http://schemas.microsoft.com/office/powerpoint/2010/main" val="116468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1259632" y="708699"/>
            <a:ext cx="5400600" cy="720080"/>
          </a:xfrm>
        </p:spPr>
        <p:txBody>
          <a:bodyPr/>
          <a:lstStyle/>
          <a:p>
            <a:r>
              <a:rPr lang="fr-CA" altLang="en-US" sz="4000" b="1" dirty="0">
                <a:solidFill>
                  <a:srgbClr val="006345"/>
                </a:solidFill>
                <a:latin typeface="Arial" panose="020B0604020202020204" pitchFamily="34" charset="0"/>
              </a:rPr>
              <a:t>Réponses : Fibres</a:t>
            </a:r>
            <a:endParaRPr lang="fr-CA" altLang="en-US" sz="40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1930875"/>
            <a:ext cx="7986464" cy="3962400"/>
          </a:xfrm>
        </p:spPr>
        <p:txBody>
          <a:bodyPr/>
          <a:lstStyle/>
          <a:p>
            <a:pPr marL="0" indent="0">
              <a:buClr>
                <a:srgbClr val="006600"/>
              </a:buClr>
              <a:buNone/>
            </a:pPr>
            <a:r>
              <a:rPr lang="en-CA" altLang="en-US" sz="2800" b="1" dirty="0">
                <a:solidFill>
                  <a:srgbClr val="006345"/>
                </a:solidFill>
                <a:latin typeface="Arial" panose="020B0604020202020204" pitchFamily="34" charset="0"/>
              </a:rPr>
              <a:t>  </a:t>
            </a:r>
          </a:p>
        </p:txBody>
      </p:sp>
      <p:pic>
        <p:nvPicPr>
          <p:cNvPr id="4" name="Picture 3"/>
          <p:cNvPicPr>
            <a:picLocks noChangeAspect="1"/>
          </p:cNvPicPr>
          <p:nvPr>
            <p:custDataLst>
              <p:tags r:id="rId3"/>
            </p:custDataLst>
          </p:nvPr>
        </p:nvPicPr>
        <p:blipFill>
          <a:blip r:embed="rId7"/>
          <a:stretch>
            <a:fillRect/>
          </a:stretch>
        </p:blipFill>
        <p:spPr>
          <a:xfrm>
            <a:off x="7258100" y="-17398"/>
            <a:ext cx="1840198" cy="1664262"/>
          </a:xfrm>
          <a:prstGeom prst="rect">
            <a:avLst/>
          </a:prstGeom>
        </p:spPr>
      </p:pic>
      <p:sp>
        <p:nvSpPr>
          <p:cNvPr id="6" name="Rectangle 3"/>
          <p:cNvSpPr txBox="1">
            <a:spLocks noChangeArrowheads="1"/>
          </p:cNvSpPr>
          <p:nvPr>
            <p:custDataLst>
              <p:tags r:id="rId4"/>
            </p:custDataLst>
          </p:nvPr>
        </p:nvSpPr>
        <p:spPr bwMode="auto">
          <a:xfrm>
            <a:off x="179512" y="1679827"/>
            <a:ext cx="871296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ts val="800"/>
              </a:spcAft>
              <a:buClr>
                <a:srgbClr val="006345"/>
              </a:buClr>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Où en trouve-t-on?</a:t>
            </a:r>
            <a:endParaRPr lang="fr-CA" altLang="en-US" sz="2400" b="1" dirty="0">
              <a:solidFill>
                <a:srgbClr val="006345"/>
              </a:solidFill>
              <a:latin typeface="Arial" panose="020B0604020202020204" pitchFamily="34" charset="0"/>
              <a:cs typeface="Arial" panose="020B0604020202020204" pitchFamily="34" charset="0"/>
            </a:endParaRPr>
          </a:p>
          <a:p>
            <a:pPr>
              <a:lnSpc>
                <a:spcPct val="107000"/>
              </a:lnSpc>
              <a:spcAft>
                <a:spcPts val="800"/>
              </a:spcAft>
              <a:buClr>
                <a:srgbClr val="006345"/>
              </a:buClr>
              <a:buFont typeface="Arial" panose="020B0604020202020204" pitchFamily="34" charset="0"/>
              <a:buChar char="•"/>
            </a:pPr>
            <a:r>
              <a:rPr lang="fr-CA" sz="2400" dirty="0">
                <a:latin typeface="Arial" panose="020B0604020202020204" pitchFamily="34" charset="0"/>
                <a:ea typeface="Calibri" panose="020F0502020204030204" pitchFamily="34" charset="0"/>
                <a:cs typeface="Arial" panose="020B0604020202020204" pitchFamily="34" charset="0"/>
              </a:rPr>
              <a:t>On trouve des fibres dans les légumes et les fruits, les grains entiers, les légumineuses, les lentilles, les noix et les graines. </a:t>
            </a:r>
          </a:p>
          <a:p>
            <a:pPr>
              <a:lnSpc>
                <a:spcPct val="107000"/>
              </a:lnSpc>
              <a:spcAft>
                <a:spcPts val="800"/>
              </a:spcAft>
              <a:buClr>
                <a:srgbClr val="006345"/>
              </a:buClr>
              <a:buFont typeface="Arial" panose="020B0604020202020204" pitchFamily="34" charset="0"/>
              <a:buChar char="•"/>
            </a:pPr>
            <a:r>
              <a:rPr lang="fr-CA" sz="2400" b="1" dirty="0">
                <a:solidFill>
                  <a:srgbClr val="006345"/>
                </a:solidFill>
                <a:latin typeface="Arial" panose="020B0604020202020204" pitchFamily="34" charset="0"/>
                <a:ea typeface="Calibri" panose="020F0502020204030204" pitchFamily="34" charset="0"/>
                <a:cs typeface="Arial" panose="020B0604020202020204" pitchFamily="34" charset="0"/>
              </a:rPr>
              <a:t>Les fibres insolubles </a:t>
            </a:r>
            <a:r>
              <a:rPr lang="fr-CA" sz="2400" dirty="0">
                <a:latin typeface="Arial" panose="020B0604020202020204" pitchFamily="34" charset="0"/>
                <a:ea typeface="Calibri" panose="020F0502020204030204" pitchFamily="34" charset="0"/>
                <a:cs typeface="Arial" panose="020B0604020202020204" pitchFamily="34" charset="0"/>
              </a:rPr>
              <a:t>se trouvent dans les légumes et les fruits (surtout la pelure), les noix, les graines, les grains entiers et le son de blé. </a:t>
            </a:r>
          </a:p>
          <a:p>
            <a:pPr>
              <a:lnSpc>
                <a:spcPct val="107000"/>
              </a:lnSpc>
              <a:spcAft>
                <a:spcPts val="800"/>
              </a:spcAft>
              <a:buClr>
                <a:srgbClr val="006345"/>
              </a:buClr>
              <a:buFont typeface="Arial" panose="020B0604020202020204" pitchFamily="34" charset="0"/>
              <a:buChar char="•"/>
            </a:pPr>
            <a:r>
              <a:rPr lang="fr-CA" sz="2400" b="1" dirty="0">
                <a:solidFill>
                  <a:srgbClr val="006345"/>
                </a:solidFill>
                <a:latin typeface="Arial" panose="020B0604020202020204" pitchFamily="34" charset="0"/>
                <a:ea typeface="Calibri" panose="020F0502020204030204" pitchFamily="34" charset="0"/>
                <a:cs typeface="Arial" panose="020B0604020202020204" pitchFamily="34" charset="0"/>
              </a:rPr>
              <a:t>Les fibres </a:t>
            </a:r>
            <a:r>
              <a:rPr lang="fr-CA" sz="2400" b="1" dirty="0" smtClean="0">
                <a:solidFill>
                  <a:srgbClr val="006345"/>
                </a:solidFill>
                <a:latin typeface="Arial" panose="020B0604020202020204" pitchFamily="34" charset="0"/>
                <a:ea typeface="Calibri" panose="020F0502020204030204" pitchFamily="34" charset="0"/>
                <a:cs typeface="Arial" panose="020B0604020202020204" pitchFamily="34" charset="0"/>
              </a:rPr>
              <a:t>solubles </a:t>
            </a:r>
            <a:r>
              <a:rPr lang="fr-CA" sz="2400" dirty="0">
                <a:latin typeface="Arial" panose="020B0604020202020204" pitchFamily="34" charset="0"/>
                <a:ea typeface="Calibri" panose="020F0502020204030204" pitchFamily="34" charset="0"/>
                <a:cs typeface="Arial" panose="020B0604020202020204" pitchFamily="34" charset="0"/>
              </a:rPr>
              <a:t>se trouvent dans les légumes, les fruits, les légumineuses (haricots et lentilles), le psyllium, l’avoine et l’orge. </a:t>
            </a:r>
            <a:endParaRPr lang="fr-CA" altLang="en-US" sz="2400" b="1" dirty="0">
              <a:solidFill>
                <a:srgbClr val="006345"/>
              </a:solidFill>
              <a:latin typeface="Arial" panose="020B0604020202020204" pitchFamily="34" charset="0"/>
              <a:cs typeface="Arial" panose="020B0604020202020204" pitchFamily="34" charset="0"/>
            </a:endParaRPr>
          </a:p>
          <a:p>
            <a:pPr marL="0" indent="0">
              <a:buClr>
                <a:srgbClr val="006600"/>
              </a:buClr>
              <a:buFontTx/>
              <a:buNone/>
            </a:pPr>
            <a:endParaRPr lang="en-CA" altLang="en-US" sz="2000" b="1" dirty="0">
              <a:solidFill>
                <a:srgbClr val="006345"/>
              </a:solidFill>
              <a:latin typeface="Arial" panose="020B0604020202020204" pitchFamily="34" charset="0"/>
            </a:endParaRPr>
          </a:p>
        </p:txBody>
      </p:sp>
    </p:spTree>
    <p:extLst>
      <p:ext uri="{BB962C8B-B14F-4D97-AF65-F5344CB8AC3E}">
        <p14:creationId xmlns:p14="http://schemas.microsoft.com/office/powerpoint/2010/main" val="10360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827584" y="764704"/>
            <a:ext cx="6264696" cy="720080"/>
          </a:xfrm>
        </p:spPr>
        <p:txBody>
          <a:bodyPr/>
          <a:lstStyle/>
          <a:p>
            <a:r>
              <a:rPr lang="fr-CA" altLang="en-US" sz="4000" b="1" dirty="0">
                <a:solidFill>
                  <a:srgbClr val="006345"/>
                </a:solidFill>
                <a:latin typeface="Arial" panose="020B0604020202020204" pitchFamily="34" charset="0"/>
              </a:rPr>
              <a:t>Réponses : Antioxydants</a:t>
            </a:r>
            <a:endParaRPr lang="fr-CA" altLang="en-US" sz="40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1930875"/>
            <a:ext cx="7986464" cy="3962400"/>
          </a:xfrm>
        </p:spPr>
        <p:txBody>
          <a:bodyPr/>
          <a:lstStyle/>
          <a:p>
            <a:pPr marL="0" indent="0">
              <a:buClr>
                <a:srgbClr val="006600"/>
              </a:buClr>
              <a:buNone/>
            </a:pPr>
            <a:r>
              <a:rPr lang="en-CA" altLang="en-US" sz="2800" b="1" dirty="0">
                <a:solidFill>
                  <a:srgbClr val="006345"/>
                </a:solidFill>
                <a:latin typeface="Arial" panose="020B0604020202020204" pitchFamily="34" charset="0"/>
              </a:rPr>
              <a:t>  </a:t>
            </a:r>
          </a:p>
        </p:txBody>
      </p:sp>
      <p:pic>
        <p:nvPicPr>
          <p:cNvPr id="4" name="Picture 3"/>
          <p:cNvPicPr>
            <a:picLocks noChangeAspect="1"/>
          </p:cNvPicPr>
          <p:nvPr>
            <p:custDataLst>
              <p:tags r:id="rId3"/>
            </p:custDataLst>
          </p:nvPr>
        </p:nvPicPr>
        <p:blipFill>
          <a:blip r:embed="rId7"/>
          <a:stretch>
            <a:fillRect/>
          </a:stretch>
        </p:blipFill>
        <p:spPr>
          <a:xfrm>
            <a:off x="7258100" y="-17398"/>
            <a:ext cx="1840198" cy="1664262"/>
          </a:xfrm>
          <a:prstGeom prst="rect">
            <a:avLst/>
          </a:prstGeom>
        </p:spPr>
      </p:pic>
      <p:sp>
        <p:nvSpPr>
          <p:cNvPr id="6" name="Rectangle 3"/>
          <p:cNvSpPr txBox="1">
            <a:spLocks noChangeArrowheads="1"/>
          </p:cNvSpPr>
          <p:nvPr>
            <p:custDataLst>
              <p:tags r:id="rId4"/>
            </p:custDataLst>
          </p:nvPr>
        </p:nvSpPr>
        <p:spPr bwMode="auto">
          <a:xfrm>
            <a:off x="45702" y="1556792"/>
            <a:ext cx="891878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2" indent="0">
              <a:lnSpc>
                <a:spcPct val="107000"/>
              </a:lnSpc>
              <a:spcAft>
                <a:spcPts val="0"/>
              </a:spcAft>
              <a:buClr>
                <a:srgbClr val="006345"/>
              </a:buClr>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Qu’est-ce que c’est?</a:t>
            </a:r>
          </a:p>
          <a:p>
            <a:pPr>
              <a:lnSpc>
                <a:spcPct val="107000"/>
              </a:lnSpc>
              <a:spcBef>
                <a:spcPts val="0"/>
              </a:spcBef>
              <a:spcAft>
                <a:spcPts val="800"/>
              </a:spcAft>
              <a:buClr>
                <a:srgbClr val="006345"/>
              </a:buClr>
            </a:pPr>
            <a:r>
              <a:rPr lang="fr-CA" sz="2000" dirty="0">
                <a:latin typeface="Arial" panose="020B0604020202020204" pitchFamily="34" charset="0"/>
                <a:ea typeface="Calibri" panose="020F0502020204030204" pitchFamily="34" charset="0"/>
                <a:cs typeface="Times New Roman" panose="02020603050405020304" pitchFamily="18" charset="0"/>
              </a:rPr>
              <a:t>Les antioxydants sont des éléments nutritifs </a:t>
            </a:r>
            <a:r>
              <a:rPr lang="fr-CA" sz="2000" dirty="0" smtClean="0">
                <a:latin typeface="Arial" panose="020B0604020202020204" pitchFamily="34" charset="0"/>
                <a:ea typeface="Calibri" panose="020F0502020204030204" pitchFamily="34" charset="0"/>
                <a:cs typeface="Times New Roman" panose="02020603050405020304" pitchFamily="18" charset="0"/>
              </a:rPr>
              <a:t>présents </a:t>
            </a:r>
            <a:r>
              <a:rPr lang="fr-CA" sz="2000" dirty="0">
                <a:latin typeface="Arial" panose="020B0604020202020204" pitchFamily="34" charset="0"/>
                <a:ea typeface="Calibri" panose="020F0502020204030204" pitchFamily="34" charset="0"/>
                <a:cs typeface="Times New Roman" panose="02020603050405020304" pitchFamily="18" charset="0"/>
              </a:rPr>
              <a:t>naturellement dans </a:t>
            </a:r>
            <a:r>
              <a:rPr lang="fr-CA" sz="2000" dirty="0" smtClean="0">
                <a:latin typeface="Arial" panose="020B0604020202020204" pitchFamily="34" charset="0"/>
                <a:ea typeface="Calibri" panose="020F0502020204030204" pitchFamily="34" charset="0"/>
                <a:cs typeface="Times New Roman" panose="02020603050405020304" pitchFamily="18" charset="0"/>
              </a:rPr>
              <a:t>de nombreux aliments</a:t>
            </a:r>
            <a:r>
              <a:rPr lang="fr-CA" sz="2000" dirty="0">
                <a:latin typeface="Arial" panose="020B0604020202020204" pitchFamily="34" charset="0"/>
                <a:ea typeface="Calibri" panose="020F0502020204030204" pitchFamily="34" charset="0"/>
                <a:cs typeface="Times New Roman" panose="02020603050405020304" pitchFamily="18" charset="0"/>
              </a:rPr>
              <a:t>. Les vitamines A, C et E en sont des exemples.</a:t>
            </a:r>
          </a:p>
          <a:p>
            <a:pPr marL="0" lvl="0" indent="0">
              <a:lnSpc>
                <a:spcPct val="107000"/>
              </a:lnSpc>
              <a:spcAft>
                <a:spcPts val="0"/>
              </a:spcAft>
              <a:buClr>
                <a:srgbClr val="006345"/>
              </a:buClr>
              <a:buNone/>
            </a:pPr>
            <a:r>
              <a:rPr lang="fr-CA" sz="2000" b="1" dirty="0" smtClean="0">
                <a:solidFill>
                  <a:srgbClr val="006345"/>
                </a:solidFill>
                <a:latin typeface="Arial" panose="020B0604020202020204" pitchFamily="34" charset="0"/>
                <a:ea typeface="Calibri" panose="020F0502020204030204" pitchFamily="34" charset="0"/>
                <a:cs typeface="Times New Roman" panose="02020603050405020304" pitchFamily="18" charset="0"/>
              </a:rPr>
              <a:t>Quel est leur rôle?</a:t>
            </a:r>
            <a:endPar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006345"/>
              </a:buClr>
            </a:pPr>
            <a:r>
              <a:rPr lang="fr-CA" sz="2000" dirty="0">
                <a:latin typeface="Arial" panose="020B0604020202020204" pitchFamily="34" charset="0"/>
                <a:ea typeface="Calibri" panose="020F0502020204030204" pitchFamily="34" charset="0"/>
                <a:cs typeface="Times New Roman" panose="02020603050405020304" pitchFamily="18" charset="0"/>
              </a:rPr>
              <a:t>Les antioxydants sont des éléments nutritifs présents dans certains </a:t>
            </a:r>
            <a:r>
              <a:rPr lang="fr-CA" sz="2000" dirty="0" smtClean="0">
                <a:latin typeface="Arial" panose="020B0604020202020204" pitchFamily="34" charset="0"/>
                <a:ea typeface="Calibri" panose="020F0502020204030204" pitchFamily="34" charset="0"/>
                <a:cs typeface="Times New Roman" panose="02020603050405020304" pitchFamily="18" charset="0"/>
              </a:rPr>
              <a:t>aliments. </a:t>
            </a:r>
            <a:r>
              <a:rPr lang="fr-CA" sz="2000" dirty="0">
                <a:latin typeface="Arial" panose="020B0604020202020204" pitchFamily="34" charset="0"/>
                <a:ea typeface="Calibri" panose="020F0502020204030204" pitchFamily="34" charset="0"/>
                <a:cs typeface="Times New Roman" panose="02020603050405020304" pitchFamily="18" charset="0"/>
              </a:rPr>
              <a:t>I</a:t>
            </a:r>
            <a:r>
              <a:rPr lang="fr-CA" sz="2000" dirty="0" smtClean="0">
                <a:latin typeface="Arial" panose="020B0604020202020204" pitchFamily="34" charset="0"/>
                <a:ea typeface="Calibri" panose="020F0502020204030204" pitchFamily="34" charset="0"/>
                <a:cs typeface="Times New Roman" panose="02020603050405020304" pitchFamily="18" charset="0"/>
              </a:rPr>
              <a:t>ls protègent </a:t>
            </a:r>
            <a:r>
              <a:rPr lang="fr-CA" sz="2000" dirty="0">
                <a:latin typeface="Arial" panose="020B0604020202020204" pitchFamily="34" charset="0"/>
                <a:ea typeface="Calibri" panose="020F0502020204030204" pitchFamily="34" charset="0"/>
                <a:cs typeface="Times New Roman" panose="02020603050405020304" pitchFamily="18" charset="0"/>
              </a:rPr>
              <a:t>les cellules de l’organisme contre les </a:t>
            </a:r>
            <a:r>
              <a:rPr lang="fr-CA" sz="2000" dirty="0" smtClean="0">
                <a:latin typeface="Arial" panose="020B0604020202020204" pitchFamily="34" charset="0"/>
                <a:ea typeface="Calibri" panose="020F0502020204030204" pitchFamily="34" charset="0"/>
                <a:cs typeface="Times New Roman" panose="02020603050405020304" pitchFamily="18" charset="0"/>
              </a:rPr>
              <a:t>dommages, notamment </a:t>
            </a:r>
            <a:r>
              <a:rPr lang="fr-CA" sz="2000" dirty="0">
                <a:latin typeface="Arial" panose="020B0604020202020204" pitchFamily="34" charset="0"/>
                <a:ea typeface="Calibri" panose="020F0502020204030204" pitchFamily="34" charset="0"/>
                <a:cs typeface="Times New Roman" panose="02020603050405020304" pitchFamily="18" charset="0"/>
              </a:rPr>
              <a:t>contre les </a:t>
            </a:r>
            <a:r>
              <a:rPr lang="fr-CA" sz="2000" i="1" dirty="0">
                <a:latin typeface="Arial" panose="020B0604020202020204" pitchFamily="34" charset="0"/>
                <a:ea typeface="Calibri" panose="020F0502020204030204" pitchFamily="34" charset="0"/>
                <a:cs typeface="Times New Roman" panose="02020603050405020304" pitchFamily="18" charset="0"/>
              </a:rPr>
              <a:t>radicaux libres </a:t>
            </a:r>
            <a:r>
              <a:rPr lang="fr-CA" sz="2000" dirty="0">
                <a:latin typeface="Arial" panose="020B0604020202020204" pitchFamily="34" charset="0"/>
                <a:ea typeface="Calibri" panose="020F0502020204030204" pitchFamily="34" charset="0"/>
                <a:cs typeface="Times New Roman" panose="02020603050405020304" pitchFamily="18" charset="0"/>
              </a:rPr>
              <a:t>(ions instables qui peuvent endommager les cellules saines). Les antioxydants réduisent le nombre de radicaux libres dans l’organisme afin de nous garder en bonne santé. </a:t>
            </a:r>
          </a:p>
          <a:p>
            <a:pPr marL="0" lvl="0" indent="0">
              <a:spcBef>
                <a:spcPts val="400"/>
              </a:spcBef>
              <a:spcAft>
                <a:spcPts val="0"/>
              </a:spcAft>
              <a:buClr>
                <a:srgbClr val="006345"/>
              </a:buClr>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Où en trouve-t-on?</a:t>
            </a:r>
            <a:endParaRPr lang="fr-CA" altLang="en-US" sz="2000" b="1" dirty="0">
              <a:solidFill>
                <a:srgbClr val="006345"/>
              </a:solidFill>
              <a:latin typeface="Arial" panose="020B0604020202020204" pitchFamily="34" charset="0"/>
              <a:cs typeface="Arial" panose="020B0604020202020204" pitchFamily="34" charset="0"/>
            </a:endParaRPr>
          </a:p>
          <a:p>
            <a:pPr lvl="0">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Times New Roman" panose="02020603050405020304" pitchFamily="18" charset="0"/>
              </a:rPr>
              <a:t>Dans les légumes; les fruits; les pains, </a:t>
            </a:r>
            <a:r>
              <a:rPr lang="fr-CA" sz="2000" dirty="0" smtClean="0">
                <a:latin typeface="Arial" panose="020B0604020202020204" pitchFamily="34" charset="0"/>
                <a:ea typeface="Calibri" panose="020F0502020204030204" pitchFamily="34" charset="0"/>
                <a:cs typeface="Times New Roman" panose="02020603050405020304" pitchFamily="18" charset="0"/>
              </a:rPr>
              <a:t>pâtes </a:t>
            </a:r>
            <a:r>
              <a:rPr lang="fr-CA" sz="2000" dirty="0">
                <a:latin typeface="Arial" panose="020B0604020202020204" pitchFamily="34" charset="0"/>
                <a:ea typeface="Calibri" panose="020F0502020204030204" pitchFamily="34" charset="0"/>
                <a:cs typeface="Times New Roman" panose="02020603050405020304" pitchFamily="18" charset="0"/>
              </a:rPr>
              <a:t>et </a:t>
            </a:r>
            <a:r>
              <a:rPr lang="fr-CA" sz="2000" dirty="0" smtClean="0">
                <a:latin typeface="Arial" panose="020B0604020202020204" pitchFamily="34" charset="0"/>
                <a:ea typeface="Calibri" panose="020F0502020204030204" pitchFamily="34" charset="0"/>
                <a:cs typeface="Times New Roman" panose="02020603050405020304" pitchFamily="18" charset="0"/>
              </a:rPr>
              <a:t>céréales </a:t>
            </a:r>
            <a:r>
              <a:rPr lang="fr-CA" sz="2000" dirty="0">
                <a:latin typeface="Arial" panose="020B0604020202020204" pitchFamily="34" charset="0"/>
                <a:ea typeface="Calibri" panose="020F0502020204030204" pitchFamily="34" charset="0"/>
                <a:cs typeface="Times New Roman" panose="02020603050405020304" pitchFamily="18" charset="0"/>
              </a:rPr>
              <a:t>de grains entiers; les haricots; les lentilles; les noix; les graines et le thé vert. </a:t>
            </a:r>
          </a:p>
          <a:p>
            <a:pPr lvl="0">
              <a:lnSpc>
                <a:spcPct val="107000"/>
              </a:lnSpc>
              <a:spcAft>
                <a:spcPts val="800"/>
              </a:spcAft>
              <a:buClr>
                <a:srgbClr val="006345"/>
              </a:buClr>
              <a:buFont typeface="Arial" panose="020B0604020202020204" pitchFamily="34" charset="0"/>
              <a:buChar char="•"/>
            </a:pPr>
            <a:endParaRPr lang="en-CA" altLang="en-US" sz="2000" b="1" dirty="0">
              <a:solidFill>
                <a:srgbClr val="006345"/>
              </a:solidFill>
              <a:latin typeface="Arial" panose="020B0604020202020204" pitchFamily="34" charset="0"/>
              <a:cs typeface="Arial" panose="020B0604020202020204" pitchFamily="34" charset="0"/>
            </a:endParaRPr>
          </a:p>
          <a:p>
            <a:pPr marL="0" indent="0">
              <a:lnSpc>
                <a:spcPct val="107000"/>
              </a:lnSpc>
              <a:spcAft>
                <a:spcPts val="800"/>
              </a:spcAft>
              <a:buClr>
                <a:srgbClr val="006345"/>
              </a:buClr>
              <a:buNone/>
            </a:pPr>
            <a:endParaRPr lang="en-CA" sz="2400" dirty="0">
              <a:latin typeface="Arial" panose="020B0604020202020204" pitchFamily="34" charset="0"/>
              <a:ea typeface="Calibri" panose="020F0502020204030204" pitchFamily="34" charset="0"/>
              <a:cs typeface="Times New Roman" panose="02020603050405020304" pitchFamily="18" charset="0"/>
            </a:endParaRPr>
          </a:p>
          <a:p>
            <a:pPr marL="0" indent="0">
              <a:buClr>
                <a:srgbClr val="006600"/>
              </a:buClr>
              <a:buFontTx/>
              <a:buNone/>
            </a:pPr>
            <a:endParaRPr lang="en-CA" altLang="en-US" sz="2200" b="1" dirty="0">
              <a:solidFill>
                <a:srgbClr val="006345"/>
              </a:solidFill>
              <a:latin typeface="Arial" panose="020B0604020202020204" pitchFamily="34" charset="0"/>
            </a:endParaRPr>
          </a:p>
        </p:txBody>
      </p:sp>
    </p:spTree>
    <p:extLst>
      <p:ext uri="{BB962C8B-B14F-4D97-AF65-F5344CB8AC3E}">
        <p14:creationId xmlns:p14="http://schemas.microsoft.com/office/powerpoint/2010/main" val="215227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218036" y="980728"/>
            <a:ext cx="5578100" cy="1008112"/>
          </a:xfrm>
        </p:spPr>
        <p:txBody>
          <a:bodyPr/>
          <a:lstStyle/>
          <a:p>
            <a:r>
              <a:rPr lang="fr-CA" altLang="en-US" sz="3200" b="1" dirty="0">
                <a:solidFill>
                  <a:srgbClr val="006345"/>
                </a:solidFill>
                <a:latin typeface="Arial" panose="020B0604020202020204" pitchFamily="34" charset="0"/>
              </a:rPr>
              <a:t>Utiliser le </a:t>
            </a:r>
            <a:r>
              <a:rPr lang="fr-CA" altLang="en-US" sz="3200" b="1" i="1" dirty="0">
                <a:solidFill>
                  <a:srgbClr val="006345"/>
                </a:solidFill>
                <a:latin typeface="Arial" panose="020B0604020202020204" pitchFamily="34" charset="0"/>
              </a:rPr>
              <a:t>vérificateur </a:t>
            </a:r>
            <a:r>
              <a:rPr lang="en-CA" altLang="en-US" sz="3200" b="1" i="1" dirty="0">
                <a:solidFill>
                  <a:srgbClr val="006345"/>
                </a:solidFill>
                <a:latin typeface="Arial" panose="020B0604020202020204" pitchFamily="34" charset="0"/>
              </a:rPr>
              <a:t/>
            </a:r>
            <a:br>
              <a:rPr lang="en-CA" altLang="en-US" sz="3200" b="1" i="1" dirty="0">
                <a:solidFill>
                  <a:srgbClr val="006345"/>
                </a:solidFill>
                <a:latin typeface="Arial" panose="020B0604020202020204" pitchFamily="34" charset="0"/>
              </a:rPr>
            </a:br>
            <a:r>
              <a:rPr lang="en-CA" altLang="en-US" sz="1050" dirty="0">
                <a:solidFill>
                  <a:srgbClr val="006345"/>
                </a:solidFill>
                <a:latin typeface="Arial" panose="020B0604020202020204" pitchFamily="34" charset="0"/>
                <a:hlinkClick r:id="rId6"/>
              </a:rPr>
              <a:t>https://www.healthunit.com/sugary-drinks-calculator</a:t>
            </a:r>
            <a:r>
              <a:rPr lang="en-CA" altLang="en-US" sz="1050" dirty="0">
                <a:solidFill>
                  <a:srgbClr val="006345"/>
                </a:solidFill>
                <a:latin typeface="Arial" panose="020B0604020202020204" pitchFamily="34" charset="0"/>
              </a:rPr>
              <a:t> </a:t>
            </a:r>
            <a:endParaRPr lang="en-CA" altLang="en-US" sz="1050"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2204864"/>
            <a:ext cx="8242396" cy="4248472"/>
          </a:xfrm>
        </p:spPr>
        <p:txBody>
          <a:bodyPr/>
          <a:lstStyle/>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On peut utiliser le </a:t>
            </a:r>
            <a:r>
              <a:rPr lang="fr-CA" sz="2000" i="1" dirty="0">
                <a:latin typeface="Arial" panose="020B0604020202020204" pitchFamily="34" charset="0"/>
                <a:cs typeface="Arial" panose="020B0604020202020204" pitchFamily="34" charset="0"/>
              </a:rPr>
              <a:t>vérificateur </a:t>
            </a:r>
            <a:r>
              <a:rPr lang="fr-CA" sz="2000" dirty="0">
                <a:latin typeface="Arial" panose="020B0604020202020204" pitchFamily="34" charset="0"/>
                <a:cs typeface="Arial" panose="020B0604020202020204" pitchFamily="34" charset="0"/>
              </a:rPr>
              <a:t>de différentes façons. Servez-vous-en pour encourager les élèves à en apprendre davantage sur le sucre et les boissons sucrées. </a:t>
            </a:r>
            <a:endParaRPr lang="fr-CA" sz="800" b="1" dirty="0">
              <a:solidFill>
                <a:srgbClr val="006345"/>
              </a:solidFill>
              <a:latin typeface="Arial" panose="020B0604020202020204" pitchFamily="34" charset="0"/>
              <a:cs typeface="Arial" panose="020B0604020202020204" pitchFamily="34" charset="0"/>
            </a:endParaRPr>
          </a:p>
          <a:p>
            <a:pPr marL="0" indent="0">
              <a:buClr>
                <a:srgbClr val="006600"/>
              </a:buClr>
              <a:buNone/>
            </a:pPr>
            <a:r>
              <a:rPr lang="fr-CA" sz="2800" b="1" dirty="0">
                <a:solidFill>
                  <a:srgbClr val="006345"/>
                </a:solidFill>
                <a:latin typeface="Arial" panose="020B0604020202020204" pitchFamily="34" charset="0"/>
                <a:cs typeface="Arial" panose="020B0604020202020204" pitchFamily="34" charset="0"/>
              </a:rPr>
              <a:t>Exemples </a:t>
            </a:r>
            <a:r>
              <a:rPr lang="fr-CA" sz="2800" dirty="0">
                <a:solidFill>
                  <a:srgbClr val="006345"/>
                </a:solidFill>
                <a:latin typeface="Arial" panose="020B0604020202020204" pitchFamily="34" charset="0"/>
                <a:cs typeface="Arial" panose="020B0604020202020204" pitchFamily="34" charset="0"/>
              </a:rPr>
              <a:t> </a:t>
            </a:r>
          </a:p>
          <a:p>
            <a:pPr>
              <a:spcBef>
                <a:spcPts val="200"/>
              </a:spcBef>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Vous pouvez afficher le </a:t>
            </a:r>
            <a:r>
              <a:rPr lang="fr-CA" sz="2000" i="1" dirty="0">
                <a:latin typeface="Arial" panose="020B0604020202020204" pitchFamily="34" charset="0"/>
                <a:cs typeface="Arial" panose="020B0604020202020204" pitchFamily="34" charset="0"/>
              </a:rPr>
              <a:t>vérificateur </a:t>
            </a:r>
            <a:r>
              <a:rPr lang="fr-CA" sz="2000" dirty="0">
                <a:latin typeface="Arial" panose="020B0604020202020204" pitchFamily="34" charset="0"/>
                <a:cs typeface="Arial" panose="020B0604020202020204" pitchFamily="34" charset="0"/>
              </a:rPr>
              <a:t>sur un tableau interactif dans une salle de classe. </a:t>
            </a:r>
          </a:p>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En groupes ou individuellement, les élèves peuvent deviner la quantité de sucre </a:t>
            </a:r>
            <a:r>
              <a:rPr lang="fr-CA" sz="2000" dirty="0" smtClean="0">
                <a:latin typeface="Arial" panose="020B0604020202020204" pitchFamily="34" charset="0"/>
                <a:cs typeface="Arial" panose="020B0604020202020204" pitchFamily="34" charset="0"/>
              </a:rPr>
              <a:t>dans </a:t>
            </a:r>
            <a:r>
              <a:rPr lang="fr-CA" sz="2000" dirty="0">
                <a:latin typeface="Arial" panose="020B0604020202020204" pitchFamily="34" charset="0"/>
                <a:cs typeface="Arial" panose="020B0604020202020204" pitchFamily="34" charset="0"/>
              </a:rPr>
              <a:t>différentes boissons. </a:t>
            </a:r>
            <a:r>
              <a:rPr lang="fr-CA" sz="2000" dirty="0" smtClean="0">
                <a:latin typeface="Arial" panose="020B0604020202020204" pitchFamily="34" charset="0"/>
                <a:cs typeface="Arial" panose="020B0604020202020204" pitchFamily="34" charset="0"/>
              </a:rPr>
              <a:t>Ils peuvent ensuite </a:t>
            </a:r>
            <a:r>
              <a:rPr lang="fr-CA" sz="2000" dirty="0">
                <a:latin typeface="Arial" panose="020B0604020202020204" pitchFamily="34" charset="0"/>
                <a:cs typeface="Arial" panose="020B0604020202020204" pitchFamily="34" charset="0"/>
              </a:rPr>
              <a:t>confirmer </a:t>
            </a:r>
            <a:r>
              <a:rPr lang="fr-CA" sz="2000" dirty="0" smtClean="0">
                <a:latin typeface="Arial" panose="020B0604020202020204" pitchFamily="34" charset="0"/>
                <a:cs typeface="Arial" panose="020B0604020202020204" pitchFamily="34" charset="0"/>
              </a:rPr>
              <a:t>leurs réponses à l’aide du </a:t>
            </a:r>
            <a:r>
              <a:rPr lang="fr-CA" sz="2000" i="1" dirty="0" smtClean="0">
                <a:latin typeface="Arial" panose="020B0604020202020204" pitchFamily="34" charset="0"/>
                <a:cs typeface="Arial" panose="020B0604020202020204" pitchFamily="34" charset="0"/>
              </a:rPr>
              <a:t>vérificateur</a:t>
            </a:r>
            <a:r>
              <a:rPr lang="fr-CA" sz="2000" dirty="0" smtClean="0">
                <a:latin typeface="Arial" panose="020B0604020202020204" pitchFamily="34" charset="0"/>
                <a:cs typeface="Arial" panose="020B0604020202020204" pitchFamily="34" charset="0"/>
              </a:rPr>
              <a:t>. </a:t>
            </a:r>
            <a:endParaRPr lang="fr-CA" sz="2000" dirty="0">
              <a:latin typeface="Arial" panose="020B0604020202020204" pitchFamily="34" charset="0"/>
              <a:cs typeface="Arial" panose="020B0604020202020204" pitchFamily="34" charset="0"/>
            </a:endParaRPr>
          </a:p>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Les élèves peuvent aussi deviner la quantité de sucre </a:t>
            </a:r>
            <a:r>
              <a:rPr lang="fr-CA" sz="2000" dirty="0" smtClean="0">
                <a:latin typeface="Arial" panose="020B0604020202020204" pitchFamily="34" charset="0"/>
                <a:cs typeface="Arial" panose="020B0604020202020204" pitchFamily="34" charset="0"/>
              </a:rPr>
              <a:t>dans </a:t>
            </a:r>
            <a:r>
              <a:rPr lang="fr-CA" sz="2000" dirty="0">
                <a:latin typeface="Arial" panose="020B0604020202020204" pitchFamily="34" charset="0"/>
                <a:cs typeface="Arial" panose="020B0604020202020204" pitchFamily="34" charset="0"/>
              </a:rPr>
              <a:t>chaque boisson, la noter, puis confirmer leurs réponses pendant la période d’informatique.</a:t>
            </a:r>
          </a:p>
        </p:txBody>
      </p:sp>
      <p:pic>
        <p:nvPicPr>
          <p:cNvPr id="2" name="Picture 1"/>
          <p:cNvPicPr>
            <a:picLocks noChangeAspect="1"/>
          </p:cNvPicPr>
          <p:nvPr>
            <p:custDataLst>
              <p:tags r:id="rId3"/>
            </p:custDataLst>
          </p:nvPr>
        </p:nvPicPr>
        <p:blipFill>
          <a:blip r:embed="rId7"/>
          <a:stretch>
            <a:fillRect/>
          </a:stretch>
        </p:blipFill>
        <p:spPr>
          <a:xfrm>
            <a:off x="5796136" y="116632"/>
            <a:ext cx="3206876" cy="2116802"/>
          </a:xfrm>
          <a:prstGeom prst="rect">
            <a:avLst/>
          </a:prstGeom>
        </p:spPr>
      </p:pic>
    </p:spTree>
    <p:extLst>
      <p:ext uri="{BB962C8B-B14F-4D97-AF65-F5344CB8AC3E}">
        <p14:creationId xmlns:p14="http://schemas.microsoft.com/office/powerpoint/2010/main" val="14556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fade">
                                      <p:cBhvr>
                                        <p:cTn id="14" dur="1000"/>
                                        <p:tgtEl>
                                          <p:spTgt spid="2051">
                                            <p:txEl>
                                              <p:pRg st="1" end="1"/>
                                            </p:txEl>
                                          </p:spTgt>
                                        </p:tgtEl>
                                      </p:cBhvr>
                                    </p:animEffect>
                                    <p:anim calcmode="lin" valueType="num">
                                      <p:cBhvr>
                                        <p:cTn id="15"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1000"/>
                                        <p:tgtEl>
                                          <p:spTgt spid="2051">
                                            <p:txEl>
                                              <p:pRg st="2" end="2"/>
                                            </p:txEl>
                                          </p:spTgt>
                                        </p:tgtEl>
                                      </p:cBhvr>
                                    </p:animEffect>
                                    <p:anim calcmode="lin" valueType="num">
                                      <p:cBhvr>
                                        <p:cTn id="22"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51">
                                            <p:txEl>
                                              <p:pRg st="3" end="3"/>
                                            </p:txEl>
                                          </p:spTgt>
                                        </p:tgtEl>
                                        <p:attrNameLst>
                                          <p:attrName>style.visibility</p:attrName>
                                        </p:attrNameLst>
                                      </p:cBhvr>
                                      <p:to>
                                        <p:strVal val="visible"/>
                                      </p:to>
                                    </p:set>
                                    <p:animEffect transition="in" filter="fade">
                                      <p:cBhvr>
                                        <p:cTn id="28" dur="1000"/>
                                        <p:tgtEl>
                                          <p:spTgt spid="2051">
                                            <p:txEl>
                                              <p:pRg st="3" end="3"/>
                                            </p:txEl>
                                          </p:spTgt>
                                        </p:tgtEl>
                                      </p:cBhvr>
                                    </p:animEffect>
                                    <p:anim calcmode="lin" valueType="num">
                                      <p:cBhvr>
                                        <p:cTn id="29"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51">
                                            <p:txEl>
                                              <p:pRg st="4" end="4"/>
                                            </p:txEl>
                                          </p:spTgt>
                                        </p:tgtEl>
                                        <p:attrNameLst>
                                          <p:attrName>style.visibility</p:attrName>
                                        </p:attrNameLst>
                                      </p:cBhvr>
                                      <p:to>
                                        <p:strVal val="visible"/>
                                      </p:to>
                                    </p:set>
                                    <p:animEffect transition="in" filter="fade">
                                      <p:cBhvr>
                                        <p:cTn id="35" dur="1000"/>
                                        <p:tgtEl>
                                          <p:spTgt spid="2051">
                                            <p:txEl>
                                              <p:pRg st="4" end="4"/>
                                            </p:txEl>
                                          </p:spTgt>
                                        </p:tgtEl>
                                      </p:cBhvr>
                                    </p:animEffect>
                                    <p:anim calcmode="lin" valueType="num">
                                      <p:cBhvr>
                                        <p:cTn id="36"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251520" y="837349"/>
            <a:ext cx="7200800" cy="720080"/>
          </a:xfrm>
        </p:spPr>
        <p:txBody>
          <a:bodyPr/>
          <a:lstStyle/>
          <a:p>
            <a:r>
              <a:rPr lang="fr-CA" altLang="en-US" sz="4000" b="1" dirty="0">
                <a:solidFill>
                  <a:srgbClr val="006345"/>
                </a:solidFill>
                <a:latin typeface="Arial" panose="020B0604020202020204" pitchFamily="34" charset="0"/>
              </a:rPr>
              <a:t>Réponses : Phytonutriments</a:t>
            </a:r>
            <a:endParaRPr lang="fr-CA" altLang="en-US" sz="40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1930875"/>
            <a:ext cx="7986464" cy="3962400"/>
          </a:xfrm>
        </p:spPr>
        <p:txBody>
          <a:bodyPr/>
          <a:lstStyle/>
          <a:p>
            <a:pPr marL="0" indent="0">
              <a:buClr>
                <a:srgbClr val="006600"/>
              </a:buClr>
              <a:buNone/>
            </a:pPr>
            <a:r>
              <a:rPr lang="en-CA" altLang="en-US" sz="2800" b="1" dirty="0">
                <a:solidFill>
                  <a:srgbClr val="006345"/>
                </a:solidFill>
                <a:latin typeface="Arial" panose="020B0604020202020204" pitchFamily="34" charset="0"/>
              </a:rPr>
              <a:t>  </a:t>
            </a:r>
          </a:p>
        </p:txBody>
      </p:sp>
      <p:pic>
        <p:nvPicPr>
          <p:cNvPr id="4" name="Picture 3"/>
          <p:cNvPicPr>
            <a:picLocks noChangeAspect="1"/>
          </p:cNvPicPr>
          <p:nvPr>
            <p:custDataLst>
              <p:tags r:id="rId3"/>
            </p:custDataLst>
          </p:nvPr>
        </p:nvPicPr>
        <p:blipFill>
          <a:blip r:embed="rId7"/>
          <a:stretch>
            <a:fillRect/>
          </a:stretch>
        </p:blipFill>
        <p:spPr>
          <a:xfrm>
            <a:off x="7258100" y="-17398"/>
            <a:ext cx="1840198" cy="1664262"/>
          </a:xfrm>
          <a:prstGeom prst="rect">
            <a:avLst/>
          </a:prstGeom>
        </p:spPr>
      </p:pic>
      <p:sp>
        <p:nvSpPr>
          <p:cNvPr id="6" name="Rectangle 3"/>
          <p:cNvSpPr txBox="1">
            <a:spLocks noChangeArrowheads="1"/>
          </p:cNvSpPr>
          <p:nvPr>
            <p:custDataLst>
              <p:tags r:id="rId4"/>
            </p:custDataLst>
          </p:nvPr>
        </p:nvSpPr>
        <p:spPr bwMode="auto">
          <a:xfrm>
            <a:off x="251520" y="1557429"/>
            <a:ext cx="864096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311150">
              <a:lnSpc>
                <a:spcPct val="107000"/>
              </a:lnSpc>
              <a:spcAft>
                <a:spcPts val="0"/>
              </a:spcAft>
              <a:buClr>
                <a:srgbClr val="006345"/>
              </a:buClr>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Qu’est-ce que c’est?</a:t>
            </a:r>
          </a:p>
          <a:p>
            <a:pPr>
              <a:spcAft>
                <a:spcPts val="800"/>
              </a:spcAft>
              <a:buClr>
                <a:srgbClr val="006345"/>
              </a:buClr>
              <a:buFont typeface="Arial" panose="020B0604020202020204" pitchFamily="34" charset="0"/>
              <a:buChar char="•"/>
            </a:pPr>
            <a:r>
              <a:rPr lang="fr-CA" sz="2100" dirty="0">
                <a:latin typeface="Arial" panose="020B0604020202020204" pitchFamily="34" charset="0"/>
                <a:ea typeface="Calibri" panose="020F0502020204030204" pitchFamily="34" charset="0"/>
                <a:cs typeface="Arial" panose="020B0604020202020204" pitchFamily="34" charset="0"/>
              </a:rPr>
              <a:t>« Phytonutriment » est le terme général utilisé pour décrire un large éventail de substances présentes dans les aliments d’origine végétale. On pense qu’il pourrait y avoir plus de 4 000 types de phytonutriments.</a:t>
            </a:r>
          </a:p>
          <a:p>
            <a:pPr marL="0" lvl="0" indent="0">
              <a:lnSpc>
                <a:spcPct val="107000"/>
              </a:lnSpc>
              <a:spcAft>
                <a:spcPts val="600"/>
              </a:spcAft>
              <a:buClr>
                <a:srgbClr val="006345"/>
              </a:buClr>
              <a:buNone/>
            </a:pPr>
            <a:r>
              <a:rPr lang="fr-CA" sz="2400" b="1" dirty="0" smtClean="0">
                <a:solidFill>
                  <a:srgbClr val="006345"/>
                </a:solidFill>
                <a:latin typeface="Arial" panose="020B0604020202020204" pitchFamily="34" charset="0"/>
                <a:ea typeface="Calibri" panose="020F0502020204030204" pitchFamily="34" charset="0"/>
                <a:cs typeface="Times New Roman" panose="02020603050405020304" pitchFamily="18" charset="0"/>
              </a:rPr>
              <a:t>Quel est leur rôle?</a:t>
            </a:r>
            <a:endPar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endParaRPr>
          </a:p>
          <a:p>
            <a:pPr>
              <a:spcBef>
                <a:spcPts val="0"/>
              </a:spcBef>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Les phytonutriments nous aident à rester en bonne santé et pourraient nous protéger contre certaines maladies chroniques (p. ex. ils pourraient réduire le risque de cancer, de maladie du cœur, d’AVC, de la maladie d’Al</a:t>
            </a:r>
            <a:r>
              <a:rPr lang="fr-CA" sz="2000" dirty="0">
                <a:latin typeface="Roboto"/>
              </a:rPr>
              <a:t>zheimer et de la maladie de Parkinson).</a:t>
            </a:r>
            <a:endParaRPr lang="fr-CA" sz="20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Ils pourraient aussi aider à renforcer le système </a:t>
            </a:r>
            <a:r>
              <a:rPr lang="fr-CA" sz="2000" dirty="0" smtClean="0">
                <a:latin typeface="Arial" panose="020B0604020202020204" pitchFamily="34" charset="0"/>
                <a:ea typeface="Calibri" panose="020F0502020204030204" pitchFamily="34" charset="0"/>
                <a:cs typeface="Arial" panose="020B0604020202020204" pitchFamily="34" charset="0"/>
              </a:rPr>
              <a:t>immunitaire, procurer </a:t>
            </a:r>
            <a:r>
              <a:rPr lang="fr-CA" sz="2000" dirty="0">
                <a:latin typeface="Arial" panose="020B0604020202020204" pitchFamily="34" charset="0"/>
                <a:ea typeface="Calibri" panose="020F0502020204030204" pitchFamily="34" charset="0"/>
                <a:cs typeface="Arial" panose="020B0604020202020204" pitchFamily="34" charset="0"/>
              </a:rPr>
              <a:t>des bienfaits </a:t>
            </a:r>
            <a:r>
              <a:rPr lang="fr-CA" sz="2000" dirty="0" smtClean="0">
                <a:latin typeface="Arial" panose="020B0604020202020204" pitchFamily="34" charset="0"/>
                <a:ea typeface="Calibri" panose="020F0502020204030204" pitchFamily="34" charset="0"/>
                <a:cs typeface="Arial" panose="020B0604020202020204" pitchFamily="34" charset="0"/>
              </a:rPr>
              <a:t>anti-inflammatoires</a:t>
            </a:r>
            <a:r>
              <a:rPr lang="fr-CA" sz="2000" dirty="0">
                <a:latin typeface="Arial" panose="020B0604020202020204" pitchFamily="34" charset="0"/>
                <a:ea typeface="Calibri" panose="020F0502020204030204" pitchFamily="34" charset="0"/>
                <a:cs typeface="Arial" panose="020B0604020202020204" pitchFamily="34" charset="0"/>
              </a:rPr>
              <a:t> </a:t>
            </a:r>
            <a:r>
              <a:rPr lang="fr-CA" sz="2000" dirty="0" smtClean="0">
                <a:latin typeface="Arial" panose="020B0604020202020204" pitchFamily="34" charset="0"/>
                <a:ea typeface="Calibri" panose="020F0502020204030204" pitchFamily="34" charset="0"/>
                <a:cs typeface="Arial" panose="020B0604020202020204" pitchFamily="34" charset="0"/>
              </a:rPr>
              <a:t>et</a:t>
            </a:r>
            <a:r>
              <a:rPr lang="fr-CA" sz="2000" dirty="0" smtClean="0">
                <a:latin typeface="Arial" panose="020B0604020202020204" pitchFamily="34" charset="0"/>
                <a:ea typeface="Calibri" panose="020F0502020204030204" pitchFamily="34" charset="0"/>
                <a:cs typeface="Arial" panose="020B0604020202020204" pitchFamily="34" charset="0"/>
              </a:rPr>
              <a:t> avoir </a:t>
            </a:r>
            <a:r>
              <a:rPr lang="fr-CA" sz="2000" dirty="0">
                <a:latin typeface="Arial" panose="020B0604020202020204" pitchFamily="34" charset="0"/>
                <a:ea typeface="Calibri" panose="020F0502020204030204" pitchFamily="34" charset="0"/>
                <a:cs typeface="Arial" panose="020B0604020202020204" pitchFamily="34" charset="0"/>
              </a:rPr>
              <a:t>des propriétés antivirales ou antibactériennes.  </a:t>
            </a:r>
          </a:p>
        </p:txBody>
      </p:sp>
    </p:spTree>
    <p:extLst>
      <p:ext uri="{BB962C8B-B14F-4D97-AF65-F5344CB8AC3E}">
        <p14:creationId xmlns:p14="http://schemas.microsoft.com/office/powerpoint/2010/main" val="39166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251520" y="964725"/>
            <a:ext cx="7272808" cy="720080"/>
          </a:xfrm>
        </p:spPr>
        <p:txBody>
          <a:bodyPr/>
          <a:lstStyle/>
          <a:p>
            <a:pPr>
              <a:lnSpc>
                <a:spcPct val="90000"/>
              </a:lnSpc>
            </a:pPr>
            <a:r>
              <a:rPr lang="fr-CA" altLang="en-US" sz="4000" b="1" dirty="0">
                <a:solidFill>
                  <a:srgbClr val="006345"/>
                </a:solidFill>
                <a:latin typeface="Arial" panose="020B0604020202020204" pitchFamily="34" charset="0"/>
              </a:rPr>
              <a:t>Réponses : Phytonutriments </a:t>
            </a:r>
            <a:r>
              <a:rPr lang="fr-CA" altLang="en-US" sz="2400" b="1" dirty="0">
                <a:solidFill>
                  <a:srgbClr val="006345"/>
                </a:solidFill>
                <a:latin typeface="Arial" panose="020B0604020202020204" pitchFamily="34" charset="0"/>
              </a:rPr>
              <a:t>(suite)</a:t>
            </a:r>
            <a:endParaRPr lang="en-CA" altLang="en-US" sz="24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1930875"/>
            <a:ext cx="7986464" cy="3962400"/>
          </a:xfrm>
        </p:spPr>
        <p:txBody>
          <a:bodyPr/>
          <a:lstStyle/>
          <a:p>
            <a:pPr marL="0" indent="0">
              <a:buClr>
                <a:srgbClr val="006600"/>
              </a:buClr>
              <a:buNone/>
            </a:pPr>
            <a:r>
              <a:rPr lang="en-CA" altLang="en-US" sz="2800" b="1" dirty="0">
                <a:solidFill>
                  <a:srgbClr val="006345"/>
                </a:solidFill>
                <a:latin typeface="Arial" panose="020B0604020202020204" pitchFamily="34" charset="0"/>
              </a:rPr>
              <a:t>  </a:t>
            </a:r>
          </a:p>
        </p:txBody>
      </p:sp>
      <p:pic>
        <p:nvPicPr>
          <p:cNvPr id="4" name="Picture 3"/>
          <p:cNvPicPr>
            <a:picLocks noChangeAspect="1"/>
          </p:cNvPicPr>
          <p:nvPr>
            <p:custDataLst>
              <p:tags r:id="rId3"/>
            </p:custDataLst>
          </p:nvPr>
        </p:nvPicPr>
        <p:blipFill>
          <a:blip r:embed="rId7"/>
          <a:stretch>
            <a:fillRect/>
          </a:stretch>
        </p:blipFill>
        <p:spPr>
          <a:xfrm>
            <a:off x="7258100" y="-17398"/>
            <a:ext cx="1840198" cy="1664262"/>
          </a:xfrm>
          <a:prstGeom prst="rect">
            <a:avLst/>
          </a:prstGeom>
        </p:spPr>
      </p:pic>
      <p:sp>
        <p:nvSpPr>
          <p:cNvPr id="6" name="Rectangle 3"/>
          <p:cNvSpPr txBox="1">
            <a:spLocks noChangeArrowheads="1"/>
          </p:cNvSpPr>
          <p:nvPr>
            <p:custDataLst>
              <p:tags r:id="rId4"/>
            </p:custDataLst>
          </p:nvPr>
        </p:nvSpPr>
        <p:spPr bwMode="auto">
          <a:xfrm>
            <a:off x="251520" y="1700808"/>
            <a:ext cx="8712968" cy="470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ts val="600"/>
              </a:spcAft>
              <a:buClr>
                <a:srgbClr val="006345"/>
              </a:buClr>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Où en trouve-t-on?</a:t>
            </a:r>
            <a:endParaRPr lang="fr-CA" altLang="en-US" sz="2400" b="1" dirty="0">
              <a:solidFill>
                <a:srgbClr val="006345"/>
              </a:solidFill>
              <a:latin typeface="Arial" panose="020B0604020202020204" pitchFamily="34" charset="0"/>
              <a:cs typeface="Arial" panose="020B0604020202020204" pitchFamily="34" charset="0"/>
            </a:endParaRPr>
          </a:p>
          <a:p>
            <a:pPr>
              <a:lnSpc>
                <a:spcPct val="107000"/>
              </a:lnSpc>
              <a:spcAft>
                <a:spcPts val="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Les phytonutriments donnent aux légumes et aux fruits leurs couleurs distinctives. Par exemple, le </a:t>
            </a:r>
            <a:r>
              <a:rPr lang="fr-CA" sz="2000" i="1" dirty="0">
                <a:latin typeface="Arial" panose="020B0604020202020204" pitchFamily="34" charset="0"/>
                <a:ea typeface="Calibri" panose="020F0502020204030204" pitchFamily="34" charset="0"/>
                <a:cs typeface="Times New Roman" panose="02020603050405020304" pitchFamily="18" charset="0"/>
              </a:rPr>
              <a:t>lycopène </a:t>
            </a:r>
            <a:r>
              <a:rPr lang="fr-CA" sz="2000" dirty="0">
                <a:latin typeface="Arial" panose="020B0604020202020204" pitchFamily="34" charset="0"/>
                <a:ea typeface="Calibri" panose="020F0502020204030204" pitchFamily="34" charset="0"/>
                <a:cs typeface="Times New Roman" panose="02020603050405020304" pitchFamily="18" charset="0"/>
              </a:rPr>
              <a:t>(type de phytonutriment) donne aux tomates et au melon d’eau la couleur rouge qui leur est propre. </a:t>
            </a:r>
          </a:p>
          <a:p>
            <a:pPr>
              <a:lnSpc>
                <a:spcPct val="107000"/>
              </a:lnSpc>
              <a:spcAft>
                <a:spcPts val="0"/>
              </a:spcAft>
              <a:buClr>
                <a:srgbClr val="006345"/>
              </a:buClr>
            </a:pPr>
            <a:r>
              <a:rPr lang="fr-CA" sz="2000" dirty="0" smtClean="0">
                <a:latin typeface="Arial" panose="020B0604020202020204" pitchFamily="34" charset="0"/>
                <a:ea typeface="Calibri" panose="020F0502020204030204" pitchFamily="34" charset="0"/>
                <a:cs typeface="Times New Roman" panose="02020603050405020304" pitchFamily="18" charset="0"/>
              </a:rPr>
              <a:t>On les trouve dans les aliments suivants : </a:t>
            </a:r>
          </a:p>
          <a:p>
            <a:pPr marL="627063" lvl="1" indent="-271463">
              <a:spcAft>
                <a:spcPts val="0"/>
              </a:spcAft>
              <a:buClr>
                <a:srgbClr val="006345"/>
              </a:buClr>
            </a:pPr>
            <a:r>
              <a:rPr lang="fr-CA" sz="1900" dirty="0">
                <a:latin typeface="Arial" panose="020B0604020202020204" pitchFamily="34" charset="0"/>
                <a:ea typeface="Calibri" panose="020F0502020204030204" pitchFamily="34" charset="0"/>
                <a:cs typeface="Times New Roman" panose="02020603050405020304" pitchFamily="18" charset="0"/>
              </a:rPr>
              <a:t>l</a:t>
            </a:r>
            <a:r>
              <a:rPr lang="fr-CA" sz="1900" dirty="0" smtClean="0">
                <a:latin typeface="Arial" panose="020B0604020202020204" pitchFamily="34" charset="0"/>
                <a:ea typeface="Calibri" panose="020F0502020204030204" pitchFamily="34" charset="0"/>
                <a:cs typeface="Times New Roman" panose="02020603050405020304" pitchFamily="18" charset="0"/>
              </a:rPr>
              <a:t>es légumes </a:t>
            </a:r>
            <a:r>
              <a:rPr lang="fr-CA" sz="1900" dirty="0">
                <a:latin typeface="Arial" panose="020B0604020202020204" pitchFamily="34" charset="0"/>
                <a:ea typeface="Calibri" panose="020F0502020204030204" pitchFamily="34" charset="0"/>
                <a:cs typeface="Times New Roman" panose="02020603050405020304" pitchFamily="18" charset="0"/>
              </a:rPr>
              <a:t>et les fruits rouges, orangés, jaunes, violets ou bleus (p. ex. carottes, poivrons, baies et tomates</a:t>
            </a:r>
            <a:r>
              <a:rPr lang="fr-CA" sz="1900" dirty="0" smtClean="0">
                <a:latin typeface="Arial" panose="020B0604020202020204" pitchFamily="34" charset="0"/>
                <a:ea typeface="Calibri" panose="020F0502020204030204" pitchFamily="34" charset="0"/>
                <a:cs typeface="Times New Roman" panose="02020603050405020304" pitchFamily="18" charset="0"/>
              </a:rPr>
              <a:t>);</a:t>
            </a:r>
            <a:endParaRPr lang="fr-CA" sz="1900" dirty="0">
              <a:latin typeface="Arial" panose="020B0604020202020204" pitchFamily="34" charset="0"/>
              <a:ea typeface="Calibri" panose="020F0502020204030204" pitchFamily="34" charset="0"/>
              <a:cs typeface="Times New Roman" panose="02020603050405020304" pitchFamily="18" charset="0"/>
            </a:endParaRPr>
          </a:p>
          <a:p>
            <a:pPr marL="627063" lvl="1" indent="-271463">
              <a:spcAft>
                <a:spcPts val="0"/>
              </a:spcAft>
              <a:buClr>
                <a:srgbClr val="006345"/>
              </a:buClr>
            </a:pPr>
            <a:r>
              <a:rPr lang="fr-CA" sz="1900" dirty="0">
                <a:latin typeface="Arial" panose="020B0604020202020204" pitchFamily="34" charset="0"/>
                <a:ea typeface="Calibri" panose="020F0502020204030204" pitchFamily="34" charset="0"/>
                <a:cs typeface="Times New Roman" panose="02020603050405020304" pitchFamily="18" charset="0"/>
              </a:rPr>
              <a:t>l</a:t>
            </a:r>
            <a:r>
              <a:rPr lang="fr-CA" sz="1900" dirty="0" smtClean="0">
                <a:latin typeface="Arial" panose="020B0604020202020204" pitchFamily="34" charset="0"/>
                <a:ea typeface="Calibri" panose="020F0502020204030204" pitchFamily="34" charset="0"/>
                <a:cs typeface="Times New Roman" panose="02020603050405020304" pitchFamily="18" charset="0"/>
              </a:rPr>
              <a:t>es </a:t>
            </a:r>
            <a:r>
              <a:rPr lang="fr-CA" sz="1900" dirty="0">
                <a:latin typeface="Arial" panose="020B0604020202020204" pitchFamily="34" charset="0"/>
                <a:ea typeface="Calibri" panose="020F0502020204030204" pitchFamily="34" charset="0"/>
                <a:cs typeface="Times New Roman" panose="02020603050405020304" pitchFamily="18" charset="0"/>
              </a:rPr>
              <a:t>légumes-feuilles </a:t>
            </a:r>
            <a:r>
              <a:rPr lang="fr-CA" sz="1900" dirty="0" smtClean="0">
                <a:latin typeface="Arial" panose="020B0604020202020204" pitchFamily="34" charset="0"/>
                <a:ea typeface="Calibri" panose="020F0502020204030204" pitchFamily="34" charset="0"/>
                <a:cs typeface="Times New Roman" panose="02020603050405020304" pitchFamily="18" charset="0"/>
              </a:rPr>
              <a:t>foncés;</a:t>
            </a:r>
            <a:endParaRPr lang="fr-CA" sz="1900" dirty="0">
              <a:latin typeface="Arial" panose="020B0604020202020204" pitchFamily="34" charset="0"/>
              <a:ea typeface="Calibri" panose="020F0502020204030204" pitchFamily="34" charset="0"/>
              <a:cs typeface="Arial" panose="020B0604020202020204" pitchFamily="34" charset="0"/>
            </a:endParaRPr>
          </a:p>
          <a:p>
            <a:pPr marL="627063" lvl="1" indent="-271463">
              <a:spcAft>
                <a:spcPts val="0"/>
              </a:spcAft>
              <a:buClr>
                <a:srgbClr val="006345"/>
              </a:buClr>
              <a:buFont typeface="Arial" panose="020B0604020202020204" pitchFamily="34" charset="0"/>
              <a:buChar char="–"/>
            </a:pPr>
            <a:r>
              <a:rPr lang="fr-CA" sz="1900" dirty="0">
                <a:latin typeface="Arial" panose="020B0604020202020204" pitchFamily="34" charset="0"/>
                <a:ea typeface="Calibri" panose="020F0502020204030204" pitchFamily="34" charset="0"/>
                <a:cs typeface="Arial" panose="020B0604020202020204" pitchFamily="34" charset="0"/>
              </a:rPr>
              <a:t>l</a:t>
            </a:r>
            <a:r>
              <a:rPr lang="fr-CA" sz="1900" dirty="0" smtClean="0">
                <a:latin typeface="Arial" panose="020B0604020202020204" pitchFamily="34" charset="0"/>
                <a:ea typeface="Calibri" panose="020F0502020204030204" pitchFamily="34" charset="0"/>
                <a:cs typeface="Arial" panose="020B0604020202020204" pitchFamily="34" charset="0"/>
              </a:rPr>
              <a:t>’ail</a:t>
            </a:r>
            <a:r>
              <a:rPr lang="fr-CA" sz="1900" dirty="0">
                <a:latin typeface="Arial" panose="020B0604020202020204" pitchFamily="34" charset="0"/>
                <a:ea typeface="Calibri" panose="020F0502020204030204" pitchFamily="34" charset="0"/>
                <a:cs typeface="Arial" panose="020B0604020202020204" pitchFamily="34" charset="0"/>
              </a:rPr>
              <a:t>, les oignons, la ciboulette </a:t>
            </a:r>
            <a:r>
              <a:rPr lang="fr-CA" sz="1900" dirty="0">
                <a:latin typeface="Arial" panose="020B0604020202020204" pitchFamily="34" charset="0"/>
                <a:ea typeface="Calibri" panose="020F0502020204030204" pitchFamily="34" charset="0"/>
                <a:cs typeface="Times New Roman" panose="02020603050405020304" pitchFamily="18" charset="0"/>
              </a:rPr>
              <a:t>et les poireaux;</a:t>
            </a:r>
          </a:p>
          <a:p>
            <a:pPr marL="627063" lvl="1" indent="-271463">
              <a:spcAft>
                <a:spcPts val="0"/>
              </a:spcAft>
              <a:buClr>
                <a:srgbClr val="006345"/>
              </a:buClr>
              <a:buFont typeface="Arial" panose="020B0604020202020204" pitchFamily="34" charset="0"/>
              <a:buChar char="–"/>
            </a:pPr>
            <a:r>
              <a:rPr lang="fr-CA" sz="1900" dirty="0" smtClean="0">
                <a:latin typeface="Arial" panose="020B0604020202020204" pitchFamily="34" charset="0"/>
                <a:ea typeface="Calibri" panose="020F0502020204030204" pitchFamily="34" charset="0"/>
                <a:cs typeface="Times New Roman" panose="02020603050405020304" pitchFamily="18" charset="0"/>
              </a:rPr>
              <a:t>les </a:t>
            </a:r>
            <a:r>
              <a:rPr lang="fr-CA" sz="1900" dirty="0">
                <a:latin typeface="Arial" panose="020B0604020202020204" pitchFamily="34" charset="0"/>
                <a:ea typeface="Calibri" panose="020F0502020204030204" pitchFamily="34" charset="0"/>
                <a:cs typeface="Times New Roman" panose="02020603050405020304" pitchFamily="18" charset="0"/>
              </a:rPr>
              <a:t>grains entiers;</a:t>
            </a:r>
          </a:p>
          <a:p>
            <a:pPr marL="627063" lvl="1" indent="-271463">
              <a:spcAft>
                <a:spcPts val="0"/>
              </a:spcAft>
              <a:buClr>
                <a:srgbClr val="006345"/>
              </a:buClr>
              <a:buFont typeface="Arial" panose="020B0604020202020204" pitchFamily="34" charset="0"/>
              <a:buChar char="–"/>
            </a:pPr>
            <a:r>
              <a:rPr lang="fr-CA" sz="1900" dirty="0" smtClean="0">
                <a:latin typeface="Arial" panose="020B0604020202020204" pitchFamily="34" charset="0"/>
                <a:ea typeface="Calibri" panose="020F0502020204030204" pitchFamily="34" charset="0"/>
                <a:cs typeface="Times New Roman" panose="02020603050405020304" pitchFamily="18" charset="0"/>
              </a:rPr>
              <a:t>les </a:t>
            </a:r>
            <a:r>
              <a:rPr lang="fr-CA" sz="1900" dirty="0">
                <a:latin typeface="Arial" panose="020B0604020202020204" pitchFamily="34" charset="0"/>
                <a:ea typeface="Calibri" panose="020F0502020204030204" pitchFamily="34" charset="0"/>
                <a:cs typeface="Times New Roman" panose="02020603050405020304" pitchFamily="18" charset="0"/>
              </a:rPr>
              <a:t>légumineuses (p. ex. haricots, lentilles et soya);</a:t>
            </a:r>
          </a:p>
          <a:p>
            <a:pPr marL="627063" lvl="1" indent="-271463">
              <a:spcAft>
                <a:spcPts val="0"/>
              </a:spcAft>
              <a:buClr>
                <a:srgbClr val="006345"/>
              </a:buClr>
              <a:buFont typeface="Arial" panose="020B0604020202020204" pitchFamily="34" charset="0"/>
              <a:buChar char="–"/>
            </a:pPr>
            <a:r>
              <a:rPr lang="fr-CA" sz="1900" dirty="0">
                <a:latin typeface="Arial" panose="020B0604020202020204" pitchFamily="34" charset="0"/>
                <a:ea typeface="Calibri" panose="020F0502020204030204" pitchFamily="34" charset="0"/>
                <a:cs typeface="Times New Roman" panose="02020603050405020304" pitchFamily="18" charset="0"/>
              </a:rPr>
              <a:t>l</a:t>
            </a:r>
            <a:r>
              <a:rPr lang="fr-CA" sz="1900" dirty="0" smtClean="0">
                <a:latin typeface="Arial" panose="020B0604020202020204" pitchFamily="34" charset="0"/>
                <a:ea typeface="Calibri" panose="020F0502020204030204" pitchFamily="34" charset="0"/>
                <a:cs typeface="Times New Roman" panose="02020603050405020304" pitchFamily="18" charset="0"/>
              </a:rPr>
              <a:t>es </a:t>
            </a:r>
            <a:r>
              <a:rPr lang="fr-CA" sz="1900" dirty="0">
                <a:latin typeface="Arial" panose="020B0604020202020204" pitchFamily="34" charset="0"/>
                <a:ea typeface="Calibri" panose="020F0502020204030204" pitchFamily="34" charset="0"/>
                <a:cs typeface="Times New Roman" panose="02020603050405020304" pitchFamily="18" charset="0"/>
              </a:rPr>
              <a:t>noix et les graines (p. ex. noix </a:t>
            </a:r>
            <a:r>
              <a:rPr lang="fr-CA" sz="1900" dirty="0">
                <a:latin typeface="Arial" panose="020B0604020202020204" pitchFamily="34" charset="0"/>
                <a:ea typeface="Calibri" panose="020F0502020204030204" pitchFamily="34" charset="0"/>
                <a:cs typeface="Arial" panose="020B0604020202020204" pitchFamily="34" charset="0"/>
              </a:rPr>
              <a:t>de Grenoble, graines de citrouille et graines de lin</a:t>
            </a:r>
            <a:r>
              <a:rPr lang="fr-CA" sz="1900" dirty="0" smtClean="0">
                <a:latin typeface="Arial" panose="020B0604020202020204" pitchFamily="34" charset="0"/>
                <a:ea typeface="Calibri" panose="020F0502020204030204" pitchFamily="34" charset="0"/>
                <a:cs typeface="Arial" panose="020B0604020202020204" pitchFamily="34" charset="0"/>
              </a:rPr>
              <a:t>).</a:t>
            </a:r>
            <a:endParaRPr lang="fr-CA" sz="19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Clr>
                <a:srgbClr val="006345"/>
              </a:buClr>
              <a:buFont typeface="Arial" panose="020B0604020202020204" pitchFamily="34" charset="0"/>
              <a:buChar char="•"/>
            </a:pPr>
            <a:endParaRPr lang="en-CA"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Clr>
                <a:srgbClr val="006345"/>
              </a:buClr>
              <a:buNone/>
            </a:pPr>
            <a:endParaRPr lang="en-CA" sz="1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51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1891780" y="603720"/>
            <a:ext cx="5400600" cy="720080"/>
          </a:xfrm>
        </p:spPr>
        <p:txBody>
          <a:bodyPr/>
          <a:lstStyle/>
          <a:p>
            <a:r>
              <a:rPr lang="fr-CA" altLang="en-US" sz="4000" b="1" dirty="0">
                <a:solidFill>
                  <a:srgbClr val="006345"/>
                </a:solidFill>
                <a:latin typeface="Arial" panose="020B0604020202020204" pitchFamily="34" charset="0"/>
              </a:rPr>
              <a:t>Réponses </a:t>
            </a:r>
            <a:r>
              <a:rPr lang="en-CA" altLang="en-US" sz="4000" b="1" dirty="0">
                <a:solidFill>
                  <a:srgbClr val="006345"/>
                </a:solidFill>
                <a:latin typeface="Arial" panose="020B0604020202020204" pitchFamily="34" charset="0"/>
              </a:rPr>
              <a:t>: Folate</a:t>
            </a:r>
            <a:endParaRPr lang="en-CA" altLang="en-US" sz="4000"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51520" y="1930875"/>
            <a:ext cx="7986464" cy="3962400"/>
          </a:xfrm>
        </p:spPr>
        <p:txBody>
          <a:bodyPr/>
          <a:lstStyle/>
          <a:p>
            <a:pPr marL="0" indent="0">
              <a:buClr>
                <a:srgbClr val="006600"/>
              </a:buClr>
              <a:buNone/>
            </a:pPr>
            <a:r>
              <a:rPr lang="en-CA" altLang="en-US" sz="2800" b="1" dirty="0">
                <a:solidFill>
                  <a:srgbClr val="006345"/>
                </a:solidFill>
                <a:latin typeface="Arial" panose="020B0604020202020204" pitchFamily="34" charset="0"/>
              </a:rPr>
              <a:t>  </a:t>
            </a:r>
          </a:p>
        </p:txBody>
      </p:sp>
      <p:pic>
        <p:nvPicPr>
          <p:cNvPr id="4" name="Picture 3"/>
          <p:cNvPicPr>
            <a:picLocks noChangeAspect="1"/>
          </p:cNvPicPr>
          <p:nvPr>
            <p:custDataLst>
              <p:tags r:id="rId3"/>
            </p:custDataLst>
          </p:nvPr>
        </p:nvPicPr>
        <p:blipFill>
          <a:blip r:embed="rId7"/>
          <a:stretch>
            <a:fillRect/>
          </a:stretch>
        </p:blipFill>
        <p:spPr>
          <a:xfrm>
            <a:off x="7258100" y="-17398"/>
            <a:ext cx="1840198" cy="1664262"/>
          </a:xfrm>
          <a:prstGeom prst="rect">
            <a:avLst/>
          </a:prstGeom>
        </p:spPr>
      </p:pic>
      <p:sp>
        <p:nvSpPr>
          <p:cNvPr id="6" name="Rectangle 3"/>
          <p:cNvSpPr txBox="1">
            <a:spLocks noChangeArrowheads="1"/>
          </p:cNvSpPr>
          <p:nvPr>
            <p:custDataLst>
              <p:tags r:id="rId4"/>
            </p:custDataLst>
          </p:nvPr>
        </p:nvSpPr>
        <p:spPr bwMode="auto">
          <a:xfrm>
            <a:off x="107504" y="1268760"/>
            <a:ext cx="892899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2" indent="0">
              <a:lnSpc>
                <a:spcPct val="107000"/>
              </a:lnSpc>
              <a:spcAft>
                <a:spcPts val="0"/>
              </a:spcAft>
              <a:buClr>
                <a:srgbClr val="006345"/>
              </a:buClr>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Qu’est-ce que c’est?</a:t>
            </a:r>
          </a:p>
          <a:p>
            <a:pPr>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Le folate et l’acide folique sont des vitamines B. Le folate est la vitamine B naturellement présente dans les aliments, tandis que l’acide folique est la forme synthétique qu’on tire des suppléments de vitamines. </a:t>
            </a:r>
          </a:p>
          <a:p>
            <a:pPr marL="0" indent="0">
              <a:lnSpc>
                <a:spcPct val="107000"/>
              </a:lnSpc>
              <a:spcAft>
                <a:spcPts val="800"/>
              </a:spcAft>
              <a:buClr>
                <a:srgbClr val="006345"/>
              </a:buClr>
              <a:buNone/>
            </a:pPr>
            <a:r>
              <a:rPr lang="fr-CA" sz="2000" b="1" dirty="0" smtClean="0">
                <a:solidFill>
                  <a:srgbClr val="006345"/>
                </a:solidFill>
                <a:latin typeface="Arial" panose="020B0604020202020204" pitchFamily="34" charset="0"/>
                <a:ea typeface="Calibri" panose="020F0502020204030204" pitchFamily="34" charset="0"/>
                <a:cs typeface="Times New Roman" panose="02020603050405020304" pitchFamily="18" charset="0"/>
              </a:rPr>
              <a:t>Quel est son rôle?</a:t>
            </a:r>
            <a:endPar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endParaRPr>
          </a:p>
          <a:p>
            <a:pPr>
              <a:spcBef>
                <a:spcPts val="0"/>
              </a:spcBef>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Le folate aide à garder le sang en bonne santé, notamment les globules rouges, et à prévenir l’anémie (faible compte de globules rouges</a:t>
            </a:r>
            <a:r>
              <a:rPr lang="fr-CA" sz="2000" dirty="0" smtClean="0">
                <a:latin typeface="Arial" panose="020B0604020202020204" pitchFamily="34" charset="0"/>
                <a:ea typeface="Calibri" panose="020F0502020204030204" pitchFamily="34" charset="0"/>
                <a:cs typeface="Arial" panose="020B0604020202020204" pitchFamily="34" charset="0"/>
              </a:rPr>
              <a:t>). Il</a:t>
            </a:r>
            <a:r>
              <a:rPr lang="fr-CA" sz="2000" dirty="0" smtClean="0">
                <a:latin typeface="Arial" panose="020B0604020202020204" pitchFamily="34" charset="0"/>
                <a:ea typeface="Calibri" panose="020F0502020204030204" pitchFamily="34" charset="0"/>
                <a:cs typeface="Arial" panose="020B0604020202020204" pitchFamily="34" charset="0"/>
              </a:rPr>
              <a:t> </a:t>
            </a:r>
            <a:r>
              <a:rPr lang="fr-CA" sz="2000" dirty="0" smtClean="0">
                <a:latin typeface="Arial" panose="020B0604020202020204" pitchFamily="34" charset="0"/>
                <a:ea typeface="Calibri" panose="020F0502020204030204" pitchFamily="34" charset="0"/>
                <a:cs typeface="Arial" panose="020B0604020202020204" pitchFamily="34" charset="0"/>
              </a:rPr>
              <a:t>favorise </a:t>
            </a:r>
            <a:r>
              <a:rPr lang="fr-CA" sz="2000" dirty="0">
                <a:latin typeface="Arial" panose="020B0604020202020204" pitchFamily="34" charset="0"/>
                <a:ea typeface="Calibri" panose="020F0502020204030204" pitchFamily="34" charset="0"/>
                <a:cs typeface="Arial" panose="020B0604020202020204" pitchFamily="34" charset="0"/>
              </a:rPr>
              <a:t>la santé du cœur en renforçant les vaisseaux sanguins et le tissu cardiaque. </a:t>
            </a:r>
            <a:r>
              <a:rPr lang="fr-CA" sz="2000" dirty="0" smtClean="0">
                <a:latin typeface="Arial" panose="020B0604020202020204" pitchFamily="34" charset="0"/>
                <a:ea typeface="Calibri" panose="020F0502020204030204" pitchFamily="34" charset="0"/>
                <a:cs typeface="Arial" panose="020B0604020202020204" pitchFamily="34" charset="0"/>
              </a:rPr>
              <a:t>Il </a:t>
            </a:r>
            <a:r>
              <a:rPr lang="fr-CA" sz="2000" dirty="0" smtClean="0">
                <a:latin typeface="Arial" panose="020B0604020202020204" pitchFamily="34" charset="0"/>
                <a:ea typeface="Calibri" panose="020F0502020204030204" pitchFamily="34" charset="0"/>
                <a:cs typeface="Arial" panose="020B0604020202020204" pitchFamily="34" charset="0"/>
              </a:rPr>
              <a:t>peut également prévenir </a:t>
            </a:r>
            <a:r>
              <a:rPr lang="fr-CA" sz="2000" dirty="0">
                <a:latin typeface="Arial" panose="020B0604020202020204" pitchFamily="34" charset="0"/>
                <a:ea typeface="Calibri" panose="020F0502020204030204" pitchFamily="34" charset="0"/>
                <a:cs typeface="Arial" panose="020B0604020202020204" pitchFamily="34" charset="0"/>
              </a:rPr>
              <a:t>certaines anomalies congénitales, comme le spina bifida (anomalie de la colonne vertébrale). </a:t>
            </a:r>
          </a:p>
          <a:p>
            <a:pPr marL="0" lvl="0" indent="0">
              <a:spcBef>
                <a:spcPct val="0"/>
              </a:spcBef>
              <a:spcAft>
                <a:spcPts val="800"/>
              </a:spcAft>
              <a:buClr>
                <a:srgbClr val="006345"/>
              </a:buClr>
              <a:buNone/>
            </a:pPr>
            <a:r>
              <a:rPr lang="fr-CA" sz="20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Où en trouve-t-on?</a:t>
            </a:r>
            <a:endParaRPr lang="fr-CA" altLang="en-US" sz="2000" b="1" dirty="0">
              <a:solidFill>
                <a:srgbClr val="006345"/>
              </a:solidFill>
              <a:latin typeface="Arial" panose="020B0604020202020204" pitchFamily="34" charset="0"/>
              <a:cs typeface="Arial" panose="020B0604020202020204" pitchFamily="34" charset="0"/>
            </a:endParaRPr>
          </a:p>
          <a:p>
            <a:pPr lvl="0">
              <a:spcBef>
                <a:spcPts val="0"/>
              </a:spcBef>
              <a:spcAft>
                <a:spcPts val="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Arial" panose="020B0604020202020204" pitchFamily="34" charset="0"/>
              </a:rPr>
              <a:t>Dans les légumineuses (haricots, lentilles et pois); les légumes et les fruits; les produits céréaliers enrichis (pâtes, céréales et pain); les grains entiers; le beurre d’arachide ainsi que </a:t>
            </a:r>
            <a:r>
              <a:rPr lang="fr-CA" sz="2000" dirty="0" smtClean="0">
                <a:latin typeface="Arial" panose="020B0604020202020204" pitchFamily="34" charset="0"/>
                <a:ea typeface="Calibri" panose="020F0502020204030204" pitchFamily="34" charset="0"/>
                <a:cs typeface="Arial" panose="020B0604020202020204" pitchFamily="34" charset="0"/>
              </a:rPr>
              <a:t>les </a:t>
            </a:r>
            <a:r>
              <a:rPr lang="fr-CA" sz="2000" dirty="0">
                <a:latin typeface="Arial" panose="020B0604020202020204" pitchFamily="34" charset="0"/>
                <a:ea typeface="Calibri" panose="020F0502020204030204" pitchFamily="34" charset="0"/>
                <a:cs typeface="Arial" panose="020B0604020202020204" pitchFamily="34" charset="0"/>
              </a:rPr>
              <a:t>noix et les graines. </a:t>
            </a:r>
          </a:p>
        </p:txBody>
      </p:sp>
    </p:spTree>
    <p:extLst>
      <p:ext uri="{BB962C8B-B14F-4D97-AF65-F5344CB8AC3E}">
        <p14:creationId xmlns:p14="http://schemas.microsoft.com/office/powerpoint/2010/main" val="19946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101216" y="1052736"/>
            <a:ext cx="8431224" cy="1584176"/>
          </a:xfrm>
        </p:spPr>
        <p:txBody>
          <a:bodyPr/>
          <a:lstStyle/>
          <a:p>
            <a:pPr marL="628650" indent="-628650" algn="l"/>
            <a:r>
              <a:rPr lang="en-CA" altLang="en-US" sz="3200" b="1" dirty="0">
                <a:solidFill>
                  <a:srgbClr val="006345"/>
                </a:solidFill>
                <a:latin typeface="Arial" panose="020B0604020202020204" pitchFamily="34" charset="0"/>
              </a:rPr>
              <a:t>Q : </a:t>
            </a:r>
            <a:r>
              <a:rPr lang="fr-CA" altLang="en-US" sz="3200" b="1" dirty="0">
                <a:solidFill>
                  <a:srgbClr val="006345"/>
                </a:solidFill>
                <a:latin typeface="Arial" panose="020B0604020202020204" pitchFamily="34" charset="0"/>
              </a:rPr>
              <a:t>Quelle quantité de sucre consomment l’enfant moyen, l’ado moyen et l’adulte moyen?</a:t>
            </a:r>
            <a:endParaRPr lang="en-CA" altLang="en-US" sz="3200" b="1" dirty="0">
              <a:solidFill>
                <a:srgbClr val="006345"/>
              </a:solidFill>
              <a:latin typeface="Arial Black" panose="020B0A04020102020204" pitchFamily="34" charset="0"/>
            </a:endParaRPr>
          </a:p>
        </p:txBody>
      </p:sp>
      <p:sp>
        <p:nvSpPr>
          <p:cNvPr id="3" name="Content Placeholder 2"/>
          <p:cNvSpPr>
            <a:spLocks noGrp="1"/>
          </p:cNvSpPr>
          <p:nvPr>
            <p:ph idx="1"/>
            <p:custDataLst>
              <p:tags r:id="rId2"/>
            </p:custDataLst>
          </p:nvPr>
        </p:nvSpPr>
        <p:spPr>
          <a:xfrm>
            <a:off x="303152" y="2815953"/>
            <a:ext cx="6069048" cy="3637383"/>
          </a:xfrm>
        </p:spPr>
        <p:txBody>
          <a:bodyPr/>
          <a:lstStyle/>
          <a:p>
            <a:pPr marL="0" indent="0">
              <a:lnSpc>
                <a:spcPct val="107000"/>
              </a:lnSpc>
              <a:spcAft>
                <a:spcPts val="800"/>
              </a:spcAft>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p>
          <a:p>
            <a:pPr>
              <a:lnSpc>
                <a:spcPct val="107000"/>
              </a:lnSpc>
              <a:spcAft>
                <a:spcPts val="80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La Canadienne ou le Canadien moyen consomme environ 110 grammes de sucre par jour, soit l’équivalent de 26 cuillères à thé.</a:t>
            </a:r>
          </a:p>
          <a:p>
            <a:pPr>
              <a:lnSpc>
                <a:spcPct val="107000"/>
              </a:lnSpc>
              <a:spcAft>
                <a:spcPts val="800"/>
              </a:spcAft>
              <a:buClr>
                <a:srgbClr val="006345"/>
              </a:buClr>
              <a:buFont typeface="Arial" panose="020B0604020202020204" pitchFamily="34" charset="0"/>
              <a:buChar char="•"/>
            </a:pPr>
            <a:r>
              <a:rPr lang="fr-CA" sz="2200" dirty="0" smtClean="0">
                <a:latin typeface="Arial" panose="020B0604020202020204" pitchFamily="34" charset="0"/>
                <a:ea typeface="Calibri" panose="020F0502020204030204" pitchFamily="34" charset="0"/>
                <a:cs typeface="Times New Roman" panose="02020603050405020304" pitchFamily="18" charset="0"/>
              </a:rPr>
              <a:t>Ce sont les garçons de 14 à 18 ans qui consomment le plus de sucre : en moyenne 41 </a:t>
            </a:r>
            <a:r>
              <a:rPr lang="fr-CA" sz="2200" dirty="0">
                <a:latin typeface="Arial" panose="020B0604020202020204" pitchFamily="34" charset="0"/>
                <a:ea typeface="Calibri" panose="020F0502020204030204" pitchFamily="34" charset="0"/>
                <a:cs typeface="Times New Roman" panose="02020603050405020304" pitchFamily="18" charset="0"/>
              </a:rPr>
              <a:t>cuillères à thé par jour.</a:t>
            </a:r>
          </a:p>
          <a:p>
            <a:pPr>
              <a:lnSpc>
                <a:spcPct val="107000"/>
              </a:lnSpc>
              <a:spcAft>
                <a:spcPts val="800"/>
              </a:spcAft>
              <a:buClr>
                <a:srgbClr val="006345"/>
              </a:buClr>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3"/>
            </p:custDataLst>
          </p:nvPr>
        </p:nvPicPr>
        <p:blipFill>
          <a:blip r:embed="rId7"/>
          <a:stretch>
            <a:fillRect/>
          </a:stretch>
        </p:blipFill>
        <p:spPr>
          <a:xfrm>
            <a:off x="8024763" y="134502"/>
            <a:ext cx="827584" cy="1001708"/>
          </a:xfrm>
          <a:prstGeom prst="rect">
            <a:avLst/>
          </a:prstGeom>
        </p:spPr>
      </p:pic>
      <p:pic>
        <p:nvPicPr>
          <p:cNvPr id="7" name="Picture 2" descr="Lump Sugar, Sugar, Cubes, White, Sweet"/>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009186" y="2276872"/>
            <a:ext cx="2834002" cy="260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179512" y="1247548"/>
            <a:ext cx="8784976" cy="1080120"/>
          </a:xfrm>
        </p:spPr>
        <p:txBody>
          <a:bodyPr/>
          <a:lstStyle/>
          <a:p>
            <a:pPr marL="720725" indent="-720725" algn="l"/>
            <a:r>
              <a:rPr lang="en-CA" altLang="en-US" sz="3200" b="1" dirty="0">
                <a:solidFill>
                  <a:srgbClr val="006345"/>
                </a:solidFill>
                <a:latin typeface="Arial" panose="020B0604020202020204" pitchFamily="34" charset="0"/>
              </a:rPr>
              <a:t>Q : </a:t>
            </a:r>
            <a:r>
              <a:rPr lang="fr-CA" altLang="en-US" sz="3200" b="1" dirty="0">
                <a:solidFill>
                  <a:srgbClr val="006345"/>
                </a:solidFill>
                <a:latin typeface="Arial" panose="020B0604020202020204" pitchFamily="34" charset="0"/>
              </a:rPr>
              <a:t>Quelle quantité de sucre consommons-nous et quel est l’effet de cette consommation sur notre santé? </a:t>
            </a:r>
            <a:br>
              <a:rPr lang="fr-CA" altLang="en-US" sz="3200" b="1" dirty="0">
                <a:solidFill>
                  <a:srgbClr val="006345"/>
                </a:solidFill>
                <a:latin typeface="Arial" panose="020B0604020202020204" pitchFamily="34" charset="0"/>
              </a:rPr>
            </a:br>
            <a:endParaRPr lang="en-CA" altLang="en-US" sz="3200" b="1" dirty="0">
              <a:solidFill>
                <a:srgbClr val="006345"/>
              </a:solidFill>
              <a:latin typeface="Arial Black" panose="020B0A04020102020204" pitchFamily="34" charset="0"/>
            </a:endParaRPr>
          </a:p>
        </p:txBody>
      </p:sp>
      <p:sp>
        <p:nvSpPr>
          <p:cNvPr id="3" name="Content Placeholder 2"/>
          <p:cNvSpPr>
            <a:spLocks noGrp="1"/>
          </p:cNvSpPr>
          <p:nvPr>
            <p:ph idx="1"/>
            <p:custDataLst>
              <p:tags r:id="rId2"/>
            </p:custDataLst>
          </p:nvPr>
        </p:nvSpPr>
        <p:spPr>
          <a:xfrm>
            <a:off x="271782" y="2343336"/>
            <a:ext cx="5740378" cy="3962400"/>
          </a:xfrm>
        </p:spPr>
        <p:txBody>
          <a:bodyPr/>
          <a:lstStyle/>
          <a:p>
            <a:pPr marL="0" indent="0">
              <a:lnSpc>
                <a:spcPct val="107000"/>
              </a:lnSpc>
              <a:spcAft>
                <a:spcPts val="800"/>
              </a:spcAft>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p>
          <a:p>
            <a:pPr>
              <a:lnSpc>
                <a:spcPct val="107000"/>
              </a:lnSpc>
              <a:spcAft>
                <a:spcPts val="80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Selon l’Organisation mondiale de la Santé, les enfants et les adultes devraient réduire leur apport en sucre </a:t>
            </a:r>
            <a:r>
              <a:rPr lang="fr-CA" sz="2200" u="sng" dirty="0">
                <a:latin typeface="Arial" panose="020B0604020202020204" pitchFamily="34" charset="0"/>
                <a:ea typeface="Calibri" panose="020F0502020204030204" pitchFamily="34" charset="0"/>
                <a:cs typeface="Times New Roman" panose="02020603050405020304" pitchFamily="18" charset="0"/>
              </a:rPr>
              <a:t>libre</a:t>
            </a:r>
            <a:r>
              <a:rPr lang="fr-CA" sz="2200" dirty="0">
                <a:latin typeface="Arial" panose="020B0604020202020204" pitchFamily="34" charset="0"/>
                <a:ea typeface="Calibri" panose="020F0502020204030204" pitchFamily="34" charset="0"/>
                <a:cs typeface="Times New Roman" panose="02020603050405020304" pitchFamily="18" charset="0"/>
              </a:rPr>
              <a:t> à environ </a:t>
            </a:r>
            <a:r>
              <a:rPr lang="fr-CA" sz="2200" dirty="0" smtClean="0">
                <a:latin typeface="Arial" panose="020B0604020202020204" pitchFamily="34" charset="0"/>
                <a:ea typeface="Calibri" panose="020F0502020204030204" pitchFamily="34" charset="0"/>
                <a:cs typeface="Times New Roman" panose="02020603050405020304" pitchFamily="18" charset="0"/>
              </a:rPr>
              <a:t>8 </a:t>
            </a:r>
            <a:r>
              <a:rPr lang="fr-CA" sz="2200" dirty="0">
                <a:latin typeface="Arial" panose="020B0604020202020204" pitchFamily="34" charset="0"/>
                <a:ea typeface="Calibri" panose="020F0502020204030204" pitchFamily="34" charset="0"/>
                <a:cs typeface="Times New Roman" panose="02020603050405020304" pitchFamily="18" charset="0"/>
              </a:rPr>
              <a:t>à 12 cuillères à thé par jour.</a:t>
            </a:r>
          </a:p>
          <a:p>
            <a:pPr>
              <a:lnSpc>
                <a:spcPct val="107000"/>
              </a:lnSpc>
              <a:spcAft>
                <a:spcPts val="80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Environ le tiers, ou ~35 %, du sucre que nous consommons vient des aliments comme les boissons gazeuses, les friandises, les pâtisseries et les boissons avec sucre ajouté. </a:t>
            </a:r>
          </a:p>
          <a:p>
            <a:pPr>
              <a:lnSpc>
                <a:spcPct val="107000"/>
              </a:lnSpc>
              <a:spcAft>
                <a:spcPts val="800"/>
              </a:spcAft>
              <a:buClr>
                <a:srgbClr val="006345"/>
              </a:buClr>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3"/>
            </p:custDataLst>
          </p:nvPr>
        </p:nvPicPr>
        <p:blipFill>
          <a:blip r:embed="rId7"/>
          <a:stretch>
            <a:fillRect/>
          </a:stretch>
        </p:blipFill>
        <p:spPr>
          <a:xfrm>
            <a:off x="8172400" y="95762"/>
            <a:ext cx="699818" cy="847060"/>
          </a:xfrm>
          <a:prstGeom prst="rect">
            <a:avLst/>
          </a:prstGeom>
        </p:spPr>
      </p:pic>
      <p:pic>
        <p:nvPicPr>
          <p:cNvPr id="2052" name="Picture 4" descr="Calories, Delicious, Nibble, Sweet"/>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289072" y="2930375"/>
            <a:ext cx="2583146" cy="193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683568" y="1049800"/>
            <a:ext cx="7704856" cy="1080120"/>
          </a:xfrm>
        </p:spPr>
        <p:txBody>
          <a:bodyPr/>
          <a:lstStyle/>
          <a:p>
            <a:pPr marL="720725" indent="-720725" algn="l"/>
            <a:r>
              <a:rPr lang="en-CA" altLang="en-US" sz="3200" b="1" dirty="0">
                <a:solidFill>
                  <a:srgbClr val="006345"/>
                </a:solidFill>
                <a:latin typeface="Arial" panose="020B0604020202020204" pitchFamily="34" charset="0"/>
              </a:rPr>
              <a:t>Q : </a:t>
            </a:r>
            <a:r>
              <a:rPr lang="fr-CA" altLang="en-US" sz="3200" b="1" dirty="0">
                <a:solidFill>
                  <a:srgbClr val="006345"/>
                </a:solidFill>
                <a:latin typeface="Arial" panose="020B0604020202020204" pitchFamily="34" charset="0"/>
              </a:rPr>
              <a:t>Combien de sucre consommons-nous et quel est l’effet de cette consommation sur notre santé?</a:t>
            </a:r>
            <a:endParaRPr lang="en-CA" altLang="en-US" sz="3200" b="1" dirty="0">
              <a:solidFill>
                <a:srgbClr val="006345"/>
              </a:solidFill>
              <a:latin typeface="Arial Black" panose="020B0A04020102020204" pitchFamily="34" charset="0"/>
            </a:endParaRPr>
          </a:p>
        </p:txBody>
      </p:sp>
      <p:sp>
        <p:nvSpPr>
          <p:cNvPr id="3" name="Content Placeholder 2"/>
          <p:cNvSpPr>
            <a:spLocks noGrp="1"/>
          </p:cNvSpPr>
          <p:nvPr>
            <p:ph idx="1"/>
            <p:custDataLst>
              <p:tags r:id="rId2"/>
            </p:custDataLst>
          </p:nvPr>
        </p:nvSpPr>
        <p:spPr>
          <a:xfrm>
            <a:off x="168291" y="2492896"/>
            <a:ext cx="4835757" cy="3672408"/>
          </a:xfrm>
        </p:spPr>
        <p:txBody>
          <a:bodyPr/>
          <a:lstStyle/>
          <a:p>
            <a:pPr marL="0" indent="0">
              <a:lnSpc>
                <a:spcPct val="107000"/>
              </a:lnSpc>
              <a:spcAft>
                <a:spcPts val="800"/>
              </a:spcAft>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p>
          <a:p>
            <a:pPr>
              <a:lnSpc>
                <a:spcPct val="107000"/>
              </a:lnSpc>
              <a:spcAft>
                <a:spcPts val="80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La consommation d’une trop grande quantité de sucre, surtout de sucre ajouté ou de sucre libre, peut accroître le risque de caries dentaires, entraîner </a:t>
            </a:r>
            <a:r>
              <a:rPr lang="fr-CA" sz="2200" dirty="0" smtClean="0">
                <a:latin typeface="Arial" panose="020B0604020202020204" pitchFamily="34" charset="0"/>
                <a:ea typeface="Calibri" panose="020F0502020204030204" pitchFamily="34" charset="0"/>
                <a:cs typeface="Times New Roman" panose="02020603050405020304" pitchFamily="18" charset="0"/>
              </a:rPr>
              <a:t>une prise de </a:t>
            </a:r>
            <a:r>
              <a:rPr lang="fr-CA" sz="2200" dirty="0">
                <a:latin typeface="Arial" panose="020B0604020202020204" pitchFamily="34" charset="0"/>
                <a:ea typeface="Calibri" panose="020F0502020204030204" pitchFamily="34" charset="0"/>
                <a:cs typeface="Times New Roman" panose="02020603050405020304" pitchFamily="18" charset="0"/>
              </a:rPr>
              <a:t>poids </a:t>
            </a:r>
            <a:r>
              <a:rPr lang="fr-CA" sz="2200" dirty="0" smtClean="0">
                <a:latin typeface="Arial" panose="020B0604020202020204" pitchFamily="34" charset="0"/>
                <a:ea typeface="Calibri" panose="020F0502020204030204" pitchFamily="34" charset="0"/>
                <a:cs typeface="Times New Roman" panose="02020603050405020304" pitchFamily="18" charset="0"/>
              </a:rPr>
              <a:t>et </a:t>
            </a:r>
            <a:r>
              <a:rPr lang="fr-CA" sz="2200" dirty="0">
                <a:latin typeface="Arial" panose="020B0604020202020204" pitchFamily="34" charset="0"/>
                <a:ea typeface="Calibri" panose="020F0502020204030204" pitchFamily="34" charset="0"/>
                <a:cs typeface="Times New Roman" panose="02020603050405020304" pitchFamily="18" charset="0"/>
              </a:rPr>
              <a:t>accroître le risque de maladie cardiovasculaire et de diabète. </a:t>
            </a:r>
            <a:endParaRPr lang="en-CA" sz="2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006345"/>
              </a:buClr>
              <a:buFont typeface="Arial" panose="020B0604020202020204" pitchFamily="34" charset="0"/>
              <a:buChar char="•"/>
            </a:pPr>
            <a:endParaRPr lang="en-CA"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006345"/>
              </a:buClr>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3"/>
            </p:custDataLst>
          </p:nvPr>
        </p:nvPicPr>
        <p:blipFill>
          <a:blip r:embed="rId7"/>
          <a:stretch>
            <a:fillRect/>
          </a:stretch>
        </p:blipFill>
        <p:spPr>
          <a:xfrm>
            <a:off x="7828562" y="0"/>
            <a:ext cx="1005960" cy="1217615"/>
          </a:xfrm>
          <a:prstGeom prst="rect">
            <a:avLst/>
          </a:prstGeom>
        </p:spPr>
      </p:pic>
      <p:pic>
        <p:nvPicPr>
          <p:cNvPr id="3074" name="Picture 2" descr="Lump Sugar, Sugar, Cubes, Sweet, Food"/>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004048" y="2917439"/>
            <a:ext cx="3821137" cy="227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9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stretch>
            <a:fillRect/>
          </a:stretch>
        </p:blipFill>
        <p:spPr>
          <a:xfrm>
            <a:off x="7807372" y="116632"/>
            <a:ext cx="1316548" cy="1593551"/>
          </a:xfrm>
          <a:prstGeom prst="rect">
            <a:avLst/>
          </a:prstGeom>
        </p:spPr>
      </p:pic>
      <p:sp>
        <p:nvSpPr>
          <p:cNvPr id="2050" name="Rectangle 2"/>
          <p:cNvSpPr>
            <a:spLocks noGrp="1" noChangeArrowheads="1"/>
          </p:cNvSpPr>
          <p:nvPr>
            <p:ph type="title"/>
            <p:custDataLst>
              <p:tags r:id="rId2"/>
            </p:custDataLst>
          </p:nvPr>
        </p:nvSpPr>
        <p:spPr>
          <a:xfrm>
            <a:off x="107503" y="1006198"/>
            <a:ext cx="8136905" cy="1080120"/>
          </a:xfrm>
        </p:spPr>
        <p:txBody>
          <a:bodyPr/>
          <a:lstStyle/>
          <a:p>
            <a:pPr marL="720725" indent="-720725" algn="l"/>
            <a:r>
              <a:rPr lang="en-CA" altLang="en-US" sz="3200" b="1" dirty="0">
                <a:solidFill>
                  <a:srgbClr val="006345"/>
                </a:solidFill>
                <a:latin typeface="Arial" panose="020B0604020202020204" pitchFamily="34" charset="0"/>
              </a:rPr>
              <a:t>Q : </a:t>
            </a:r>
            <a:r>
              <a:rPr lang="fr-CA" altLang="en-US" sz="3200" b="1" dirty="0">
                <a:solidFill>
                  <a:srgbClr val="006345"/>
                </a:solidFill>
                <a:latin typeface="Arial" panose="020B0604020202020204" pitchFamily="34" charset="0"/>
              </a:rPr>
              <a:t>Comment </a:t>
            </a:r>
            <a:r>
              <a:rPr lang="fr-CA" altLang="en-US" sz="3200" b="1" dirty="0" smtClean="0">
                <a:solidFill>
                  <a:srgbClr val="006345"/>
                </a:solidFill>
                <a:latin typeface="Arial" panose="020B0604020202020204" pitchFamily="34" charset="0"/>
              </a:rPr>
              <a:t>pouvons-nous </a:t>
            </a:r>
            <a:r>
              <a:rPr lang="fr-CA" altLang="en-US" sz="3200" b="1" dirty="0">
                <a:solidFill>
                  <a:srgbClr val="006345"/>
                </a:solidFill>
                <a:latin typeface="Arial" panose="020B0604020202020204" pitchFamily="34" charset="0"/>
              </a:rPr>
              <a:t>réduire </a:t>
            </a:r>
            <a:r>
              <a:rPr lang="fr-CA" altLang="en-US" sz="3200" b="1" dirty="0" smtClean="0">
                <a:solidFill>
                  <a:srgbClr val="006345"/>
                </a:solidFill>
                <a:latin typeface="Arial" panose="020B0604020202020204" pitchFamily="34" charset="0"/>
              </a:rPr>
              <a:t>notre consommation de sucre?</a:t>
            </a:r>
            <a:r>
              <a:rPr lang="fr-CA" altLang="en-US" sz="3200" b="1" dirty="0">
                <a:solidFill>
                  <a:srgbClr val="006345"/>
                </a:solidFill>
                <a:latin typeface="Arial" panose="020B0604020202020204" pitchFamily="34" charset="0"/>
              </a:rPr>
              <a:t/>
            </a:r>
            <a:br>
              <a:rPr lang="fr-CA" altLang="en-US" sz="3200" b="1" dirty="0">
                <a:solidFill>
                  <a:srgbClr val="006345"/>
                </a:solidFill>
                <a:latin typeface="Arial" panose="020B0604020202020204" pitchFamily="34" charset="0"/>
              </a:rPr>
            </a:br>
            <a:endParaRPr lang="en-CA" altLang="en-US" sz="3200" b="1" dirty="0">
              <a:solidFill>
                <a:srgbClr val="006345"/>
              </a:solidFill>
              <a:latin typeface="Arial Black" panose="020B0A04020102020204" pitchFamily="34" charset="0"/>
            </a:endParaRPr>
          </a:p>
        </p:txBody>
      </p:sp>
      <p:sp>
        <p:nvSpPr>
          <p:cNvPr id="3" name="Content Placeholder 2"/>
          <p:cNvSpPr>
            <a:spLocks noGrp="1"/>
          </p:cNvSpPr>
          <p:nvPr>
            <p:ph idx="1"/>
            <p:custDataLst>
              <p:tags r:id="rId3"/>
            </p:custDataLst>
          </p:nvPr>
        </p:nvSpPr>
        <p:spPr>
          <a:xfrm>
            <a:off x="323528" y="1877456"/>
            <a:ext cx="5760640" cy="5328592"/>
          </a:xfrm>
        </p:spPr>
        <p:txBody>
          <a:bodyPr/>
          <a:lstStyle/>
          <a:p>
            <a:pPr marL="0" indent="0">
              <a:lnSpc>
                <a:spcPct val="107000"/>
              </a:lnSpc>
              <a:spcAft>
                <a:spcPts val="800"/>
              </a:spcAft>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p>
          <a:p>
            <a:pPr marL="0" indent="0">
              <a:spcAft>
                <a:spcPts val="800"/>
              </a:spcAft>
              <a:buClr>
                <a:srgbClr val="006345"/>
              </a:buClr>
              <a:buNone/>
            </a:pPr>
            <a:r>
              <a:rPr lang="fr-CA" sz="2200" dirty="0" smtClean="0">
                <a:latin typeface="Arial" panose="020B0604020202020204" pitchFamily="34" charset="0"/>
                <a:ea typeface="Calibri" panose="020F0502020204030204" pitchFamily="34" charset="0"/>
                <a:cs typeface="Times New Roman" panose="02020603050405020304" pitchFamily="18" charset="0"/>
              </a:rPr>
              <a:t>Éviter </a:t>
            </a:r>
            <a:r>
              <a:rPr lang="fr-CA" sz="2200" dirty="0">
                <a:latin typeface="Arial" panose="020B0604020202020204" pitchFamily="34" charset="0"/>
                <a:ea typeface="Calibri" panose="020F0502020204030204" pitchFamily="34" charset="0"/>
                <a:cs typeface="Times New Roman" panose="02020603050405020304" pitchFamily="18" charset="0"/>
              </a:rPr>
              <a:t>de boire </a:t>
            </a:r>
            <a:r>
              <a:rPr lang="fr-CA" sz="2200" dirty="0" smtClean="0">
                <a:latin typeface="Arial" panose="020B0604020202020204" pitchFamily="34" charset="0"/>
                <a:ea typeface="Calibri" panose="020F0502020204030204" pitchFamily="34" charset="0"/>
                <a:cs typeface="Times New Roman" panose="02020603050405020304" pitchFamily="18" charset="0"/>
              </a:rPr>
              <a:t>notre </a:t>
            </a:r>
            <a:r>
              <a:rPr lang="fr-CA" sz="2200" dirty="0">
                <a:latin typeface="Arial" panose="020B0604020202020204" pitchFamily="34" charset="0"/>
                <a:ea typeface="Calibri" panose="020F0502020204030204" pitchFamily="34" charset="0"/>
                <a:cs typeface="Times New Roman" panose="02020603050405020304" pitchFamily="18" charset="0"/>
              </a:rPr>
              <a:t>sucre.</a:t>
            </a:r>
            <a:br>
              <a:rPr lang="fr-CA" sz="2200" dirty="0">
                <a:latin typeface="Arial" panose="020B0604020202020204" pitchFamily="34" charset="0"/>
                <a:ea typeface="Calibri" panose="020F0502020204030204" pitchFamily="34" charset="0"/>
                <a:cs typeface="Times New Roman" panose="02020603050405020304" pitchFamily="18" charset="0"/>
              </a:rPr>
            </a:br>
            <a:endParaRPr lang="fr-CA" sz="900" dirty="0" smtClean="0">
              <a:latin typeface="Arial" panose="020B0604020202020204" pitchFamily="34" charset="0"/>
              <a:ea typeface="Calibri" panose="020F0502020204030204" pitchFamily="34" charset="0"/>
              <a:cs typeface="Times New Roman" panose="02020603050405020304" pitchFamily="18" charset="0"/>
            </a:endParaRPr>
          </a:p>
          <a:p>
            <a:pPr>
              <a:spcAft>
                <a:spcPts val="800"/>
              </a:spcAft>
              <a:buClr>
                <a:srgbClr val="006345"/>
              </a:buClr>
              <a:buFont typeface="Arial" panose="020B0604020202020204" pitchFamily="34" charset="0"/>
              <a:buChar char="•"/>
            </a:pPr>
            <a:r>
              <a:rPr lang="fr-CA" sz="2200" dirty="0" smtClean="0">
                <a:latin typeface="Arial" panose="020B0604020202020204" pitchFamily="34" charset="0"/>
                <a:ea typeface="Calibri" panose="020F0502020204030204" pitchFamily="34" charset="0"/>
                <a:cs typeface="Times New Roman" panose="02020603050405020304" pitchFamily="18" charset="0"/>
              </a:rPr>
              <a:t>Buvez de l’eau – c’est rafraîchissant et hydratant! </a:t>
            </a:r>
          </a:p>
          <a:p>
            <a:pPr>
              <a:spcAft>
                <a:spcPts val="800"/>
              </a:spcAft>
              <a:buClr>
                <a:srgbClr val="006345"/>
              </a:buClr>
              <a:buFont typeface="Arial" panose="020B0604020202020204" pitchFamily="34" charset="0"/>
              <a:buChar char="•"/>
            </a:pPr>
            <a:r>
              <a:rPr lang="fr-CA" sz="2200" dirty="0" smtClean="0">
                <a:latin typeface="Arial" panose="020B0604020202020204" pitchFamily="34" charset="0"/>
                <a:ea typeface="Calibri" panose="020F0502020204030204" pitchFamily="34" charset="0"/>
                <a:cs typeface="Times New Roman" panose="02020603050405020304" pitchFamily="18" charset="0"/>
              </a:rPr>
              <a:t>Choisissez </a:t>
            </a:r>
            <a:r>
              <a:rPr lang="fr-CA" sz="2200" dirty="0">
                <a:latin typeface="Arial" panose="020B0604020202020204" pitchFamily="34" charset="0"/>
                <a:ea typeface="Calibri" panose="020F0502020204030204" pitchFamily="34" charset="0"/>
                <a:cs typeface="Times New Roman" panose="02020603050405020304" pitchFamily="18" charset="0"/>
              </a:rPr>
              <a:t>le lait blanc ou les boissons de soya nature enrichies comme sources de calcium, de vitamine D et de protéines. </a:t>
            </a:r>
          </a:p>
          <a:p>
            <a:pPr>
              <a:spcAft>
                <a:spcPts val="800"/>
              </a:spcAft>
              <a:buClr>
                <a:srgbClr val="006345"/>
              </a:buClr>
              <a:buFont typeface="Arial" panose="020B0604020202020204" pitchFamily="34" charset="0"/>
              <a:buChar char="•"/>
            </a:pPr>
            <a:r>
              <a:rPr lang="fr-CA" sz="2200" dirty="0">
                <a:latin typeface="Arial" panose="020B0604020202020204" pitchFamily="34" charset="0"/>
                <a:ea typeface="Calibri" panose="020F0502020204030204" pitchFamily="34" charset="0"/>
                <a:cs typeface="Times New Roman" panose="02020603050405020304" pitchFamily="18" charset="0"/>
              </a:rPr>
              <a:t>Limitez votre apport en boissons </a:t>
            </a:r>
            <a:r>
              <a:rPr lang="fr-CA" sz="2200" dirty="0" smtClean="0">
                <a:latin typeface="Arial" panose="020B0604020202020204" pitchFamily="34" charset="0"/>
                <a:ea typeface="Calibri" panose="020F0502020204030204" pitchFamily="34" charset="0"/>
                <a:cs typeface="Times New Roman" panose="02020603050405020304" pitchFamily="18" charset="0"/>
              </a:rPr>
              <a:t>sucrées, p. ex. les </a:t>
            </a:r>
            <a:r>
              <a:rPr lang="fr-CA" sz="2200" dirty="0">
                <a:latin typeface="Arial" panose="020B0604020202020204" pitchFamily="34" charset="0"/>
                <a:ea typeface="Calibri" panose="020F0502020204030204" pitchFamily="34" charset="0"/>
                <a:cs typeface="Times New Roman" panose="02020603050405020304" pitchFamily="18" charset="0"/>
              </a:rPr>
              <a:t>boissons gazeuses, le thé glacé et les jus de légumes ou de fruits.</a:t>
            </a:r>
          </a:p>
          <a:p>
            <a:pPr>
              <a:spcAft>
                <a:spcPts val="800"/>
              </a:spcAft>
              <a:buClr>
                <a:srgbClr val="006345"/>
              </a:buClr>
              <a:buFont typeface="Arial" panose="020B0604020202020204" pitchFamily="34" charset="0"/>
              <a:buChar char="•"/>
            </a:pPr>
            <a:endParaRPr lang="en-CA" sz="2200"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buClr>
                <a:srgbClr val="006345"/>
              </a:buClr>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p:txBody>
      </p:sp>
      <p:pic>
        <p:nvPicPr>
          <p:cNvPr id="4100" name="Picture 4" descr="https://www.healthunit.com/uploads/img/sugary-drinks-web.gif"/>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6137929" y="2132856"/>
            <a:ext cx="2570700" cy="37189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5"/>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1091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02596" y="1734977"/>
            <a:ext cx="6063369" cy="5150407"/>
          </a:xfrm>
        </p:spPr>
        <p:txBody>
          <a:bodyPr/>
          <a:lstStyle/>
          <a:p>
            <a:pPr marL="0" indent="0">
              <a:lnSpc>
                <a:spcPct val="107000"/>
              </a:lnSpc>
              <a:spcAft>
                <a:spcPts val="600"/>
              </a:spcAft>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p>
          <a:p>
            <a:pPr marL="0" indent="0">
              <a:spcBef>
                <a:spcPts val="200"/>
              </a:spcBef>
              <a:spcAft>
                <a:spcPts val="200"/>
              </a:spcAft>
              <a:buClr>
                <a:srgbClr val="006345"/>
              </a:buClr>
              <a:buNone/>
            </a:pPr>
            <a:r>
              <a:rPr lang="fr-CA" sz="2000" dirty="0" smtClean="0">
                <a:latin typeface="Arial" panose="020B0604020202020204" pitchFamily="34" charset="0"/>
                <a:ea typeface="Calibri" panose="020F0502020204030204" pitchFamily="34" charset="0"/>
                <a:cs typeface="Times New Roman" panose="02020603050405020304" pitchFamily="18" charset="0"/>
              </a:rPr>
              <a:t>Consommer les </a:t>
            </a:r>
            <a:r>
              <a:rPr lang="fr-CA" sz="2000" dirty="0">
                <a:latin typeface="Arial" panose="020B0604020202020204" pitchFamily="34" charset="0"/>
                <a:ea typeface="Calibri" panose="020F0502020204030204" pitchFamily="34" charset="0"/>
                <a:cs typeface="Times New Roman" panose="02020603050405020304" pitchFamily="18" charset="0"/>
              </a:rPr>
              <a:t>aliments entiers.</a:t>
            </a:r>
          </a:p>
          <a:p>
            <a:pPr>
              <a:spcAft>
                <a:spcPts val="800"/>
              </a:spcAft>
              <a:buClr>
                <a:srgbClr val="006345"/>
              </a:buClr>
              <a:buFont typeface="Arial" panose="020B0604020202020204" pitchFamily="34" charset="0"/>
              <a:buChar char="•"/>
            </a:pPr>
            <a:r>
              <a:rPr lang="fr-CA" sz="2000" dirty="0">
                <a:latin typeface="Arial" panose="020B0604020202020204" pitchFamily="34" charset="0"/>
                <a:ea typeface="Calibri" panose="020F0502020204030204" pitchFamily="34" charset="0"/>
                <a:cs typeface="Times New Roman" panose="02020603050405020304" pitchFamily="18" charset="0"/>
              </a:rPr>
              <a:t>Les aliments entiers sont riches en éléments nutritifs et </a:t>
            </a:r>
            <a:r>
              <a:rPr lang="fr-CA" sz="2000" dirty="0" smtClean="0">
                <a:latin typeface="Arial" panose="020B0604020202020204" pitchFamily="34" charset="0"/>
                <a:ea typeface="Calibri" panose="020F0502020204030204" pitchFamily="34" charset="0"/>
                <a:cs typeface="Times New Roman" panose="02020603050405020304" pitchFamily="18" charset="0"/>
              </a:rPr>
              <a:t>ne </a:t>
            </a:r>
            <a:r>
              <a:rPr lang="fr-CA" sz="2000" dirty="0">
                <a:latin typeface="Arial" panose="020B0604020202020204" pitchFamily="34" charset="0"/>
                <a:ea typeface="Calibri" panose="020F0502020204030204" pitchFamily="34" charset="0"/>
                <a:cs typeface="Times New Roman" panose="02020603050405020304" pitchFamily="18" charset="0"/>
              </a:rPr>
              <a:t>contiennent pas de sucres libres. Par exemple, choisissez un fruit entier plutôt que du jus de fruits. Les fruits entiers sont riches en fibres et en antioxydants. Les légumes et les fruits contiennent aussi naturellement de l’eau! Pour découvrir des activités liées aux légumes et aux fruits, consultez les outils pédagogiques sur les légumes, les fruits et l’eau à </a:t>
            </a:r>
            <a:r>
              <a:rPr lang="fr-CA" sz="2000" dirty="0">
                <a:solidFill>
                  <a:srgbClr val="FF0000"/>
                </a:solidFill>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 xmlns:ahyp="http://schemas.microsoft.com/office/drawing/2018/hyperlinkcolor" val="tx"/>
                    </a:ext>
                  </a:extLst>
                </a:hlinkClick>
              </a:rPr>
              <a:t>https://www.healthunit.com/school-toolkits</a:t>
            </a:r>
            <a:r>
              <a:rPr lang="fr-CA" sz="2000" dirty="0">
                <a:latin typeface="Arial" panose="020B0604020202020204" pitchFamily="34" charset="0"/>
                <a:ea typeface="Calibri" panose="020F0502020204030204" pitchFamily="34" charset="0"/>
                <a:cs typeface="Times New Roman" panose="02020603050405020304" pitchFamily="18" charset="0"/>
              </a:rPr>
              <a:t>.</a:t>
            </a:r>
          </a:p>
          <a:p>
            <a:pPr>
              <a:spcAft>
                <a:spcPts val="800"/>
              </a:spcAft>
              <a:buClr>
                <a:srgbClr val="006345"/>
              </a:buClr>
              <a:buFont typeface="Arial" panose="020B0604020202020204" pitchFamily="34" charset="0"/>
              <a:buChar char="•"/>
            </a:pPr>
            <a:r>
              <a:rPr lang="fr-CA" sz="2000" dirty="0" smtClean="0">
                <a:latin typeface="Arial" panose="020B0604020202020204" pitchFamily="34" charset="0"/>
                <a:ea typeface="Calibri" panose="020F0502020204030204" pitchFamily="34" charset="0"/>
                <a:cs typeface="Times New Roman" panose="02020603050405020304" pitchFamily="18" charset="0"/>
              </a:rPr>
              <a:t>N’oubliez pas </a:t>
            </a:r>
            <a:r>
              <a:rPr lang="fr-CA" sz="2000" dirty="0">
                <a:latin typeface="Arial" panose="020B0604020202020204" pitchFamily="34" charset="0"/>
                <a:ea typeface="Calibri" panose="020F0502020204030204" pitchFamily="34" charset="0"/>
                <a:cs typeface="Times New Roman" panose="02020603050405020304" pitchFamily="18" charset="0"/>
              </a:rPr>
              <a:t>que les fabricants ajoutent du sucre à </a:t>
            </a:r>
            <a:r>
              <a:rPr lang="fr-CA" sz="2000" dirty="0" smtClean="0">
                <a:latin typeface="Arial" panose="020B0604020202020204" pitchFamily="34" charset="0"/>
                <a:ea typeface="Calibri" panose="020F0502020204030204" pitchFamily="34" charset="0"/>
                <a:cs typeface="Times New Roman" panose="02020603050405020304" pitchFamily="18" charset="0"/>
              </a:rPr>
              <a:t>beaucoup d’aliments </a:t>
            </a:r>
            <a:r>
              <a:rPr lang="fr-CA" sz="2000" dirty="0">
                <a:latin typeface="Arial" panose="020B0604020202020204" pitchFamily="34" charset="0"/>
                <a:ea typeface="Calibri" panose="020F0502020204030204" pitchFamily="34" charset="0"/>
                <a:cs typeface="Times New Roman" panose="02020603050405020304" pitchFamily="18" charset="0"/>
              </a:rPr>
              <a:t>transformés afin d’en rehausser le goût. </a:t>
            </a:r>
          </a:p>
          <a:p>
            <a:pPr>
              <a:spcAft>
                <a:spcPts val="800"/>
              </a:spcAft>
              <a:buClr>
                <a:srgbClr val="006345"/>
              </a:buClr>
              <a:buFont typeface="Arial" panose="020B0604020202020204" pitchFamily="34" charset="0"/>
              <a:buChar char="•"/>
            </a:pPr>
            <a:endParaRPr lang="en-CA" sz="2000"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buClr>
                <a:srgbClr val="006345"/>
              </a:buClr>
              <a:buFont typeface="Arial" panose="020B0604020202020204" pitchFamily="34" charset="0"/>
              <a:buChar char="•"/>
            </a:pPr>
            <a:endParaRPr lang="en-CA" sz="2000"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buClr>
                <a:srgbClr val="006345"/>
              </a:buClr>
              <a:buFont typeface="Arial" panose="020B0604020202020204" pitchFamily="34" charset="0"/>
              <a:buChar char="•"/>
            </a:pPr>
            <a:endParaRPr lang="en-CA" sz="2000"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2"/>
            </p:custDataLst>
          </p:nvPr>
        </p:nvPicPr>
        <p:blipFill>
          <a:blip r:embed="rId11"/>
          <a:stretch>
            <a:fillRect/>
          </a:stretch>
        </p:blipFill>
        <p:spPr>
          <a:xfrm>
            <a:off x="7763092" y="21703"/>
            <a:ext cx="1118381" cy="1353689"/>
          </a:xfrm>
          <a:prstGeom prst="rect">
            <a:avLst/>
          </a:prstGeom>
        </p:spPr>
      </p:pic>
      <p:pic>
        <p:nvPicPr>
          <p:cNvPr id="5128" name="Picture 8" descr="Agricultural, Alcohol, Alcoholic, Background, Berry"/>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265964" y="3501008"/>
            <a:ext cx="2050452" cy="136696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atermelon, Fruit, Korea And, Food"/>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510012" y="3429000"/>
            <a:ext cx="1612808" cy="90937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Banana, Minimum, Fruit, Tropical"/>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rot="21125373">
            <a:off x="7025816" y="1851908"/>
            <a:ext cx="2112169" cy="14081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uit, Southern Fruits, Whole Fruit"/>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6265965" y="3021588"/>
            <a:ext cx="1402380" cy="9349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custDataLst>
              <p:tags r:id="rId7"/>
            </p:custDataLst>
          </p:nvPr>
        </p:nvSpPr>
        <p:spPr>
          <a:xfrm>
            <a:off x="611560" y="692696"/>
            <a:ext cx="7988424" cy="1080120"/>
          </a:xfrm>
        </p:spPr>
        <p:txBody>
          <a:bodyPr/>
          <a:lstStyle/>
          <a:p>
            <a:pPr marL="628650" indent="-628650" algn="l"/>
            <a:r>
              <a:rPr lang="en-CA" altLang="en-US" sz="3200" b="1" dirty="0">
                <a:solidFill>
                  <a:srgbClr val="006345"/>
                </a:solidFill>
                <a:latin typeface="Arial" panose="020B0604020202020204" pitchFamily="34" charset="0"/>
              </a:rPr>
              <a:t>Q : </a:t>
            </a:r>
            <a:r>
              <a:rPr lang="fr-CA" altLang="en-US" sz="3200" b="1" dirty="0">
                <a:solidFill>
                  <a:srgbClr val="006345"/>
                </a:solidFill>
                <a:latin typeface="Arial" panose="020B0604020202020204" pitchFamily="34" charset="0"/>
              </a:rPr>
              <a:t>Comment pouvons-nous réduire notre consommation de sucre?</a:t>
            </a:r>
            <a:endParaRPr lang="en-CA" altLang="en-US" sz="3200" b="1" dirty="0">
              <a:solidFill>
                <a:srgbClr val="006345"/>
              </a:solidFill>
              <a:latin typeface="Arial Black" panose="020B0A04020102020204" pitchFamily="34" charset="0"/>
            </a:endParaRPr>
          </a:p>
        </p:txBody>
      </p:sp>
    </p:spTree>
    <p:extLst>
      <p:ext uri="{BB962C8B-B14F-4D97-AF65-F5344CB8AC3E}">
        <p14:creationId xmlns:p14="http://schemas.microsoft.com/office/powerpoint/2010/main" val="312207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611560" y="764704"/>
            <a:ext cx="7988424" cy="1080120"/>
          </a:xfrm>
        </p:spPr>
        <p:txBody>
          <a:bodyPr/>
          <a:lstStyle/>
          <a:p>
            <a:pPr marL="628650" indent="-628650" algn="l"/>
            <a:r>
              <a:rPr lang="en-CA" altLang="en-US" sz="3200" b="1" dirty="0">
                <a:solidFill>
                  <a:srgbClr val="006345"/>
                </a:solidFill>
                <a:latin typeface="Arial" panose="020B0604020202020204" pitchFamily="34" charset="0"/>
              </a:rPr>
              <a:t>Q : </a:t>
            </a:r>
            <a:r>
              <a:rPr lang="fr-CA" altLang="en-US" sz="3200" b="1" dirty="0">
                <a:solidFill>
                  <a:srgbClr val="006345"/>
                </a:solidFill>
                <a:latin typeface="Arial" panose="020B0604020202020204" pitchFamily="34" charset="0"/>
              </a:rPr>
              <a:t>Comment pouvons-nous réduire notre consommation de sucre?</a:t>
            </a:r>
            <a:endParaRPr lang="en-CA" altLang="en-US" sz="3200" b="1" dirty="0">
              <a:solidFill>
                <a:srgbClr val="006345"/>
              </a:solidFill>
              <a:latin typeface="Arial Black" panose="020B0A04020102020204" pitchFamily="34" charset="0"/>
            </a:endParaRPr>
          </a:p>
        </p:txBody>
      </p:sp>
      <p:sp>
        <p:nvSpPr>
          <p:cNvPr id="3" name="Content Placeholder 2"/>
          <p:cNvSpPr>
            <a:spLocks noGrp="1"/>
          </p:cNvSpPr>
          <p:nvPr>
            <p:ph idx="1"/>
            <p:custDataLst>
              <p:tags r:id="rId2"/>
            </p:custDataLst>
          </p:nvPr>
        </p:nvSpPr>
        <p:spPr>
          <a:xfrm>
            <a:off x="360914" y="1844824"/>
            <a:ext cx="7307430" cy="4824536"/>
          </a:xfrm>
        </p:spPr>
        <p:txBody>
          <a:bodyPr/>
          <a:lstStyle/>
          <a:p>
            <a:pPr marL="0" indent="0">
              <a:lnSpc>
                <a:spcPct val="107000"/>
              </a:lnSpc>
              <a:spcAft>
                <a:spcPts val="600"/>
              </a:spcAft>
              <a:buNone/>
            </a:pPr>
            <a:r>
              <a:rPr lang="fr-CA" sz="2400" b="1" dirty="0">
                <a:solidFill>
                  <a:srgbClr val="006345"/>
                </a:solidFill>
                <a:latin typeface="Arial" panose="020B0604020202020204" pitchFamily="34" charset="0"/>
                <a:ea typeface="Calibri" panose="020F0502020204030204" pitchFamily="34" charset="0"/>
                <a:cs typeface="Times New Roman" panose="02020603050405020304" pitchFamily="18" charset="0"/>
              </a:rPr>
              <a:t>Réponse </a:t>
            </a:r>
          </a:p>
          <a:p>
            <a:pPr marL="0" indent="0">
              <a:spcAft>
                <a:spcPts val="600"/>
              </a:spcAft>
              <a:buClr>
                <a:srgbClr val="006345"/>
              </a:buClr>
              <a:buNone/>
            </a:pPr>
            <a:r>
              <a:rPr lang="fr-CA" sz="2200" dirty="0" smtClean="0">
                <a:latin typeface="Arial" panose="020B0604020202020204" pitchFamily="34" charset="0"/>
                <a:ea typeface="Calibri" panose="020F0502020204030204" pitchFamily="34" charset="0"/>
                <a:cs typeface="Times New Roman" panose="02020603050405020304" pitchFamily="18" charset="0"/>
              </a:rPr>
              <a:t>Surveiller </a:t>
            </a:r>
            <a:r>
              <a:rPr lang="fr-CA" sz="2200" dirty="0">
                <a:latin typeface="Arial" panose="020B0604020202020204" pitchFamily="34" charset="0"/>
                <a:ea typeface="Calibri" panose="020F0502020204030204" pitchFamily="34" charset="0"/>
                <a:cs typeface="Times New Roman" panose="02020603050405020304" pitchFamily="18" charset="0"/>
              </a:rPr>
              <a:t>les sucres cachés.</a:t>
            </a:r>
          </a:p>
          <a:p>
            <a:pPr>
              <a:spcAft>
                <a:spcPts val="800"/>
              </a:spcAft>
              <a:buClr>
                <a:srgbClr val="006345"/>
              </a:buClr>
            </a:pPr>
            <a:r>
              <a:rPr lang="fr-CA" sz="2200" dirty="0">
                <a:latin typeface="Arial" panose="020B0604020202020204" pitchFamily="34" charset="0"/>
                <a:ea typeface="Calibri" panose="020F0502020204030204" pitchFamily="34" charset="0"/>
                <a:cs typeface="Times New Roman" panose="02020603050405020304" pitchFamily="18" charset="0"/>
              </a:rPr>
              <a:t>Apprenez à reconnaître les </a:t>
            </a:r>
            <a:r>
              <a:rPr lang="fr-CA" sz="2200" dirty="0" smtClean="0">
                <a:latin typeface="Arial" panose="020B0604020202020204" pitchFamily="34" charset="0"/>
                <a:ea typeface="Calibri" panose="020F0502020204030204" pitchFamily="34" charset="0"/>
                <a:cs typeface="Times New Roman" panose="02020603050405020304" pitchFamily="18" charset="0"/>
              </a:rPr>
              <a:t>différents noms </a:t>
            </a:r>
            <a:r>
              <a:rPr lang="fr-CA" sz="2200" dirty="0">
                <a:latin typeface="Arial" panose="020B0604020202020204" pitchFamily="34" charset="0"/>
                <a:ea typeface="Calibri" panose="020F0502020204030204" pitchFamily="34" charset="0"/>
                <a:cs typeface="Times New Roman" panose="02020603050405020304" pitchFamily="18" charset="0"/>
              </a:rPr>
              <a:t>que le sucre peut porter </a:t>
            </a:r>
            <a:r>
              <a:rPr lang="fr-CA" sz="2200" dirty="0" smtClean="0">
                <a:latin typeface="Arial" panose="020B0604020202020204" pitchFamily="34" charset="0"/>
                <a:ea typeface="Calibri" panose="020F0502020204030204" pitchFamily="34" charset="0"/>
                <a:cs typeface="Times New Roman" panose="02020603050405020304" pitchFamily="18" charset="0"/>
              </a:rPr>
              <a:t>dans </a:t>
            </a:r>
            <a:r>
              <a:rPr lang="fr-CA" sz="2200" dirty="0">
                <a:latin typeface="Arial" panose="020B0604020202020204" pitchFamily="34" charset="0"/>
                <a:ea typeface="Calibri" panose="020F0502020204030204" pitchFamily="34" charset="0"/>
                <a:cs typeface="Times New Roman" panose="02020603050405020304" pitchFamily="18" charset="0"/>
              </a:rPr>
              <a:t>le </a:t>
            </a:r>
            <a:r>
              <a:rPr lang="fr-CA" sz="2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7"/>
              </a:rPr>
              <a:t>tableau de la valeur </a:t>
            </a:r>
            <a:r>
              <a:rPr lang="fr-CA" sz="22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7"/>
              </a:rPr>
              <a:t>nutritive</a:t>
            </a:r>
            <a:r>
              <a:rPr lang="fr-CA" sz="22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rPr>
              <a:t>.</a:t>
            </a:r>
            <a:endParaRPr lang="fr-CA" sz="2200" dirty="0">
              <a:latin typeface="Arial" panose="020B060402020202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CA" sz="2200" dirty="0" smtClean="0">
                <a:latin typeface="Arial" panose="020B0604020202020204" pitchFamily="34" charset="0"/>
                <a:cs typeface="Arial" panose="020B0604020202020204" pitchFamily="34" charset="0"/>
              </a:rPr>
              <a:t>La présence des mots </a:t>
            </a:r>
            <a:r>
              <a:rPr lang="fr-CA" sz="2200" dirty="0">
                <a:latin typeface="Arial" panose="020B0604020202020204" pitchFamily="34" charset="0"/>
                <a:cs typeface="Arial" panose="020B0604020202020204" pitchFamily="34" charset="0"/>
              </a:rPr>
              <a:t>suivants dans une liste d’ingrédients signifie que du sucre a été ajouté :  sucre; cassonade; sucre de canne; sucre de betterave; sucre/glucose-fructose; dextrose; fructose; sirop de maïs à haute teneur en fructose; glucose; maltose; sucrose; concentrés de jus de fruits; miel; mélasse; maltodextrine; sirop d’agave; sirop de malt; sirop d’érable et sirop.</a:t>
            </a:r>
          </a:p>
          <a:p>
            <a:pPr marL="0" indent="0">
              <a:spcAft>
                <a:spcPts val="800"/>
              </a:spcAft>
              <a:buClr>
                <a:srgbClr val="006345"/>
              </a:buClr>
              <a:buNone/>
            </a:pPr>
            <a:r>
              <a:rPr lang="fr-CA" sz="2200"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fr-CA" sz="2200" dirty="0">
                <a:latin typeface="Arial" panose="020B0604020202020204" pitchFamily="34" charset="0"/>
                <a:ea typeface="Calibri" panose="020F0502020204030204" pitchFamily="34" charset="0"/>
                <a:cs typeface="Arial" panose="020B0604020202020204" pitchFamily="34" charset="0"/>
              </a:rPr>
              <a:t>   </a:t>
            </a:r>
          </a:p>
          <a:p>
            <a:pPr>
              <a:spcAft>
                <a:spcPts val="800"/>
              </a:spcAft>
              <a:buClr>
                <a:srgbClr val="006345"/>
              </a:buClr>
              <a:buFont typeface="Arial" panose="020B0604020202020204" pitchFamily="34" charset="0"/>
              <a:buChar char="•"/>
            </a:pPr>
            <a:endParaRPr lang="en-CA" sz="2200"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buClr>
                <a:srgbClr val="006345"/>
              </a:buClr>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3"/>
            </p:custDataLst>
          </p:nvPr>
        </p:nvPicPr>
        <p:blipFill>
          <a:blip r:embed="rId8"/>
          <a:stretch>
            <a:fillRect/>
          </a:stretch>
        </p:blipFill>
        <p:spPr>
          <a:xfrm>
            <a:off x="7738533" y="1324554"/>
            <a:ext cx="936978" cy="1134119"/>
          </a:xfrm>
          <a:prstGeom prst="rect">
            <a:avLst/>
          </a:prstGeom>
        </p:spPr>
      </p:pic>
      <p:pic>
        <p:nvPicPr>
          <p:cNvPr id="5" name="Picture 18" descr="Sugar Cubes, Spoon, Sweet, Suga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rot="21099056">
            <a:off x="7556492" y="3073155"/>
            <a:ext cx="1547815" cy="154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0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888631" y="647107"/>
            <a:ext cx="7294730" cy="792088"/>
          </a:xfrm>
        </p:spPr>
        <p:txBody>
          <a:bodyPr/>
          <a:lstStyle/>
          <a:p>
            <a:r>
              <a:rPr lang="fr-CA" altLang="en-US" sz="3200" b="1" dirty="0">
                <a:solidFill>
                  <a:srgbClr val="006345"/>
                </a:solidFill>
                <a:latin typeface="Arial" panose="020B0604020202020204" pitchFamily="34" charset="0"/>
              </a:rPr>
              <a:t>Utiliser le </a:t>
            </a:r>
            <a:r>
              <a:rPr lang="fr-CA" altLang="en-US" sz="3200" b="1" i="1" dirty="0">
                <a:solidFill>
                  <a:srgbClr val="006345"/>
                </a:solidFill>
                <a:latin typeface="Arial" panose="020B0604020202020204" pitchFamily="34" charset="0"/>
              </a:rPr>
              <a:t>vérificateur</a:t>
            </a:r>
            <a:endParaRPr lang="en-CA" altLang="en-US" sz="3200" b="1" i="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395536" y="1340211"/>
            <a:ext cx="8280920" cy="1314412"/>
          </a:xfrm>
        </p:spPr>
        <p:txBody>
          <a:bodyPr/>
          <a:lstStyle/>
          <a:p>
            <a:pPr>
              <a:buClr>
                <a:srgbClr val="006600"/>
              </a:buClr>
              <a:buFont typeface="Arial" panose="020B0604020202020204" pitchFamily="34" charset="0"/>
              <a:buChar char="•"/>
            </a:pPr>
            <a:r>
              <a:rPr lang="fr-CA" sz="1800" dirty="0">
                <a:latin typeface="Arial" panose="020B0604020202020204" pitchFamily="34" charset="0"/>
                <a:cs typeface="Arial" panose="020B0604020202020204" pitchFamily="34" charset="0"/>
              </a:rPr>
              <a:t>Une fois que les élèves ont déterminé la quantité de sucre </a:t>
            </a:r>
            <a:r>
              <a:rPr lang="fr-CA" sz="1800" dirty="0" smtClean="0">
                <a:latin typeface="Arial" panose="020B0604020202020204" pitchFamily="34" charset="0"/>
                <a:cs typeface="Arial" panose="020B0604020202020204" pitchFamily="34" charset="0"/>
              </a:rPr>
              <a:t>dans </a:t>
            </a:r>
            <a:r>
              <a:rPr lang="fr-CA" sz="1800" dirty="0">
                <a:latin typeface="Arial" panose="020B0604020202020204" pitchFamily="34" charset="0"/>
                <a:cs typeface="Arial" panose="020B0604020202020204" pitchFamily="34" charset="0"/>
              </a:rPr>
              <a:t>chacune des boissons, ils peuvent trier les boissons et les classer dans les catégories suivantes :  choisir « tous les jours », « parfois » et « rarement ». Les instructions se trouvent sur la prochaine diapositive.</a:t>
            </a:r>
            <a:endParaRPr lang="en-CA" sz="2000" dirty="0">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3"/>
            </p:custDataLst>
          </p:nvPr>
        </p:nvPicPr>
        <p:blipFill>
          <a:blip r:embed="rId8"/>
          <a:stretch>
            <a:fillRect/>
          </a:stretch>
        </p:blipFill>
        <p:spPr>
          <a:xfrm>
            <a:off x="899592" y="2780928"/>
            <a:ext cx="5904656" cy="3897559"/>
          </a:xfrm>
          <a:prstGeom prst="rect">
            <a:avLst/>
          </a:prstGeom>
        </p:spPr>
      </p:pic>
      <p:sp>
        <p:nvSpPr>
          <p:cNvPr id="3" name="TextBox 2"/>
          <p:cNvSpPr txBox="1"/>
          <p:nvPr>
            <p:custDataLst>
              <p:tags r:id="rId4"/>
            </p:custDataLst>
          </p:nvPr>
        </p:nvSpPr>
        <p:spPr>
          <a:xfrm>
            <a:off x="7020272" y="2654622"/>
            <a:ext cx="1872208" cy="2446824"/>
          </a:xfrm>
          <a:prstGeom prst="rect">
            <a:avLst/>
          </a:prstGeom>
          <a:noFill/>
        </p:spPr>
        <p:txBody>
          <a:bodyPr wrap="square" rtlCol="0">
            <a:spAutoFit/>
          </a:bodyPr>
          <a:lstStyle/>
          <a:p>
            <a:pPr>
              <a:buFont typeface="Arial" panose="020B0604020202020204" pitchFamily="34" charset="0"/>
              <a:buChar char="•"/>
            </a:pPr>
            <a:r>
              <a:rPr lang="fr-CA" sz="900" b="1" dirty="0" smtClean="0">
                <a:latin typeface="Arial" panose="020B0604020202020204" pitchFamily="34" charset="0"/>
                <a:cs typeface="Arial" panose="020B0604020202020204" pitchFamily="34" charset="0"/>
              </a:rPr>
              <a:t> Les </a:t>
            </a:r>
            <a:r>
              <a:rPr lang="fr-CA" sz="900" b="1" i="1" dirty="0">
                <a:latin typeface="Arial" panose="020B0604020202020204" pitchFamily="34" charset="0"/>
                <a:cs typeface="Arial" panose="020B0604020202020204" pitchFamily="34" charset="0"/>
              </a:rPr>
              <a:t>sucres libres</a:t>
            </a:r>
            <a:r>
              <a:rPr lang="fr-CA" sz="900" b="1" dirty="0">
                <a:latin typeface="Arial" panose="020B0604020202020204" pitchFamily="34" charset="0"/>
                <a:cs typeface="Arial" panose="020B0604020202020204" pitchFamily="34" charset="0"/>
              </a:rPr>
              <a:t> sont les sucres qui sont ajoutés aux aliments par le fabricant, le cuisinier ou le </a:t>
            </a:r>
            <a:r>
              <a:rPr lang="fr-CA" sz="900" b="1" dirty="0" smtClean="0">
                <a:latin typeface="Arial" panose="020B0604020202020204" pitchFamily="34" charset="0"/>
                <a:cs typeface="Arial" panose="020B0604020202020204" pitchFamily="34" charset="0"/>
              </a:rPr>
              <a:t>consommateur.</a:t>
            </a:r>
          </a:p>
          <a:p>
            <a:pPr>
              <a:buFont typeface="Arial" panose="020B0604020202020204" pitchFamily="34" charset="0"/>
              <a:buChar char="•"/>
            </a:pPr>
            <a:endParaRPr lang="fr-CA" sz="900" b="1" dirty="0">
              <a:latin typeface="Arial" panose="020B0604020202020204" pitchFamily="34" charset="0"/>
              <a:cs typeface="Arial" panose="020B0604020202020204" pitchFamily="34" charset="0"/>
            </a:endParaRPr>
          </a:p>
          <a:p>
            <a:pPr>
              <a:buFont typeface="Arial" panose="020B0604020202020204" pitchFamily="34" charset="0"/>
              <a:buChar char="•"/>
            </a:pPr>
            <a:r>
              <a:rPr lang="fr-CA" sz="900" b="1" dirty="0" smtClean="0">
                <a:latin typeface="Arial" panose="020B0604020202020204" pitchFamily="34" charset="0"/>
                <a:cs typeface="Arial" panose="020B0604020202020204" pitchFamily="34" charset="0"/>
              </a:rPr>
              <a:t> Les </a:t>
            </a:r>
            <a:r>
              <a:rPr lang="fr-CA" sz="900" b="1" dirty="0">
                <a:latin typeface="Arial" panose="020B0604020202020204" pitchFamily="34" charset="0"/>
                <a:cs typeface="Arial" panose="020B0604020202020204" pitchFamily="34" charset="0"/>
              </a:rPr>
              <a:t>sucres libres englobent aussi les sucres naturels présents dans le miel, les sirops, les jus de fruits et les jus de fruits à base de concentré.  </a:t>
            </a:r>
          </a:p>
          <a:p>
            <a:pPr>
              <a:buFont typeface="Arial" panose="020B0604020202020204" pitchFamily="34" charset="0"/>
              <a:buChar char="•"/>
            </a:pPr>
            <a:endParaRPr lang="fr-CA" sz="900" b="1"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fr-CA" sz="900" b="1" dirty="0" smtClean="0">
                <a:latin typeface="Arial" panose="020B0604020202020204" pitchFamily="34" charset="0"/>
                <a:cs typeface="Arial" panose="020B0604020202020204" pitchFamily="34" charset="0"/>
              </a:rPr>
              <a:t> Les </a:t>
            </a:r>
            <a:r>
              <a:rPr lang="fr-CA" sz="900" b="1" dirty="0">
                <a:latin typeface="Arial" panose="020B0604020202020204" pitchFamily="34" charset="0"/>
                <a:cs typeface="Arial" panose="020B0604020202020204" pitchFamily="34" charset="0"/>
              </a:rPr>
              <a:t>sucres libres n’incluent pas les sucres naturellement présents dans les aliments, comme le lactose dans le lait ou le fructose dans les fruits. </a:t>
            </a:r>
            <a:endParaRPr lang="en-US" sz="900" b="1" dirty="0">
              <a:latin typeface="Arial" panose="020B0604020202020204" pitchFamily="34" charset="0"/>
              <a:cs typeface="Arial" panose="020B0604020202020204" pitchFamily="34" charset="0"/>
            </a:endParaRPr>
          </a:p>
        </p:txBody>
      </p:sp>
      <p:cxnSp>
        <p:nvCxnSpPr>
          <p:cNvPr id="6" name="Straight Arrow Connector 5"/>
          <p:cNvCxnSpPr/>
          <p:nvPr>
            <p:custDataLst>
              <p:tags r:id="rId5"/>
            </p:custDataLst>
          </p:nvPr>
        </p:nvCxnSpPr>
        <p:spPr>
          <a:xfrm flipH="1">
            <a:off x="3851920" y="2780928"/>
            <a:ext cx="3168352"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3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899592" y="692696"/>
            <a:ext cx="7294730" cy="792088"/>
          </a:xfrm>
        </p:spPr>
        <p:txBody>
          <a:bodyPr/>
          <a:lstStyle/>
          <a:p>
            <a:r>
              <a:rPr lang="fr-CA" altLang="en-US" sz="3200" b="1" dirty="0">
                <a:solidFill>
                  <a:srgbClr val="006345"/>
                </a:solidFill>
                <a:latin typeface="Arial" panose="020B0604020202020204" pitchFamily="34" charset="0"/>
              </a:rPr>
              <a:t>Trier les boissons</a:t>
            </a:r>
            <a:endParaRPr lang="fr-CA" altLang="en-US" sz="3200" b="1" i="1" dirty="0">
              <a:solidFill>
                <a:srgbClr val="006345"/>
              </a:solidFill>
              <a:latin typeface="Arial Black" panose="020B0A04020102020204" pitchFamily="34" charset="0"/>
            </a:endParaRPr>
          </a:p>
        </p:txBody>
      </p:sp>
      <p:cxnSp>
        <p:nvCxnSpPr>
          <p:cNvPr id="4" name="Straight Arrow Connector 3"/>
          <p:cNvCxnSpPr/>
          <p:nvPr>
            <p:custDataLst>
              <p:tags r:id="rId2"/>
            </p:custDataLst>
          </p:nvPr>
        </p:nvCxnSpPr>
        <p:spPr>
          <a:xfrm flipH="1">
            <a:off x="2525270" y="2086577"/>
            <a:ext cx="1168923" cy="3718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custDataLst>
              <p:tags r:id="rId3"/>
            </p:custDataLst>
          </p:nvPr>
        </p:nvCxnSpPr>
        <p:spPr>
          <a:xfrm flipH="1">
            <a:off x="2518576" y="3429000"/>
            <a:ext cx="1175617" cy="480040"/>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custDataLst>
              <p:tags r:id="rId4"/>
            </p:custDataLst>
          </p:nvPr>
        </p:nvCxnSpPr>
        <p:spPr>
          <a:xfrm flipH="1">
            <a:off x="2525270" y="5244882"/>
            <a:ext cx="1012391" cy="34435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custDataLst>
              <p:tags r:id="rId5"/>
            </p:custDataLst>
          </p:nvPr>
        </p:nvPicPr>
        <p:blipFill>
          <a:blip r:embed="rId19"/>
          <a:stretch>
            <a:fillRect/>
          </a:stretch>
        </p:blipFill>
        <p:spPr>
          <a:xfrm>
            <a:off x="225476" y="1478698"/>
            <a:ext cx="2326754" cy="4860685"/>
          </a:xfrm>
          <a:prstGeom prst="rect">
            <a:avLst/>
          </a:prstGeom>
        </p:spPr>
      </p:pic>
      <p:sp>
        <p:nvSpPr>
          <p:cNvPr id="37" name="TextBox 36"/>
          <p:cNvSpPr txBox="1"/>
          <p:nvPr>
            <p:custDataLst>
              <p:tags r:id="rId6"/>
            </p:custDataLst>
          </p:nvPr>
        </p:nvSpPr>
        <p:spPr>
          <a:xfrm>
            <a:off x="4860032" y="2533759"/>
            <a:ext cx="184731" cy="461665"/>
          </a:xfrm>
          <a:prstGeom prst="rect">
            <a:avLst/>
          </a:prstGeom>
          <a:noFill/>
        </p:spPr>
        <p:txBody>
          <a:bodyPr wrap="none" rtlCol="0">
            <a:spAutoFit/>
          </a:bodyPr>
          <a:lstStyle/>
          <a:p>
            <a:endParaRPr lang="en-CA" dirty="0">
              <a:latin typeface="Arial" panose="020B0604020202020204" pitchFamily="34" charset="0"/>
              <a:cs typeface="Arial" panose="020B0604020202020204" pitchFamily="34" charset="0"/>
            </a:endParaRPr>
          </a:p>
        </p:txBody>
      </p:sp>
      <p:sp>
        <p:nvSpPr>
          <p:cNvPr id="38" name="TextBox 37"/>
          <p:cNvSpPr txBox="1"/>
          <p:nvPr>
            <p:custDataLst>
              <p:tags r:id="rId7"/>
            </p:custDataLst>
          </p:nvPr>
        </p:nvSpPr>
        <p:spPr>
          <a:xfrm>
            <a:off x="3707904" y="1933593"/>
            <a:ext cx="2016224" cy="954107"/>
          </a:xfrm>
          <a:prstGeom prst="rect">
            <a:avLst/>
          </a:prstGeom>
          <a:noFill/>
        </p:spPr>
        <p:txBody>
          <a:bodyPr wrap="square" rtlCol="0">
            <a:spAutoFit/>
          </a:bodyPr>
          <a:lstStyle/>
          <a:p>
            <a:r>
              <a:rPr lang="fr-CA" sz="1400" dirty="0" smtClean="0">
                <a:latin typeface="Arial" panose="020B0604020202020204" pitchFamily="34" charset="0"/>
                <a:cs typeface="Arial" panose="020B0604020202020204" pitchFamily="34" charset="0"/>
              </a:rPr>
              <a:t>Comprend </a:t>
            </a:r>
            <a:r>
              <a:rPr lang="fr-CA" sz="1400" dirty="0">
                <a:latin typeface="Arial" panose="020B0604020202020204" pitchFamily="34" charset="0"/>
                <a:cs typeface="Arial" panose="020B0604020202020204" pitchFamily="34" charset="0"/>
              </a:rPr>
              <a:t>les boissons qui comptent 5 c. à thé ou moins de sucre </a:t>
            </a:r>
            <a:r>
              <a:rPr lang="fr-CA" sz="1400" i="1" dirty="0">
                <a:latin typeface="Arial" panose="020B0604020202020204" pitchFamily="34" charset="0"/>
                <a:cs typeface="Arial" panose="020B0604020202020204" pitchFamily="34" charset="0"/>
              </a:rPr>
              <a:t>libre</a:t>
            </a:r>
            <a:r>
              <a:rPr lang="fr-CA" sz="1400" dirty="0">
                <a:latin typeface="Arial" panose="020B0604020202020204" pitchFamily="34" charset="0"/>
                <a:cs typeface="Arial" panose="020B0604020202020204" pitchFamily="34" charset="0"/>
              </a:rPr>
              <a:t>.</a:t>
            </a:r>
          </a:p>
        </p:txBody>
      </p:sp>
      <p:pic>
        <p:nvPicPr>
          <p:cNvPr id="2057" name="Picture 2056"/>
          <p:cNvPicPr>
            <a:picLocks noChangeAspect="1"/>
          </p:cNvPicPr>
          <p:nvPr>
            <p:custDataLst>
              <p:tags r:id="rId8"/>
            </p:custDataLst>
          </p:nvPr>
        </p:nvPicPr>
        <p:blipFill>
          <a:blip r:embed="rId20"/>
          <a:stretch>
            <a:fillRect/>
          </a:stretch>
        </p:blipFill>
        <p:spPr>
          <a:xfrm>
            <a:off x="6098711" y="2995424"/>
            <a:ext cx="469112" cy="1369883"/>
          </a:xfrm>
          <a:prstGeom prst="rect">
            <a:avLst/>
          </a:prstGeom>
        </p:spPr>
      </p:pic>
      <p:pic>
        <p:nvPicPr>
          <p:cNvPr id="2058" name="Picture 2057"/>
          <p:cNvPicPr>
            <a:picLocks noChangeAspect="1"/>
          </p:cNvPicPr>
          <p:nvPr>
            <p:custDataLst>
              <p:tags r:id="rId9"/>
            </p:custDataLst>
          </p:nvPr>
        </p:nvPicPr>
        <p:blipFill>
          <a:blip r:embed="rId21"/>
          <a:stretch>
            <a:fillRect/>
          </a:stretch>
        </p:blipFill>
        <p:spPr>
          <a:xfrm>
            <a:off x="6074991" y="4931323"/>
            <a:ext cx="531650" cy="1315834"/>
          </a:xfrm>
          <a:prstGeom prst="rect">
            <a:avLst/>
          </a:prstGeom>
        </p:spPr>
      </p:pic>
      <p:pic>
        <p:nvPicPr>
          <p:cNvPr id="2059" name="Picture 2058"/>
          <p:cNvPicPr>
            <a:picLocks noChangeAspect="1"/>
          </p:cNvPicPr>
          <p:nvPr>
            <p:custDataLst>
              <p:tags r:id="rId10"/>
            </p:custDataLst>
          </p:nvPr>
        </p:nvPicPr>
        <p:blipFill>
          <a:blip r:embed="rId22"/>
          <a:stretch>
            <a:fillRect/>
          </a:stretch>
        </p:blipFill>
        <p:spPr>
          <a:xfrm>
            <a:off x="6082907" y="1445929"/>
            <a:ext cx="513876" cy="1190984"/>
          </a:xfrm>
          <a:prstGeom prst="rect">
            <a:avLst/>
          </a:prstGeom>
        </p:spPr>
      </p:pic>
      <p:sp>
        <p:nvSpPr>
          <p:cNvPr id="47" name="TextBox 46"/>
          <p:cNvSpPr txBox="1"/>
          <p:nvPr>
            <p:custDataLst>
              <p:tags r:id="rId11"/>
            </p:custDataLst>
          </p:nvPr>
        </p:nvSpPr>
        <p:spPr>
          <a:xfrm>
            <a:off x="3694193" y="3051537"/>
            <a:ext cx="2029935" cy="1169551"/>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Choisir </a:t>
            </a:r>
            <a:r>
              <a:rPr lang="fr-CA" sz="1400" b="1" dirty="0">
                <a:latin typeface="Arial" panose="020B0604020202020204" pitchFamily="34" charset="0"/>
                <a:cs typeface="Arial" panose="020B0604020202020204" pitchFamily="34" charset="0"/>
              </a:rPr>
              <a:t>« parfois ».</a:t>
            </a:r>
            <a:r>
              <a:rPr lang="fr-CA" sz="1400" b="1" i="1" dirty="0">
                <a:latin typeface="Arial" panose="020B0604020202020204" pitchFamily="34" charset="0"/>
                <a:cs typeface="Arial" panose="020B0604020202020204" pitchFamily="34" charset="0"/>
              </a:rPr>
              <a:t> </a:t>
            </a:r>
            <a:r>
              <a:rPr lang="fr-CA" sz="1400" dirty="0">
                <a:latin typeface="Arial" panose="020B0604020202020204" pitchFamily="34" charset="0"/>
                <a:cs typeface="Arial" panose="020B0604020202020204" pitchFamily="34" charset="0"/>
              </a:rPr>
              <a:t>Comprend les boissons qui comptent de 6 à 10 c. à thé de sucre </a:t>
            </a:r>
            <a:r>
              <a:rPr lang="fr-CA" sz="1400" i="1" dirty="0">
                <a:latin typeface="Arial" panose="020B0604020202020204" pitchFamily="34" charset="0"/>
                <a:cs typeface="Arial" panose="020B0604020202020204" pitchFamily="34" charset="0"/>
              </a:rPr>
              <a:t>libre.</a:t>
            </a:r>
            <a:r>
              <a:rPr lang="fr-CA" sz="1400" dirty="0">
                <a:latin typeface="Arial" panose="020B0604020202020204" pitchFamily="34" charset="0"/>
                <a:cs typeface="Arial" panose="020B0604020202020204" pitchFamily="34" charset="0"/>
              </a:rPr>
              <a:t> </a:t>
            </a:r>
          </a:p>
        </p:txBody>
      </p:sp>
      <p:sp>
        <p:nvSpPr>
          <p:cNvPr id="51" name="TextBox 50"/>
          <p:cNvSpPr txBox="1"/>
          <p:nvPr>
            <p:custDataLst>
              <p:tags r:id="rId12"/>
            </p:custDataLst>
          </p:nvPr>
        </p:nvSpPr>
        <p:spPr>
          <a:xfrm>
            <a:off x="3694193" y="4365104"/>
            <a:ext cx="2029935" cy="2246769"/>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Choisir </a:t>
            </a:r>
            <a:r>
              <a:rPr lang="fr-CA" sz="1400" b="1" dirty="0">
                <a:latin typeface="Arial" panose="020B0604020202020204" pitchFamily="34" charset="0"/>
                <a:cs typeface="Arial" panose="020B0604020202020204" pitchFamily="34" charset="0"/>
              </a:rPr>
              <a:t>« rarement ».</a:t>
            </a:r>
            <a:r>
              <a:rPr lang="fr-CA" sz="1400" b="1" i="1" dirty="0">
                <a:latin typeface="Arial" panose="020B0604020202020204" pitchFamily="34" charset="0"/>
                <a:cs typeface="Arial" panose="020B0604020202020204" pitchFamily="34" charset="0"/>
              </a:rPr>
              <a:t> </a:t>
            </a:r>
            <a:r>
              <a:rPr lang="fr-CA" sz="1400" dirty="0">
                <a:latin typeface="Arial" panose="020B0604020202020204" pitchFamily="34" charset="0"/>
                <a:cs typeface="Arial" panose="020B0604020202020204" pitchFamily="34" charset="0"/>
              </a:rPr>
              <a:t>Comprend les boissons qui comptent de 11 à 17 c. à thé ou plus de </a:t>
            </a:r>
            <a:r>
              <a:rPr lang="fr-CA" sz="1400" dirty="0" smtClean="0">
                <a:latin typeface="Arial" panose="020B0604020202020204" pitchFamily="34" charset="0"/>
                <a:cs typeface="Arial" panose="020B0604020202020204" pitchFamily="34" charset="0"/>
              </a:rPr>
              <a:t>sucre </a:t>
            </a:r>
            <a:r>
              <a:rPr lang="fr-CA" sz="1400" i="1" dirty="0">
                <a:latin typeface="Arial" panose="020B0604020202020204" pitchFamily="34" charset="0"/>
                <a:cs typeface="Arial" panose="020B0604020202020204" pitchFamily="34" charset="0"/>
              </a:rPr>
              <a:t>libre.</a:t>
            </a:r>
            <a:r>
              <a:rPr lang="fr-CA" sz="1400" dirty="0">
                <a:latin typeface="Arial" panose="020B0604020202020204" pitchFamily="34" charset="0"/>
                <a:cs typeface="Arial" panose="020B0604020202020204" pitchFamily="34" charset="0"/>
              </a:rPr>
              <a:t> Ces boissons contiennent beaucoup de sucre ajouté et, habituellement, sont très peu nutritives.</a:t>
            </a:r>
          </a:p>
        </p:txBody>
      </p:sp>
      <p:sp>
        <p:nvSpPr>
          <p:cNvPr id="5" name="TextBox 4"/>
          <p:cNvSpPr txBox="1"/>
          <p:nvPr>
            <p:custDataLst>
              <p:tags r:id="rId13"/>
            </p:custDataLst>
          </p:nvPr>
        </p:nvSpPr>
        <p:spPr>
          <a:xfrm>
            <a:off x="6955562" y="1287263"/>
            <a:ext cx="1776157" cy="646331"/>
          </a:xfrm>
          <a:prstGeom prst="rect">
            <a:avLst/>
          </a:prstGeom>
          <a:noFill/>
        </p:spPr>
        <p:txBody>
          <a:bodyPr wrap="square" rtlCol="0">
            <a:spAutoFit/>
          </a:bodyPr>
          <a:lstStyle/>
          <a:p>
            <a:r>
              <a:rPr lang="fr-CA" sz="1200" dirty="0">
                <a:latin typeface="Arial" panose="020B0604020202020204" pitchFamily="34" charset="0"/>
                <a:cs typeface="Arial" panose="020B0604020202020204" pitchFamily="34" charset="0"/>
              </a:rPr>
              <a:t>Une cuillère à thé de sucre équivaut à un cube de sucre.  </a:t>
            </a:r>
          </a:p>
        </p:txBody>
      </p:sp>
      <p:pic>
        <p:nvPicPr>
          <p:cNvPr id="17" name="Picture 16"/>
          <p:cNvPicPr>
            <a:picLocks noChangeAspect="1"/>
          </p:cNvPicPr>
          <p:nvPr>
            <p:custDataLst>
              <p:tags r:id="rId14"/>
            </p:custDataLst>
          </p:nvPr>
        </p:nvPicPr>
        <p:blipFill>
          <a:blip r:embed="rId23"/>
          <a:stretch>
            <a:fillRect/>
          </a:stretch>
        </p:blipFill>
        <p:spPr>
          <a:xfrm>
            <a:off x="7634927" y="1844824"/>
            <a:ext cx="1174609" cy="1011253"/>
          </a:xfrm>
          <a:prstGeom prst="rect">
            <a:avLst/>
          </a:prstGeom>
        </p:spPr>
      </p:pic>
      <p:sp>
        <p:nvSpPr>
          <p:cNvPr id="2" name="TextBox 1"/>
          <p:cNvSpPr txBox="1"/>
          <p:nvPr>
            <p:custDataLst>
              <p:tags r:id="rId15"/>
            </p:custDataLst>
          </p:nvPr>
        </p:nvSpPr>
        <p:spPr>
          <a:xfrm>
            <a:off x="380741" y="1610428"/>
            <a:ext cx="2016224" cy="646331"/>
          </a:xfrm>
          <a:prstGeom prst="rect">
            <a:avLst/>
          </a:prstGeom>
          <a:solidFill>
            <a:schemeClr val="bg1"/>
          </a:solidFill>
        </p:spPr>
        <p:txBody>
          <a:bodyPr wrap="square" rtlCol="0">
            <a:spAutoFit/>
          </a:bodyPr>
          <a:lstStyle/>
          <a:p>
            <a:pPr algn="ctr"/>
            <a:r>
              <a:rPr lang="fr-CA" sz="1800" dirty="0" smtClean="0">
                <a:solidFill>
                  <a:schemeClr val="accent1">
                    <a:lumMod val="75000"/>
                  </a:schemeClr>
                </a:solidFill>
                <a:latin typeface="Arial" panose="020B0604020202020204" pitchFamily="34" charset="0"/>
                <a:cs typeface="Arial" panose="020B0604020202020204" pitchFamily="34" charset="0"/>
              </a:rPr>
              <a:t>Cuillères à thé de sucre libre</a:t>
            </a:r>
            <a:endParaRPr lang="en-US" sz="1800" dirty="0">
              <a:solidFill>
                <a:schemeClr val="accent1">
                  <a:lumMod val="75000"/>
                </a:schemeClr>
              </a:solidFill>
              <a:latin typeface="Arial" panose="020B0604020202020204" pitchFamily="34" charset="0"/>
              <a:cs typeface="Arial" panose="020B0604020202020204" pitchFamily="34" charset="0"/>
            </a:endParaRPr>
          </a:p>
        </p:txBody>
      </p:sp>
      <p:sp>
        <p:nvSpPr>
          <p:cNvPr id="18" name="TextBox 17"/>
          <p:cNvSpPr txBox="1"/>
          <p:nvPr>
            <p:custDataLst>
              <p:tags r:id="rId16"/>
            </p:custDataLst>
          </p:nvPr>
        </p:nvSpPr>
        <p:spPr>
          <a:xfrm>
            <a:off x="3707904" y="1736137"/>
            <a:ext cx="2202533" cy="307777"/>
          </a:xfrm>
          <a:prstGeom prst="rect">
            <a:avLst/>
          </a:prstGeom>
          <a:noFill/>
        </p:spPr>
        <p:txBody>
          <a:bodyPr wrap="square" rtlCol="0">
            <a:spAutoFit/>
          </a:bodyPr>
          <a:lstStyle/>
          <a:p>
            <a:r>
              <a:rPr lang="fr-CA" sz="1400" spc="-30" dirty="0">
                <a:latin typeface="Arial" panose="020B0604020202020204" pitchFamily="34" charset="0"/>
                <a:cs typeface="Arial" panose="020B0604020202020204" pitchFamily="34" charset="0"/>
              </a:rPr>
              <a:t>Choisir </a:t>
            </a:r>
            <a:r>
              <a:rPr lang="fr-CA" sz="1400" b="1" spc="-30" dirty="0">
                <a:latin typeface="Arial" panose="020B0604020202020204" pitchFamily="34" charset="0"/>
                <a:cs typeface="Arial" panose="020B0604020202020204" pitchFamily="34" charset="0"/>
              </a:rPr>
              <a:t>«</a:t>
            </a:r>
            <a:r>
              <a:rPr lang="fr-CA" sz="1400" spc="-30" dirty="0">
                <a:latin typeface="Arial" panose="020B0604020202020204" pitchFamily="34" charset="0"/>
                <a:cs typeface="Arial" panose="020B0604020202020204" pitchFamily="34" charset="0"/>
              </a:rPr>
              <a:t> </a:t>
            </a:r>
            <a:r>
              <a:rPr lang="fr-CA" sz="1400" b="1" i="1" spc="-30" dirty="0">
                <a:latin typeface="Arial" panose="020B0604020202020204" pitchFamily="34" charset="0"/>
                <a:cs typeface="Arial" panose="020B0604020202020204" pitchFamily="34" charset="0"/>
              </a:rPr>
              <a:t>tous </a:t>
            </a:r>
            <a:r>
              <a:rPr lang="fr-CA" sz="1400" b="1" i="1" spc="-30" dirty="0" smtClean="0">
                <a:latin typeface="Arial" panose="020B0604020202020204" pitchFamily="34" charset="0"/>
                <a:cs typeface="Arial" panose="020B0604020202020204" pitchFamily="34" charset="0"/>
              </a:rPr>
              <a:t>les jours</a:t>
            </a:r>
            <a:r>
              <a:rPr lang="fr-CA" sz="1400" b="1" i="1" spc="-30" dirty="0">
                <a:latin typeface="Arial" panose="020B0604020202020204" pitchFamily="34" charset="0"/>
                <a:cs typeface="Arial" panose="020B0604020202020204" pitchFamily="34" charset="0"/>
              </a:rPr>
              <a:t> </a:t>
            </a:r>
            <a:r>
              <a:rPr lang="fr-CA" sz="1400" b="1" i="1" spc="-30" dirty="0" smtClean="0">
                <a:latin typeface="Arial" panose="020B0604020202020204" pitchFamily="34" charset="0"/>
                <a:cs typeface="Arial" panose="020B0604020202020204" pitchFamily="34" charset="0"/>
              </a:rPr>
              <a:t>».</a:t>
            </a:r>
            <a:endParaRPr lang="fr-CA" sz="1400" spc="-3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58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683568" y="764704"/>
            <a:ext cx="7743287" cy="1463443"/>
          </a:xfrm>
        </p:spPr>
        <p:txBody>
          <a:bodyPr/>
          <a:lstStyle/>
          <a:p>
            <a:r>
              <a:rPr lang="fr-CA" altLang="en-US" sz="3200" b="1" dirty="0">
                <a:solidFill>
                  <a:srgbClr val="006345"/>
                </a:solidFill>
                <a:latin typeface="Arial" panose="020B0604020202020204" pitchFamily="34" charset="0"/>
                <a:cs typeface="Arial" panose="020B0604020202020204" pitchFamily="34" charset="0"/>
              </a:rPr>
              <a:t>Utiliser la section Questions, réponses et activités</a:t>
            </a:r>
          </a:p>
        </p:txBody>
      </p:sp>
      <p:sp>
        <p:nvSpPr>
          <p:cNvPr id="2051" name="Rectangle 3"/>
          <p:cNvSpPr>
            <a:spLocks noGrp="1" noChangeArrowheads="1"/>
          </p:cNvSpPr>
          <p:nvPr>
            <p:ph type="body" idx="1"/>
            <p:custDataLst>
              <p:tags r:id="rId2"/>
            </p:custDataLst>
          </p:nvPr>
        </p:nvSpPr>
        <p:spPr>
          <a:xfrm>
            <a:off x="251520" y="2246818"/>
            <a:ext cx="8584812" cy="4434165"/>
          </a:xfrm>
        </p:spPr>
        <p:txBody>
          <a:bodyPr/>
          <a:lstStyle/>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Les questions et les réponses présentées ici visent à enrichir l’apprentissage sur le sucre libre et les boissons sucrées. </a:t>
            </a:r>
          </a:p>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Vous pouvez poser les questions et permettre aux élèves de faire un peu de recherche avant de formuler leurs réponses. </a:t>
            </a:r>
          </a:p>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Les élèves peuvent vérifier leurs réponses en les comparant à celles qui sont fournies dans cette ressource. </a:t>
            </a:r>
          </a:p>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La plupart des questions sont assorties d’une activité visant à renforcer l’apprentissage. </a:t>
            </a:r>
          </a:p>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Vous pouvez utiliser la ressource au complet ou choisir seulement quelques questions. </a:t>
            </a:r>
          </a:p>
          <a:p>
            <a:pPr>
              <a:buClr>
                <a:srgbClr val="006600"/>
              </a:buClr>
              <a:buFont typeface="Arial" panose="020B0604020202020204" pitchFamily="34" charset="0"/>
              <a:buChar char="•"/>
            </a:pPr>
            <a:r>
              <a:rPr lang="fr-CA" sz="2000" dirty="0">
                <a:latin typeface="Arial" panose="020B0604020202020204" pitchFamily="34" charset="0"/>
                <a:cs typeface="Arial" panose="020B0604020202020204" pitchFamily="34" charset="0"/>
              </a:rPr>
              <a:t>Vous pouvez afficher la ressource et l’utiliser sur un tableau interactif ou l’imprimer et l’utiliser sous forme de copie papier.</a:t>
            </a:r>
          </a:p>
          <a:p>
            <a:pPr marL="0" indent="0">
              <a:buClr>
                <a:srgbClr val="006600"/>
              </a:buClr>
              <a:buNone/>
            </a:pPr>
            <a:endParaRPr lang="en-CA" altLang="en-US" sz="2000" b="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02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fade">
                                      <p:cBhvr>
                                        <p:cTn id="14" dur="1000"/>
                                        <p:tgtEl>
                                          <p:spTgt spid="2051">
                                            <p:txEl>
                                              <p:pRg st="1" end="1"/>
                                            </p:txEl>
                                          </p:spTgt>
                                        </p:tgtEl>
                                      </p:cBhvr>
                                    </p:animEffect>
                                    <p:anim calcmode="lin" valueType="num">
                                      <p:cBhvr>
                                        <p:cTn id="15"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1000"/>
                                        <p:tgtEl>
                                          <p:spTgt spid="2051">
                                            <p:txEl>
                                              <p:pRg st="2" end="2"/>
                                            </p:txEl>
                                          </p:spTgt>
                                        </p:tgtEl>
                                      </p:cBhvr>
                                    </p:animEffect>
                                    <p:anim calcmode="lin" valueType="num">
                                      <p:cBhvr>
                                        <p:cTn id="22"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51">
                                            <p:txEl>
                                              <p:pRg st="3" end="3"/>
                                            </p:txEl>
                                          </p:spTgt>
                                        </p:tgtEl>
                                        <p:attrNameLst>
                                          <p:attrName>style.visibility</p:attrName>
                                        </p:attrNameLst>
                                      </p:cBhvr>
                                      <p:to>
                                        <p:strVal val="visible"/>
                                      </p:to>
                                    </p:set>
                                    <p:animEffect transition="in" filter="fade">
                                      <p:cBhvr>
                                        <p:cTn id="28" dur="1000"/>
                                        <p:tgtEl>
                                          <p:spTgt spid="2051">
                                            <p:txEl>
                                              <p:pRg st="3" end="3"/>
                                            </p:txEl>
                                          </p:spTgt>
                                        </p:tgtEl>
                                      </p:cBhvr>
                                    </p:animEffect>
                                    <p:anim calcmode="lin" valueType="num">
                                      <p:cBhvr>
                                        <p:cTn id="29"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51">
                                            <p:txEl>
                                              <p:pRg st="4" end="4"/>
                                            </p:txEl>
                                          </p:spTgt>
                                        </p:tgtEl>
                                        <p:attrNameLst>
                                          <p:attrName>style.visibility</p:attrName>
                                        </p:attrNameLst>
                                      </p:cBhvr>
                                      <p:to>
                                        <p:strVal val="visible"/>
                                      </p:to>
                                    </p:set>
                                    <p:animEffect transition="in" filter="fade">
                                      <p:cBhvr>
                                        <p:cTn id="35" dur="1000"/>
                                        <p:tgtEl>
                                          <p:spTgt spid="2051">
                                            <p:txEl>
                                              <p:pRg st="4" end="4"/>
                                            </p:txEl>
                                          </p:spTgt>
                                        </p:tgtEl>
                                      </p:cBhvr>
                                    </p:animEffect>
                                    <p:anim calcmode="lin" valueType="num">
                                      <p:cBhvr>
                                        <p:cTn id="36"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51">
                                            <p:txEl>
                                              <p:pRg st="5" end="5"/>
                                            </p:txEl>
                                          </p:spTgt>
                                        </p:tgtEl>
                                        <p:attrNameLst>
                                          <p:attrName>style.visibility</p:attrName>
                                        </p:attrNameLst>
                                      </p:cBhvr>
                                      <p:to>
                                        <p:strVal val="visible"/>
                                      </p:to>
                                    </p:set>
                                    <p:animEffect transition="in" filter="fade">
                                      <p:cBhvr>
                                        <p:cTn id="42" dur="1000"/>
                                        <p:tgtEl>
                                          <p:spTgt spid="2051">
                                            <p:txEl>
                                              <p:pRg st="5" end="5"/>
                                            </p:txEl>
                                          </p:spTgt>
                                        </p:tgtEl>
                                      </p:cBhvr>
                                    </p:animEffect>
                                    <p:anim calcmode="lin" valueType="num">
                                      <p:cBhvr>
                                        <p:cTn id="43" dur="1000" fill="hold"/>
                                        <p:tgtEl>
                                          <p:spTgt spid="20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0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09600" y="2204864"/>
            <a:ext cx="7772400" cy="3891136"/>
          </a:xfrm>
        </p:spPr>
        <p:txBody>
          <a:bodyPr/>
          <a:lstStyle/>
          <a:p>
            <a:r>
              <a:rPr lang="fr-CA" sz="2400" dirty="0">
                <a:hlinkClick r:id="rId5" action="ppaction://hlinksldjump"/>
              </a:rPr>
              <a:t>Qu’est-ce qu’un sucre libre?</a:t>
            </a:r>
            <a:endParaRPr lang="fr-CA" sz="2400" dirty="0"/>
          </a:p>
          <a:p>
            <a:r>
              <a:rPr lang="fr-CA" sz="2400" dirty="0">
                <a:hlinkClick r:id="rId6" action="ppaction://hlinksldjump"/>
              </a:rPr>
              <a:t>J’ai entendu dire qu’il y a des vitamines et des minéraux dans le jus, alors c’est bon pour moi, non?</a:t>
            </a:r>
            <a:r>
              <a:rPr lang="fr-CA" altLang="en-US" sz="2400" dirty="0">
                <a:latin typeface="Arial" panose="020B0604020202020204" pitchFamily="34" charset="0"/>
                <a:hlinkClick r:id="rId6" action="ppaction://hlinksldjump"/>
              </a:rPr>
              <a:t> </a:t>
            </a:r>
          </a:p>
          <a:p>
            <a:r>
              <a:rPr lang="fr-CA" sz="2400" dirty="0">
                <a:hlinkClick r:id="rId7" action="ppaction://hlinksldjump"/>
              </a:rPr>
              <a:t>Quelle quantité de sucre consomment l’enfant moyen, l’ado moyen et l’adulte moyen?</a:t>
            </a:r>
            <a:endParaRPr lang="fr-CA" sz="2400" dirty="0"/>
          </a:p>
          <a:p>
            <a:r>
              <a:rPr lang="fr-CA" altLang="en-US" sz="2400" dirty="0">
                <a:latin typeface="Arial" panose="020B0604020202020204" pitchFamily="34" charset="0"/>
                <a:hlinkClick r:id="rId8" action="ppaction://hlinksldjump"/>
              </a:rPr>
              <a:t>Quelle quantité de sucre consommons-nous et quel est l’effet de cette consommation sur notre santé? </a:t>
            </a:r>
            <a:endParaRPr lang="fr-CA" altLang="en-US" sz="2400" dirty="0">
              <a:latin typeface="Arial" panose="020B0604020202020204" pitchFamily="34" charset="0"/>
            </a:endParaRPr>
          </a:p>
          <a:p>
            <a:r>
              <a:rPr lang="fr-CA" altLang="en-US" sz="2400" dirty="0">
                <a:latin typeface="Arial" panose="020B0604020202020204" pitchFamily="34" charset="0"/>
                <a:hlinkClick r:id="rId9" action="ppaction://hlinksldjump"/>
              </a:rPr>
              <a:t>Comment puis-je réduire la quantité de sucre que je consomme?</a:t>
            </a:r>
            <a:endParaRPr lang="fr-CA" altLang="en-US" sz="2400" dirty="0">
              <a:latin typeface="Arial" panose="020B0604020202020204" pitchFamily="34" charset="0"/>
            </a:endParaRPr>
          </a:p>
        </p:txBody>
      </p:sp>
      <p:sp>
        <p:nvSpPr>
          <p:cNvPr id="5" name="Rectangle 1026"/>
          <p:cNvSpPr>
            <a:spLocks noGrp="1" noChangeArrowheads="1"/>
          </p:cNvSpPr>
          <p:nvPr>
            <p:ph type="title"/>
            <p:custDataLst>
              <p:tags r:id="rId2"/>
            </p:custDataLst>
          </p:nvPr>
        </p:nvSpPr>
        <p:spPr>
          <a:xfrm>
            <a:off x="609600" y="836712"/>
            <a:ext cx="7772400" cy="1143000"/>
          </a:xfrm>
        </p:spPr>
        <p:txBody>
          <a:bodyPr anchor="ctr"/>
          <a:lstStyle/>
          <a:p>
            <a:r>
              <a:rPr lang="fr-CA" altLang="en-US" sz="3200" b="1" dirty="0">
                <a:solidFill>
                  <a:srgbClr val="006600"/>
                </a:solidFill>
                <a:latin typeface="Arial" panose="020B0604020202020204" pitchFamily="34" charset="0"/>
                <a:cs typeface="Arial" panose="020B0604020202020204" pitchFamily="34" charset="0"/>
              </a:rPr>
              <a:t>Les boissons sucrées</a:t>
            </a:r>
            <a:br>
              <a:rPr lang="fr-CA" altLang="en-US" sz="3200" b="1" dirty="0">
                <a:solidFill>
                  <a:srgbClr val="006600"/>
                </a:solidFill>
                <a:latin typeface="Arial" panose="020B0604020202020204" pitchFamily="34" charset="0"/>
                <a:cs typeface="Arial" panose="020B0604020202020204" pitchFamily="34" charset="0"/>
              </a:rPr>
            </a:br>
            <a:r>
              <a:rPr lang="fr-CA" altLang="en-US" sz="3200" b="1" dirty="0">
                <a:solidFill>
                  <a:srgbClr val="006600"/>
                </a:solidFill>
                <a:latin typeface="Arial" panose="020B0604020202020204" pitchFamily="34" charset="0"/>
                <a:cs typeface="Arial" panose="020B0604020202020204" pitchFamily="34" charset="0"/>
              </a:rPr>
              <a:t>Questions, réponses et activités  </a:t>
            </a:r>
          </a:p>
        </p:txBody>
      </p:sp>
    </p:spTree>
    <p:extLst>
      <p:ext uri="{BB962C8B-B14F-4D97-AF65-F5344CB8AC3E}">
        <p14:creationId xmlns:p14="http://schemas.microsoft.com/office/powerpoint/2010/main" val="183662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0" y="936230"/>
            <a:ext cx="7020272" cy="792088"/>
          </a:xfrm>
        </p:spPr>
        <p:txBody>
          <a:bodyPr/>
          <a:lstStyle/>
          <a:p>
            <a:r>
              <a:rPr lang="en-CA" altLang="en-US" sz="3600" b="1" spc="-100" dirty="0">
                <a:solidFill>
                  <a:srgbClr val="006345"/>
                </a:solidFill>
                <a:latin typeface="Arial" panose="020B0604020202020204" pitchFamily="34" charset="0"/>
              </a:rPr>
              <a:t>Q : </a:t>
            </a:r>
            <a:r>
              <a:rPr lang="fr-CA" altLang="en-US" sz="3600" b="1" spc="-100" dirty="0" smtClean="0">
                <a:solidFill>
                  <a:srgbClr val="006345"/>
                </a:solidFill>
                <a:latin typeface="Arial" panose="020B0604020202020204" pitchFamily="34" charset="0"/>
              </a:rPr>
              <a:t>Qu’est-ce </a:t>
            </a:r>
            <a:r>
              <a:rPr lang="fr-CA" altLang="en-US" sz="3600" b="1" spc="-100" dirty="0">
                <a:solidFill>
                  <a:srgbClr val="006345"/>
                </a:solidFill>
                <a:latin typeface="Arial" panose="020B0604020202020204" pitchFamily="34" charset="0"/>
              </a:rPr>
              <a:t>qu’un sucre </a:t>
            </a:r>
            <a:r>
              <a:rPr lang="fr-CA" altLang="en-US" sz="3600" b="1" i="1" spc="-100" dirty="0">
                <a:solidFill>
                  <a:srgbClr val="006345"/>
                </a:solidFill>
                <a:latin typeface="Arial" panose="020B0604020202020204" pitchFamily="34" charset="0"/>
              </a:rPr>
              <a:t>libre</a:t>
            </a:r>
            <a:r>
              <a:rPr lang="fr-CA" altLang="en-US" sz="3600" b="1" spc="-100" dirty="0">
                <a:solidFill>
                  <a:srgbClr val="006345"/>
                </a:solidFill>
                <a:latin typeface="Arial" panose="020B0604020202020204" pitchFamily="34" charset="0"/>
              </a:rPr>
              <a:t>?</a:t>
            </a:r>
            <a:endParaRPr lang="fr-CA" altLang="en-US" sz="3600" b="1" spc="-100"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215516" y="1628800"/>
            <a:ext cx="6300700" cy="4896544"/>
          </a:xfrm>
        </p:spPr>
        <p:txBody>
          <a:bodyPr/>
          <a:lstStyle/>
          <a:p>
            <a:pPr marL="0" indent="0">
              <a:buClr>
                <a:srgbClr val="006600"/>
              </a:buClr>
              <a:buNone/>
            </a:pPr>
            <a:r>
              <a:rPr lang="fr-CA" altLang="en-US" sz="2800" b="1" dirty="0">
                <a:solidFill>
                  <a:srgbClr val="006345"/>
                </a:solidFill>
                <a:latin typeface="Arial" panose="020B0604020202020204" pitchFamily="34" charset="0"/>
              </a:rPr>
              <a:t>Réponse  </a:t>
            </a:r>
          </a:p>
          <a:p>
            <a:pPr>
              <a:buClr>
                <a:srgbClr val="006600"/>
              </a:buClr>
              <a:buFont typeface="Arial" panose="020B0604020202020204" pitchFamily="34" charset="0"/>
              <a:buChar char="•"/>
            </a:pPr>
            <a:r>
              <a:rPr lang="fr-CA" sz="2400" dirty="0">
                <a:latin typeface="Arial" panose="020B0604020202020204" pitchFamily="34" charset="0"/>
                <a:cs typeface="Arial" panose="020B0604020202020204" pitchFamily="34" charset="0"/>
              </a:rPr>
              <a:t>Les </a:t>
            </a:r>
            <a:r>
              <a:rPr lang="fr-CA" sz="2400" i="1" dirty="0">
                <a:latin typeface="Arial" panose="020B0604020202020204" pitchFamily="34" charset="0"/>
                <a:cs typeface="Arial" panose="020B0604020202020204" pitchFamily="34" charset="0"/>
              </a:rPr>
              <a:t>sucres libres </a:t>
            </a:r>
            <a:r>
              <a:rPr lang="fr-CA" sz="2400" dirty="0">
                <a:latin typeface="Arial" panose="020B0604020202020204" pitchFamily="34" charset="0"/>
                <a:cs typeface="Arial" panose="020B0604020202020204" pitchFamily="34" charset="0"/>
              </a:rPr>
              <a:t>sont les sucres qui sont </a:t>
            </a:r>
            <a:r>
              <a:rPr lang="fr-CA" sz="2400" b="1" dirty="0">
                <a:latin typeface="Arial" panose="020B0604020202020204" pitchFamily="34" charset="0"/>
                <a:cs typeface="Arial" panose="020B0604020202020204" pitchFamily="34" charset="0"/>
              </a:rPr>
              <a:t>ajoutés </a:t>
            </a:r>
            <a:r>
              <a:rPr lang="fr-CA" sz="2400" dirty="0">
                <a:latin typeface="Arial" panose="020B0604020202020204" pitchFamily="34" charset="0"/>
                <a:cs typeface="Arial" panose="020B0604020202020204" pitchFamily="34" charset="0"/>
              </a:rPr>
              <a:t>aux aliments par le </a:t>
            </a:r>
            <a:r>
              <a:rPr lang="fr-CA" sz="2400" b="1" dirty="0">
                <a:latin typeface="Arial" panose="020B0604020202020204" pitchFamily="34" charset="0"/>
                <a:cs typeface="Arial" panose="020B0604020202020204" pitchFamily="34" charset="0"/>
              </a:rPr>
              <a:t>fabricant, le cuisinier ou le consommateur. </a:t>
            </a:r>
            <a:endParaRPr lang="fr-CA" sz="2400" b="1" dirty="0" smtClean="0">
              <a:latin typeface="Arial" panose="020B0604020202020204" pitchFamily="34" charset="0"/>
              <a:cs typeface="Arial" panose="020B0604020202020204" pitchFamily="34" charset="0"/>
            </a:endParaRPr>
          </a:p>
          <a:p>
            <a:pPr>
              <a:buClr>
                <a:srgbClr val="006600"/>
              </a:buClr>
              <a:buFont typeface="Arial" panose="020B0604020202020204" pitchFamily="34" charset="0"/>
              <a:buChar char="•"/>
            </a:pPr>
            <a:endParaRPr lang="fr-CA" sz="800" b="1" dirty="0">
              <a:latin typeface="Arial" panose="020B0604020202020204" pitchFamily="34" charset="0"/>
              <a:cs typeface="Arial" panose="020B0604020202020204" pitchFamily="34" charset="0"/>
            </a:endParaRPr>
          </a:p>
          <a:p>
            <a:pPr>
              <a:buClr>
                <a:srgbClr val="006600"/>
              </a:buClr>
              <a:buFont typeface="Arial" panose="020B0604020202020204" pitchFamily="34" charset="0"/>
              <a:buChar char="•"/>
            </a:pPr>
            <a:r>
              <a:rPr lang="fr-CA" sz="2400" b="1" dirty="0">
                <a:latin typeface="Arial" panose="020B0604020202020204" pitchFamily="34" charset="0"/>
                <a:cs typeface="Arial" panose="020B0604020202020204" pitchFamily="34" charset="0"/>
              </a:rPr>
              <a:t>Les sucres libres englobent aussi les sucres naturels présents dans </a:t>
            </a:r>
            <a:r>
              <a:rPr lang="fr-CA" sz="2400" dirty="0">
                <a:latin typeface="Arial" panose="020B0604020202020204" pitchFamily="34" charset="0"/>
                <a:cs typeface="Arial" panose="020B0604020202020204" pitchFamily="34" charset="0"/>
              </a:rPr>
              <a:t>le miel, les sirops, les jus de fruits et les jus de fruits à base de concentré.  </a:t>
            </a:r>
          </a:p>
          <a:p>
            <a:pPr>
              <a:buClr>
                <a:srgbClr val="006600"/>
              </a:buClr>
              <a:buFont typeface="Arial" panose="020B0604020202020204" pitchFamily="34" charset="0"/>
              <a:buChar char="•"/>
            </a:pPr>
            <a:endParaRPr lang="fr-CA" sz="800" dirty="0">
              <a:latin typeface="Arial" panose="020B0604020202020204" pitchFamily="34" charset="0"/>
              <a:cs typeface="Arial" panose="020B0604020202020204" pitchFamily="34" charset="0"/>
            </a:endParaRPr>
          </a:p>
          <a:p>
            <a:pPr>
              <a:buClr>
                <a:srgbClr val="006600"/>
              </a:buClr>
              <a:buFont typeface="Arial" panose="020B0604020202020204" pitchFamily="34" charset="0"/>
              <a:buChar char="•"/>
            </a:pPr>
            <a:r>
              <a:rPr lang="fr-CA" sz="2400" b="1" dirty="0">
                <a:latin typeface="Arial" panose="020B0604020202020204" pitchFamily="34" charset="0"/>
                <a:cs typeface="Arial" panose="020B0604020202020204" pitchFamily="34" charset="0"/>
              </a:rPr>
              <a:t>Les sucres libres n’incluent pas les sucres naturellement présents dans les aliments, comme le lactose dans le lait ou le fructose dans les fruits. </a:t>
            </a:r>
            <a:endParaRPr lang="fr-CA" altLang="en-US" sz="2400" b="1" dirty="0">
              <a:solidFill>
                <a:srgbClr val="006600"/>
              </a:solidFill>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3"/>
            </p:custDataLst>
          </p:nvPr>
        </p:nvPicPr>
        <p:blipFill rotWithShape="1">
          <a:blip r:embed="rId6"/>
          <a:srcRect l="10996"/>
          <a:stretch/>
        </p:blipFill>
        <p:spPr>
          <a:xfrm>
            <a:off x="6863057" y="260648"/>
            <a:ext cx="2245447" cy="3052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fade">
                                      <p:cBhvr>
                                        <p:cTn id="14" dur="1000"/>
                                        <p:tgtEl>
                                          <p:spTgt spid="2051">
                                            <p:txEl>
                                              <p:pRg st="1" end="1"/>
                                            </p:txEl>
                                          </p:spTgt>
                                        </p:tgtEl>
                                      </p:cBhvr>
                                    </p:animEffect>
                                    <p:anim calcmode="lin" valueType="num">
                                      <p:cBhvr>
                                        <p:cTn id="15"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animEffect transition="in" filter="fade">
                                      <p:cBhvr>
                                        <p:cTn id="21" dur="1000"/>
                                        <p:tgtEl>
                                          <p:spTgt spid="2051">
                                            <p:txEl>
                                              <p:pRg st="3" end="3"/>
                                            </p:txEl>
                                          </p:spTgt>
                                        </p:tgtEl>
                                      </p:cBhvr>
                                    </p:animEffect>
                                    <p:anim calcmode="lin" valueType="num">
                                      <p:cBhvr>
                                        <p:cTn id="22"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51">
                                            <p:txEl>
                                              <p:pRg st="5" end="5"/>
                                            </p:txEl>
                                          </p:spTgt>
                                        </p:tgtEl>
                                        <p:attrNameLst>
                                          <p:attrName>style.visibility</p:attrName>
                                        </p:attrNameLst>
                                      </p:cBhvr>
                                      <p:to>
                                        <p:strVal val="visible"/>
                                      </p:to>
                                    </p:set>
                                    <p:animEffect transition="in" filter="fade">
                                      <p:cBhvr>
                                        <p:cTn id="28" dur="1000"/>
                                        <p:tgtEl>
                                          <p:spTgt spid="2051">
                                            <p:txEl>
                                              <p:pRg st="5" end="5"/>
                                            </p:txEl>
                                          </p:spTgt>
                                        </p:tgtEl>
                                      </p:cBhvr>
                                    </p:animEffect>
                                    <p:anim calcmode="lin" valueType="num">
                                      <p:cBhvr>
                                        <p:cTn id="29" dur="1000" fill="hold"/>
                                        <p:tgtEl>
                                          <p:spTgt spid="205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0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179512" y="1126187"/>
            <a:ext cx="7772400" cy="1143000"/>
          </a:xfrm>
        </p:spPr>
        <p:txBody>
          <a:bodyPr/>
          <a:lstStyle/>
          <a:p>
            <a:r>
              <a:rPr lang="fr-CA" altLang="en-US" b="1" dirty="0">
                <a:solidFill>
                  <a:srgbClr val="006345"/>
                </a:solidFill>
                <a:latin typeface="Arial" panose="020B0604020202020204" pitchFamily="34" charset="0"/>
              </a:rPr>
              <a:t>Activité</a:t>
            </a:r>
            <a:endParaRPr lang="fr-CA" altLang="en-US" b="1" dirty="0">
              <a:solidFill>
                <a:srgbClr val="006345"/>
              </a:solidFill>
              <a:latin typeface="Arial Black" panose="020B0A04020102020204" pitchFamily="34" charset="0"/>
            </a:endParaRPr>
          </a:p>
        </p:txBody>
      </p:sp>
      <p:sp>
        <p:nvSpPr>
          <p:cNvPr id="2051" name="Rectangle 3"/>
          <p:cNvSpPr>
            <a:spLocks noGrp="1" noChangeArrowheads="1"/>
          </p:cNvSpPr>
          <p:nvPr>
            <p:ph type="body" idx="1"/>
            <p:custDataLst>
              <p:tags r:id="rId2"/>
            </p:custDataLst>
          </p:nvPr>
        </p:nvSpPr>
        <p:spPr>
          <a:xfrm>
            <a:off x="323528" y="2204864"/>
            <a:ext cx="8132440" cy="4032448"/>
          </a:xfrm>
        </p:spPr>
        <p:txBody>
          <a:bodyPr/>
          <a:lstStyle/>
          <a:p>
            <a:pPr marL="514350" indent="-514350">
              <a:buFont typeface="+mj-lt"/>
              <a:buAutoNum type="arabicPeriod"/>
            </a:pPr>
            <a:r>
              <a:rPr lang="fr-CA" altLang="en-US" sz="2400" dirty="0">
                <a:latin typeface="Arial" panose="020B0604020202020204" pitchFamily="34" charset="0"/>
              </a:rPr>
              <a:t>Cette activité peut se faire avec l’ensemble de la classe, en groupes ou individuellement. </a:t>
            </a:r>
            <a:r>
              <a:rPr lang="fr-CA" altLang="en-US" sz="2400" dirty="0" smtClean="0">
                <a:latin typeface="Arial" panose="020B0604020202020204" pitchFamily="34" charset="0"/>
              </a:rPr>
              <a:t>Les images peuvent être présentées sur </a:t>
            </a:r>
            <a:r>
              <a:rPr lang="fr-CA" altLang="en-US" sz="2400" dirty="0">
                <a:latin typeface="Arial" panose="020B0604020202020204" pitchFamily="34" charset="0"/>
              </a:rPr>
              <a:t>le tableau interactif ou </a:t>
            </a:r>
            <a:r>
              <a:rPr lang="fr-CA" altLang="en-US" sz="2400" dirty="0" smtClean="0">
                <a:latin typeface="Arial" panose="020B0604020202020204" pitchFamily="34" charset="0"/>
              </a:rPr>
              <a:t>imprimées. </a:t>
            </a:r>
            <a:endParaRPr lang="fr-CA" altLang="en-US" sz="2400" dirty="0">
              <a:latin typeface="Arial" panose="020B0604020202020204" pitchFamily="34" charset="0"/>
            </a:endParaRPr>
          </a:p>
          <a:p>
            <a:pPr marL="514350" indent="-514350">
              <a:buFont typeface="+mj-lt"/>
              <a:buAutoNum type="arabicPeriod"/>
            </a:pPr>
            <a:endParaRPr lang="fr-CA" altLang="en-US" sz="1800" dirty="0">
              <a:latin typeface="Arial" panose="020B0604020202020204" pitchFamily="34" charset="0"/>
            </a:endParaRPr>
          </a:p>
          <a:p>
            <a:pPr marL="514350" indent="-514350">
              <a:buFont typeface="+mj-lt"/>
              <a:buAutoNum type="arabicPeriod"/>
            </a:pPr>
            <a:r>
              <a:rPr lang="fr-CA" altLang="en-US" sz="2400" dirty="0">
                <a:latin typeface="Arial" panose="020B0604020202020204" pitchFamily="34" charset="0"/>
              </a:rPr>
              <a:t>À partir des images qui suivent, déterminez si l’aliment contient des sucres libres.</a:t>
            </a:r>
          </a:p>
          <a:p>
            <a:pPr marL="514350" indent="-514350">
              <a:buFont typeface="+mj-lt"/>
              <a:buAutoNum type="arabicPeriod"/>
            </a:pPr>
            <a:endParaRPr lang="fr-CA" altLang="en-US" sz="1800" dirty="0">
              <a:latin typeface="Arial" panose="020B0604020202020204" pitchFamily="34" charset="0"/>
            </a:endParaRPr>
          </a:p>
          <a:p>
            <a:pPr marL="514350" indent="-514350">
              <a:buFont typeface="+mj-lt"/>
              <a:buAutoNum type="arabicPeriod"/>
            </a:pPr>
            <a:r>
              <a:rPr lang="fr-CA" altLang="en-US" sz="2400" dirty="0">
                <a:latin typeface="Arial" panose="020B0604020202020204" pitchFamily="34" charset="0"/>
              </a:rPr>
              <a:t>Confirmez </a:t>
            </a:r>
            <a:r>
              <a:rPr lang="fr-CA" altLang="en-US" sz="2400" dirty="0" smtClean="0">
                <a:latin typeface="Arial" panose="020B0604020202020204" pitchFamily="34" charset="0"/>
              </a:rPr>
              <a:t>les réponses en les </a:t>
            </a:r>
            <a:r>
              <a:rPr lang="fr-CA" altLang="en-US" sz="2400" dirty="0">
                <a:latin typeface="Arial" panose="020B0604020202020204" pitchFamily="34" charset="0"/>
              </a:rPr>
              <a:t>comparant aux réponses fournies.</a:t>
            </a:r>
            <a:r>
              <a:rPr lang="fr-CA" altLang="en-US" sz="2800" dirty="0">
                <a:latin typeface="Arial" panose="020B0604020202020204" pitchFamily="34" charset="0"/>
              </a:rPr>
              <a:t> </a:t>
            </a:r>
          </a:p>
        </p:txBody>
      </p:sp>
      <p:pic>
        <p:nvPicPr>
          <p:cNvPr id="4098" name="Picture 2" descr="Rubik, Cube, Puzzle, Game, Ernő"/>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228184" y="60643"/>
            <a:ext cx="2362998" cy="213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xEl>
                                              <p:pRg st="2" end="2"/>
                                            </p:txEl>
                                          </p:spTgt>
                                        </p:tgtEl>
                                        <p:attrNameLst>
                                          <p:attrName>style.visibility</p:attrName>
                                        </p:attrNameLst>
                                      </p:cBhvr>
                                      <p:to>
                                        <p:strVal val="visible"/>
                                      </p:to>
                                    </p:set>
                                    <p:animEffect transition="in" filter="fade">
                                      <p:cBhvr>
                                        <p:cTn id="14" dur="1000"/>
                                        <p:tgtEl>
                                          <p:spTgt spid="2051">
                                            <p:txEl>
                                              <p:pRg st="2" end="2"/>
                                            </p:txEl>
                                          </p:spTgt>
                                        </p:tgtEl>
                                      </p:cBhvr>
                                    </p:animEffect>
                                    <p:anim calcmode="lin" valueType="num">
                                      <p:cBhvr>
                                        <p:cTn id="15"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1">
                                            <p:txEl>
                                              <p:pRg st="4" end="4"/>
                                            </p:txEl>
                                          </p:spTgt>
                                        </p:tgtEl>
                                        <p:attrNameLst>
                                          <p:attrName>style.visibility</p:attrName>
                                        </p:attrNameLst>
                                      </p:cBhvr>
                                      <p:to>
                                        <p:strVal val="visible"/>
                                      </p:to>
                                    </p:set>
                                    <p:animEffect transition="in" filter="fade">
                                      <p:cBhvr>
                                        <p:cTn id="21" dur="1000"/>
                                        <p:tgtEl>
                                          <p:spTgt spid="2051">
                                            <p:txEl>
                                              <p:pRg st="4" end="4"/>
                                            </p:txEl>
                                          </p:spTgt>
                                        </p:tgtEl>
                                      </p:cBhvr>
                                    </p:animEffect>
                                    <p:anim calcmode="lin" valueType="num">
                                      <p:cBhvr>
                                        <p:cTn id="22"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14"/>
</p:tagLst>
</file>

<file path=ppt/tags/tag29.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Zurich BT"/>
        <a:ea typeface=""/>
        <a:cs typeface=""/>
      </a:majorFont>
      <a:minorFont>
        <a:latin typeface="Zurich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MLHUslide</Template>
  <TotalTime>304</TotalTime>
  <Words>1776</Words>
  <Application>Microsoft Office PowerPoint</Application>
  <PresentationFormat>On-screen Show (4:3)</PresentationFormat>
  <Paragraphs>275</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 Vérificateur de sucre dans les boissons sucrées   Guide d’utilisation  Y compris La façon d’utiliser le vérificateur Liens avec le curriculum :  Questions, réponses et activités pour renforcer l’apprentissage  </vt:lpstr>
      <vt:lpstr>Utiliser le vérificateur  https://www.healthunit.com/sugary-drinks-calculator </vt:lpstr>
      <vt:lpstr>Utiliser le vérificateur</vt:lpstr>
      <vt:lpstr>Trier les boissons</vt:lpstr>
      <vt:lpstr>Utiliser la section Questions, réponses et activités</vt:lpstr>
      <vt:lpstr>Les boissons sucrées Questions, réponses et activités  </vt:lpstr>
      <vt:lpstr>Q : Qu’est-ce qu’un sucre libre?</vt:lpstr>
      <vt:lpstr>Activité</vt:lpstr>
      <vt:lpstr> Réponse : Pas de sucres libres. La pomme de terre contient un glucide appelé amidon. Il faut à l’organisme plus de temps pour digérer ce glucide que pour digérer les sucres libres.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  J’ai entendu dire qu’il y a des vitamines et des minéraux dans le jus, alors, c’est bon pour moi, non? </vt:lpstr>
      <vt:lpstr>Activité</vt:lpstr>
      <vt:lpstr>Réponses : Fibres </vt:lpstr>
      <vt:lpstr>Réponses : Fibres</vt:lpstr>
      <vt:lpstr>Réponses : Antioxydants</vt:lpstr>
      <vt:lpstr>Réponses : Phytonutriments</vt:lpstr>
      <vt:lpstr>Réponses : Phytonutriments (suite)</vt:lpstr>
      <vt:lpstr>Réponses : Folate</vt:lpstr>
      <vt:lpstr>Q : Quelle quantité de sucre consomment l’enfant moyen, l’ado moyen et l’adulte moyen?</vt:lpstr>
      <vt:lpstr>Q : Quelle quantité de sucre consommons-nous et quel est l’effet de cette consommation sur notre santé?  </vt:lpstr>
      <vt:lpstr>Q : Combien de sucre consommons-nous et quel est l’effet de cette consommation sur notre santé?</vt:lpstr>
      <vt:lpstr>Q : Comment pouvons-nous réduire notre consommation de sucre? </vt:lpstr>
      <vt:lpstr>Q : Comment pouvons-nous réduire notre consommation de sucre?</vt:lpstr>
      <vt:lpstr>Q : Comment pouvons-nous réduire notre consommation de sucre?</vt:lpstr>
    </vt:vector>
  </TitlesOfParts>
  <Company>Middlesex London Health Unit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Callaghan</dc:creator>
  <cp:lastModifiedBy>Baillargeon,Louise</cp:lastModifiedBy>
  <cp:revision>253</cp:revision>
  <cp:lastPrinted>2003-05-06T15:11:26Z</cp:lastPrinted>
  <dcterms:created xsi:type="dcterms:W3CDTF">2017-11-16T17:29:23Z</dcterms:created>
  <dcterms:modified xsi:type="dcterms:W3CDTF">2019-01-24T15:28:11Z</dcterms:modified>
</cp:coreProperties>
</file>