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2.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15.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6.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17.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18.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19.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20.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21.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22.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23.xml" ContentType="application/vnd.openxmlformats-officedocument.presentationml.notesSlide+xml"/>
  <Override PartName="/ppt/tags/tag234.xml" ContentType="application/vnd.openxmlformats-officedocument.presentationml.tags+xml"/>
  <Override PartName="/ppt/notesSlides/notesSlide24.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notesSlides/notesSlide25.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26.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notesSlides/notesSlide27.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notesSlides/notesSlide28.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34"/>
  </p:notesMasterIdLst>
  <p:sldIdLst>
    <p:sldId id="256" r:id="rId5"/>
    <p:sldId id="312" r:id="rId6"/>
    <p:sldId id="313" r:id="rId7"/>
    <p:sldId id="260" r:id="rId8"/>
    <p:sldId id="342" r:id="rId9"/>
    <p:sldId id="262" r:id="rId10"/>
    <p:sldId id="336" r:id="rId11"/>
    <p:sldId id="332" r:id="rId12"/>
    <p:sldId id="333" r:id="rId13"/>
    <p:sldId id="334" r:id="rId14"/>
    <p:sldId id="335" r:id="rId15"/>
    <p:sldId id="337" r:id="rId16"/>
    <p:sldId id="319" r:id="rId17"/>
    <p:sldId id="320" r:id="rId18"/>
    <p:sldId id="321" r:id="rId19"/>
    <p:sldId id="322" r:id="rId20"/>
    <p:sldId id="324" r:id="rId21"/>
    <p:sldId id="326" r:id="rId22"/>
    <p:sldId id="325" r:id="rId23"/>
    <p:sldId id="327" r:id="rId24"/>
    <p:sldId id="341" r:id="rId25"/>
    <p:sldId id="338" r:id="rId26"/>
    <p:sldId id="330" r:id="rId27"/>
    <p:sldId id="316" r:id="rId28"/>
    <p:sldId id="339" r:id="rId29"/>
    <p:sldId id="304" r:id="rId30"/>
    <p:sldId id="307" r:id="rId31"/>
    <p:sldId id="311" r:id="rId32"/>
    <p:sldId id="309" r:id="rId3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Eckert" initials="JE" lastIdx="3" clrIdx="0">
    <p:extLst>
      <p:ext uri="{19B8F6BF-5375-455C-9EA6-DF929625EA0E}">
        <p15:presenceInfo xmlns:p15="http://schemas.microsoft.com/office/powerpoint/2012/main" userId="S::Jacqueline.Eckert@mlhu.on.ca::1f843b4d-32c0-467e-a6e0-8181a83124c8" providerId="AD"/>
      </p:ext>
    </p:extLst>
  </p:cmAuthor>
  <p:cmAuthor id="2" name="Molyka" initials="M" lastIdx="3" clrIdx="1">
    <p:extLst>
      <p:ext uri="{19B8F6BF-5375-455C-9EA6-DF929625EA0E}">
        <p15:presenceInfo xmlns:p15="http://schemas.microsoft.com/office/powerpoint/2012/main" userId="S::Molyka.Kong@mlhu.on.ca::9e8d481a-b264-45d1-b1a3-3ca4842bd4b0" providerId="AD"/>
      </p:ext>
    </p:extLst>
  </p:cmAuthor>
  <p:cmAuthor id="3" name="Michelle Nemeth" initials="MN" lastIdx="2" clrIdx="2">
    <p:extLst>
      <p:ext uri="{19B8F6BF-5375-455C-9EA6-DF929625EA0E}">
        <p15:presenceInfo xmlns:p15="http://schemas.microsoft.com/office/powerpoint/2012/main" userId="S::michelle.nemeth@mlhu.on.ca::c1652b37-f3bb-4c81-9633-a847dfef2613" providerId="AD"/>
      </p:ext>
    </p:extLst>
  </p:cmAuthor>
  <p:cmAuthor id="4" name="tradml@on.aibn.com" initials="t" lastIdx="1" clrIdx="3">
    <p:extLst>
      <p:ext uri="{19B8F6BF-5375-455C-9EA6-DF929625EA0E}">
        <p15:presenceInfo xmlns:p15="http://schemas.microsoft.com/office/powerpoint/2012/main" userId="496a00f52f6dea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45"/>
    <a:srgbClr val="9999FF"/>
    <a:srgbClr val="D7CE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593959-4DB9-F8EA-2CCC-CD3D77186F1E}" v="3" dt="2022-08-29T13:53:56.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6410"/>
  </p:normalViewPr>
  <p:slideViewPr>
    <p:cSldViewPr snapToGrid="0">
      <p:cViewPr varScale="1">
        <p:scale>
          <a:sx n="72" d="100"/>
          <a:sy n="72" d="100"/>
        </p:scale>
        <p:origin x="1176" y="67"/>
      </p:cViewPr>
      <p:guideLst/>
    </p:cSldViewPr>
  </p:slideViewPr>
  <p:outlineViewPr>
    <p:cViewPr>
      <p:scale>
        <a:sx n="33" d="100"/>
        <a:sy n="33" d="100"/>
      </p:scale>
      <p:origin x="0" y="-17892"/>
    </p:cViewPr>
  </p:outlineViewPr>
  <p:notesTextViewPr>
    <p:cViewPr>
      <p:scale>
        <a:sx n="1" d="1"/>
        <a:sy n="1" d="1"/>
      </p:scale>
      <p:origin x="0" y="0"/>
    </p:cViewPr>
  </p:notesTextViewPr>
  <p:sorterViewPr>
    <p:cViewPr>
      <p:scale>
        <a:sx n="100" d="100"/>
        <a:sy n="100" d="100"/>
      </p:scale>
      <p:origin x="0" y="-3318"/>
    </p:cViewPr>
  </p:sorter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6AF1C8C-AAC6-4DE5-BA97-7AAE717F41F6}" type="datetimeFigureOut">
              <a:rPr lang="en-US" smtClean="0"/>
              <a:t>10/17/2022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DF3DC4A-19F6-42CA-A5EF-5A7430E77B3B}" type="slidenum">
              <a:rPr lang="en-US" smtClean="0"/>
              <a:t>‹#›</a:t>
            </a:fld>
            <a:endParaRPr lang="en-US" dirty="0"/>
          </a:p>
        </p:txBody>
      </p:sp>
    </p:spTree>
    <p:extLst>
      <p:ext uri="{BB962C8B-B14F-4D97-AF65-F5344CB8AC3E}">
        <p14:creationId xmlns:p14="http://schemas.microsoft.com/office/powerpoint/2010/main" val="803611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exandu.ca/fr/stis/syphili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pvinfo.ca/fr/what-is-hpv/"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canada.ca/fr/sante-publique/services/publications/vie-saine/guide-canadien-immunisation-partie-4-agents-immunisation-active/page-9-vaccin-contre-virus-papillome-humain.html" TargetMode="External"/><Relationship Id="rId4" Type="http://schemas.openxmlformats.org/officeDocument/2006/relationships/hyperlink" Target="https://www.sexandu.ca/fr/stis/hpv/"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exandu.ca/fr/stis/hp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anada.ca/fr/sante-publique/services/publications/vie-saine/guide-canadien-immunisation-partie-4-agents-immunisation-active/page-9-vaccin-contre-virus-papillome-humain.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sexandu.ca/fr/stis/hpv/"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anada.ca/en/public-health/services/infectious-diseases/sexual-health-sexually-transmitted-infections/canadian-guidelines/sexually-transmitted-infections/genital-herpes-counselling-tool.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anada.ca/fr/sante-publique/services/maladies-infectieuses/sante-sexuelle-infections-transmissibles-sexuellement/lignes-directrices-canadiennes/infections-transmissibles-sexuellement/herpes-genital-outil-counselling.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exandu.ca/stis/hepatitis-b/"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sexandu.ca/fr/stis/hepatitis-c/" TargetMode="External"/><Relationship Id="rId4" Type="http://schemas.openxmlformats.org/officeDocument/2006/relationships/hyperlink" Target="https://www.sexandu.ca/stis/hepatitis-c/"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exandu.ca/stis/hepatitis-b/"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sexandu.ca/fr/sti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teachingsexualhealth.ca/teachers/resource/utliser-un-condom/"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unsplash.com/photos/Wb-rLP27Gvo" TargetMode="External"/><Relationship Id="rId4" Type="http://schemas.openxmlformats.org/officeDocument/2006/relationships/hyperlink" Target="https://www.sexandu.ca/fr/contraception/non-hormonal-contraception/"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healthunit.com/school-team#secondary"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healthunit.com/pap-smears" TargetMode="External"/><Relationship Id="rId5" Type="http://schemas.openxmlformats.org/officeDocument/2006/relationships/hyperlink" Target="http://healthunit.com/emergency-contraceptive" TargetMode="External"/><Relationship Id="rId4" Type="http://schemas.openxmlformats.org/officeDocument/2006/relationships/hyperlink" Target="http://healthunit.com/birth-contro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jeunessejecoute.ca/information/jeu-questionnaire-consentement/?_ga=2.155294971.179751271.1657314429-197194673.1655826958"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AaKoSIeLAKc"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exandu.ca/fr/sti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52525"/>
            <a:ext cx="5584825" cy="3141663"/>
          </a:xfrm>
        </p:spPr>
      </p:sp>
      <p:sp>
        <p:nvSpPr>
          <p:cNvPr id="3" name="Notes Placeholder 2"/>
          <p:cNvSpPr>
            <a:spLocks noGrp="1"/>
          </p:cNvSpPr>
          <p:nvPr>
            <p:ph type="body" idx="1"/>
          </p:nvPr>
        </p:nvSpPr>
        <p:spPr/>
        <p:txBody>
          <a:bodyPr/>
          <a:lstStyle/>
          <a:p>
            <a:r>
              <a:rPr lang="fr-CA" dirty="0"/>
              <a:t>Afin de créer un milieu inclusif pour tous les élèves quel que soit leur identité de genre, lorsque nous discutons des différences physiques, nous utilisons le nom des parties du corps et des hormones plutôt que d’utiliser les genres. </a:t>
            </a:r>
            <a:endParaRPr lang="fr-CA" dirty="0">
              <a:cs typeface="Calibri"/>
            </a:endParaRPr>
          </a:p>
        </p:txBody>
      </p:sp>
      <p:sp>
        <p:nvSpPr>
          <p:cNvPr id="4" name="Slide Number Placeholder 3"/>
          <p:cNvSpPr>
            <a:spLocks noGrp="1"/>
          </p:cNvSpPr>
          <p:nvPr>
            <p:ph type="sldNum" sz="quarter" idx="5"/>
          </p:nvPr>
        </p:nvSpPr>
        <p:spPr/>
        <p:txBody>
          <a:bodyPr/>
          <a:lstStyle/>
          <a:p>
            <a:fld id="{6DF3DC4A-19F6-42CA-A5EF-5A7430E77B3B}" type="slidenum">
              <a:rPr lang="en-US" smtClean="0"/>
              <a:t>1</a:t>
            </a:fld>
            <a:endParaRPr lang="en-US" dirty="0"/>
          </a:p>
        </p:txBody>
      </p:sp>
    </p:spTree>
    <p:extLst>
      <p:ext uri="{BB962C8B-B14F-4D97-AF65-F5344CB8AC3E}">
        <p14:creationId xmlns:p14="http://schemas.microsoft.com/office/powerpoint/2010/main" val="3389157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dirty="0">
                <a:latin typeface="Arial"/>
                <a:cs typeface="Arial"/>
              </a:rPr>
              <a:t>La gonorrhée se transmet lors de rapports sexuels oraux, vaginaux ou anaux non protégés. </a:t>
            </a:r>
          </a:p>
          <a:p>
            <a:endParaRPr lang="fr-CA" dirty="0">
              <a:latin typeface="Arial"/>
              <a:cs typeface="Arial"/>
            </a:endParaRPr>
          </a:p>
          <a:p>
            <a:r>
              <a:rPr lang="fr-CA" dirty="0">
                <a:latin typeface="Arial"/>
                <a:cs typeface="Arial"/>
              </a:rPr>
              <a:t>- En général, on la détecte au moyen d’une analyse d’urine. Si la personne a un écoulement, on pourrait faire un écouvillonnage pour écarter toute autre infection.</a:t>
            </a:r>
          </a:p>
          <a:p>
            <a:endParaRPr lang="fr-CA" dirty="0">
              <a:latin typeface="Arial"/>
              <a:cs typeface="Arial"/>
            </a:endParaRPr>
          </a:p>
          <a:p>
            <a:r>
              <a:rPr lang="fr-CA" dirty="0">
                <a:latin typeface="Arial"/>
                <a:cs typeface="Arial"/>
              </a:rPr>
              <a:t>- Se traite par la prise d’antibiotiques administrés par voie orale ou par injection. Les personnes traitées peuvent être réinfectées si elles sont de nouveau exposées à la bactérie. </a:t>
            </a:r>
          </a:p>
          <a:p>
            <a:endParaRPr lang="fr-CA" dirty="0">
              <a:latin typeface="Arial"/>
              <a:cs typeface="Arial"/>
            </a:endParaRPr>
          </a:p>
          <a:p>
            <a:r>
              <a:rPr lang="fr-CA" dirty="0">
                <a:latin typeface="Arial"/>
                <a:cs typeface="Arial"/>
              </a:rPr>
              <a:t>La gonorrhée non traitée peut entraîner une atteinte inflammatoire pelvienne et réduire les chances de tomber enceinte.</a:t>
            </a:r>
            <a:endParaRPr lang="fr-CA" dirty="0"/>
          </a:p>
          <a:p>
            <a:endParaRPr lang="fr-CA" altLang="en-US" dirty="0">
              <a:latin typeface="Arial"/>
              <a:cs typeface="Arial"/>
            </a:endParaRPr>
          </a:p>
          <a:p>
            <a:endParaRPr lang="fr-CA" altLang="en-US" dirty="0">
              <a:latin typeface="Arial"/>
              <a:cs typeface="Arial"/>
            </a:endParaRPr>
          </a:p>
          <a:p>
            <a:r>
              <a:rPr lang="fr-CA" altLang="en-US" dirty="0">
                <a:latin typeface="Times New Roman"/>
                <a:cs typeface="Times New Roman"/>
              </a:rPr>
              <a:t>Référence :</a:t>
            </a:r>
          </a:p>
          <a:p>
            <a:endParaRPr lang="fr-CA" altLang="en-US" dirty="0">
              <a:latin typeface="Times New Roman"/>
              <a:cs typeface="Times New Roman"/>
            </a:endParaRPr>
          </a:p>
          <a:p>
            <a:r>
              <a:rPr lang="fr-CA" dirty="0"/>
              <a:t>Image : Canva </a:t>
            </a:r>
          </a:p>
        </p:txBody>
      </p:sp>
      <p:sp>
        <p:nvSpPr>
          <p:cNvPr id="4" name="Slide Number Placeholder 3"/>
          <p:cNvSpPr>
            <a:spLocks noGrp="1"/>
          </p:cNvSpPr>
          <p:nvPr>
            <p:ph type="sldNum" sz="quarter" idx="5"/>
          </p:nvPr>
        </p:nvSpPr>
        <p:spPr/>
        <p:txBody>
          <a:bodyPr/>
          <a:lstStyle/>
          <a:p>
            <a:fld id="{FFA4F6F7-D354-4F7A-83CD-BBE40742BBC2}" type="slidenum">
              <a:rPr lang="en-US" smtClean="0"/>
              <a:t>10</a:t>
            </a:fld>
            <a:endParaRPr lang="en-US" dirty="0"/>
          </a:p>
        </p:txBody>
      </p:sp>
    </p:spTree>
    <p:extLst>
      <p:ext uri="{BB962C8B-B14F-4D97-AF65-F5344CB8AC3E}">
        <p14:creationId xmlns:p14="http://schemas.microsoft.com/office/powerpoint/2010/main" val="1614204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87450"/>
            <a:ext cx="5584825" cy="3141663"/>
          </a:xfrm>
        </p:spPr>
      </p:sp>
      <p:sp>
        <p:nvSpPr>
          <p:cNvPr id="3" name="Notes Placeholder 2"/>
          <p:cNvSpPr>
            <a:spLocks noGrp="1"/>
          </p:cNvSpPr>
          <p:nvPr>
            <p:ph type="body" idx="1"/>
          </p:nvPr>
        </p:nvSpPr>
        <p:spPr/>
        <p:txBody>
          <a:bodyPr/>
          <a:lstStyle/>
          <a:p>
            <a:r>
              <a:rPr lang="fr-CA" altLang="en-US" dirty="0">
                <a:latin typeface="Arial"/>
                <a:cs typeface="Arial"/>
              </a:rPr>
              <a:t>La syphilis se transmet lors de rapports sexuels oraux, vaginaux ou anaux non protégés. La syphilis est une ITSS.  </a:t>
            </a:r>
          </a:p>
          <a:p>
            <a:endParaRPr lang="fr-CA" dirty="0">
              <a:latin typeface="Arial"/>
              <a:cs typeface="Arial"/>
            </a:endParaRPr>
          </a:p>
          <a:p>
            <a:r>
              <a:rPr lang="fr-CA" dirty="0">
                <a:latin typeface="Arial"/>
                <a:cs typeface="Arial"/>
              </a:rPr>
              <a:t>- On peut la détecter au moyen d’une analyse de sang.  </a:t>
            </a:r>
          </a:p>
          <a:p>
            <a:endParaRPr lang="fr-CA" dirty="0">
              <a:latin typeface="Arial"/>
              <a:cs typeface="Arial"/>
            </a:endParaRPr>
          </a:p>
          <a:p>
            <a:r>
              <a:rPr lang="fr-CA" dirty="0">
                <a:latin typeface="Arial"/>
                <a:cs typeface="Arial"/>
              </a:rPr>
              <a:t>- On peut la traiter par une série d’injections (piqûres) intramusculaires d’un antibiotique. </a:t>
            </a:r>
          </a:p>
          <a:p>
            <a:endParaRPr lang="fr-CA" dirty="0">
              <a:latin typeface="Arial"/>
              <a:cs typeface="Arial"/>
            </a:endParaRPr>
          </a:p>
          <a:p>
            <a:r>
              <a:rPr lang="fr-CA" dirty="0">
                <a:latin typeface="Arial"/>
                <a:cs typeface="Arial"/>
              </a:rPr>
              <a:t>Les personnes traitées peuvent être réinfectées si elles sont de nouveau exposées à la bactérie. </a:t>
            </a:r>
          </a:p>
          <a:p>
            <a:endParaRPr lang="fr-CA" dirty="0">
              <a:latin typeface="Arial"/>
              <a:cs typeface="Arial"/>
            </a:endParaRPr>
          </a:p>
          <a:p>
            <a:r>
              <a:rPr lang="fr-CA" dirty="0">
                <a:latin typeface="Arial"/>
                <a:cs typeface="Arial"/>
              </a:rPr>
              <a:t>La syphilis non traitée peut entraîner des complications potentiellement mortelles </a:t>
            </a:r>
            <a:r>
              <a:rPr lang="fr-CA" b="0" i="0" dirty="0">
                <a:solidFill>
                  <a:srgbClr val="000000"/>
                </a:solidFill>
                <a:effectLst/>
                <a:latin typeface="Roboto" panose="02000000000000000000" pitchFamily="2" charset="0"/>
              </a:rPr>
              <a:t>ainsi que des dommages permanents au cerveau, au cœur, aux os et aux vaisseaux sanguins.</a:t>
            </a:r>
            <a:endParaRPr lang="fr-CA" dirty="0"/>
          </a:p>
          <a:p>
            <a:endParaRPr lang="fr-CA" dirty="0"/>
          </a:p>
          <a:p>
            <a:r>
              <a:rPr lang="fr-CA" dirty="0"/>
              <a:t>Référence : </a:t>
            </a:r>
            <a:r>
              <a:rPr lang="fr-CA" dirty="0">
                <a:hlinkClick r:id="rId3"/>
              </a:rPr>
              <a:t>https://www.sexandu.ca/fr/stis/syphilis/</a:t>
            </a:r>
            <a:r>
              <a:rPr lang="fr-CA" dirty="0"/>
              <a:t> </a:t>
            </a:r>
            <a:endParaRPr lang="fr-CA" dirty="0">
              <a:cs typeface="Calibri"/>
            </a:endParaRPr>
          </a:p>
          <a:p>
            <a:endParaRPr lang="fr-CA" dirty="0">
              <a:latin typeface="Calibri" panose="020F0502020204030204"/>
              <a:cs typeface="Calibri" panose="020F0502020204030204"/>
            </a:endParaRPr>
          </a:p>
          <a:p>
            <a:r>
              <a:rPr lang="fr-CA" dirty="0"/>
              <a:t>Image : Canva </a:t>
            </a:r>
          </a:p>
          <a:p>
            <a:endParaRPr lang="fr-CA" altLang="en-US" dirty="0">
              <a:latin typeface="Arial"/>
              <a:cs typeface="Arial"/>
            </a:endParaRPr>
          </a:p>
          <a:p>
            <a:endParaRPr lang="fr-CA" altLang="en-US" dirty="0">
              <a:latin typeface="Arial"/>
              <a:cs typeface="Arial"/>
            </a:endParaRPr>
          </a:p>
          <a:p>
            <a:endParaRPr lang="en-US" altLang="en-US" dirty="0">
              <a:latin typeface="Times New Roman"/>
              <a:cs typeface="Times New Roman"/>
            </a:endParaRPr>
          </a:p>
          <a:p>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11</a:t>
            </a:fld>
            <a:endParaRPr lang="en-US" dirty="0"/>
          </a:p>
        </p:txBody>
      </p:sp>
    </p:spTree>
    <p:extLst>
      <p:ext uri="{BB962C8B-B14F-4D97-AF65-F5344CB8AC3E}">
        <p14:creationId xmlns:p14="http://schemas.microsoft.com/office/powerpoint/2010/main" val="1376499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Image : Canva</a:t>
            </a:r>
          </a:p>
          <a:p>
            <a:r>
              <a:rPr lang="en-CA" dirty="0">
                <a:solidFill>
                  <a:srgbClr val="FF0000"/>
                </a:solidFill>
                <a:cs typeface="Calibri"/>
              </a:rPr>
              <a:t>VPH</a:t>
            </a:r>
          </a:p>
          <a:p>
            <a:r>
              <a:rPr lang="fr-CA" dirty="0">
                <a:solidFill>
                  <a:srgbClr val="FF0000"/>
                </a:solidFill>
                <a:cs typeface="Calibri"/>
              </a:rPr>
              <a:t>Herpès simplex</a:t>
            </a:r>
          </a:p>
          <a:p>
            <a:r>
              <a:rPr lang="fr-CA" dirty="0">
                <a:solidFill>
                  <a:srgbClr val="FF0000"/>
                </a:solidFill>
                <a:cs typeface="Calibri"/>
              </a:rPr>
              <a:t>Hépatite</a:t>
            </a:r>
          </a:p>
          <a:p>
            <a:r>
              <a:rPr lang="fr-CA" dirty="0">
                <a:solidFill>
                  <a:srgbClr val="FF0000"/>
                </a:solidFill>
                <a:cs typeface="Calibri"/>
              </a:rPr>
              <a:t>VIH</a:t>
            </a:r>
          </a:p>
          <a:p>
            <a:r>
              <a:rPr lang="en-CA" dirty="0">
                <a:cs typeface="Calibri"/>
              </a:rPr>
              <a:t> </a:t>
            </a:r>
          </a:p>
        </p:txBody>
      </p:sp>
      <p:sp>
        <p:nvSpPr>
          <p:cNvPr id="4" name="Slide Number Placeholder 3"/>
          <p:cNvSpPr>
            <a:spLocks noGrp="1"/>
          </p:cNvSpPr>
          <p:nvPr>
            <p:ph type="sldNum" sz="quarter" idx="5"/>
          </p:nvPr>
        </p:nvSpPr>
        <p:spPr/>
        <p:txBody>
          <a:bodyPr/>
          <a:lstStyle/>
          <a:p>
            <a:fld id="{FFA4F6F7-D354-4F7A-83CD-BBE40742BBC2}" type="slidenum">
              <a:rPr lang="en-US" smtClean="0"/>
              <a:t>12</a:t>
            </a:fld>
            <a:endParaRPr lang="en-US" dirty="0"/>
          </a:p>
        </p:txBody>
      </p:sp>
    </p:spTree>
    <p:extLst>
      <p:ext uri="{BB962C8B-B14F-4D97-AF65-F5344CB8AC3E}">
        <p14:creationId xmlns:p14="http://schemas.microsoft.com/office/powerpoint/2010/main" val="1510282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Les personnes qui ont une infection au VPH risquent d’être réinfectées et d’avoir une infection persistante au VPH. Tant les verrues génitales que les changements anormaux (précancéreux) du col de l’utérus peuvent survenir de nouveau. </a:t>
            </a:r>
          </a:p>
          <a:p>
            <a:endParaRPr lang="fr-CA" dirty="0"/>
          </a:p>
          <a:p>
            <a:r>
              <a:rPr lang="fr-CA" dirty="0"/>
              <a:t>Références </a:t>
            </a:r>
            <a:endParaRPr lang="fr-CA" dirty="0">
              <a:cs typeface="Calibri"/>
            </a:endParaRPr>
          </a:p>
          <a:p>
            <a:r>
              <a:rPr lang="en-US" dirty="0">
                <a:cs typeface="Calibri"/>
                <a:hlinkClick r:id="rId3"/>
              </a:rPr>
              <a:t>https://www.hpvinfo.ca/fr/what-is-hpv/</a:t>
            </a:r>
            <a:endParaRPr lang="en-US" dirty="0">
              <a:cs typeface="Calibri"/>
            </a:endParaRPr>
          </a:p>
          <a:p>
            <a:endParaRPr lang="en-US" dirty="0"/>
          </a:p>
          <a:p>
            <a:r>
              <a:rPr lang="en-US" dirty="0">
                <a:ea typeface="Calibri" panose="020F0502020204030204"/>
                <a:cs typeface="Calibri"/>
                <a:hlinkClick r:id="rId4"/>
              </a:rPr>
              <a:t>https://www.sexandu.ca/fr/stis/hpv/</a:t>
            </a:r>
            <a:endParaRPr lang="en-US" dirty="0">
              <a:ea typeface="Calibri" panose="020F0502020204030204"/>
              <a:cs typeface="Calibri"/>
            </a:endParaRPr>
          </a:p>
          <a:p>
            <a:endParaRPr lang="en-US" dirty="0">
              <a:ea typeface="Calibri" panose="020F0502020204030204"/>
              <a:cs typeface="Calibri"/>
            </a:endParaRPr>
          </a:p>
          <a:p>
            <a:r>
              <a:rPr lang="en-US" dirty="0">
                <a:hlinkClick r:id="rId5"/>
              </a:rPr>
              <a:t>https://www.canada.ca/fr/sante-publique/services/publications/vie-saine/guide-canadien-immunisation-partie-4-agents-immunisation-active/page-9-vaccin-contre-virus-papillome-humain.html</a:t>
            </a:r>
            <a:endParaRPr lang="en-US" dirty="0"/>
          </a:p>
          <a:p>
            <a:endParaRPr lang="en-US" dirty="0"/>
          </a:p>
          <a:p>
            <a:r>
              <a:rPr lang="en-CA" dirty="0"/>
              <a:t>Image : Canva </a:t>
            </a:r>
            <a:endParaRPr lang="en-US" dirty="0"/>
          </a:p>
        </p:txBody>
      </p:sp>
      <p:sp>
        <p:nvSpPr>
          <p:cNvPr id="4" name="Slide Number Placeholder 3"/>
          <p:cNvSpPr>
            <a:spLocks noGrp="1"/>
          </p:cNvSpPr>
          <p:nvPr>
            <p:ph type="sldNum" sz="quarter" idx="5"/>
          </p:nvPr>
        </p:nvSpPr>
        <p:spPr/>
        <p:txBody>
          <a:bodyPr/>
          <a:lstStyle/>
          <a:p>
            <a:fld id="{6DF3DC4A-19F6-42CA-A5EF-5A7430E77B3B}" type="slidenum">
              <a:rPr lang="en-US" smtClean="0"/>
              <a:t>13</a:t>
            </a:fld>
            <a:endParaRPr lang="en-US" dirty="0"/>
          </a:p>
        </p:txBody>
      </p:sp>
    </p:spTree>
    <p:extLst>
      <p:ext uri="{BB962C8B-B14F-4D97-AF65-F5344CB8AC3E}">
        <p14:creationId xmlns:p14="http://schemas.microsoft.com/office/powerpoint/2010/main" val="1858326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cs typeface="Calibri"/>
              </a:rPr>
              <a:t>Il n’existe aucun moyen de guérir une personne infectée au VPH. Le corps doit se débarrasser de l’infection de lui-même. En général, les personnes ayant un bon système immunitaire se débarrassent du virus en moins de deux ans.</a:t>
            </a:r>
          </a:p>
          <a:p>
            <a:endParaRPr lang="fr-CA" dirty="0">
              <a:cs typeface="Calibri"/>
            </a:endParaRPr>
          </a:p>
          <a:p>
            <a:r>
              <a:rPr lang="fr-CA" dirty="0">
                <a:cs typeface="Calibri"/>
              </a:rPr>
              <a:t>Il existe des traitements pour les verrues génitales et les changements que le virus provoque dans les cellules. Toutefois, les verrues continueront à réapparaître jusqu’à</a:t>
            </a:r>
          </a:p>
          <a:p>
            <a:r>
              <a:rPr lang="fr-CA" dirty="0">
                <a:cs typeface="Calibri"/>
              </a:rPr>
              <a:t>ce que le corps ait éliminé le virus. </a:t>
            </a:r>
          </a:p>
          <a:p>
            <a:endParaRPr lang="fr-CA" dirty="0">
              <a:cs typeface="Calibri"/>
            </a:endParaRPr>
          </a:p>
          <a:p>
            <a:r>
              <a:rPr lang="fr-CA" dirty="0"/>
              <a:t>Le VPH et les verrues génitales se transmettent par le contact peau à peau. </a:t>
            </a:r>
          </a:p>
          <a:p>
            <a:endParaRPr lang="fr-CA" dirty="0"/>
          </a:p>
          <a:p>
            <a:r>
              <a:rPr lang="fr-CA" dirty="0"/>
              <a:t>Le rasage de la région génitale en présence de verrues peut favoriser leur propagation. </a:t>
            </a:r>
          </a:p>
          <a:p>
            <a:endParaRPr lang="fr-CA" dirty="0"/>
          </a:p>
          <a:p>
            <a:r>
              <a:rPr lang="fr-CA" dirty="0">
                <a:cs typeface="Calibri"/>
              </a:rPr>
              <a:t>Référence </a:t>
            </a:r>
            <a:r>
              <a:rPr lang="en-US" dirty="0">
                <a:cs typeface="Calibri"/>
              </a:rPr>
              <a:t>: </a:t>
            </a:r>
            <a:r>
              <a:rPr lang="en-US" dirty="0">
                <a:cs typeface="Calibri"/>
                <a:hlinkClick r:id="rId3"/>
              </a:rPr>
              <a:t>https://www.sexandu.ca/fr/stis/hpv/</a:t>
            </a:r>
            <a:endParaRPr lang="en-US" dirty="0">
              <a:cs typeface="Calibri"/>
            </a:endParaRPr>
          </a:p>
          <a:p>
            <a:endParaRPr lang="en-US" dirty="0">
              <a:cs typeface="Calibri"/>
            </a:endParaRPr>
          </a:p>
          <a:p>
            <a:r>
              <a:rPr lang="en-CA" dirty="0"/>
              <a:t>Image : Canva </a:t>
            </a:r>
            <a:endParaRPr lang="en-US" dirty="0"/>
          </a:p>
        </p:txBody>
      </p:sp>
      <p:sp>
        <p:nvSpPr>
          <p:cNvPr id="4" name="Slide Number Placeholder 3"/>
          <p:cNvSpPr>
            <a:spLocks noGrp="1"/>
          </p:cNvSpPr>
          <p:nvPr>
            <p:ph type="sldNum" sz="quarter" idx="5"/>
          </p:nvPr>
        </p:nvSpPr>
        <p:spPr/>
        <p:txBody>
          <a:bodyPr/>
          <a:lstStyle/>
          <a:p>
            <a:fld id="{6DF3DC4A-19F6-42CA-A5EF-5A7430E77B3B}" type="slidenum">
              <a:rPr lang="en-US" smtClean="0"/>
              <a:t>14</a:t>
            </a:fld>
            <a:endParaRPr lang="en-US" dirty="0"/>
          </a:p>
        </p:txBody>
      </p:sp>
    </p:spTree>
    <p:extLst>
      <p:ext uri="{BB962C8B-B14F-4D97-AF65-F5344CB8AC3E}">
        <p14:creationId xmlns:p14="http://schemas.microsoft.com/office/powerpoint/2010/main" val="296193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fr-CA" dirty="0"/>
              <a:t>Référence</a:t>
            </a:r>
            <a:r>
              <a:rPr lang="en-US" dirty="0"/>
              <a:t> : https://www.sexandu.ca/fr/stis/hpv/</a:t>
            </a:r>
          </a:p>
          <a:p>
            <a:endParaRPr lang="en-US" dirty="0">
              <a:cs typeface="Calibri"/>
            </a:endParaRPr>
          </a:p>
          <a:p>
            <a:r>
              <a:rPr lang="en-CA" dirty="0"/>
              <a:t>Image : Canva </a:t>
            </a:r>
            <a:endParaRPr lang="en-US" dirty="0"/>
          </a:p>
          <a:p>
            <a:endParaRPr lang="en-US" dirty="0">
              <a:cs typeface="Calibri"/>
            </a:endParaRPr>
          </a:p>
          <a:p>
            <a:endParaRPr lang="en-US" dirty="0">
              <a:cs typeface="Calibri"/>
            </a:endParaRPr>
          </a:p>
          <a:p>
            <a:pPr marL="466618" indent="-466618">
              <a:lnSpc>
                <a:spcPct val="90000"/>
              </a:lnSpc>
              <a:spcBef>
                <a:spcPts val="1021"/>
              </a:spcBef>
              <a:buFont typeface="Arial"/>
              <a:buChar char="•"/>
            </a:pPr>
            <a:endParaRPr lang="en-US" dirty="0">
              <a:cs typeface="Calibri"/>
            </a:endParaRPr>
          </a:p>
          <a:p>
            <a:r>
              <a:rPr lang="en-US" dirty="0">
                <a:cs typeface="Calibri"/>
              </a:rPr>
              <a:t> </a:t>
            </a:r>
          </a:p>
        </p:txBody>
      </p:sp>
      <p:sp>
        <p:nvSpPr>
          <p:cNvPr id="4" name="Slide Number Placeholder 3"/>
          <p:cNvSpPr>
            <a:spLocks noGrp="1"/>
          </p:cNvSpPr>
          <p:nvPr>
            <p:ph type="sldNum" sz="quarter" idx="5"/>
          </p:nvPr>
        </p:nvSpPr>
        <p:spPr/>
        <p:txBody>
          <a:bodyPr/>
          <a:lstStyle/>
          <a:p>
            <a:fld id="{6DF3DC4A-19F6-42CA-A5EF-5A7430E77B3B}" type="slidenum">
              <a:rPr lang="en-US" smtClean="0"/>
              <a:t>15</a:t>
            </a:fld>
            <a:endParaRPr lang="en-US" dirty="0"/>
          </a:p>
        </p:txBody>
      </p:sp>
    </p:spTree>
    <p:extLst>
      <p:ext uri="{BB962C8B-B14F-4D97-AF65-F5344CB8AC3E}">
        <p14:creationId xmlns:p14="http://schemas.microsoft.com/office/powerpoint/2010/main" val="2665348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829096"/>
          </a:xfrm>
        </p:spPr>
        <p:txBody>
          <a:bodyPr/>
          <a:lstStyle/>
          <a:p>
            <a:r>
              <a:rPr lang="fr-CA" dirty="0">
                <a:cs typeface="Calibri"/>
              </a:rPr>
              <a:t>Le vaccin est le plus efficace s’il est administré avant le début de l’activité sexuelle. S’il est administré plus tard, il peut quand même aider à réduire les risques de maladies associées au VIH. </a:t>
            </a:r>
          </a:p>
          <a:p>
            <a:endParaRPr lang="fr-CA" dirty="0">
              <a:cs typeface="Calibri"/>
            </a:endParaRPr>
          </a:p>
          <a:p>
            <a:r>
              <a:rPr lang="fr-CA" dirty="0">
                <a:cs typeface="Calibri"/>
              </a:rPr>
              <a:t>Le vaccin contre le VPH est offert à l’école aux élèves de 7</a:t>
            </a:r>
            <a:r>
              <a:rPr lang="fr-CA" baseline="30000" dirty="0">
                <a:cs typeface="Calibri"/>
              </a:rPr>
              <a:t>e</a:t>
            </a:r>
            <a:r>
              <a:rPr lang="fr-CA" dirty="0">
                <a:cs typeface="Calibri"/>
              </a:rPr>
              <a:t> et de 8</a:t>
            </a:r>
            <a:r>
              <a:rPr lang="fr-CA" baseline="30000" dirty="0">
                <a:cs typeface="Calibri"/>
              </a:rPr>
              <a:t>e</a:t>
            </a:r>
            <a:r>
              <a:rPr lang="fr-CA" dirty="0">
                <a:cs typeface="Calibri"/>
              </a:rPr>
              <a:t> année dans le cadre du programme de vaccination.  </a:t>
            </a:r>
          </a:p>
          <a:p>
            <a:endParaRPr lang="fr-CA" dirty="0">
              <a:cs typeface="Calibri"/>
            </a:endParaRPr>
          </a:p>
          <a:p>
            <a:r>
              <a:rPr lang="fr-CA" dirty="0">
                <a:cs typeface="Calibri"/>
              </a:rPr>
              <a:t>Les condoms peuvent aider à éviter la propagation du VPH, mais ils n’assurent pas une protection complète.</a:t>
            </a:r>
            <a:endParaRPr lang="fr-CA" dirty="0"/>
          </a:p>
          <a:p>
            <a:pPr marL="466618" indent="-466618">
              <a:lnSpc>
                <a:spcPct val="90000"/>
              </a:lnSpc>
              <a:spcBef>
                <a:spcPts val="1021"/>
              </a:spcBef>
              <a:buFont typeface="Arial"/>
              <a:buChar char="•"/>
            </a:pPr>
            <a:r>
              <a:rPr lang="fr-CA" dirty="0"/>
              <a:t>Au Canada, la vaccination est approuvée pour les personnes ayant un vagin de 9 à 45 ans et les personnes ayant un pénis de 9 à 26 ans. </a:t>
            </a:r>
          </a:p>
          <a:p>
            <a:endParaRPr lang="fr-CA" dirty="0"/>
          </a:p>
          <a:p>
            <a:r>
              <a:rPr lang="fr-CA" dirty="0"/>
              <a:t>Références </a:t>
            </a:r>
            <a:endParaRPr lang="fr-CA" dirty="0">
              <a:cs typeface="Calibri"/>
            </a:endParaRPr>
          </a:p>
          <a:p>
            <a:r>
              <a:rPr lang="en-US" dirty="0">
                <a:hlinkClick r:id="rId3"/>
              </a:rPr>
              <a:t>https://www.canada.ca/fr/sante-publique/services/publications/vie-saine/guide-canadien-immunisation-partie-4-agents-immunisation-active/page-9-vaccin-contre-virus-papillome-humain.html</a:t>
            </a:r>
            <a:endParaRPr lang="en-US" dirty="0"/>
          </a:p>
          <a:p>
            <a:endParaRPr lang="en-US" dirty="0"/>
          </a:p>
          <a:p>
            <a:r>
              <a:rPr lang="en-US" dirty="0">
                <a:hlinkClick r:id="rId4"/>
              </a:rPr>
              <a:t>https://www.sexandu.ca/fr/stis/hpv/</a:t>
            </a:r>
            <a:endParaRPr lang="en-US" dirty="0"/>
          </a:p>
          <a:p>
            <a:r>
              <a:rPr lang="en-US" dirty="0"/>
              <a:t> </a:t>
            </a:r>
            <a:endParaRPr lang="en-US" dirty="0">
              <a:cs typeface="Calibri"/>
            </a:endParaRPr>
          </a:p>
          <a:p>
            <a:endParaRPr lang="en-US" dirty="0">
              <a:cs typeface="Calibri"/>
            </a:endParaRPr>
          </a:p>
          <a:p>
            <a:r>
              <a:rPr lang="en-CA" dirty="0"/>
              <a:t>Image : Canva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DF3DC4A-19F6-42CA-A5EF-5A7430E77B3B}" type="slidenum">
              <a:rPr lang="en-US" smtClean="0"/>
              <a:t>16</a:t>
            </a:fld>
            <a:endParaRPr lang="en-US" dirty="0"/>
          </a:p>
        </p:txBody>
      </p:sp>
    </p:spTree>
    <p:extLst>
      <p:ext uri="{BB962C8B-B14F-4D97-AF65-F5344CB8AC3E}">
        <p14:creationId xmlns:p14="http://schemas.microsoft.com/office/powerpoint/2010/main" val="1378830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9189" y="4431521"/>
            <a:ext cx="6447596" cy="4410509"/>
          </a:xfrm>
        </p:spPr>
        <p:txBody>
          <a:bodyPr/>
          <a:lstStyle/>
          <a:p>
            <a:r>
              <a:rPr lang="fr-CA" sz="1100" dirty="0">
                <a:cs typeface="Calibri"/>
              </a:rPr>
              <a:t>Il y a deux types de virus herpès simplex, soit le VHS-1 et le VHS-2.</a:t>
            </a:r>
            <a:endParaRPr lang="fr-CA" sz="1100" dirty="0"/>
          </a:p>
          <a:p>
            <a:endParaRPr lang="fr-CA" sz="800" dirty="0"/>
          </a:p>
          <a:p>
            <a:r>
              <a:rPr lang="fr-CA" sz="1100" dirty="0"/>
              <a:t>Le VHS-1 est surtout associé aux infections orales – feux sauvages. </a:t>
            </a:r>
            <a:endParaRPr lang="fr-CA" sz="1100" dirty="0">
              <a:cs typeface="Calibri"/>
            </a:endParaRPr>
          </a:p>
          <a:p>
            <a:r>
              <a:rPr lang="fr-CA" sz="1100" dirty="0"/>
              <a:t>Le VHS-2 est surtout associé aux infections génitales.  </a:t>
            </a:r>
            <a:endParaRPr lang="fr-CA" sz="1100" dirty="0">
              <a:cs typeface="Calibri"/>
            </a:endParaRPr>
          </a:p>
          <a:p>
            <a:r>
              <a:rPr lang="fr-CA" sz="1100" dirty="0"/>
              <a:t>Environ 20 % des adultes sont porteurs du VHS-2. </a:t>
            </a:r>
            <a:endParaRPr lang="fr-CA" sz="1100" dirty="0">
              <a:cs typeface="Calibri"/>
            </a:endParaRPr>
          </a:p>
          <a:p>
            <a:r>
              <a:rPr lang="fr-CA" sz="1100" dirty="0">
                <a:cs typeface="Calibri"/>
              </a:rPr>
              <a:t>Il est possible d’avoir une infection génitale au VHS-1, mais les infections orales au VHS-2 sont rares. </a:t>
            </a:r>
          </a:p>
          <a:p>
            <a:endParaRPr lang="fr-CA" sz="800" dirty="0">
              <a:cs typeface="Calibri"/>
            </a:endParaRPr>
          </a:p>
          <a:p>
            <a:r>
              <a:rPr lang="fr-CA" sz="1100" dirty="0">
                <a:cs typeface="Calibri"/>
              </a:rPr>
              <a:t>Les symptômes d’une infection primaire se résorbent habituellement au bout de 15 à 23 jours. Les symptômes d’une infection récurrente se résorbent habituellement au bout de 9 à 11 jours. </a:t>
            </a:r>
          </a:p>
          <a:p>
            <a:endParaRPr lang="fr-CA" sz="800" dirty="0">
              <a:cs typeface="Calibri"/>
            </a:endParaRPr>
          </a:p>
          <a:p>
            <a:r>
              <a:rPr lang="fr-CA" sz="1100" dirty="0">
                <a:cs typeface="Calibri"/>
              </a:rPr>
              <a:t>Des lésions peuvent apparaître dans la bouche ou sur les lèvres s’il y a transmission lors de rapports oraux.</a:t>
            </a:r>
          </a:p>
          <a:p>
            <a:endParaRPr lang="fr-CA" sz="800" dirty="0">
              <a:cs typeface="Calibri"/>
            </a:endParaRPr>
          </a:p>
          <a:p>
            <a:r>
              <a:rPr lang="fr-CA" sz="1100" dirty="0">
                <a:cs typeface="Calibri"/>
              </a:rPr>
              <a:t>Prévention : utiliser des condoms et ne pas avoir de contacts sexuels avec une personne qui a des symptômes. </a:t>
            </a:r>
          </a:p>
          <a:p>
            <a:endParaRPr lang="fr-CA" sz="800" dirty="0"/>
          </a:p>
          <a:p>
            <a:r>
              <a:rPr lang="fr-CA" sz="1100" dirty="0"/>
              <a:t>Jusqu’à 70 % des infections génitales au virus VHS-2 sont transmises par des personnes qui ne présentent aucun symptôme ni aucune lésion. C’est ce qu’on appelle « l’élimination asymptomatique ». </a:t>
            </a:r>
          </a:p>
          <a:p>
            <a:endParaRPr lang="fr-CA" sz="800" dirty="0">
              <a:cs typeface="Calibri"/>
            </a:endParaRPr>
          </a:p>
          <a:p>
            <a:r>
              <a:rPr lang="fr-CA" sz="1100" dirty="0">
                <a:cs typeface="Calibri"/>
              </a:rPr>
              <a:t>Cette infection ne se guérit pas et elle ne disparaît pas d’elle-même. Elle reste dans le corps toute la vie. Il existe toutefois des médicaments qui permettent de réduire le nombre d’épisodes, ou leur gravité.</a:t>
            </a:r>
          </a:p>
          <a:p>
            <a:endParaRPr lang="fr-CA" sz="800" dirty="0">
              <a:cs typeface="Calibri"/>
            </a:endParaRPr>
          </a:p>
          <a:p>
            <a:r>
              <a:rPr lang="fr-CA" sz="1000" dirty="0">
                <a:cs typeface="Calibri"/>
              </a:rPr>
              <a:t>Références </a:t>
            </a:r>
          </a:p>
          <a:p>
            <a:r>
              <a:rPr lang="en-US" sz="1000" dirty="0">
                <a:hlinkClick r:id="rId3"/>
              </a:rPr>
              <a:t>https://www.sexandu.ca/fr/stis/herpes/</a:t>
            </a:r>
            <a:endParaRPr lang="en-US" sz="600" dirty="0">
              <a:hlinkClick r:id="rId3"/>
            </a:endParaRPr>
          </a:p>
          <a:p>
            <a:r>
              <a:rPr lang="en-CA" sz="1000" dirty="0">
                <a:hlinkClick r:id="rId4"/>
              </a:rPr>
              <a:t>https://www.canada.ca/fr/sante-publique/services/maladies-infectieuses/sante-sexuelle-infections-transmissibles-sexuellement/lignes-directrices-canadiennes/infections-transmissibles-sexuellement/herpes-genital-outil-counselling.html</a:t>
            </a:r>
            <a:endParaRPr lang="en-CA" sz="1000" dirty="0"/>
          </a:p>
          <a:p>
            <a:endParaRPr lang="en-CA" sz="500" dirty="0"/>
          </a:p>
          <a:p>
            <a:r>
              <a:rPr lang="en-CA" sz="1000" dirty="0"/>
              <a:t>Image : Canva </a:t>
            </a:r>
            <a:endParaRPr lang="en-US" sz="1000" dirty="0"/>
          </a:p>
        </p:txBody>
      </p:sp>
      <p:sp>
        <p:nvSpPr>
          <p:cNvPr id="4" name="Slide Number Placeholder 3"/>
          <p:cNvSpPr>
            <a:spLocks noGrp="1"/>
          </p:cNvSpPr>
          <p:nvPr>
            <p:ph type="sldNum" sz="quarter" idx="5"/>
          </p:nvPr>
        </p:nvSpPr>
        <p:spPr/>
        <p:txBody>
          <a:bodyPr/>
          <a:lstStyle/>
          <a:p>
            <a:fld id="{6DF3DC4A-19F6-42CA-A5EF-5A7430E77B3B}" type="slidenum">
              <a:rPr lang="en-US" smtClean="0"/>
              <a:t>17</a:t>
            </a:fld>
            <a:endParaRPr lang="en-US" dirty="0"/>
          </a:p>
        </p:txBody>
      </p:sp>
    </p:spTree>
    <p:extLst>
      <p:ext uri="{BB962C8B-B14F-4D97-AF65-F5344CB8AC3E}">
        <p14:creationId xmlns:p14="http://schemas.microsoft.com/office/powerpoint/2010/main" val="469998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3851640"/>
          </a:xfrm>
        </p:spPr>
        <p:txBody>
          <a:bodyPr/>
          <a:lstStyle/>
          <a:p>
            <a:pPr>
              <a:lnSpc>
                <a:spcPct val="90000"/>
              </a:lnSpc>
              <a:spcBef>
                <a:spcPts val="1021"/>
              </a:spcBef>
            </a:pPr>
            <a:r>
              <a:rPr lang="fr-CA" dirty="0"/>
              <a:t>Le VHS reste dans le corps toute la vie. </a:t>
            </a:r>
          </a:p>
          <a:p>
            <a:pPr>
              <a:lnSpc>
                <a:spcPct val="90000"/>
              </a:lnSpc>
              <a:spcBef>
                <a:spcPts val="1021"/>
              </a:spcBef>
            </a:pPr>
            <a:r>
              <a:rPr lang="fr-CA" b="1" dirty="0"/>
              <a:t>L’infection primaire </a:t>
            </a:r>
            <a:r>
              <a:rPr lang="fr-CA" dirty="0"/>
              <a:t>entraîne des symptômes semblables à ceux de la grippe, une douleur aux parties génitales, une douleur en urinant et de petites ampoules (qu’on appelle aussi ulcères génitaux) sur le pénis, la vulve et l’anus.</a:t>
            </a:r>
            <a:endParaRPr lang="fr-CA" dirty="0">
              <a:cs typeface="Calibri" panose="020F0502020204030204"/>
            </a:endParaRPr>
          </a:p>
          <a:p>
            <a:pPr>
              <a:lnSpc>
                <a:spcPct val="90000"/>
              </a:lnSpc>
              <a:spcBef>
                <a:spcPts val="1021"/>
              </a:spcBef>
            </a:pPr>
            <a:r>
              <a:rPr lang="fr-CA" b="1" dirty="0"/>
              <a:t>Les infections récurrentes</a:t>
            </a:r>
            <a:r>
              <a:rPr lang="fr-CA" dirty="0"/>
              <a:t> peuvent être provoquées par le stress, les rapports sexuels, certains médicaments, une opération et le cycle menstruel. </a:t>
            </a:r>
          </a:p>
          <a:p>
            <a:pPr>
              <a:lnSpc>
                <a:spcPct val="90000"/>
              </a:lnSpc>
              <a:spcBef>
                <a:spcPts val="1021"/>
              </a:spcBef>
            </a:pPr>
            <a:r>
              <a:rPr lang="fr-CA" dirty="0"/>
              <a:t>Dans bien des cas, les premiers signes d’une infection sont des picotements, des démangeaisons et une sensation de brûlure, suivis de l’apparition d’ulcères génitaux.  </a:t>
            </a:r>
            <a:endParaRPr lang="fr-CA" dirty="0">
              <a:cs typeface="Calibri"/>
            </a:endParaRPr>
          </a:p>
          <a:p>
            <a:endParaRPr lang="fr-CA" dirty="0">
              <a:cs typeface="Calibri"/>
            </a:endParaRPr>
          </a:p>
          <a:p>
            <a:r>
              <a:rPr lang="fr-CA" dirty="0">
                <a:cs typeface="Calibri"/>
              </a:rPr>
              <a:t>Les médicaments sont le plus efficaces quand on les prend dès l’apparition de l’infection primaire ou durant celle-ci. </a:t>
            </a:r>
            <a:endParaRPr lang="fr-CA" dirty="0"/>
          </a:p>
          <a:p>
            <a:endParaRPr lang="fr-CA" dirty="0">
              <a:cs typeface="Calibri"/>
            </a:endParaRPr>
          </a:p>
          <a:p>
            <a:r>
              <a:rPr lang="fr-CA" dirty="0">
                <a:cs typeface="Calibri"/>
              </a:rPr>
              <a:t>Référence</a:t>
            </a:r>
            <a:r>
              <a:rPr lang="en-US" dirty="0">
                <a:cs typeface="Calibri"/>
              </a:rPr>
              <a:t> : https://www.sexandu.ca/fr/stis/herpes/  </a:t>
            </a:r>
          </a:p>
          <a:p>
            <a:endParaRPr lang="en-US" dirty="0">
              <a:cs typeface="Calibri"/>
            </a:endParaRPr>
          </a:p>
          <a:p>
            <a:r>
              <a:rPr lang="en-CA" dirty="0"/>
              <a:t>Image : Canva </a:t>
            </a:r>
            <a:endParaRPr lang="en-US" dirty="0"/>
          </a:p>
        </p:txBody>
      </p:sp>
      <p:sp>
        <p:nvSpPr>
          <p:cNvPr id="4" name="Slide Number Placeholder 3"/>
          <p:cNvSpPr>
            <a:spLocks noGrp="1"/>
          </p:cNvSpPr>
          <p:nvPr>
            <p:ph type="sldNum" sz="quarter" idx="5"/>
          </p:nvPr>
        </p:nvSpPr>
        <p:spPr/>
        <p:txBody>
          <a:bodyPr/>
          <a:lstStyle/>
          <a:p>
            <a:fld id="{6DF3DC4A-19F6-42CA-A5EF-5A7430E77B3B}" type="slidenum">
              <a:rPr lang="en-US" smtClean="0"/>
              <a:t>18</a:t>
            </a:fld>
            <a:endParaRPr lang="en-US" dirty="0"/>
          </a:p>
        </p:txBody>
      </p:sp>
    </p:spTree>
    <p:extLst>
      <p:ext uri="{BB962C8B-B14F-4D97-AF65-F5344CB8AC3E}">
        <p14:creationId xmlns:p14="http://schemas.microsoft.com/office/powerpoint/2010/main" val="3294846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8244" y="4383036"/>
            <a:ext cx="6486613" cy="5023034"/>
          </a:xfrm>
        </p:spPr>
        <p:txBody>
          <a:bodyPr/>
          <a:lstStyle/>
          <a:p>
            <a:r>
              <a:rPr lang="fr-CA" sz="1100" b="1" dirty="0">
                <a:cs typeface="Calibri"/>
              </a:rPr>
              <a:t>Hépatite A</a:t>
            </a:r>
            <a:r>
              <a:rPr lang="fr-CA" sz="1100" dirty="0">
                <a:cs typeface="Calibri"/>
              </a:rPr>
              <a:t> </a:t>
            </a:r>
            <a:endParaRPr lang="fr-CA" sz="1100" dirty="0"/>
          </a:p>
          <a:p>
            <a:pPr marL="174982" indent="-174982">
              <a:buFontTx/>
              <a:buChar char="-"/>
            </a:pPr>
            <a:r>
              <a:rPr lang="fr-CA" sz="1100" dirty="0">
                <a:cs typeface="Calibri"/>
              </a:rPr>
              <a:t>La transmission par voie fécale-orale se produit le plus souvent lorsqu’une personne consomme des aliments contaminés. </a:t>
            </a:r>
          </a:p>
          <a:p>
            <a:pPr marL="174982" indent="-174982">
              <a:buFontTx/>
              <a:buChar char="-"/>
            </a:pPr>
            <a:r>
              <a:rPr lang="fr-CA" sz="1100" dirty="0">
                <a:cs typeface="Calibri"/>
              </a:rPr>
              <a:t>L’hépatite A peut aussi se transmettre lors d’activités sexuelles orales-anales (contact avec de la matière fécale) avec une personne infectée. </a:t>
            </a:r>
          </a:p>
          <a:p>
            <a:pPr marL="174982" indent="-174982">
              <a:buFontTx/>
              <a:buChar char="-"/>
            </a:pPr>
            <a:r>
              <a:rPr lang="fr-CA" sz="1100" dirty="0">
                <a:cs typeface="Calibri"/>
              </a:rPr>
              <a:t>Les symptômes suivants peuvent apparaître de 2 à 7 semaines après l’infection : </a:t>
            </a:r>
          </a:p>
          <a:p>
            <a:pPr marL="291636" lvl="1">
              <a:buFont typeface="Arial"/>
              <a:buChar char="•"/>
            </a:pPr>
            <a:r>
              <a:rPr lang="fr-CA" sz="1100" dirty="0"/>
              <a:t> fièvre </a:t>
            </a:r>
          </a:p>
          <a:p>
            <a:pPr marL="291636" lvl="1">
              <a:buFont typeface="Arial"/>
              <a:buChar char="•"/>
            </a:pPr>
            <a:r>
              <a:rPr lang="fr-CA" sz="1100" dirty="0"/>
              <a:t> perte d’appétit </a:t>
            </a:r>
            <a:endParaRPr lang="fr-CA" sz="1100" dirty="0">
              <a:cs typeface="Calibri"/>
            </a:endParaRPr>
          </a:p>
          <a:p>
            <a:pPr marL="291636" lvl="1">
              <a:buFont typeface="Arial"/>
              <a:buChar char="•"/>
            </a:pPr>
            <a:r>
              <a:rPr lang="fr-CA" sz="1100" dirty="0"/>
              <a:t> crampes d’estomac</a:t>
            </a:r>
            <a:endParaRPr lang="fr-CA" sz="1100" dirty="0">
              <a:cs typeface="Calibri"/>
            </a:endParaRPr>
          </a:p>
          <a:p>
            <a:pPr marL="291636" lvl="1">
              <a:buFont typeface="Arial"/>
              <a:buChar char="•"/>
            </a:pPr>
            <a:r>
              <a:rPr lang="fr-CA" sz="1100" dirty="0"/>
              <a:t> jaunisse (jaunissement de la peau et du blanc des yeux)</a:t>
            </a:r>
            <a:endParaRPr lang="fr-CA" sz="1100" dirty="0">
              <a:cs typeface="Calibri"/>
            </a:endParaRPr>
          </a:p>
          <a:p>
            <a:pPr marL="291636" lvl="1">
              <a:buFont typeface="Arial"/>
              <a:buChar char="•"/>
            </a:pPr>
            <a:r>
              <a:rPr lang="fr-CA" sz="1100" dirty="0"/>
              <a:t> urine foncée</a:t>
            </a:r>
            <a:endParaRPr lang="fr-CA" sz="1100" dirty="0">
              <a:cs typeface="Calibri"/>
            </a:endParaRPr>
          </a:p>
          <a:p>
            <a:pPr marL="291636" lvl="1">
              <a:buFont typeface="Arial"/>
              <a:buChar char="•"/>
            </a:pPr>
            <a:r>
              <a:rPr lang="fr-CA" sz="1100" dirty="0"/>
              <a:t> fatigue</a:t>
            </a:r>
            <a:endParaRPr lang="fr-CA" sz="1100" dirty="0">
              <a:cs typeface="Calibri"/>
            </a:endParaRPr>
          </a:p>
          <a:p>
            <a:endParaRPr lang="fr-CA" sz="600" dirty="0">
              <a:cs typeface="Calibri"/>
            </a:endParaRPr>
          </a:p>
          <a:p>
            <a:r>
              <a:rPr lang="fr-CA" sz="1100" b="1" dirty="0">
                <a:cs typeface="Calibri"/>
              </a:rPr>
              <a:t>Hépatite B </a:t>
            </a:r>
            <a:r>
              <a:rPr lang="fr-CA" sz="1100" dirty="0">
                <a:cs typeface="Calibri"/>
              </a:rPr>
              <a:t>– Plus de détails sur la diapositive suivante.  </a:t>
            </a:r>
          </a:p>
          <a:p>
            <a:endParaRPr lang="fr-CA" sz="600" dirty="0">
              <a:cs typeface="Calibri"/>
            </a:endParaRPr>
          </a:p>
          <a:p>
            <a:r>
              <a:rPr lang="fr-CA" sz="1100" b="1" dirty="0">
                <a:cs typeface="Calibri"/>
              </a:rPr>
              <a:t>Hépatite C</a:t>
            </a:r>
          </a:p>
          <a:p>
            <a:pPr marL="181463" indent="-181463"/>
            <a:r>
              <a:rPr lang="fr-CA" sz="1100" dirty="0">
                <a:cs typeface="Calibri"/>
              </a:rPr>
              <a:t>- 	L’hépatite C se transmet par le sang, surtout par le partage d’aiguilles et d’accessoires contaminés (p. ex. consommation de drogues ou tatouage).  </a:t>
            </a:r>
          </a:p>
          <a:p>
            <a:pPr marL="174982" indent="-174982">
              <a:buFontTx/>
              <a:buChar char="-"/>
            </a:pPr>
            <a:r>
              <a:rPr lang="fr-CA" sz="1100" dirty="0">
                <a:cs typeface="Calibri"/>
              </a:rPr>
              <a:t>L’hépatite C peut aussi se transmettre lors de rapports sexuels avec une personne infectée. </a:t>
            </a:r>
          </a:p>
          <a:p>
            <a:pPr marL="174982" indent="-174982">
              <a:buFontTx/>
              <a:buChar char="-"/>
            </a:pPr>
            <a:r>
              <a:rPr lang="fr-CA" sz="1100" dirty="0">
                <a:cs typeface="Calibri"/>
              </a:rPr>
              <a:t>Il n’y a pas de vaccin contre l’hépatite C. </a:t>
            </a:r>
            <a:endParaRPr lang="fr-CA" sz="1100" dirty="0"/>
          </a:p>
          <a:p>
            <a:pPr>
              <a:lnSpc>
                <a:spcPct val="90000"/>
              </a:lnSpc>
            </a:pPr>
            <a:r>
              <a:rPr lang="fr-CA" sz="1100" dirty="0"/>
              <a:t>- Symptômes possibles </a:t>
            </a:r>
            <a:endParaRPr lang="fr-CA" sz="1100" dirty="0">
              <a:cs typeface="Calibri" panose="020F0502020204030204"/>
            </a:endParaRPr>
          </a:p>
          <a:p>
            <a:pPr marL="291636" lvl="1" indent="-19442">
              <a:lnSpc>
                <a:spcPct val="90000"/>
              </a:lnSpc>
              <a:buFont typeface="Arial"/>
              <a:buChar char="•"/>
            </a:pPr>
            <a:r>
              <a:rPr lang="fr-CA" sz="1100" dirty="0"/>
              <a:t> Symptômes qui ressemblent à ceux de la grippe</a:t>
            </a:r>
          </a:p>
          <a:p>
            <a:pPr marL="291636" lvl="1" indent="-19442">
              <a:lnSpc>
                <a:spcPct val="90000"/>
              </a:lnSpc>
              <a:buFont typeface="Arial"/>
              <a:buChar char="•"/>
            </a:pPr>
            <a:r>
              <a:rPr lang="fr-CA" sz="1100" dirty="0"/>
              <a:t> Jaunisse</a:t>
            </a:r>
          </a:p>
          <a:p>
            <a:pPr marL="291636" lvl="1" indent="-19442">
              <a:lnSpc>
                <a:spcPct val="90000"/>
              </a:lnSpc>
              <a:buFont typeface="Arial"/>
              <a:buChar char="•"/>
            </a:pPr>
            <a:r>
              <a:rPr lang="fr-CA" sz="1100" dirty="0"/>
              <a:t> Urine foncée et selles couleur d’argile</a:t>
            </a:r>
          </a:p>
          <a:p>
            <a:endParaRPr lang="fr-CA" sz="800" dirty="0">
              <a:cs typeface="Calibri"/>
            </a:endParaRPr>
          </a:p>
          <a:p>
            <a:r>
              <a:rPr lang="fr-CA" sz="1000" dirty="0">
                <a:cs typeface="Calibri"/>
              </a:rPr>
              <a:t>Références</a:t>
            </a:r>
            <a:endParaRPr lang="fr-CA" sz="1000" dirty="0"/>
          </a:p>
          <a:p>
            <a:r>
              <a:rPr lang="en-US" sz="1000" dirty="0">
                <a:hlinkClick r:id="rId3"/>
              </a:rPr>
              <a:t>https://www.canada.ca/fr/sante-publique/services/intoxication-alimentaire/hepatite-a.html</a:t>
            </a:r>
          </a:p>
          <a:p>
            <a:r>
              <a:rPr lang="en-US" sz="1000" dirty="0">
                <a:hlinkClick r:id="rId4"/>
              </a:rPr>
              <a:t>https://www.sexandu.ca/fr/stis/hepatitis-b/</a:t>
            </a:r>
          </a:p>
          <a:p>
            <a:r>
              <a:rPr lang="en-US" sz="1000" dirty="0">
                <a:hlinkClick r:id="rId5"/>
              </a:rPr>
              <a:t>https://www.sexandu.ca/fr/stis/hepatitis-c/</a:t>
            </a:r>
            <a:endParaRPr lang="en-US" sz="1000" dirty="0"/>
          </a:p>
          <a:p>
            <a:endParaRPr lang="en-US" sz="600" dirty="0">
              <a:cs typeface="Calibri"/>
            </a:endParaRPr>
          </a:p>
          <a:p>
            <a:r>
              <a:rPr lang="en-CA" sz="1000" dirty="0"/>
              <a:t>Image : Canva </a:t>
            </a:r>
            <a:endParaRPr lang="en-US" sz="1000" dirty="0"/>
          </a:p>
        </p:txBody>
      </p:sp>
      <p:sp>
        <p:nvSpPr>
          <p:cNvPr id="4" name="Slide Number Placeholder 3"/>
          <p:cNvSpPr>
            <a:spLocks noGrp="1"/>
          </p:cNvSpPr>
          <p:nvPr>
            <p:ph type="sldNum" sz="quarter" idx="5"/>
          </p:nvPr>
        </p:nvSpPr>
        <p:spPr/>
        <p:txBody>
          <a:bodyPr/>
          <a:lstStyle/>
          <a:p>
            <a:fld id="{6DF3DC4A-19F6-42CA-A5EF-5A7430E77B3B}" type="slidenum">
              <a:rPr lang="en-US" smtClean="0"/>
              <a:t>19</a:t>
            </a:fld>
            <a:endParaRPr lang="en-US" dirty="0"/>
          </a:p>
        </p:txBody>
      </p:sp>
    </p:spTree>
    <p:extLst>
      <p:ext uri="{BB962C8B-B14F-4D97-AF65-F5344CB8AC3E}">
        <p14:creationId xmlns:p14="http://schemas.microsoft.com/office/powerpoint/2010/main" val="176054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3DC4A-19F6-42CA-A5EF-5A7430E77B3B}" type="slidenum">
              <a:rPr lang="en-US" smtClean="0"/>
              <a:t>2</a:t>
            </a:fld>
            <a:endParaRPr lang="en-US" dirty="0"/>
          </a:p>
        </p:txBody>
      </p:sp>
    </p:spTree>
    <p:extLst>
      <p:ext uri="{BB962C8B-B14F-4D97-AF65-F5344CB8AC3E}">
        <p14:creationId xmlns:p14="http://schemas.microsoft.com/office/powerpoint/2010/main" val="3215125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L’hépatite B est une infection transmissible sexuellement et par le sang. </a:t>
            </a:r>
          </a:p>
          <a:p>
            <a:endParaRPr lang="fr-CA" dirty="0"/>
          </a:p>
          <a:p>
            <a:r>
              <a:rPr lang="fr-CA" dirty="0"/>
              <a:t>L’hépatite B est transmissible sexuellement lors de rapports sexuels oraux, anaux ou vaginaux. </a:t>
            </a:r>
            <a:r>
              <a:rPr lang="fr-CA" b="1" dirty="0"/>
              <a:t>Elle peut aussi se transmettre par le partage d’aiguilles.</a:t>
            </a:r>
            <a:endParaRPr lang="fr-CA" b="1" dirty="0">
              <a:cs typeface="Calibri" panose="020F0502020204030204"/>
            </a:endParaRPr>
          </a:p>
          <a:p>
            <a:endParaRPr lang="fr-CA" b="1" dirty="0">
              <a:cs typeface="Calibri" panose="020F0502020204030204"/>
            </a:endParaRPr>
          </a:p>
          <a:p>
            <a:r>
              <a:rPr lang="fr-CA" dirty="0"/>
              <a:t>De 50 à 70 % des personnes infectées ne présentent aucun symptôme. Dans certains cas, les symptômes apparaissent deux mois après l’exposition au virus. </a:t>
            </a:r>
          </a:p>
          <a:p>
            <a:endParaRPr lang="fr-CA" dirty="0">
              <a:cs typeface="Calibri"/>
            </a:endParaRPr>
          </a:p>
          <a:p>
            <a:r>
              <a:rPr lang="fr-CA" dirty="0">
                <a:cs typeface="Calibri"/>
              </a:rPr>
              <a:t>Le vaccin contre l’hépatite est administré aux élèves de 7</a:t>
            </a:r>
            <a:r>
              <a:rPr lang="fr-CA" baseline="30000" dirty="0">
                <a:cs typeface="Calibri"/>
              </a:rPr>
              <a:t>e</a:t>
            </a:r>
            <a:r>
              <a:rPr lang="fr-CA" dirty="0">
                <a:cs typeface="Calibri"/>
              </a:rPr>
              <a:t> année lors des séances de vaccination en milieu scolaire. </a:t>
            </a:r>
          </a:p>
          <a:p>
            <a:endParaRPr lang="fr-CA" dirty="0">
              <a:cs typeface="Calibri"/>
            </a:endParaRPr>
          </a:p>
          <a:p>
            <a:r>
              <a:rPr lang="fr-CA" dirty="0">
                <a:cs typeface="Calibri"/>
              </a:rPr>
              <a:t>Référence : </a:t>
            </a:r>
            <a:r>
              <a:rPr lang="fr-CA" dirty="0">
                <a:hlinkClick r:id="rId3"/>
              </a:rPr>
              <a:t>https://www.sexandu.ca/stis/hepatitis-b/</a:t>
            </a:r>
            <a:r>
              <a:rPr lang="fr-CA" dirty="0"/>
              <a:t> </a:t>
            </a:r>
          </a:p>
          <a:p>
            <a:endParaRPr lang="fr-CA" dirty="0">
              <a:cs typeface="Calibri"/>
            </a:endParaRPr>
          </a:p>
          <a:p>
            <a:r>
              <a:rPr lang="fr-CA" dirty="0"/>
              <a:t>Image : Canva </a:t>
            </a:r>
          </a:p>
        </p:txBody>
      </p:sp>
      <p:sp>
        <p:nvSpPr>
          <p:cNvPr id="4" name="Slide Number Placeholder 3"/>
          <p:cNvSpPr>
            <a:spLocks noGrp="1"/>
          </p:cNvSpPr>
          <p:nvPr>
            <p:ph type="sldNum" sz="quarter" idx="5"/>
          </p:nvPr>
        </p:nvSpPr>
        <p:spPr/>
        <p:txBody>
          <a:bodyPr/>
          <a:lstStyle/>
          <a:p>
            <a:fld id="{6DF3DC4A-19F6-42CA-A5EF-5A7430E77B3B}" type="slidenum">
              <a:rPr lang="en-US" smtClean="0"/>
              <a:t>20</a:t>
            </a:fld>
            <a:endParaRPr lang="en-US" dirty="0"/>
          </a:p>
        </p:txBody>
      </p:sp>
    </p:spTree>
    <p:extLst>
      <p:ext uri="{BB962C8B-B14F-4D97-AF65-F5344CB8AC3E}">
        <p14:creationId xmlns:p14="http://schemas.microsoft.com/office/powerpoint/2010/main" val="238264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9681" y="4480005"/>
            <a:ext cx="6184230" cy="4150307"/>
          </a:xfrm>
        </p:spPr>
        <p:txBody>
          <a:bodyPr/>
          <a:lstStyle/>
          <a:p>
            <a:pPr defTabSz="933237">
              <a:defRPr/>
            </a:pPr>
            <a:r>
              <a:rPr lang="fr-CA" sz="1100" dirty="0"/>
              <a:t>Le VIH peut se transmettre par les contacts sexuels et l’exposition à du sang contaminé. L’infection au VIH est considérée comme une infection transmissible sexuellement et par le sang. </a:t>
            </a:r>
          </a:p>
          <a:p>
            <a:pPr defTabSz="933237">
              <a:defRPr/>
            </a:pPr>
            <a:endParaRPr lang="fr-CA" sz="1100" dirty="0"/>
          </a:p>
          <a:p>
            <a:pPr defTabSz="933237">
              <a:defRPr/>
            </a:pPr>
            <a:r>
              <a:rPr lang="fr-CA" sz="1100" dirty="0"/>
              <a:t>Il y a déjà eu des cas de transmission du VIH du parent à l’enfant pendant l’accouchement ou par l’allaitement.</a:t>
            </a:r>
            <a:endParaRPr lang="fr-CA" sz="1100" dirty="0">
              <a:cs typeface="Calibri"/>
            </a:endParaRPr>
          </a:p>
          <a:p>
            <a:pPr defTabSz="933237">
              <a:defRPr/>
            </a:pPr>
            <a:endParaRPr lang="fr-CA" sz="1100" dirty="0"/>
          </a:p>
          <a:p>
            <a:pPr defTabSz="933237">
              <a:defRPr/>
            </a:pPr>
            <a:r>
              <a:rPr lang="fr-CA" sz="1100" dirty="0"/>
              <a:t>Le système immunitaire protège le corps contre les infections, mais le VIH réduit la capacité du corps de combattre les infections. </a:t>
            </a:r>
          </a:p>
          <a:p>
            <a:endParaRPr lang="fr-CA" sz="1100" dirty="0"/>
          </a:p>
          <a:p>
            <a:r>
              <a:rPr lang="fr-CA" sz="1100" dirty="0"/>
              <a:t>Un traitement quotidien contre le VIH et un suivi médical régulier peuvent faire de l’infection au VIH une maladie chronique. </a:t>
            </a:r>
          </a:p>
          <a:p>
            <a:endParaRPr lang="fr-CA" altLang="en-US" sz="1100" dirty="0">
              <a:cs typeface="Calibri" panose="020F0502020204030204"/>
            </a:endParaRPr>
          </a:p>
          <a:p>
            <a:r>
              <a:rPr lang="fr-CA" altLang="en-US" sz="1100" dirty="0"/>
              <a:t>Toutefois, si l’infection au VIH n’est pas traitée, le système immunitaire continue à s’affaiblir et l’infection finit par causer le sida (syndrome d’immunodéficience acquise). Certaines infections graves (cancer, pneumonie ou affections cérébrales) sont considérées comme des maladies révélatrices du sida.   </a:t>
            </a:r>
            <a:endParaRPr lang="fr-CA" altLang="en-US" sz="1100" dirty="0">
              <a:cs typeface="Calibri"/>
            </a:endParaRPr>
          </a:p>
          <a:p>
            <a:endParaRPr lang="fr-CA" altLang="en-US" sz="1100" dirty="0"/>
          </a:p>
          <a:p>
            <a:r>
              <a:rPr lang="fr-CA" altLang="en-US" sz="1100" dirty="0"/>
              <a:t>Le dépistage se fait au moyen d’une analyse de sang.  </a:t>
            </a:r>
          </a:p>
          <a:p>
            <a:endParaRPr lang="fr-CA" altLang="en-US" sz="1100" dirty="0">
              <a:latin typeface="Times New Roman"/>
              <a:cs typeface="Times New Roman"/>
            </a:endParaRPr>
          </a:p>
          <a:p>
            <a:pPr>
              <a:defRPr/>
            </a:pPr>
            <a:r>
              <a:rPr lang="fr-CA" altLang="en-US" sz="1100" dirty="0"/>
              <a:t>On estime que 20 % des personnes infectées par le VIH ne savent pas qu’elles ont contracté l’infection. De plus, la stigmatisation concernant le VIH peut empêcher les gens de subir un test de dépistage.  </a:t>
            </a:r>
            <a:endParaRPr lang="fr-CA" altLang="en-US" sz="1100" dirty="0">
              <a:latin typeface="Arial" panose="020B0604020202020204" pitchFamily="34" charset="0"/>
              <a:cs typeface="Arial" panose="020B0604020202020204" pitchFamily="34" charset="0"/>
            </a:endParaRPr>
          </a:p>
          <a:p>
            <a:endParaRPr lang="en-US" altLang="en-US" sz="1100" dirty="0">
              <a:latin typeface="Arial"/>
              <a:cs typeface="Arial"/>
            </a:endParaRPr>
          </a:p>
          <a:p>
            <a:r>
              <a:rPr lang="en-CA" sz="1100" dirty="0"/>
              <a:t>Image : Canva </a:t>
            </a:r>
            <a:endParaRPr lang="en-US" sz="1100" dirty="0"/>
          </a:p>
          <a:p>
            <a:endParaRPr lang="en-US" sz="1100" dirty="0">
              <a:cs typeface="Calibri"/>
            </a:endParaRPr>
          </a:p>
        </p:txBody>
      </p:sp>
      <p:sp>
        <p:nvSpPr>
          <p:cNvPr id="4" name="Slide Number Placeholder 3"/>
          <p:cNvSpPr>
            <a:spLocks noGrp="1"/>
          </p:cNvSpPr>
          <p:nvPr>
            <p:ph type="sldNum" sz="quarter" idx="5"/>
          </p:nvPr>
        </p:nvSpPr>
        <p:spPr/>
        <p:txBody>
          <a:bodyPr/>
          <a:lstStyle/>
          <a:p>
            <a:fld id="{6DF3DC4A-19F6-42CA-A5EF-5A7430E77B3B}" type="slidenum">
              <a:rPr lang="en-US" smtClean="0"/>
              <a:t>21</a:t>
            </a:fld>
            <a:endParaRPr lang="en-US" dirty="0"/>
          </a:p>
        </p:txBody>
      </p:sp>
    </p:spTree>
    <p:extLst>
      <p:ext uri="{BB962C8B-B14F-4D97-AF65-F5344CB8AC3E}">
        <p14:creationId xmlns:p14="http://schemas.microsoft.com/office/powerpoint/2010/main" val="3545743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dirty="0">
                <a:latin typeface="Arial"/>
                <a:cs typeface="Arial"/>
              </a:rPr>
              <a:t>Subir un test de dépistage est le seul moyen de le savoir avec certitude. </a:t>
            </a:r>
          </a:p>
          <a:p>
            <a:endParaRPr lang="fr-CA" altLang="en-US" dirty="0">
              <a:latin typeface="Arial"/>
              <a:cs typeface="Arial"/>
            </a:endParaRPr>
          </a:p>
          <a:p>
            <a:r>
              <a:rPr lang="fr-CA" altLang="en-US" dirty="0">
                <a:latin typeface="Arial"/>
                <a:cs typeface="Arial"/>
              </a:rPr>
              <a:t>Les tests habituels comprennent l’analyse d’un échantillon d’urine pour la chlamydia et la gonorrhée, et d’un échantillon de sang pour le VIH, l’hépatite B et C, et la syphilis. </a:t>
            </a:r>
          </a:p>
          <a:p>
            <a:endParaRPr lang="fr-CA" altLang="en-US" dirty="0">
              <a:latin typeface="Arial"/>
              <a:cs typeface="Arial"/>
            </a:endParaRPr>
          </a:p>
          <a:p>
            <a:r>
              <a:rPr lang="fr-CA" altLang="en-US" dirty="0">
                <a:latin typeface="Arial"/>
                <a:cs typeface="Arial"/>
              </a:rPr>
              <a:t>En présence de symptômes, on pourrait aussi faire un écouvillonnage. </a:t>
            </a:r>
          </a:p>
          <a:p>
            <a:endParaRPr lang="fr-CA" altLang="en-US" dirty="0">
              <a:latin typeface="Arial"/>
              <a:cs typeface="Arial"/>
            </a:endParaRPr>
          </a:p>
          <a:p>
            <a:r>
              <a:rPr lang="fr-CA" altLang="en-US" dirty="0">
                <a:latin typeface="Arial"/>
                <a:cs typeface="Arial"/>
              </a:rPr>
              <a:t>Si une personne obtient un résultat positif au test de dépistage de certaines ITS ou ITSS (maladies à déclaration obligatoire), le Bureau de santé l’appellera afin de s’assurer qu’elle reçoit le traitement nécessaire et qu’elle en informe ses partenaires. Il faut prendre ces mesures afin de réduire la propagation communautaire des ITSS. </a:t>
            </a:r>
          </a:p>
          <a:p>
            <a:endParaRPr lang="en-CA" altLang="en-US" dirty="0">
              <a:latin typeface="Arial"/>
              <a:cs typeface="Arial"/>
            </a:endParaRPr>
          </a:p>
          <a:p>
            <a:r>
              <a:rPr lang="en-CA" altLang="en-US" dirty="0">
                <a:latin typeface="Arial"/>
                <a:cs typeface="Arial"/>
              </a:rPr>
              <a:t>Source de l’image : canva.com</a:t>
            </a:r>
          </a:p>
          <a:p>
            <a:endParaRPr lang="en-CA" altLang="en-US" dirty="0">
              <a:latin typeface="Arial"/>
              <a:cs typeface="Arial"/>
            </a:endParaRPr>
          </a:p>
          <a:p>
            <a:endParaRPr lang="en-CA" altLang="en-US" dirty="0">
              <a:latin typeface="Arial"/>
              <a:cs typeface="Arial"/>
            </a:endParaRPr>
          </a:p>
          <a:p>
            <a:endParaRPr lang="en-CA" altLang="en-US" dirty="0">
              <a:latin typeface="Arial"/>
              <a:cs typeface="Arial"/>
            </a:endParaRPr>
          </a:p>
          <a:p>
            <a:endParaRPr lang="en-CA" altLang="en-US" dirty="0">
              <a:latin typeface="Arial"/>
              <a:cs typeface="Arial"/>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22</a:t>
            </a:fld>
            <a:endParaRPr lang="en-US" dirty="0"/>
          </a:p>
        </p:txBody>
      </p:sp>
    </p:spTree>
    <p:extLst>
      <p:ext uri="{BB962C8B-B14F-4D97-AF65-F5344CB8AC3E}">
        <p14:creationId xmlns:p14="http://schemas.microsoft.com/office/powerpoint/2010/main" val="1316289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dirty="0"/>
              <a:t>Image : Canva </a:t>
            </a:r>
            <a:endParaRPr lang="en-US" dirty="0"/>
          </a:p>
        </p:txBody>
      </p:sp>
      <p:sp>
        <p:nvSpPr>
          <p:cNvPr id="4" name="Slide Number Placeholder 3"/>
          <p:cNvSpPr>
            <a:spLocks noGrp="1"/>
          </p:cNvSpPr>
          <p:nvPr>
            <p:ph type="sldNum" sz="quarter" idx="5"/>
          </p:nvPr>
        </p:nvSpPr>
        <p:spPr/>
        <p:txBody>
          <a:bodyPr/>
          <a:lstStyle/>
          <a:p>
            <a:fld id="{6DF3DC4A-19F6-42CA-A5EF-5A7430E77B3B}" type="slidenum">
              <a:rPr lang="en-US" smtClean="0"/>
              <a:t>23</a:t>
            </a:fld>
            <a:endParaRPr lang="en-US" dirty="0"/>
          </a:p>
        </p:txBody>
      </p:sp>
    </p:spTree>
    <p:extLst>
      <p:ext uri="{BB962C8B-B14F-4D97-AF65-F5344CB8AC3E}">
        <p14:creationId xmlns:p14="http://schemas.microsoft.com/office/powerpoint/2010/main" val="4024153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67756"/>
            <a:ext cx="5618480" cy="3665458"/>
          </a:xfrm>
        </p:spPr>
        <p:txBody>
          <a:bodyPr/>
          <a:lstStyle/>
          <a:p>
            <a:r>
              <a:rPr lang="fr-CA" altLang="en-US" dirty="0"/>
              <a:t>L’abstinence – c’est-à-dire l’absence de contact vaginal, anal, oral ou peau à peau – est la seule méthode de protection efficace à 100 % contre les ITS et la grossesse.</a:t>
            </a:r>
            <a:endParaRPr lang="en-US" dirty="0"/>
          </a:p>
          <a:p>
            <a:endParaRPr lang="fr-CA" dirty="0"/>
          </a:p>
          <a:p>
            <a:r>
              <a:rPr lang="fr-CA" dirty="0"/>
              <a:t>Demandez aux élèves de nommer d’autres façons dont deux personnes peuvent être intimes si elles pratiquent l’abstinence (p. ex. se donner des câlins, se tenir la main ou s’embrasser).  </a:t>
            </a:r>
          </a:p>
          <a:p>
            <a:endParaRPr lang="fr-CA" dirty="0"/>
          </a:p>
          <a:p>
            <a:r>
              <a:rPr lang="fr-CA" dirty="0"/>
              <a:t>Quels sont les facteurs que les élèves devraient prendre en compte lorsqu’ils établissent leurs limites personnelles quant à l’intimité physique? (p. ex. valeurs familiales et personnelles, croyances religieuses, risques et façons de réduire les risques)</a:t>
            </a:r>
            <a:endParaRPr lang="en-CA" dirty="0"/>
          </a:p>
          <a:p>
            <a:endParaRPr lang="fr-CA" dirty="0"/>
          </a:p>
          <a:p>
            <a:r>
              <a:rPr lang="fr-CA" dirty="0"/>
              <a:t>Source de l’image </a:t>
            </a:r>
            <a:r>
              <a:rPr lang="en-CA" dirty="0"/>
              <a:t>: canva.com</a:t>
            </a:r>
            <a:endParaRPr lang="en-US" dirty="0"/>
          </a:p>
        </p:txBody>
      </p:sp>
      <p:sp>
        <p:nvSpPr>
          <p:cNvPr id="4" name="Slide Number Placeholder 3"/>
          <p:cNvSpPr>
            <a:spLocks noGrp="1"/>
          </p:cNvSpPr>
          <p:nvPr>
            <p:ph type="sldNum" sz="quarter" idx="5"/>
          </p:nvPr>
        </p:nvSpPr>
        <p:spPr/>
        <p:txBody>
          <a:bodyPr/>
          <a:lstStyle/>
          <a:p>
            <a:fld id="{6DF3DC4A-19F6-42CA-A5EF-5A7430E77B3B}" type="slidenum">
              <a:rPr lang="en-US" smtClean="0"/>
              <a:t>24</a:t>
            </a:fld>
            <a:endParaRPr lang="en-US" dirty="0"/>
          </a:p>
        </p:txBody>
      </p:sp>
    </p:spTree>
    <p:extLst>
      <p:ext uri="{BB962C8B-B14F-4D97-AF65-F5344CB8AC3E}">
        <p14:creationId xmlns:p14="http://schemas.microsoft.com/office/powerpoint/2010/main" val="2734016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CA" altLang="en-US" dirty="0">
                <a:latin typeface="Arial" panose="020B0604020202020204" pitchFamily="34" charset="0"/>
                <a:cs typeface="Arial" panose="020B0604020202020204" pitchFamily="34" charset="0"/>
              </a:rPr>
              <a:t>Si une personne choisit d’avoir des rapports sexuels (oraux, vaginaux ou anaux), elle court le risque de contracter une ITS. On entend par réduction des méfaits la prise de certaines mesures pour réduire le risque, pas l’éliminer. </a:t>
            </a:r>
          </a:p>
          <a:p>
            <a:pPr>
              <a:defRPr/>
            </a:pPr>
            <a:endParaRPr lang="fr-CA" altLang="en-US" dirty="0">
              <a:latin typeface="Arial" panose="020B0604020202020204" pitchFamily="34" charset="0"/>
              <a:cs typeface="Arial" panose="020B0604020202020204" pitchFamily="34" charset="0"/>
            </a:endParaRPr>
          </a:p>
          <a:p>
            <a:pPr>
              <a:defRPr/>
            </a:pPr>
            <a:r>
              <a:rPr lang="fr-CA" dirty="0">
                <a:latin typeface="Arial" panose="020B0604020202020204" pitchFamily="34" charset="0"/>
                <a:cs typeface="Arial" panose="020B0604020202020204" pitchFamily="34" charset="0"/>
              </a:rPr>
              <a:t>La consommation d’alcool ou d’autres substances, comme le cannabis, peut nuire au jugement et augmenter le risque d’avoir des rapports sexuels non protégés et des partenaires multiples, ce qui peut augmenter le risque de contracter une ITS. </a:t>
            </a:r>
          </a:p>
          <a:p>
            <a:pPr>
              <a:defRPr/>
            </a:pPr>
            <a:endParaRPr lang="fr-CA" altLang="en-US" dirty="0">
              <a:latin typeface="Arial" panose="020B0604020202020204" pitchFamily="34" charset="0"/>
              <a:cs typeface="Arial" panose="020B0604020202020204" pitchFamily="34" charset="0"/>
            </a:endParaRPr>
          </a:p>
          <a:p>
            <a:pPr defTabSz="933237">
              <a:defRPr/>
            </a:pPr>
            <a:r>
              <a:rPr lang="fr-CA" altLang="en-US" dirty="0">
                <a:latin typeface="Arial" panose="020B0604020202020204" pitchFamily="34" charset="0"/>
                <a:cs typeface="Arial" panose="020B0604020202020204" pitchFamily="34" charset="0"/>
              </a:rPr>
              <a:t>Pour réduire la propagation de toutes les ITS, il est important de subir régulièrement des tests de dépistage et d’en aviser ses partenaires si on a une ITS.  </a:t>
            </a:r>
          </a:p>
          <a:p>
            <a:pPr>
              <a:defRPr/>
            </a:pPr>
            <a:endParaRPr lang="fr-CA" altLang="en-US" dirty="0">
              <a:latin typeface="Arial" panose="020B0604020202020204" pitchFamily="34" charset="0"/>
              <a:cs typeface="Arial" panose="020B0604020202020204" pitchFamily="34" charset="0"/>
            </a:endParaRPr>
          </a:p>
          <a:p>
            <a:pPr>
              <a:defRPr/>
            </a:pPr>
            <a:r>
              <a:rPr lang="fr-CA" altLang="en-US" dirty="0">
                <a:latin typeface="Arial" panose="020B0604020202020204" pitchFamily="34" charset="0"/>
                <a:cs typeface="Arial" panose="020B0604020202020204" pitchFamily="34" charset="0"/>
              </a:rPr>
              <a:t>Référence </a:t>
            </a:r>
            <a:r>
              <a:rPr lang="en-CA" altLang="en-US" dirty="0">
                <a:latin typeface="Arial" panose="020B0604020202020204" pitchFamily="34" charset="0"/>
                <a:cs typeface="Arial" panose="020B0604020202020204" pitchFamily="34" charset="0"/>
              </a:rPr>
              <a:t>: </a:t>
            </a:r>
            <a:r>
              <a:rPr lang="en-CA" altLang="en-US" dirty="0">
                <a:latin typeface="Arial" panose="020B0604020202020204" pitchFamily="34" charset="0"/>
                <a:cs typeface="Arial" panose="020B0604020202020204" pitchFamily="34" charset="0"/>
                <a:hlinkClick r:id="rId3"/>
              </a:rPr>
              <a:t>https://www.sexandu.ca/fr/stis/</a:t>
            </a:r>
            <a:endParaRPr lang="en-CA" altLang="en-US" dirty="0">
              <a:latin typeface="Arial" panose="020B0604020202020204" pitchFamily="34" charset="0"/>
              <a:cs typeface="Arial" panose="020B0604020202020204" pitchFamily="34" charset="0"/>
            </a:endParaRPr>
          </a:p>
          <a:p>
            <a:pPr>
              <a:defRPr/>
            </a:pPr>
            <a:endParaRPr lang="en-CA"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25</a:t>
            </a:fld>
            <a:endParaRPr lang="en-US" dirty="0"/>
          </a:p>
        </p:txBody>
      </p:sp>
    </p:spTree>
    <p:extLst>
      <p:ext uri="{BB962C8B-B14F-4D97-AF65-F5344CB8AC3E}">
        <p14:creationId xmlns:p14="http://schemas.microsoft.com/office/powerpoint/2010/main" val="1129625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1155" y="4480005"/>
            <a:ext cx="6320791" cy="4489701"/>
          </a:xfrm>
        </p:spPr>
        <p:txBody>
          <a:bodyPr/>
          <a:lstStyle/>
          <a:p>
            <a:pPr>
              <a:spcAft>
                <a:spcPts val="816"/>
              </a:spcAft>
            </a:pPr>
            <a:r>
              <a:rPr lang="fr-CA" altLang="en-US" sz="1100" dirty="0">
                <a:latin typeface="Arial"/>
                <a:cs typeface="Arial"/>
              </a:rPr>
              <a:t>Démonstration de l’utilisation d’un condom : (vous pourriez choisir de faire la démonstration avec un vrai condom tout en montrant les diapositives) </a:t>
            </a:r>
            <a:r>
              <a:rPr lang="fr-CA" altLang="en-US" sz="1100" dirty="0">
                <a:latin typeface="Arial" panose="020B0604020202020204" pitchFamily="34" charset="0"/>
                <a:cs typeface="Arial" panose="020B0604020202020204" pitchFamily="34" charset="0"/>
                <a:hlinkClick r:id="rId3"/>
              </a:rPr>
              <a:t>https://teachingsexualhealth.ca/teachers/resource/utliser-un-condom/</a:t>
            </a:r>
            <a:endParaRPr lang="fr-CA" altLang="en-US" sz="1100" dirty="0">
              <a:latin typeface="Arial" panose="020B0604020202020204" pitchFamily="34" charset="0"/>
              <a:cs typeface="Arial" panose="020B0604020202020204" pitchFamily="34" charset="0"/>
            </a:endParaRPr>
          </a:p>
          <a:p>
            <a:pPr>
              <a:spcAft>
                <a:spcPts val="816"/>
              </a:spcAft>
            </a:pPr>
            <a:r>
              <a:rPr lang="fr-CA" altLang="en-US" sz="1100" dirty="0">
                <a:latin typeface="Arial"/>
                <a:cs typeface="Arial"/>
              </a:rPr>
              <a:t>Il est facile de se procurer des condoms à prix modique ou gratuitement; il n’est pas nécessaire d’avoir une ordonnance.</a:t>
            </a:r>
          </a:p>
          <a:p>
            <a:pPr>
              <a:spcAft>
                <a:spcPts val="816"/>
              </a:spcAft>
            </a:pPr>
            <a:r>
              <a:rPr lang="fr-CA" altLang="en-US" sz="1100" dirty="0">
                <a:latin typeface="Arial"/>
                <a:cs typeface="Arial"/>
              </a:rPr>
              <a:t>Les condoms captent le sperme durant l’éjaculation et empêchent les spermatozoïdes de féconder un ovule. </a:t>
            </a:r>
          </a:p>
          <a:p>
            <a:pPr defTabSz="933237">
              <a:spcAft>
                <a:spcPts val="816"/>
              </a:spcAft>
              <a:defRPr/>
            </a:pPr>
            <a:r>
              <a:rPr lang="fr-CA" altLang="en-US" sz="1100" dirty="0">
                <a:latin typeface="Arial" panose="020B0604020202020204" pitchFamily="34" charset="0"/>
                <a:cs typeface="Arial" panose="020B0604020202020204" pitchFamily="34" charset="0"/>
              </a:rPr>
              <a:t>Ils sont faits d’une mince couche de latex ou de polyuréthane.</a:t>
            </a:r>
          </a:p>
          <a:p>
            <a:pPr>
              <a:spcAft>
                <a:spcPts val="816"/>
              </a:spcAft>
            </a:pPr>
            <a:r>
              <a:rPr lang="fr-CA" altLang="en-US" sz="1100" dirty="0">
                <a:latin typeface="Arial"/>
                <a:cs typeface="Arial"/>
              </a:rPr>
              <a:t>Les condoms réduisent le risque de transmission des infections transmissibles sexuellement ou par le sang. Pour maximiser la protection, on peut les utiliser avec une autre méthode de contraception. </a:t>
            </a:r>
          </a:p>
          <a:p>
            <a:pPr>
              <a:spcAft>
                <a:spcPts val="816"/>
              </a:spcAft>
            </a:pPr>
            <a:r>
              <a:rPr lang="fr-CA" altLang="en-US" sz="1100" dirty="0">
                <a:latin typeface="Arial"/>
                <a:cs typeface="Arial"/>
              </a:rPr>
              <a:t>Le </a:t>
            </a:r>
            <a:r>
              <a:rPr lang="fr-CA" sz="1100" dirty="0">
                <a:latin typeface="Arial"/>
                <a:cs typeface="Arial"/>
              </a:rPr>
              <a:t>condom se porte sur le pénis en érection et il faut le porter avant tout contact peau contre peau, puis l’enlever et le jeter après l’éjaculation. </a:t>
            </a:r>
          </a:p>
          <a:p>
            <a:pPr>
              <a:spcAft>
                <a:spcPts val="816"/>
              </a:spcAft>
            </a:pPr>
            <a:r>
              <a:rPr lang="fr-CA" altLang="en-US" sz="1100" dirty="0">
                <a:latin typeface="Arial"/>
                <a:cs typeface="Arial"/>
              </a:rPr>
              <a:t>Il faut utiliser un nouveau condom pour chaque rapport sexuel.</a:t>
            </a:r>
          </a:p>
          <a:p>
            <a:pPr>
              <a:spcAft>
                <a:spcPts val="816"/>
              </a:spcAft>
            </a:pPr>
            <a:r>
              <a:rPr lang="fr-CA" altLang="en-US" sz="1100" dirty="0">
                <a:latin typeface="Arial" panose="020B0604020202020204" pitchFamily="34" charset="0"/>
                <a:cs typeface="Arial" panose="020B0604020202020204" pitchFamily="34" charset="0"/>
              </a:rPr>
              <a:t>L</a:t>
            </a:r>
            <a:r>
              <a:rPr lang="fr-CA" altLang="en-US" sz="1100" dirty="0">
                <a:latin typeface="Arial"/>
                <a:cs typeface="Arial"/>
              </a:rPr>
              <a:t>es condoms ont une date de péremption. Il faut les entreposer correctement pour réduire le risque de rupture.  </a:t>
            </a:r>
            <a:endParaRPr lang="fr-CA" sz="1100" dirty="0">
              <a:latin typeface="Arial"/>
              <a:cs typeface="Arial"/>
            </a:endParaRPr>
          </a:p>
          <a:p>
            <a:r>
              <a:rPr lang="fr-CA" altLang="en-US" sz="1100" dirty="0">
                <a:latin typeface="Arial"/>
                <a:cs typeface="Arial"/>
              </a:rPr>
              <a:t>On peut transformer les condoms en digues dentaires et les utiliser pendant les rapports sexuels oraux. </a:t>
            </a:r>
            <a:endParaRPr lang="fr-CA" altLang="en-US" sz="1100" dirty="0">
              <a:latin typeface="Arial" panose="020B0604020202020204" pitchFamily="34" charset="0"/>
              <a:cs typeface="Arial" panose="020B0604020202020204" pitchFamily="34" charset="0"/>
            </a:endParaRPr>
          </a:p>
          <a:p>
            <a:endParaRPr lang="fr-CA" altLang="en-US" sz="800" dirty="0">
              <a:latin typeface="Times New Roman" panose="02020603050405020304" pitchFamily="18" charset="0"/>
            </a:endParaRPr>
          </a:p>
          <a:p>
            <a:pPr eaLnBrk="1" hangingPunct="1"/>
            <a:r>
              <a:rPr lang="fr-CA" altLang="en-US" sz="1100" dirty="0">
                <a:latin typeface="Times New Roman"/>
                <a:cs typeface="Times New Roman"/>
              </a:rPr>
              <a:t>Référence </a:t>
            </a:r>
            <a:r>
              <a:rPr lang="en-CA" altLang="en-US" sz="1100" dirty="0">
                <a:latin typeface="Times New Roman"/>
                <a:cs typeface="Times New Roman"/>
              </a:rPr>
              <a:t>: </a:t>
            </a:r>
            <a:r>
              <a:rPr lang="en-CA" altLang="en-US" sz="1100" dirty="0">
                <a:latin typeface="Times New Roman"/>
                <a:cs typeface="Times New Roman"/>
                <a:hlinkClick r:id="rId4"/>
              </a:rPr>
              <a:t>https://www.sexandu.ca/fr/contraception/non-hormonal-contraception/</a:t>
            </a:r>
            <a:endParaRPr lang="en-CA" altLang="en-US" sz="1100" dirty="0">
              <a:latin typeface="Times New Roman"/>
              <a:cs typeface="Times New Roman"/>
            </a:endParaRPr>
          </a:p>
          <a:p>
            <a:pPr eaLnBrk="1" hangingPunct="1"/>
            <a:r>
              <a:rPr lang="en-CA" altLang="en-US" sz="1100" dirty="0">
                <a:latin typeface="Times New Roman"/>
                <a:cs typeface="Times New Roman"/>
              </a:rPr>
              <a:t>Source de l’image : </a:t>
            </a:r>
            <a:r>
              <a:rPr lang="en-US" altLang="en-US" sz="1100" dirty="0">
                <a:latin typeface="Times New Roman"/>
                <a:cs typeface="Times New Roman"/>
                <a:hlinkClick r:id="rId5"/>
              </a:rPr>
              <a:t>https://unsplash.com/photos/Wb-rLP27Gvo</a:t>
            </a:r>
            <a:endParaRPr lang="en-US" altLang="en-US" sz="1100" dirty="0">
              <a:latin typeface="Times New Roman"/>
              <a:cs typeface="Times New Roman"/>
            </a:endParaRPr>
          </a:p>
          <a:p>
            <a:pPr eaLnBrk="1" hangingPunct="1"/>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26</a:t>
            </a:fld>
            <a:endParaRPr lang="en-US" dirty="0"/>
          </a:p>
        </p:txBody>
      </p:sp>
    </p:spTree>
    <p:extLst>
      <p:ext uri="{BB962C8B-B14F-4D97-AF65-F5344CB8AC3E}">
        <p14:creationId xmlns:p14="http://schemas.microsoft.com/office/powerpoint/2010/main" val="4151699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Partenaire : Avoir une discussion sur les ITS avant de devenir sexuellement actifs permet aux gens de songer à leurs valeurs personnelles et aux choix possibles avant de se retrouver dans le feu de l’action.   </a:t>
            </a:r>
          </a:p>
        </p:txBody>
      </p:sp>
      <p:sp>
        <p:nvSpPr>
          <p:cNvPr id="4" name="Slide Number Placeholder 3"/>
          <p:cNvSpPr>
            <a:spLocks noGrp="1"/>
          </p:cNvSpPr>
          <p:nvPr>
            <p:ph type="sldNum" sz="quarter" idx="5"/>
          </p:nvPr>
        </p:nvSpPr>
        <p:spPr/>
        <p:txBody>
          <a:bodyPr/>
          <a:lstStyle/>
          <a:p>
            <a:fld id="{FFA4F6F7-D354-4F7A-83CD-BBE40742BBC2}" type="slidenum">
              <a:rPr lang="en-US" smtClean="0"/>
              <a:t>27</a:t>
            </a:fld>
            <a:endParaRPr lang="en-US" dirty="0"/>
          </a:p>
        </p:txBody>
      </p:sp>
    </p:spTree>
    <p:extLst>
      <p:ext uri="{BB962C8B-B14F-4D97-AF65-F5344CB8AC3E}">
        <p14:creationId xmlns:p14="http://schemas.microsoft.com/office/powerpoint/2010/main" val="2977979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28</a:t>
            </a:fld>
            <a:endParaRPr lang="en-US" dirty="0"/>
          </a:p>
        </p:txBody>
      </p:sp>
    </p:spTree>
    <p:extLst>
      <p:ext uri="{BB962C8B-B14F-4D97-AF65-F5344CB8AC3E}">
        <p14:creationId xmlns:p14="http://schemas.microsoft.com/office/powerpoint/2010/main" val="3512729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6241" y="4480004"/>
            <a:ext cx="5774549" cy="4202521"/>
          </a:xfrm>
        </p:spPr>
        <p:txBody>
          <a:bodyPr/>
          <a:lstStyle/>
          <a:p>
            <a:r>
              <a:rPr lang="fr-CA" dirty="0"/>
              <a:t>À la clinique de dépistage des </a:t>
            </a:r>
            <a:r>
              <a:rPr lang="fr-CA" dirty="0" err="1"/>
              <a:t>ITS</a:t>
            </a:r>
            <a:r>
              <a:rPr lang="fr-CA" dirty="0"/>
              <a:t> du Bureau de santé de Middlesex-London, les clients peuvent subir un test de dépistage et recevoir un traitement à l’égard de diverses ITS. Dans les écoles secondaires,</a:t>
            </a:r>
            <a:r>
              <a:rPr lang="fr-CA" dirty="0">
                <a:hlinkClick r:id="rId3"/>
              </a:rPr>
              <a:t> l’infirmière ou l’infirmier scolaire</a:t>
            </a:r>
            <a:r>
              <a:rPr lang="fr-CA" dirty="0"/>
              <a:t> peut faire les tests de dépistage d’ITS. </a:t>
            </a:r>
          </a:p>
          <a:p>
            <a:endParaRPr lang="fr-CA" dirty="0"/>
          </a:p>
          <a:p>
            <a:r>
              <a:rPr lang="fr-CA" dirty="0"/>
              <a:t>À la clinique de contraception de London, nous offrons des </a:t>
            </a:r>
            <a:r>
              <a:rPr lang="fr-CA" u="sng" dirty="0">
                <a:hlinkClick r:id="rId4"/>
              </a:rPr>
              <a:t>méthodes de contraception</a:t>
            </a:r>
            <a:r>
              <a:rPr lang="fr-CA" dirty="0"/>
              <a:t>, des tests de grossesse, des conseils en matière de contraception, la </a:t>
            </a:r>
            <a:r>
              <a:rPr lang="fr-CA" u="sng" dirty="0">
                <a:hlinkClick r:id="rId5"/>
              </a:rPr>
              <a:t>contraception d’urgence</a:t>
            </a:r>
            <a:r>
              <a:rPr lang="fr-CA" dirty="0"/>
              <a:t>, et les </a:t>
            </a:r>
            <a:r>
              <a:rPr lang="fr-CA" u="sng" dirty="0">
                <a:hlinkClick r:id="rId6"/>
              </a:rPr>
              <a:t>tests de</a:t>
            </a:r>
            <a:r>
              <a:rPr lang="fr-CA" u="sng" dirty="0"/>
              <a:t> </a:t>
            </a:r>
            <a:r>
              <a:rPr lang="fr-CA" u="sng" dirty="0">
                <a:hlinkClick r:id="rId6"/>
              </a:rPr>
              <a:t>Pap</a:t>
            </a:r>
            <a:r>
              <a:rPr lang="fr-CA" dirty="0"/>
              <a:t> aux personnes de moins de 50 ans. Les clients en apprennent sur les choix possibles en matière de contraception. Ils peuvent d’ailleurs se procurer la plupart des méthodes à la clinique à un prix abordable. Il faut prendre rendez-vous et présenter une carte Santé valide à chaque rendez-vous. </a:t>
            </a:r>
          </a:p>
          <a:p>
            <a:endParaRPr lang="fr-CA" altLang="en-US" dirty="0"/>
          </a:p>
          <a:p>
            <a:pPr marL="174982" indent="-174982">
              <a:buFont typeface="Arial" panose="020B0604020202020204" pitchFamily="34" charset="0"/>
              <a:buChar char="•"/>
            </a:pPr>
            <a:r>
              <a:rPr lang="fr-CA" dirty="0"/>
              <a:t>Conseils en matière de contraception</a:t>
            </a:r>
            <a:endParaRPr lang="fr-CA" dirty="0">
              <a:cs typeface="Calibri"/>
            </a:endParaRPr>
          </a:p>
          <a:p>
            <a:pPr marL="174982" indent="-174982">
              <a:buFont typeface="Arial" panose="020B0604020202020204" pitchFamily="34" charset="0"/>
              <a:buChar char="•"/>
            </a:pPr>
            <a:r>
              <a:rPr lang="fr-CA" dirty="0"/>
              <a:t>Méthodes de contraception abordables</a:t>
            </a:r>
            <a:endParaRPr lang="fr-CA" dirty="0">
              <a:cs typeface="Calibri"/>
            </a:endParaRPr>
          </a:p>
          <a:p>
            <a:pPr marL="174982" indent="-174982">
              <a:buFont typeface="Arial" panose="020B0604020202020204" pitchFamily="34" charset="0"/>
              <a:buChar char="•"/>
            </a:pPr>
            <a:r>
              <a:rPr lang="fr-CA" dirty="0"/>
              <a:t>Contraception d’urgence à prix abordable</a:t>
            </a:r>
            <a:endParaRPr lang="fr-CA" dirty="0">
              <a:cs typeface="Calibri"/>
            </a:endParaRPr>
          </a:p>
          <a:p>
            <a:pPr marL="174982" indent="-174982">
              <a:buFont typeface="Arial" panose="020B0604020202020204" pitchFamily="34" charset="0"/>
              <a:buChar char="•"/>
            </a:pPr>
            <a:r>
              <a:rPr lang="fr-CA" dirty="0"/>
              <a:t>Test de grossesse (*en fonction de l’évaluation)</a:t>
            </a:r>
            <a:endParaRPr lang="fr-CA" dirty="0">
              <a:cs typeface="Calibri"/>
            </a:endParaRPr>
          </a:p>
          <a:p>
            <a:pPr marL="174982" indent="-174982">
              <a:buFont typeface="Arial" panose="020B0604020202020204" pitchFamily="34" charset="0"/>
              <a:buChar char="•"/>
            </a:pPr>
            <a:r>
              <a:rPr lang="fr-CA" dirty="0"/>
              <a:t>Dépistage du cancer du col de l’utérus</a:t>
            </a:r>
            <a:endParaRPr lang="fr-CA" dirty="0">
              <a:cs typeface="Calibri"/>
            </a:endParaRPr>
          </a:p>
          <a:p>
            <a:pPr marL="174982" indent="-174982">
              <a:buFont typeface="Arial" panose="020B0604020202020204" pitchFamily="34" charset="0"/>
              <a:buChar char="•"/>
            </a:pPr>
            <a:r>
              <a:rPr lang="fr-CA" dirty="0"/>
              <a:t>Suivi : ITS, infections et douleur pelvienne </a:t>
            </a:r>
            <a:endParaRPr lang="fr-CA" dirty="0">
              <a:cs typeface="Calibri"/>
            </a:endParaRPr>
          </a:p>
          <a:p>
            <a:pPr marL="174982" indent="-174982">
              <a:buFont typeface="Arial" panose="020B0604020202020204" pitchFamily="34" charset="0"/>
              <a:buChar char="•"/>
            </a:pPr>
            <a:r>
              <a:rPr lang="fr-CA" dirty="0"/>
              <a:t>Consultation concernant les dispositifs intra-utérins (stérilets) </a:t>
            </a:r>
            <a:endParaRPr lang="fr-CA" dirty="0">
              <a:cs typeface="Calibri"/>
            </a:endParaRPr>
          </a:p>
          <a:p>
            <a:pPr marL="174982" indent="-174982">
              <a:buFont typeface="Arial" panose="020B0604020202020204" pitchFamily="34" charset="0"/>
              <a:buChar char="•"/>
            </a:pPr>
            <a:r>
              <a:rPr lang="fr-CA" dirty="0"/>
              <a:t>Pose de stérilet</a:t>
            </a:r>
            <a:endParaRPr lang="fr-CA" dirty="0">
              <a:cs typeface="Calibri"/>
            </a:endParaRPr>
          </a:p>
          <a:p>
            <a:pPr marL="174982" indent="-174982">
              <a:buFont typeface="Arial" panose="020B0604020202020204" pitchFamily="34" charset="0"/>
              <a:buChar char="•"/>
            </a:pPr>
            <a:r>
              <a:rPr lang="fr-CA" dirty="0"/>
              <a:t>Condoms gratuits</a:t>
            </a:r>
            <a:endParaRPr lang="fr-CA" dirty="0">
              <a:cs typeface="Calibri"/>
            </a:endParaRPr>
          </a:p>
          <a:p>
            <a:pPr eaLnBrk="1" hangingPunct="1"/>
            <a:endParaRPr lang="en-US" altLang="en-US"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29</a:t>
            </a:fld>
            <a:endParaRPr lang="en-US" dirty="0"/>
          </a:p>
        </p:txBody>
      </p:sp>
    </p:spTree>
    <p:extLst>
      <p:ext uri="{BB962C8B-B14F-4D97-AF65-F5344CB8AC3E}">
        <p14:creationId xmlns:p14="http://schemas.microsoft.com/office/powerpoint/2010/main" val="152956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Source de l’image </a:t>
            </a:r>
            <a:r>
              <a:rPr lang="en-CA" dirty="0"/>
              <a:t>: wordart.com</a:t>
            </a:r>
            <a:endParaRPr lang="en-US" dirty="0"/>
          </a:p>
        </p:txBody>
      </p:sp>
      <p:sp>
        <p:nvSpPr>
          <p:cNvPr id="4" name="Slide Number Placeholder 3"/>
          <p:cNvSpPr>
            <a:spLocks noGrp="1"/>
          </p:cNvSpPr>
          <p:nvPr>
            <p:ph type="sldNum" sz="quarter" idx="5"/>
          </p:nvPr>
        </p:nvSpPr>
        <p:spPr/>
        <p:txBody>
          <a:bodyPr/>
          <a:lstStyle/>
          <a:p>
            <a:fld id="{6DF3DC4A-19F6-42CA-A5EF-5A7430E77B3B}" type="slidenum">
              <a:rPr lang="en-US" smtClean="0"/>
              <a:t>3</a:t>
            </a:fld>
            <a:endParaRPr lang="en-US" dirty="0"/>
          </a:p>
        </p:txBody>
      </p:sp>
    </p:spTree>
    <p:extLst>
      <p:ext uri="{BB962C8B-B14F-4D97-AF65-F5344CB8AC3E}">
        <p14:creationId xmlns:p14="http://schemas.microsoft.com/office/powerpoint/2010/main" val="16668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Source de l’image : https://www.pexels.com/photo/hands-on-a-metal-railing-7496143/ </a:t>
            </a:r>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4</a:t>
            </a:fld>
            <a:endParaRPr lang="en-US" dirty="0"/>
          </a:p>
        </p:txBody>
      </p:sp>
    </p:spTree>
    <p:extLst>
      <p:ext uri="{BB962C8B-B14F-4D97-AF65-F5344CB8AC3E}">
        <p14:creationId xmlns:p14="http://schemas.microsoft.com/office/powerpoint/2010/main" val="1143016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 </a:t>
            </a:r>
            <a:r>
              <a:rPr lang="fr-CA" dirty="0">
                <a:cs typeface="Calibri"/>
              </a:rPr>
              <a:t>La vidéo sur le consentement destinée aux élèves du secondaire se trouve sur la prochaine diapositive.  </a:t>
            </a:r>
          </a:p>
          <a:p>
            <a:endParaRPr lang="fr-CA" dirty="0"/>
          </a:p>
          <a:p>
            <a:r>
              <a:rPr lang="fr-CA" dirty="0"/>
              <a:t>Jeu-questionnaire facultatif sur le consentement offert sur le site Web de Jeunesse, J’écoute : </a:t>
            </a:r>
            <a:r>
              <a:rPr lang="fr-CA" dirty="0">
                <a:hlinkClick r:id="rId3"/>
              </a:rPr>
              <a:t>Jeu-questionnaire : que sais-tu sur le consentement ? - jeunessejecoute.ca</a:t>
            </a:r>
            <a:endParaRPr lang="fr-CA" dirty="0"/>
          </a:p>
          <a:p>
            <a:endParaRPr lang="fr-CA" dirty="0"/>
          </a:p>
          <a:p>
            <a:r>
              <a:rPr lang="fr-CA" dirty="0"/>
              <a:t>VERSION FRANÇAISE DE LA VIDÉO : </a:t>
            </a:r>
            <a:r>
              <a:rPr lang="fr-CA" dirty="0">
                <a:hlinkClick r:id="rId4"/>
              </a:rPr>
              <a:t>https://www.youtube.com/watch?v=AaKoSIeLAKc</a:t>
            </a:r>
            <a:r>
              <a:rPr lang="fr-CA" dirty="0"/>
              <a:t>   </a:t>
            </a:r>
            <a:endParaRPr lang="fr-CA" dirty="0">
              <a:cs typeface="Calibri"/>
            </a:endParaRPr>
          </a:p>
          <a:p>
            <a:endParaRPr lang="en-CA" dirty="0"/>
          </a:p>
          <a:p>
            <a:endParaRPr lang="en-CA" dirty="0"/>
          </a:p>
          <a:p>
            <a:endParaRPr lang="en-CA"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5</a:t>
            </a:fld>
            <a:endParaRPr lang="en-US" dirty="0"/>
          </a:p>
        </p:txBody>
      </p:sp>
    </p:spTree>
    <p:extLst>
      <p:ext uri="{BB962C8B-B14F-4D97-AF65-F5344CB8AC3E}">
        <p14:creationId xmlns:p14="http://schemas.microsoft.com/office/powerpoint/2010/main" val="163300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https://www.youtube.com/watch?v=-JwlKjRaUaw</a:t>
            </a:r>
            <a:endParaRPr lang="en-US" dirty="0"/>
          </a:p>
          <a:p>
            <a:endParaRPr lang="en-CA" dirty="0"/>
          </a:p>
          <a:p>
            <a:endParaRPr lang="en-CA" dirty="0"/>
          </a:p>
          <a:p>
            <a:endParaRPr lang="en-CA"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6</a:t>
            </a:fld>
            <a:endParaRPr lang="en-US" dirty="0"/>
          </a:p>
        </p:txBody>
      </p:sp>
    </p:spTree>
    <p:extLst>
      <p:ext uri="{BB962C8B-B14F-4D97-AF65-F5344CB8AC3E}">
        <p14:creationId xmlns:p14="http://schemas.microsoft.com/office/powerpoint/2010/main" val="1633002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576862" cy="3665458"/>
          </a:xfrm>
        </p:spPr>
        <p:txBody>
          <a:bodyPr/>
          <a:lstStyle/>
          <a:p>
            <a:r>
              <a:rPr lang="fr-CA" dirty="0">
                <a:cs typeface="Calibri"/>
              </a:rPr>
              <a:t>Les infections qui peuvent se transmettre par les contacts sexuels sont considérées comme des ITS. </a:t>
            </a:r>
          </a:p>
          <a:p>
            <a:endParaRPr lang="fr-CA" dirty="0">
              <a:cs typeface="Calibri"/>
            </a:endParaRPr>
          </a:p>
          <a:p>
            <a:r>
              <a:rPr lang="fr-CA" dirty="0">
                <a:cs typeface="Calibri"/>
              </a:rPr>
              <a:t>Les infections qui se transmettent par une exposition à du sang infecté, et par un contact sexuel, sont appelées infections transmissibles sexuellement et par le sang (ITSS).</a:t>
            </a:r>
          </a:p>
          <a:p>
            <a:endParaRPr lang="fr-CA" dirty="0">
              <a:cs typeface="Calibri"/>
            </a:endParaRPr>
          </a:p>
          <a:p>
            <a:r>
              <a:rPr lang="fr-CA" b="1" dirty="0">
                <a:cs typeface="Calibri"/>
              </a:rPr>
              <a:t>Toutes les infections transmissibles sexuellement et par le sang sont appelées ITSS; cependant, pour les besoins de la présentation d’aujourd’hui, nous continuerons à</a:t>
            </a:r>
          </a:p>
          <a:p>
            <a:r>
              <a:rPr lang="fr-CA" b="1" dirty="0">
                <a:cs typeface="Calibri"/>
              </a:rPr>
              <a:t>les appeler </a:t>
            </a:r>
            <a:r>
              <a:rPr lang="fr-CA" b="1" dirty="0" err="1">
                <a:cs typeface="Calibri"/>
              </a:rPr>
              <a:t>ITS</a:t>
            </a:r>
            <a:r>
              <a:rPr lang="fr-CA" b="1" dirty="0">
                <a:cs typeface="Calibri"/>
              </a:rPr>
              <a:t> afin de maintenir une certaine uniformité pour les membres du personnel et les élèves.  </a:t>
            </a:r>
          </a:p>
          <a:p>
            <a:endParaRPr lang="fr-CA" b="1" dirty="0">
              <a:cs typeface="Calibri"/>
            </a:endParaRPr>
          </a:p>
          <a:p>
            <a:r>
              <a:rPr lang="fr-CA" dirty="0">
                <a:cs typeface="Calibri"/>
              </a:rPr>
              <a:t>Dans cette présentation, nous abordons les ITS virales et bactériennes. Il y a aussi des infections d’origine parasitaire ou fongique (champignon) – pour en savoir plus long à ce sujet, consultez le site Web </a:t>
            </a:r>
            <a:r>
              <a:rPr lang="fr-CA" dirty="0">
                <a:hlinkClick r:id="rId3"/>
              </a:rPr>
              <a:t>https://www.sexandu.ca/fr/stis/</a:t>
            </a:r>
            <a:r>
              <a:rPr lang="fr-CA" dirty="0"/>
              <a:t>. </a:t>
            </a:r>
            <a:endParaRPr lang="fr-CA" dirty="0">
              <a:cs typeface="Calibri"/>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7</a:t>
            </a:fld>
            <a:endParaRPr lang="en-US" dirty="0"/>
          </a:p>
        </p:txBody>
      </p:sp>
    </p:spTree>
    <p:extLst>
      <p:ext uri="{BB962C8B-B14F-4D97-AF65-F5344CB8AC3E}">
        <p14:creationId xmlns:p14="http://schemas.microsoft.com/office/powerpoint/2010/main" val="151646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 Canva </a:t>
            </a:r>
          </a:p>
          <a:p>
            <a:r>
              <a:rPr lang="fr-CA" dirty="0">
                <a:solidFill>
                  <a:srgbClr val="FF0000"/>
                </a:solidFill>
              </a:rPr>
              <a:t>Chlamydia</a:t>
            </a:r>
          </a:p>
          <a:p>
            <a:r>
              <a:rPr lang="fr-CA" dirty="0">
                <a:solidFill>
                  <a:srgbClr val="FF0000"/>
                </a:solidFill>
              </a:rPr>
              <a:t>Gonorrhée</a:t>
            </a:r>
          </a:p>
          <a:p>
            <a:r>
              <a:rPr lang="fr-CA" dirty="0">
                <a:solidFill>
                  <a:srgbClr val="FF0000"/>
                </a:solidFill>
              </a:rPr>
              <a:t>Syphilis</a:t>
            </a:r>
          </a:p>
        </p:txBody>
      </p:sp>
      <p:sp>
        <p:nvSpPr>
          <p:cNvPr id="4" name="Slide Number Placeholder 3"/>
          <p:cNvSpPr>
            <a:spLocks noGrp="1"/>
          </p:cNvSpPr>
          <p:nvPr>
            <p:ph type="sldNum" sz="quarter" idx="5"/>
          </p:nvPr>
        </p:nvSpPr>
        <p:spPr/>
        <p:txBody>
          <a:bodyPr/>
          <a:lstStyle/>
          <a:p>
            <a:fld id="{FFA4F6F7-D354-4F7A-83CD-BBE40742BBC2}" type="slidenum">
              <a:rPr lang="en-US" smtClean="0"/>
              <a:t>8</a:t>
            </a:fld>
            <a:endParaRPr lang="en-US" dirty="0"/>
          </a:p>
        </p:txBody>
      </p:sp>
    </p:spTree>
    <p:extLst>
      <p:ext uri="{BB962C8B-B14F-4D97-AF65-F5344CB8AC3E}">
        <p14:creationId xmlns:p14="http://schemas.microsoft.com/office/powerpoint/2010/main" val="99843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3830953"/>
          </a:xfrm>
        </p:spPr>
        <p:txBody>
          <a:bodyPr/>
          <a:lstStyle/>
          <a:p>
            <a:r>
              <a:rPr lang="fr-CA" altLang="en-US" dirty="0">
                <a:latin typeface="Arial"/>
                <a:cs typeface="Arial"/>
              </a:rPr>
              <a:t>La chlamydia se transmet lors de rapports sexuels oraux, vaginaux ou anaux non protégés. </a:t>
            </a:r>
          </a:p>
          <a:p>
            <a:endParaRPr lang="fr-CA" dirty="0">
              <a:latin typeface="Arial"/>
              <a:cs typeface="Arial"/>
            </a:endParaRPr>
          </a:p>
          <a:p>
            <a:pPr marL="174982" indent="-174982">
              <a:buFontTx/>
              <a:buChar char="-"/>
            </a:pPr>
            <a:r>
              <a:rPr lang="fr-CA" dirty="0">
                <a:latin typeface="Arial"/>
                <a:cs typeface="Arial"/>
              </a:rPr>
              <a:t>En général, on la détecte au moyen d’une analyse d’urine. Si la personne a un écoulement, on pourrait faire un écouvillonnage pour écarter toute autre infection. </a:t>
            </a:r>
          </a:p>
          <a:p>
            <a:endParaRPr lang="fr-CA" dirty="0">
              <a:latin typeface="Arial"/>
              <a:cs typeface="Arial"/>
            </a:endParaRPr>
          </a:p>
          <a:p>
            <a:pPr marL="174982" indent="-174982">
              <a:buFontTx/>
              <a:buChar char="-"/>
            </a:pPr>
            <a:r>
              <a:rPr lang="fr-CA" dirty="0">
                <a:latin typeface="Arial"/>
                <a:cs typeface="Arial"/>
              </a:rPr>
              <a:t>Se traite au moyen d’une seule dose d’un antibiotique qui se prend par la bouche.</a:t>
            </a:r>
          </a:p>
          <a:p>
            <a:endParaRPr lang="fr-CA" dirty="0">
              <a:latin typeface="Arial"/>
              <a:cs typeface="Arial"/>
            </a:endParaRPr>
          </a:p>
          <a:p>
            <a:r>
              <a:rPr lang="fr-CA" dirty="0">
                <a:latin typeface="Arial"/>
                <a:cs typeface="Arial"/>
              </a:rPr>
              <a:t>Les personnes traitées peuvent être réinfectées si elles sont de nouveau exposées à la bactérie. </a:t>
            </a:r>
          </a:p>
          <a:p>
            <a:endParaRPr lang="fr-CA" dirty="0">
              <a:latin typeface="Arial"/>
              <a:cs typeface="Arial"/>
            </a:endParaRPr>
          </a:p>
          <a:p>
            <a:r>
              <a:rPr lang="fr-CA" dirty="0">
                <a:latin typeface="Arial"/>
                <a:cs typeface="Arial"/>
              </a:rPr>
              <a:t>La chlamydia non traitée peut entraîner une atteinte inflammatoire pelvienne et réduire les chances de tomber enceinte.</a:t>
            </a:r>
            <a:endParaRPr lang="fr-CA" dirty="0"/>
          </a:p>
          <a:p>
            <a:endParaRPr lang="fr-CA" altLang="en-US" dirty="0">
              <a:latin typeface="Arial"/>
              <a:cs typeface="Arial"/>
            </a:endParaRPr>
          </a:p>
          <a:p>
            <a:endParaRPr lang="fr-CA" altLang="en-US" dirty="0">
              <a:latin typeface="Arial"/>
              <a:cs typeface="Arial"/>
            </a:endParaRPr>
          </a:p>
          <a:p>
            <a:r>
              <a:rPr lang="fr-CA" altLang="en-US" dirty="0">
                <a:latin typeface="Times New Roman"/>
                <a:cs typeface="Times New Roman"/>
              </a:rPr>
              <a:t>Référence :</a:t>
            </a:r>
          </a:p>
          <a:p>
            <a:endParaRPr lang="fr-CA" altLang="en-US" dirty="0">
              <a:latin typeface="Times New Roman"/>
              <a:cs typeface="Times New Roman"/>
            </a:endParaRPr>
          </a:p>
          <a:p>
            <a:r>
              <a:rPr lang="fr-CA" dirty="0"/>
              <a:t>Image : Canva </a:t>
            </a:r>
          </a:p>
          <a:p>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9</a:t>
            </a:fld>
            <a:endParaRPr lang="en-US" dirty="0"/>
          </a:p>
        </p:txBody>
      </p:sp>
    </p:spTree>
    <p:extLst>
      <p:ext uri="{BB962C8B-B14F-4D97-AF65-F5344CB8AC3E}">
        <p14:creationId xmlns:p14="http://schemas.microsoft.com/office/powerpoint/2010/main" val="4151699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DAC2-9962-48A1-B897-33EA706095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618A53-C73D-48B1-8400-5E3EA229C8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01F1BA-C8A8-49B1-966D-A04AB3A820C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2022-10-17</a:t>
            </a:fld>
            <a:endParaRPr lang="en-CA" dirty="0"/>
          </a:p>
        </p:txBody>
      </p:sp>
      <p:sp>
        <p:nvSpPr>
          <p:cNvPr id="5" name="Footer Placeholder 4">
            <a:extLst>
              <a:ext uri="{FF2B5EF4-FFF2-40B4-BE49-F238E27FC236}">
                <a16:creationId xmlns:a16="http://schemas.microsoft.com/office/drawing/2014/main" id="{7583BA24-E125-47A6-9D29-7AB3045051D7}"/>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a:extLst>
              <a:ext uri="{FF2B5EF4-FFF2-40B4-BE49-F238E27FC236}">
                <a16:creationId xmlns:a16="http://schemas.microsoft.com/office/drawing/2014/main" id="{39AB45E6-430D-4501-8A5C-44049C1460E1}"/>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dirty="0"/>
          </a:p>
        </p:txBody>
      </p:sp>
    </p:spTree>
    <p:extLst>
      <p:ext uri="{BB962C8B-B14F-4D97-AF65-F5344CB8AC3E}">
        <p14:creationId xmlns:p14="http://schemas.microsoft.com/office/powerpoint/2010/main" val="387390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3A9D-8B5C-4FE5-A69A-433027440C9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C0FCF1-ECFA-4E6B-88EC-4943175B35D1}"/>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2022-10-17</a:t>
            </a:fld>
            <a:endParaRPr lang="en-CA" dirty="0"/>
          </a:p>
        </p:txBody>
      </p:sp>
      <p:sp>
        <p:nvSpPr>
          <p:cNvPr id="4" name="Footer Placeholder 3">
            <a:extLst>
              <a:ext uri="{FF2B5EF4-FFF2-40B4-BE49-F238E27FC236}">
                <a16:creationId xmlns:a16="http://schemas.microsoft.com/office/drawing/2014/main" id="{1D9D8FEA-2504-4E64-AD77-C17694671109}"/>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5" name="Slide Number Placeholder 4">
            <a:extLst>
              <a:ext uri="{FF2B5EF4-FFF2-40B4-BE49-F238E27FC236}">
                <a16:creationId xmlns:a16="http://schemas.microsoft.com/office/drawing/2014/main" id="{34B74B1B-62E3-4285-B494-AF5EF8D68CAA}"/>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dirty="0"/>
          </a:p>
        </p:txBody>
      </p:sp>
    </p:spTree>
    <p:extLst>
      <p:ext uri="{BB962C8B-B14F-4D97-AF65-F5344CB8AC3E}">
        <p14:creationId xmlns:p14="http://schemas.microsoft.com/office/powerpoint/2010/main" val="130229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799C5-09D1-4C89-8BC1-1AC06AE0267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2022-10-17</a:t>
            </a:fld>
            <a:endParaRPr lang="en-CA" dirty="0"/>
          </a:p>
        </p:txBody>
      </p:sp>
      <p:sp>
        <p:nvSpPr>
          <p:cNvPr id="3" name="Footer Placeholder 2">
            <a:extLst>
              <a:ext uri="{FF2B5EF4-FFF2-40B4-BE49-F238E27FC236}">
                <a16:creationId xmlns:a16="http://schemas.microsoft.com/office/drawing/2014/main" id="{CC4B158C-F3AD-409B-A6DA-EA8EABD588BC}"/>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3C3A26BE-39E1-4B5F-AD86-F56D4B0643B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dirty="0"/>
          </a:p>
        </p:txBody>
      </p:sp>
    </p:spTree>
    <p:extLst>
      <p:ext uri="{BB962C8B-B14F-4D97-AF65-F5344CB8AC3E}">
        <p14:creationId xmlns:p14="http://schemas.microsoft.com/office/powerpoint/2010/main" val="4166059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2022-10-17</a:t>
            </a:fld>
            <a:endParaRPr lang="en-CA" dirty="0"/>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4038600" y="6356352"/>
            <a:ext cx="4114800" cy="365125"/>
          </a:xfrm>
          <a:prstGeom prst="rect">
            <a:avLst/>
          </a:prstGeom>
        </p:spPr>
        <p:txBody>
          <a:bodyPr/>
          <a:lstStyle/>
          <a:p>
            <a:endParaRPr lang="en-CA" dirty="0"/>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dirty="0"/>
          </a:p>
        </p:txBody>
      </p:sp>
    </p:spTree>
    <p:extLst>
      <p:ext uri="{BB962C8B-B14F-4D97-AF65-F5344CB8AC3E}">
        <p14:creationId xmlns:p14="http://schemas.microsoft.com/office/powerpoint/2010/main" val="3068199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2022-10-17</a:t>
            </a:fld>
            <a:endParaRPr lang="en-CA" dirty="0"/>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4038600" y="6356352"/>
            <a:ext cx="4114800" cy="365125"/>
          </a:xfrm>
          <a:prstGeom prst="rect">
            <a:avLst/>
          </a:prstGeom>
        </p:spPr>
        <p:txBody>
          <a:bodyPr/>
          <a:lstStyle/>
          <a:p>
            <a:endParaRPr lang="en-CA" dirty="0"/>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dirty="0"/>
          </a:p>
        </p:txBody>
      </p:sp>
    </p:spTree>
    <p:extLst>
      <p:ext uri="{BB962C8B-B14F-4D97-AF65-F5344CB8AC3E}">
        <p14:creationId xmlns:p14="http://schemas.microsoft.com/office/powerpoint/2010/main" val="1697051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230-0E2D-42F1-A464-C1C50E431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99EF54-3488-48F4-85E2-4654E8F55A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C885B-6308-4F02-9B52-81639424D10C}"/>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2022-10-17</a:t>
            </a:fld>
            <a:endParaRPr lang="en-CA" dirty="0"/>
          </a:p>
        </p:txBody>
      </p:sp>
      <p:sp>
        <p:nvSpPr>
          <p:cNvPr id="5" name="Footer Placeholder 4">
            <a:extLst>
              <a:ext uri="{FF2B5EF4-FFF2-40B4-BE49-F238E27FC236}">
                <a16:creationId xmlns:a16="http://schemas.microsoft.com/office/drawing/2014/main" id="{F07ADD29-D2F4-48E7-903F-BEB94E0FD2BA}"/>
              </a:ext>
            </a:extLst>
          </p:cNvPr>
          <p:cNvSpPr>
            <a:spLocks noGrp="1"/>
          </p:cNvSpPr>
          <p:nvPr>
            <p:ph type="ftr" sz="quarter" idx="11"/>
          </p:nvPr>
        </p:nvSpPr>
        <p:spPr>
          <a:xfrm>
            <a:off x="4038600" y="6356352"/>
            <a:ext cx="4114800" cy="365125"/>
          </a:xfrm>
          <a:prstGeom prst="rect">
            <a:avLst/>
          </a:prstGeom>
        </p:spPr>
        <p:txBody>
          <a:bodyPr/>
          <a:lstStyle/>
          <a:p>
            <a:endParaRPr lang="en-CA" dirty="0"/>
          </a:p>
        </p:txBody>
      </p:sp>
      <p:sp>
        <p:nvSpPr>
          <p:cNvPr id="6" name="Slide Number Placeholder 5">
            <a:extLst>
              <a:ext uri="{FF2B5EF4-FFF2-40B4-BE49-F238E27FC236}">
                <a16:creationId xmlns:a16="http://schemas.microsoft.com/office/drawing/2014/main" id="{B85BBC95-D8D7-49EC-AEE5-2B83DD4CA8E9}"/>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dirty="0"/>
          </a:p>
        </p:txBody>
      </p:sp>
    </p:spTree>
    <p:extLst>
      <p:ext uri="{BB962C8B-B14F-4D97-AF65-F5344CB8AC3E}">
        <p14:creationId xmlns:p14="http://schemas.microsoft.com/office/powerpoint/2010/main" val="3014556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72F0C-3EB6-4553-A3EF-8876A4639AE9}"/>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1FE5B1-7E6E-46F5-B476-9A4AD954D72F}"/>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DCAE38-4EA8-43D7-AC27-0BAA6FFC52FC}"/>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2022-10-17</a:t>
            </a:fld>
            <a:endParaRPr lang="en-CA" dirty="0"/>
          </a:p>
        </p:txBody>
      </p:sp>
      <p:sp>
        <p:nvSpPr>
          <p:cNvPr id="5" name="Footer Placeholder 4">
            <a:extLst>
              <a:ext uri="{FF2B5EF4-FFF2-40B4-BE49-F238E27FC236}">
                <a16:creationId xmlns:a16="http://schemas.microsoft.com/office/drawing/2014/main" id="{B85A70B5-4F62-4CF5-8122-E53F298519F5}"/>
              </a:ext>
            </a:extLst>
          </p:cNvPr>
          <p:cNvSpPr>
            <a:spLocks noGrp="1"/>
          </p:cNvSpPr>
          <p:nvPr>
            <p:ph type="ftr" sz="quarter" idx="11"/>
          </p:nvPr>
        </p:nvSpPr>
        <p:spPr>
          <a:xfrm>
            <a:off x="4038600" y="6356352"/>
            <a:ext cx="4114800" cy="365125"/>
          </a:xfrm>
          <a:prstGeom prst="rect">
            <a:avLst/>
          </a:prstGeom>
        </p:spPr>
        <p:txBody>
          <a:bodyPr/>
          <a:lstStyle/>
          <a:p>
            <a:endParaRPr lang="en-CA" dirty="0"/>
          </a:p>
        </p:txBody>
      </p:sp>
      <p:sp>
        <p:nvSpPr>
          <p:cNvPr id="6" name="Slide Number Placeholder 5">
            <a:extLst>
              <a:ext uri="{FF2B5EF4-FFF2-40B4-BE49-F238E27FC236}">
                <a16:creationId xmlns:a16="http://schemas.microsoft.com/office/drawing/2014/main" id="{50C17A65-934F-4F7A-A93E-5A174330AC59}"/>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dirty="0"/>
          </a:p>
        </p:txBody>
      </p:sp>
    </p:spTree>
    <p:extLst>
      <p:ext uri="{BB962C8B-B14F-4D97-AF65-F5344CB8AC3E}">
        <p14:creationId xmlns:p14="http://schemas.microsoft.com/office/powerpoint/2010/main" val="1400821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2022-10-17</a:t>
            </a:fld>
            <a:endParaRPr lang="en-CA" dirty="0"/>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dirty="0"/>
          </a:p>
        </p:txBody>
      </p:sp>
    </p:spTree>
    <p:extLst>
      <p:ext uri="{BB962C8B-B14F-4D97-AF65-F5344CB8AC3E}">
        <p14:creationId xmlns:p14="http://schemas.microsoft.com/office/powerpoint/2010/main" val="3068199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2022-10-17</a:t>
            </a:fld>
            <a:endParaRPr lang="en-CA" dirty="0"/>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dirty="0"/>
          </a:p>
        </p:txBody>
      </p:sp>
    </p:spTree>
    <p:extLst>
      <p:ext uri="{BB962C8B-B14F-4D97-AF65-F5344CB8AC3E}">
        <p14:creationId xmlns:p14="http://schemas.microsoft.com/office/powerpoint/2010/main" val="1697051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230-0E2D-42F1-A464-C1C50E431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99EF54-3488-48F4-85E2-4654E8F55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C885B-6308-4F02-9B52-81639424D10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2022-10-17</a:t>
            </a:fld>
            <a:endParaRPr lang="en-CA" dirty="0"/>
          </a:p>
        </p:txBody>
      </p:sp>
      <p:sp>
        <p:nvSpPr>
          <p:cNvPr id="5" name="Footer Placeholder 4">
            <a:extLst>
              <a:ext uri="{FF2B5EF4-FFF2-40B4-BE49-F238E27FC236}">
                <a16:creationId xmlns:a16="http://schemas.microsoft.com/office/drawing/2014/main" id="{F07ADD29-D2F4-48E7-903F-BEB94E0FD2BA}"/>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a:extLst>
              <a:ext uri="{FF2B5EF4-FFF2-40B4-BE49-F238E27FC236}">
                <a16:creationId xmlns:a16="http://schemas.microsoft.com/office/drawing/2014/main" id="{B85BBC95-D8D7-49EC-AEE5-2B83DD4CA8E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dirty="0"/>
          </a:p>
        </p:txBody>
      </p:sp>
    </p:spTree>
    <p:extLst>
      <p:ext uri="{BB962C8B-B14F-4D97-AF65-F5344CB8AC3E}">
        <p14:creationId xmlns:p14="http://schemas.microsoft.com/office/powerpoint/2010/main" val="3014556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72F0C-3EB6-4553-A3EF-8876A4639A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1FE5B1-7E6E-46F5-B476-9A4AD954D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DCAE38-4EA8-43D7-AC27-0BAA6FFC52F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2022-10-17</a:t>
            </a:fld>
            <a:endParaRPr lang="en-CA" dirty="0"/>
          </a:p>
        </p:txBody>
      </p:sp>
      <p:sp>
        <p:nvSpPr>
          <p:cNvPr id="5" name="Footer Placeholder 4">
            <a:extLst>
              <a:ext uri="{FF2B5EF4-FFF2-40B4-BE49-F238E27FC236}">
                <a16:creationId xmlns:a16="http://schemas.microsoft.com/office/drawing/2014/main" id="{B85A70B5-4F62-4CF5-8122-E53F298519F5}"/>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a:extLst>
              <a:ext uri="{FF2B5EF4-FFF2-40B4-BE49-F238E27FC236}">
                <a16:creationId xmlns:a16="http://schemas.microsoft.com/office/drawing/2014/main" id="{50C17A65-934F-4F7A-A93E-5A174330AC5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dirty="0"/>
          </a:p>
        </p:txBody>
      </p:sp>
    </p:spTree>
    <p:extLst>
      <p:ext uri="{BB962C8B-B14F-4D97-AF65-F5344CB8AC3E}">
        <p14:creationId xmlns:p14="http://schemas.microsoft.com/office/powerpoint/2010/main" val="140082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3"/>
            <a:ext cx="10515600"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2022-10-17</a:t>
            </a:fld>
            <a:endParaRPr lang="en-CA" dirty="0"/>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2"/>
            <a:ext cx="4114800" cy="365125"/>
          </a:xfrm>
          <a:prstGeom prst="rect">
            <a:avLst/>
          </a:prstGeom>
        </p:spPr>
        <p:txBody>
          <a:bodyPr/>
          <a:lstStyle/>
          <a:p>
            <a:endParaRPr lang="en-CA" dirty="0"/>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dirty="0"/>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7" y="29846"/>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2022-10-17</a:t>
            </a:fld>
            <a:endParaRPr lang="en-CA" dirty="0"/>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4038600" y="6356352"/>
            <a:ext cx="4114800" cy="365125"/>
          </a:xfrm>
          <a:prstGeom prst="rect">
            <a:avLst/>
          </a:prstGeom>
        </p:spPr>
        <p:txBody>
          <a:bodyPr/>
          <a:lstStyle/>
          <a:p>
            <a:endParaRPr lang="en-CA" dirty="0"/>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dirty="0"/>
          </a:p>
        </p:txBody>
      </p:sp>
    </p:spTree>
    <p:extLst>
      <p:ext uri="{BB962C8B-B14F-4D97-AF65-F5344CB8AC3E}">
        <p14:creationId xmlns:p14="http://schemas.microsoft.com/office/powerpoint/2010/main" val="15358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5E34-3F93-4A00-A3D2-B2D6B2E59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16F532-3515-4C70-8B4C-C01DBAA90E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7B966-51D5-41F3-86C1-49CEBA9570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4F613C-26A9-4A2E-9397-285E85DB69D8}"/>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2022-10-17</a:t>
            </a:fld>
            <a:endParaRPr lang="en-CA" dirty="0"/>
          </a:p>
        </p:txBody>
      </p:sp>
      <p:sp>
        <p:nvSpPr>
          <p:cNvPr id="6" name="Footer Placeholder 5">
            <a:extLst>
              <a:ext uri="{FF2B5EF4-FFF2-40B4-BE49-F238E27FC236}">
                <a16:creationId xmlns:a16="http://schemas.microsoft.com/office/drawing/2014/main" id="{8EF15876-6AE2-410A-B977-2AA5DF1F24F1}"/>
              </a:ext>
            </a:extLst>
          </p:cNvPr>
          <p:cNvSpPr>
            <a:spLocks noGrp="1"/>
          </p:cNvSpPr>
          <p:nvPr>
            <p:ph type="ftr" sz="quarter" idx="11"/>
          </p:nvPr>
        </p:nvSpPr>
        <p:spPr>
          <a:xfrm>
            <a:off x="4038600" y="6356352"/>
            <a:ext cx="4114800" cy="365125"/>
          </a:xfrm>
          <a:prstGeom prst="rect">
            <a:avLst/>
          </a:prstGeom>
        </p:spPr>
        <p:txBody>
          <a:bodyPr/>
          <a:lstStyle/>
          <a:p>
            <a:endParaRPr lang="en-CA" dirty="0"/>
          </a:p>
        </p:txBody>
      </p:sp>
      <p:sp>
        <p:nvSpPr>
          <p:cNvPr id="7" name="Slide Number Placeholder 6">
            <a:extLst>
              <a:ext uri="{FF2B5EF4-FFF2-40B4-BE49-F238E27FC236}">
                <a16:creationId xmlns:a16="http://schemas.microsoft.com/office/drawing/2014/main" id="{70226648-4A2F-4133-B00B-C23B2F488B89}"/>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dirty="0"/>
          </a:p>
        </p:txBody>
      </p:sp>
    </p:spTree>
    <p:extLst>
      <p:ext uri="{BB962C8B-B14F-4D97-AF65-F5344CB8AC3E}">
        <p14:creationId xmlns:p14="http://schemas.microsoft.com/office/powerpoint/2010/main" val="374591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2022-10-17</a:t>
            </a:fld>
            <a:endParaRPr lang="en-CA" dirty="0"/>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2"/>
            <a:ext cx="4114800" cy="365125"/>
          </a:xfrm>
          <a:prstGeom prst="rect">
            <a:avLst/>
          </a:prstGeom>
        </p:spPr>
        <p:txBody>
          <a:bodyPr/>
          <a:lstStyle/>
          <a:p>
            <a:endParaRPr lang="en-CA" dirty="0"/>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dirty="0"/>
          </a:p>
        </p:txBody>
      </p:sp>
    </p:spTree>
    <p:extLst>
      <p:ext uri="{BB962C8B-B14F-4D97-AF65-F5344CB8AC3E}">
        <p14:creationId xmlns:p14="http://schemas.microsoft.com/office/powerpoint/2010/main" val="84524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1"/>
            <a:ext cx="10515600"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2022-10-17</a:t>
            </a:fld>
            <a:endParaRPr lang="en-CA" dirty="0"/>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dirty="0"/>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6" y="29845"/>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2022-10-17</a:t>
            </a:fld>
            <a:endParaRPr lang="en-CA" dirty="0"/>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dirty="0"/>
          </a:p>
        </p:txBody>
      </p:sp>
    </p:spTree>
    <p:extLst>
      <p:ext uri="{BB962C8B-B14F-4D97-AF65-F5344CB8AC3E}">
        <p14:creationId xmlns:p14="http://schemas.microsoft.com/office/powerpoint/2010/main" val="15358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5E34-3F93-4A00-A3D2-B2D6B2E59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16F532-3515-4C70-8B4C-C01DBAA90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7B966-51D5-41F3-86C1-49CEBA957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4F613C-26A9-4A2E-9397-285E85DB69D8}"/>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2022-10-17</a:t>
            </a:fld>
            <a:endParaRPr lang="en-CA" dirty="0"/>
          </a:p>
        </p:txBody>
      </p:sp>
      <p:sp>
        <p:nvSpPr>
          <p:cNvPr id="6" name="Footer Placeholder 5">
            <a:extLst>
              <a:ext uri="{FF2B5EF4-FFF2-40B4-BE49-F238E27FC236}">
                <a16:creationId xmlns:a16="http://schemas.microsoft.com/office/drawing/2014/main" id="{8EF15876-6AE2-410A-B977-2AA5DF1F24F1}"/>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7" name="Slide Number Placeholder 6">
            <a:extLst>
              <a:ext uri="{FF2B5EF4-FFF2-40B4-BE49-F238E27FC236}">
                <a16:creationId xmlns:a16="http://schemas.microsoft.com/office/drawing/2014/main" id="{70226648-4A2F-4133-B00B-C23B2F488B8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dirty="0"/>
          </a:p>
        </p:txBody>
      </p:sp>
    </p:spTree>
    <p:extLst>
      <p:ext uri="{BB962C8B-B14F-4D97-AF65-F5344CB8AC3E}">
        <p14:creationId xmlns:p14="http://schemas.microsoft.com/office/powerpoint/2010/main" val="374591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2022-10-17</a:t>
            </a:fld>
            <a:endParaRPr lang="en-CA" dirty="0"/>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dirty="0"/>
          </a:p>
        </p:txBody>
      </p:sp>
    </p:spTree>
    <p:extLst>
      <p:ext uri="{BB962C8B-B14F-4D97-AF65-F5344CB8AC3E}">
        <p14:creationId xmlns:p14="http://schemas.microsoft.com/office/powerpoint/2010/main" val="84524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64DF2-A84C-49C7-8D1D-3E77E48B9C76}"/>
              </a:ext>
            </a:extLst>
          </p:cNvPr>
          <p:cNvSpPr>
            <a:spLocks noGrp="1"/>
          </p:cNvSpPr>
          <p:nvPr>
            <p:ph type="title"/>
          </p:nvPr>
        </p:nvSpPr>
        <p:spPr>
          <a:xfrm>
            <a:off x="838200" y="77355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6F0FA7-31D0-4EA1-B8FA-367C1707B5C0}"/>
              </a:ext>
            </a:extLst>
          </p:cNvPr>
          <p:cNvSpPr>
            <a:spLocks noGrp="1"/>
          </p:cNvSpPr>
          <p:nvPr>
            <p:ph type="body" idx="1"/>
          </p:nvPr>
        </p:nvSpPr>
        <p:spPr>
          <a:xfrm>
            <a:off x="838200" y="2185289"/>
            <a:ext cx="10515600" cy="435133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2678979115"/>
      </p:ext>
    </p:extLst>
  </p:cSld>
  <p:clrMap bg1="lt1" tx1="dk1" bg2="lt2" tx2="dk2" accent1="accent1" accent2="accent2" accent3="accent3" accent4="accent4" accent5="accent5" accent6="accent6" hlink="hlink" folHlink="folHlink"/>
  <p:sldLayoutIdLst>
    <p:sldLayoutId id="2147483652" r:id="rId1"/>
    <p:sldLayoutId id="2147483664" r:id="rId2"/>
    <p:sldLayoutId id="2147483665" r:id="rId3"/>
    <p:sldLayoutId id="2147483666" r:id="rId4"/>
    <p:sldLayoutId id="2147483667" r:id="rId5"/>
    <p:sldLayoutId id="2147483653" r:id="rId6"/>
    <p:sldLayoutId id="2147483654" r:id="rId7"/>
    <p:sldLayoutId id="2147483655" r:id="rId8"/>
    <p:sldLayoutId id="2147483656" r:id="rId9"/>
    <p:sldLayoutId id="2147483657" r:id="rId10"/>
    <p:sldLayoutId id="2147483658" r:id="rId11"/>
    <p:sldLayoutId id="2147483668" r:id="rId12"/>
    <p:sldLayoutId id="2147483669" r:id="rId13"/>
    <p:sldLayoutId id="2147483670" r:id="rId14"/>
    <p:sldLayoutId id="2147483671" r:id="rId15"/>
    <p:sldLayoutId id="2147483659" r:id="rId16"/>
    <p:sldLayoutId id="2147483660" r:id="rId17"/>
    <p:sldLayoutId id="2147483661" r:id="rId18"/>
    <p:sldLayoutId id="2147483662" r:id="rId19"/>
    <p:sldLayoutId id="2147483663" r:id="rId20"/>
  </p:sldLayoutIdLst>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0.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slideLayout" Target="../slideLayouts/slideLayout6.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tags" Target="../tags/tag64.xml"/><Relationship Id="rId2" Type="http://schemas.openxmlformats.org/officeDocument/2006/relationships/tags" Target="../tags/tag49.xml"/><Relationship Id="rId16" Type="http://schemas.openxmlformats.org/officeDocument/2006/relationships/tags" Target="../tags/tag63.xml"/><Relationship Id="rId20" Type="http://schemas.openxmlformats.org/officeDocument/2006/relationships/image" Target="../media/image10.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tags" Target="../tags/tag62.xml"/><Relationship Id="rId10" Type="http://schemas.openxmlformats.org/officeDocument/2006/relationships/tags" Target="../tags/tag57.xml"/><Relationship Id="rId19" Type="http://schemas.openxmlformats.org/officeDocument/2006/relationships/notesSlide" Target="../notesSlides/notesSlide10.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s>
</file>

<file path=ppt/slides/_rels/slide11.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image" Target="../media/image11.png"/><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notesSlide" Target="../notesSlides/notesSlide11.xml"/><Relationship Id="rId2" Type="http://schemas.openxmlformats.org/officeDocument/2006/relationships/tags" Target="../tags/tag66.xml"/><Relationship Id="rId16" Type="http://schemas.openxmlformats.org/officeDocument/2006/relationships/slideLayout" Target="../slideLayouts/slideLayout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tags" Target="../tags/tag79.xml"/><Relationship Id="rId10" Type="http://schemas.openxmlformats.org/officeDocument/2006/relationships/tags" Target="../tags/tag74.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s>
</file>

<file path=ppt/slides/_rels/slide12.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2.png"/><Relationship Id="rId5" Type="http://schemas.openxmlformats.org/officeDocument/2006/relationships/notesSlide" Target="../notesSlides/notesSlide12.xml"/><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18" Type="http://schemas.openxmlformats.org/officeDocument/2006/relationships/tags" Target="../tags/tag100.xml"/><Relationship Id="rId3" Type="http://schemas.openxmlformats.org/officeDocument/2006/relationships/tags" Target="../tags/tag85.xml"/><Relationship Id="rId21" Type="http://schemas.openxmlformats.org/officeDocument/2006/relationships/tags" Target="../tags/tag103.xml"/><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tags" Target="../tags/tag99.xml"/><Relationship Id="rId2" Type="http://schemas.openxmlformats.org/officeDocument/2006/relationships/tags" Target="../tags/tag84.xml"/><Relationship Id="rId16" Type="http://schemas.openxmlformats.org/officeDocument/2006/relationships/tags" Target="../tags/tag98.xml"/><Relationship Id="rId20" Type="http://schemas.openxmlformats.org/officeDocument/2006/relationships/tags" Target="../tags/tag102.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24" Type="http://schemas.openxmlformats.org/officeDocument/2006/relationships/image" Target="../media/image13.jpeg"/><Relationship Id="rId5" Type="http://schemas.openxmlformats.org/officeDocument/2006/relationships/tags" Target="../tags/tag87.xml"/><Relationship Id="rId15" Type="http://schemas.openxmlformats.org/officeDocument/2006/relationships/tags" Target="../tags/tag97.xml"/><Relationship Id="rId23" Type="http://schemas.openxmlformats.org/officeDocument/2006/relationships/notesSlide" Target="../notesSlides/notesSlide13.xml"/><Relationship Id="rId10" Type="http://schemas.openxmlformats.org/officeDocument/2006/relationships/tags" Target="../tags/tag92.xml"/><Relationship Id="rId19" Type="http://schemas.openxmlformats.org/officeDocument/2006/relationships/tags" Target="../tags/tag101.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 Id="rId2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image" Target="../media/image13.jpeg"/><Relationship Id="rId2" Type="http://schemas.openxmlformats.org/officeDocument/2006/relationships/tags" Target="../tags/tag105.xml"/><Relationship Id="rId16" Type="http://schemas.openxmlformats.org/officeDocument/2006/relationships/notesSlide" Target="../notesSlides/notesSlide14.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5" Type="http://schemas.openxmlformats.org/officeDocument/2006/relationships/tags" Target="../tags/tag108.xml"/><Relationship Id="rId15" Type="http://schemas.openxmlformats.org/officeDocument/2006/relationships/slideLayout" Target="../slideLayouts/slideLayout6.xml"/><Relationship Id="rId10" Type="http://schemas.openxmlformats.org/officeDocument/2006/relationships/tags" Target="../tags/tag113.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s>
</file>

<file path=ppt/slides/_rels/slide15.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tags" Target="../tags/tag130.xml"/><Relationship Id="rId18" Type="http://schemas.openxmlformats.org/officeDocument/2006/relationships/notesSlide" Target="../notesSlides/notesSlide15.xml"/><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slideLayout" Target="../slideLayouts/slideLayout6.xml"/><Relationship Id="rId2" Type="http://schemas.openxmlformats.org/officeDocument/2006/relationships/tags" Target="../tags/tag119.xml"/><Relationship Id="rId16" Type="http://schemas.openxmlformats.org/officeDocument/2006/relationships/tags" Target="../tags/tag133.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5" Type="http://schemas.openxmlformats.org/officeDocument/2006/relationships/tags" Target="../tags/tag122.xml"/><Relationship Id="rId15" Type="http://schemas.openxmlformats.org/officeDocument/2006/relationships/tags" Target="../tags/tag132.xml"/><Relationship Id="rId10" Type="http://schemas.openxmlformats.org/officeDocument/2006/relationships/tags" Target="../tags/tag127.xml"/><Relationship Id="rId19" Type="http://schemas.openxmlformats.org/officeDocument/2006/relationships/image" Target="../media/image13.jpeg"/><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s>
</file>

<file path=ppt/slides/_rels/slide16.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tags" Target="../tags/tag146.xml"/><Relationship Id="rId18" Type="http://schemas.openxmlformats.org/officeDocument/2006/relationships/image" Target="../media/image13.jpeg"/><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tags" Target="../tags/tag145.xml"/><Relationship Id="rId17" Type="http://schemas.openxmlformats.org/officeDocument/2006/relationships/notesSlide" Target="../notesSlides/notesSlide16.xml"/><Relationship Id="rId2" Type="http://schemas.openxmlformats.org/officeDocument/2006/relationships/tags" Target="../tags/tag135.xml"/><Relationship Id="rId16" Type="http://schemas.openxmlformats.org/officeDocument/2006/relationships/slideLayout" Target="../slideLayouts/slideLayout6.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5" Type="http://schemas.openxmlformats.org/officeDocument/2006/relationships/tags" Target="../tags/tag138.xml"/><Relationship Id="rId15" Type="http://schemas.openxmlformats.org/officeDocument/2006/relationships/tags" Target="../tags/tag148.xml"/><Relationship Id="rId10" Type="http://schemas.openxmlformats.org/officeDocument/2006/relationships/tags" Target="../tags/tag143.xml"/><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tags" Target="../tags/tag147.xml"/></Relationships>
</file>

<file path=ppt/slides/_rels/slide17.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tags" Target="../tags/tag161.xml"/><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tags" Target="../tags/tag160.xml"/><Relationship Id="rId2" Type="http://schemas.openxmlformats.org/officeDocument/2006/relationships/tags" Target="../tags/tag150.xml"/><Relationship Id="rId16" Type="http://schemas.openxmlformats.org/officeDocument/2006/relationships/image" Target="../media/image14.png"/><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tags" Target="../tags/tag159.xml"/><Relationship Id="rId5" Type="http://schemas.openxmlformats.org/officeDocument/2006/relationships/tags" Target="../tags/tag153.xml"/><Relationship Id="rId15" Type="http://schemas.openxmlformats.org/officeDocument/2006/relationships/notesSlide" Target="../notesSlides/notesSlide17.xml"/><Relationship Id="rId10" Type="http://schemas.openxmlformats.org/officeDocument/2006/relationships/tags" Target="../tags/tag158.xm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notesSlide" Target="../notesSlides/notesSlide18.xml"/><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slideLayout" Target="../slideLayouts/slideLayout6.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5" Type="http://schemas.openxmlformats.org/officeDocument/2006/relationships/tags" Target="../tags/tag166.xml"/><Relationship Id="rId10" Type="http://schemas.openxmlformats.org/officeDocument/2006/relationships/tags" Target="../tags/tag171.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tags" Target="../tags/tag180.xml"/><Relationship Id="rId13" Type="http://schemas.openxmlformats.org/officeDocument/2006/relationships/tags" Target="../tags/tag185.xml"/><Relationship Id="rId18" Type="http://schemas.openxmlformats.org/officeDocument/2006/relationships/notesSlide" Target="../notesSlides/notesSlide19.xml"/><Relationship Id="rId3" Type="http://schemas.openxmlformats.org/officeDocument/2006/relationships/tags" Target="../tags/tag175.xml"/><Relationship Id="rId7" Type="http://schemas.openxmlformats.org/officeDocument/2006/relationships/tags" Target="../tags/tag179.xml"/><Relationship Id="rId12" Type="http://schemas.openxmlformats.org/officeDocument/2006/relationships/tags" Target="../tags/tag184.xml"/><Relationship Id="rId17" Type="http://schemas.openxmlformats.org/officeDocument/2006/relationships/slideLayout" Target="../slideLayouts/slideLayout6.xml"/><Relationship Id="rId2" Type="http://schemas.openxmlformats.org/officeDocument/2006/relationships/tags" Target="../tags/tag174.xml"/><Relationship Id="rId16" Type="http://schemas.openxmlformats.org/officeDocument/2006/relationships/tags" Target="../tags/tag188.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tags" Target="../tags/tag183.xml"/><Relationship Id="rId5" Type="http://schemas.openxmlformats.org/officeDocument/2006/relationships/tags" Target="../tags/tag177.xml"/><Relationship Id="rId15" Type="http://schemas.openxmlformats.org/officeDocument/2006/relationships/tags" Target="../tags/tag187.xml"/><Relationship Id="rId10" Type="http://schemas.openxmlformats.org/officeDocument/2006/relationships/tags" Target="../tags/tag182.xml"/><Relationship Id="rId19" Type="http://schemas.openxmlformats.org/officeDocument/2006/relationships/image" Target="../media/image15.png"/><Relationship Id="rId4" Type="http://schemas.openxmlformats.org/officeDocument/2006/relationships/tags" Target="../tags/tag176.xml"/><Relationship Id="rId9" Type="http://schemas.openxmlformats.org/officeDocument/2006/relationships/tags" Target="../tags/tag181.xml"/><Relationship Id="rId14" Type="http://schemas.openxmlformats.org/officeDocument/2006/relationships/tags" Target="../tags/tag18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196.xml"/><Relationship Id="rId13" Type="http://schemas.openxmlformats.org/officeDocument/2006/relationships/tags" Target="../tags/tag201.xml"/><Relationship Id="rId18" Type="http://schemas.openxmlformats.org/officeDocument/2006/relationships/image" Target="../media/image15.png"/><Relationship Id="rId3" Type="http://schemas.openxmlformats.org/officeDocument/2006/relationships/tags" Target="../tags/tag191.xml"/><Relationship Id="rId7" Type="http://schemas.openxmlformats.org/officeDocument/2006/relationships/tags" Target="../tags/tag195.xml"/><Relationship Id="rId12" Type="http://schemas.openxmlformats.org/officeDocument/2006/relationships/tags" Target="../tags/tag200.xml"/><Relationship Id="rId17" Type="http://schemas.openxmlformats.org/officeDocument/2006/relationships/notesSlide" Target="../notesSlides/notesSlide20.xml"/><Relationship Id="rId2" Type="http://schemas.openxmlformats.org/officeDocument/2006/relationships/tags" Target="../tags/tag190.xml"/><Relationship Id="rId16" Type="http://schemas.openxmlformats.org/officeDocument/2006/relationships/slideLayout" Target="../slideLayouts/slideLayout6.xml"/><Relationship Id="rId1" Type="http://schemas.openxmlformats.org/officeDocument/2006/relationships/tags" Target="../tags/tag189.xml"/><Relationship Id="rId6" Type="http://schemas.openxmlformats.org/officeDocument/2006/relationships/tags" Target="../tags/tag194.xml"/><Relationship Id="rId11" Type="http://schemas.openxmlformats.org/officeDocument/2006/relationships/tags" Target="../tags/tag199.xml"/><Relationship Id="rId5" Type="http://schemas.openxmlformats.org/officeDocument/2006/relationships/tags" Target="../tags/tag193.xml"/><Relationship Id="rId15" Type="http://schemas.openxmlformats.org/officeDocument/2006/relationships/tags" Target="../tags/tag203.xml"/><Relationship Id="rId10" Type="http://schemas.openxmlformats.org/officeDocument/2006/relationships/tags" Target="../tags/tag198.xml"/><Relationship Id="rId4" Type="http://schemas.openxmlformats.org/officeDocument/2006/relationships/tags" Target="../tags/tag192.xml"/><Relationship Id="rId9" Type="http://schemas.openxmlformats.org/officeDocument/2006/relationships/tags" Target="../tags/tag197.xml"/><Relationship Id="rId14" Type="http://schemas.openxmlformats.org/officeDocument/2006/relationships/tags" Target="../tags/tag202.xml"/></Relationships>
</file>

<file path=ppt/slides/_rels/slide21.xml.rels><?xml version="1.0" encoding="UTF-8" standalone="yes"?>
<Relationships xmlns="http://schemas.openxmlformats.org/package/2006/relationships"><Relationship Id="rId8" Type="http://schemas.openxmlformats.org/officeDocument/2006/relationships/tags" Target="../tags/tag211.xml"/><Relationship Id="rId13" Type="http://schemas.openxmlformats.org/officeDocument/2006/relationships/tags" Target="../tags/tag216.xml"/><Relationship Id="rId18" Type="http://schemas.openxmlformats.org/officeDocument/2006/relationships/tags" Target="../tags/tag221.xml"/><Relationship Id="rId3" Type="http://schemas.openxmlformats.org/officeDocument/2006/relationships/tags" Target="../tags/tag206.xml"/><Relationship Id="rId21" Type="http://schemas.openxmlformats.org/officeDocument/2006/relationships/image" Target="../media/image16.png"/><Relationship Id="rId7" Type="http://schemas.openxmlformats.org/officeDocument/2006/relationships/tags" Target="../tags/tag210.xml"/><Relationship Id="rId12" Type="http://schemas.openxmlformats.org/officeDocument/2006/relationships/tags" Target="../tags/tag215.xml"/><Relationship Id="rId17" Type="http://schemas.openxmlformats.org/officeDocument/2006/relationships/tags" Target="../tags/tag220.xml"/><Relationship Id="rId2" Type="http://schemas.openxmlformats.org/officeDocument/2006/relationships/tags" Target="../tags/tag205.xml"/><Relationship Id="rId16" Type="http://schemas.openxmlformats.org/officeDocument/2006/relationships/tags" Target="../tags/tag219.xml"/><Relationship Id="rId20" Type="http://schemas.openxmlformats.org/officeDocument/2006/relationships/notesSlide" Target="../notesSlides/notesSlide21.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tags" Target="../tags/tag214.xml"/><Relationship Id="rId5" Type="http://schemas.openxmlformats.org/officeDocument/2006/relationships/tags" Target="../tags/tag208.xml"/><Relationship Id="rId15" Type="http://schemas.openxmlformats.org/officeDocument/2006/relationships/tags" Target="../tags/tag218.xml"/><Relationship Id="rId10" Type="http://schemas.openxmlformats.org/officeDocument/2006/relationships/tags" Target="../tags/tag213.xml"/><Relationship Id="rId19" Type="http://schemas.openxmlformats.org/officeDocument/2006/relationships/slideLayout" Target="../slideLayouts/slideLayout2.xml"/><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tags" Target="../tags/tag217.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224.xml"/><Relationship Id="rId7" Type="http://schemas.openxmlformats.org/officeDocument/2006/relationships/slideLayout" Target="../slideLayouts/slideLayout6.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image" Target="../media/image19.png"/><Relationship Id="rId5" Type="http://schemas.openxmlformats.org/officeDocument/2006/relationships/tags" Target="../tags/tag226.xml"/><Relationship Id="rId10" Type="http://schemas.openxmlformats.org/officeDocument/2006/relationships/image" Target="../media/image18.png"/><Relationship Id="rId4" Type="http://schemas.openxmlformats.org/officeDocument/2006/relationships/tags" Target="../tags/tag225.xml"/><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230.xml"/><Relationship Id="rId7" Type="http://schemas.openxmlformats.org/officeDocument/2006/relationships/slideLayout" Target="../slideLayouts/slideLayout6.xml"/><Relationship Id="rId12" Type="http://schemas.openxmlformats.org/officeDocument/2006/relationships/image" Target="../media/image23.png"/><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tags" Target="../tags/tag233.xml"/><Relationship Id="rId11" Type="http://schemas.openxmlformats.org/officeDocument/2006/relationships/image" Target="../media/image22.png"/><Relationship Id="rId5" Type="http://schemas.openxmlformats.org/officeDocument/2006/relationships/tags" Target="../tags/tag232.xml"/><Relationship Id="rId10" Type="http://schemas.openxmlformats.org/officeDocument/2006/relationships/image" Target="../media/image21.png"/><Relationship Id="rId4" Type="http://schemas.openxmlformats.org/officeDocument/2006/relationships/tags" Target="../tags/tag231.xml"/><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34.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6.xml"/><Relationship Id="rId1" Type="http://schemas.openxmlformats.org/officeDocument/2006/relationships/tags" Target="../tags/tag235.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239.xml"/><Relationship Id="rId7" Type="http://schemas.openxmlformats.org/officeDocument/2006/relationships/slideLayout" Target="../slideLayouts/slideLayout6.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image" Target="../media/image26.png"/><Relationship Id="rId5" Type="http://schemas.openxmlformats.org/officeDocument/2006/relationships/tags" Target="../tags/tag241.xml"/><Relationship Id="rId10" Type="http://schemas.openxmlformats.org/officeDocument/2006/relationships/hyperlink" Target="https://teachingsexualhealth.ca/teachers/resource/utliser-un-condom/" TargetMode="External"/><Relationship Id="rId4" Type="http://schemas.openxmlformats.org/officeDocument/2006/relationships/tags" Target="../tags/tag240.xml"/><Relationship Id="rId9"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4.xml"/><Relationship Id="rId1" Type="http://schemas.openxmlformats.org/officeDocument/2006/relationships/tags" Target="../tags/tag243.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s://sexualhealthontario.ca/fr/its" TargetMode="Externa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hyperlink" Target="https://sexualhealthontario.ca/en/stis" TargetMode="External"/><Relationship Id="rId5" Type="http://schemas.openxmlformats.org/officeDocument/2006/relationships/hyperlink" Target="https://www.healthunit.com/sexually-transmitted-infections" TargetMode="Externa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8.xml"/><Relationship Id="rId1" Type="http://schemas.openxmlformats.org/officeDocument/2006/relationships/tags" Target="../tags/tag247.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3.xml"/><Relationship Id="rId5" Type="http://schemas.openxmlformats.org/officeDocument/2006/relationships/slideLayout" Target="../slideLayouts/slideLayout12.xml"/><Relationship Id="rId4"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jpeg"/><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5.xml"/><Relationship Id="rId7" Type="http://schemas.openxmlformats.org/officeDocument/2006/relationships/notesSlide" Target="../notesSlides/notesSlide5.xml"/><Relationship Id="rId2" Type="http://schemas.openxmlformats.org/officeDocument/2006/relationships/tags" Target="../tags/tag14.xml"/><Relationship Id="rId1" Type="http://schemas.openxmlformats.org/officeDocument/2006/relationships/video" Target="https://www.youtube.com/embed/JC_GOjKwcsU" TargetMode="External"/><Relationship Id="rId6" Type="http://schemas.openxmlformats.org/officeDocument/2006/relationships/slideLayout" Target="../slideLayouts/slideLayout2.xml"/><Relationship Id="rId5" Type="http://schemas.openxmlformats.org/officeDocument/2006/relationships/tags" Target="../tags/tag17.xml"/><Relationship Id="rId10" Type="http://schemas.openxmlformats.org/officeDocument/2006/relationships/image" Target="../media/image6.png"/><Relationship Id="rId4" Type="http://schemas.openxmlformats.org/officeDocument/2006/relationships/tags" Target="../tags/tag16.xml"/><Relationship Id="rId9" Type="http://schemas.openxmlformats.org/officeDocument/2006/relationships/hyperlink" Target="https://www.youtube.com/watch?v=AaKoSIeLAKc" TargetMode="Externa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7.jpeg"/><Relationship Id="rId2" Type="http://schemas.openxmlformats.org/officeDocument/2006/relationships/video" Target="https://www.youtube.com/embed/-JwlKjRaUaw?feature=oembed" TargetMode="External"/><Relationship Id="rId1" Type="http://schemas.openxmlformats.org/officeDocument/2006/relationships/tags" Target="../tags/tag18.xml"/><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tags" Target="../tags/tag2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8.png"/><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tags" Target="../tags/tag43.xml"/><Relationship Id="rId3" Type="http://schemas.openxmlformats.org/officeDocument/2006/relationships/tags" Target="../tags/tag28.xml"/><Relationship Id="rId21" Type="http://schemas.openxmlformats.org/officeDocument/2006/relationships/tags" Target="../tags/tag46.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tags" Target="../tags/tag42.xml"/><Relationship Id="rId25" Type="http://schemas.openxmlformats.org/officeDocument/2006/relationships/image" Target="../media/image9.png"/><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tags" Target="../tags/tag45.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24" Type="http://schemas.openxmlformats.org/officeDocument/2006/relationships/notesSlide" Target="../notesSlides/notesSlide9.xml"/><Relationship Id="rId5" Type="http://schemas.openxmlformats.org/officeDocument/2006/relationships/tags" Target="../tags/tag30.xml"/><Relationship Id="rId15" Type="http://schemas.openxmlformats.org/officeDocument/2006/relationships/tags" Target="../tags/tag40.xml"/><Relationship Id="rId23" Type="http://schemas.openxmlformats.org/officeDocument/2006/relationships/slideLayout" Target="../slideLayouts/slideLayout6.xml"/><Relationship Id="rId10" Type="http://schemas.openxmlformats.org/officeDocument/2006/relationships/tags" Target="../tags/tag35.xml"/><Relationship Id="rId19" Type="http://schemas.openxmlformats.org/officeDocument/2006/relationships/tags" Target="../tags/tag44.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 Id="rId22" Type="http://schemas.openxmlformats.org/officeDocument/2006/relationships/tags" Target="../tags/tag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6C1618-D982-48DC-B7DF-7A8B003344EA}"/>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79BDD4-F80E-4026-8737-DC18709B37E8}"/>
              </a:ext>
            </a:extLst>
          </p:cNvPr>
          <p:cNvSpPr txBox="1"/>
          <p:nvPr>
            <p:custDataLst>
              <p:tags r:id="rId2"/>
            </p:custDataLst>
          </p:nvPr>
        </p:nvSpPr>
        <p:spPr>
          <a:xfrm>
            <a:off x="2098766" y="4310747"/>
            <a:ext cx="8368937" cy="477054"/>
          </a:xfrm>
          <a:prstGeom prst="rect">
            <a:avLst/>
          </a:prstGeom>
          <a:noFill/>
        </p:spPr>
        <p:txBody>
          <a:bodyPr wrap="square" lIns="91440" tIns="45720" rIns="91440" bIns="45720" rtlCol="0" anchor="t">
            <a:spAutoFit/>
          </a:bodyPr>
          <a:lstStyle/>
          <a:p>
            <a:pPr algn="ctr"/>
            <a:r>
              <a:rPr lang="fr-CA" sz="2500" dirty="0">
                <a:solidFill>
                  <a:schemeClr val="bg1"/>
                </a:solidFill>
                <a:latin typeface="Arial"/>
                <a:cs typeface="Arial"/>
              </a:rPr>
              <a:t>Infections transmissibles sexuellement </a:t>
            </a:r>
            <a:r>
              <a:rPr lang="en-CA" sz="2500" dirty="0">
                <a:solidFill>
                  <a:schemeClr val="bg1"/>
                </a:solidFill>
                <a:latin typeface="Arial"/>
                <a:cs typeface="Arial"/>
              </a:rPr>
              <a:t>(ITS)</a:t>
            </a:r>
            <a:endParaRPr lang="en-CA" sz="2500" dirty="0">
              <a:solidFill>
                <a:schemeClr val="bg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242EFC4-1E99-440C-A697-E490E1BF57F2}"/>
              </a:ext>
            </a:extLst>
          </p:cNvPr>
          <p:cNvSpPr txBox="1">
            <a:spLocks noChangeArrowheads="1"/>
          </p:cNvSpPr>
          <p:nvPr>
            <p:custDataLst>
              <p:tags r:id="rId3"/>
            </p:custDataLst>
          </p:nvPr>
        </p:nvSpPr>
        <p:spPr bwMode="auto">
          <a:xfrm>
            <a:off x="7892766" y="5840033"/>
            <a:ext cx="4356100" cy="769441"/>
          </a:xfrm>
          <a:prstGeom prst="rect">
            <a:avLst/>
          </a:prstGeom>
          <a:noFill/>
          <a:ln>
            <a:noFill/>
          </a:ln>
          <a:effectLst/>
        </p:spPr>
        <p:txBody>
          <a:bodyPr lIns="91440" tIns="45720" rIns="91440" bIns="45720" anchor="t">
            <a:spAutoFit/>
          </a:bodyPr>
          <a:lstStyle>
            <a:lvl1pPr>
              <a:spcBef>
                <a:spcPct val="20000"/>
              </a:spcBef>
              <a:buChar char="•"/>
              <a:defRPr sz="3200">
                <a:solidFill>
                  <a:schemeClr val="tx1"/>
                </a:solidFill>
                <a:latin typeface="Zurich BT"/>
              </a:defRPr>
            </a:lvl1pPr>
            <a:lvl2pPr marL="742950" indent="-285750">
              <a:spcBef>
                <a:spcPct val="20000"/>
              </a:spcBef>
              <a:buChar char="–"/>
              <a:defRPr sz="2800">
                <a:solidFill>
                  <a:schemeClr val="tx1"/>
                </a:solidFill>
                <a:latin typeface="Zurich BT"/>
              </a:defRPr>
            </a:lvl2pPr>
            <a:lvl3pPr marL="1143000" indent="-228600">
              <a:spcBef>
                <a:spcPct val="20000"/>
              </a:spcBef>
              <a:buChar char="•"/>
              <a:defRPr sz="2400">
                <a:solidFill>
                  <a:schemeClr val="tx1"/>
                </a:solidFill>
                <a:latin typeface="Zurich BT"/>
              </a:defRPr>
            </a:lvl3pPr>
            <a:lvl4pPr marL="1600200" indent="-228600">
              <a:spcBef>
                <a:spcPct val="20000"/>
              </a:spcBef>
              <a:buChar char="–"/>
              <a:defRPr sz="2000">
                <a:solidFill>
                  <a:schemeClr val="tx1"/>
                </a:solidFill>
                <a:latin typeface="Zurich BT"/>
              </a:defRPr>
            </a:lvl4pPr>
            <a:lvl5pPr marL="2057400" indent="-228600">
              <a:spcBef>
                <a:spcPct val="20000"/>
              </a:spcBef>
              <a:buChar char="»"/>
              <a:defRPr sz="2000">
                <a:solidFill>
                  <a:schemeClr val="tx1"/>
                </a:solidFill>
                <a:latin typeface="Zurich BT"/>
              </a:defRPr>
            </a:lvl5pPr>
            <a:lvl6pPr marL="2514600" indent="-228600" eaLnBrk="0" fontAlgn="base" hangingPunct="0">
              <a:spcBef>
                <a:spcPct val="20000"/>
              </a:spcBef>
              <a:spcAft>
                <a:spcPct val="0"/>
              </a:spcAft>
              <a:buChar char="»"/>
              <a:defRPr sz="2000">
                <a:solidFill>
                  <a:schemeClr val="tx1"/>
                </a:solidFill>
                <a:latin typeface="Zurich BT"/>
              </a:defRPr>
            </a:lvl6pPr>
            <a:lvl7pPr marL="2971800" indent="-228600" eaLnBrk="0" fontAlgn="base" hangingPunct="0">
              <a:spcBef>
                <a:spcPct val="20000"/>
              </a:spcBef>
              <a:spcAft>
                <a:spcPct val="0"/>
              </a:spcAft>
              <a:buChar char="»"/>
              <a:defRPr sz="2000">
                <a:solidFill>
                  <a:schemeClr val="tx1"/>
                </a:solidFill>
                <a:latin typeface="Zurich BT"/>
              </a:defRPr>
            </a:lvl7pPr>
            <a:lvl8pPr marL="3429000" indent="-228600" eaLnBrk="0" fontAlgn="base" hangingPunct="0">
              <a:spcBef>
                <a:spcPct val="20000"/>
              </a:spcBef>
              <a:spcAft>
                <a:spcPct val="0"/>
              </a:spcAft>
              <a:buChar char="»"/>
              <a:defRPr sz="2000">
                <a:solidFill>
                  <a:schemeClr val="tx1"/>
                </a:solidFill>
                <a:latin typeface="Zurich BT"/>
              </a:defRPr>
            </a:lvl8pPr>
            <a:lvl9pPr marL="3886200" indent="-228600" eaLnBrk="0" fontAlgn="base" hangingPunct="0">
              <a:spcBef>
                <a:spcPct val="20000"/>
              </a:spcBef>
              <a:spcAft>
                <a:spcPct val="0"/>
              </a:spcAft>
              <a:buChar char="»"/>
              <a:defRPr sz="2000">
                <a:solidFill>
                  <a:schemeClr val="tx1"/>
                </a:solidFill>
                <a:latin typeface="Zurich BT"/>
              </a:defRPr>
            </a:lvl9pPr>
          </a:lstStyle>
          <a:p>
            <a:pPr>
              <a:buNone/>
            </a:pPr>
            <a:r>
              <a:rPr lang="fr-CA" altLang="en-US" sz="2000" dirty="0">
                <a:solidFill>
                  <a:schemeClr val="bg1"/>
                </a:solidFill>
                <a:latin typeface="Arial"/>
                <a:cs typeface="Arial"/>
              </a:rPr>
              <a:t>Créé par l’Équipe de santé scolaire</a:t>
            </a:r>
          </a:p>
          <a:p>
            <a:pPr>
              <a:buNone/>
            </a:pPr>
            <a:r>
              <a:rPr lang="fr-CA" altLang="en-US" sz="2000" dirty="0">
                <a:solidFill>
                  <a:schemeClr val="bg1"/>
                </a:solidFill>
                <a:latin typeface="Arial"/>
                <a:cs typeface="Arial"/>
              </a:rPr>
              <a:t>Création : juin 2022</a:t>
            </a:r>
            <a:endParaRPr lang="fr-CA" altLang="en-US" sz="2000" dirty="0">
              <a:solidFill>
                <a:schemeClr val="bg1"/>
              </a:solidFill>
              <a:latin typeface="Arial" panose="020B0604020202020204" pitchFamily="34" charset="0"/>
              <a:cs typeface="Arial" panose="020B0604020202020204" pitchFamily="34" charset="0"/>
            </a:endParaRPr>
          </a:p>
        </p:txBody>
      </p:sp>
      <p:sp>
        <p:nvSpPr>
          <p:cNvPr id="3" name="Content Placeholder 3">
            <a:extLst>
              <a:ext uri="{FF2B5EF4-FFF2-40B4-BE49-F238E27FC236}">
                <a16:creationId xmlns:a16="http://schemas.microsoft.com/office/drawing/2014/main" id="{290BC12F-5D99-ADEB-0B25-7EFD947204DC}"/>
              </a:ext>
            </a:extLst>
          </p:cNvPr>
          <p:cNvSpPr txBox="1">
            <a:spLocks noChangeArrowheads="1"/>
          </p:cNvSpPr>
          <p:nvPr>
            <p:custDataLst>
              <p:tags r:id="rId4"/>
            </p:custDataLst>
          </p:nvPr>
        </p:nvSpPr>
        <p:spPr bwMode="auto">
          <a:xfrm>
            <a:off x="335234" y="6209364"/>
            <a:ext cx="6311372" cy="400110"/>
          </a:xfrm>
          <a:prstGeom prst="rect">
            <a:avLst/>
          </a:prstGeom>
          <a:noFill/>
          <a:ln>
            <a:noFill/>
          </a:ln>
          <a:effectLst/>
        </p:spPr>
        <p:txBody>
          <a:bodyPr wrap="square" lIns="91440" tIns="45720" rIns="91440" bIns="45720" anchor="t">
            <a:spAutoFit/>
          </a:bodyPr>
          <a:lstStyle>
            <a:lvl1pPr>
              <a:spcBef>
                <a:spcPct val="20000"/>
              </a:spcBef>
              <a:buChar char="•"/>
              <a:defRPr sz="3200">
                <a:solidFill>
                  <a:schemeClr val="tx1"/>
                </a:solidFill>
                <a:latin typeface="Zurich BT"/>
              </a:defRPr>
            </a:lvl1pPr>
            <a:lvl2pPr marL="742950" indent="-285750">
              <a:spcBef>
                <a:spcPct val="20000"/>
              </a:spcBef>
              <a:buChar char="–"/>
              <a:defRPr sz="2800">
                <a:solidFill>
                  <a:schemeClr val="tx1"/>
                </a:solidFill>
                <a:latin typeface="Zurich BT"/>
              </a:defRPr>
            </a:lvl2pPr>
            <a:lvl3pPr marL="1143000" indent="-228600">
              <a:spcBef>
                <a:spcPct val="20000"/>
              </a:spcBef>
              <a:buChar char="•"/>
              <a:defRPr sz="2400">
                <a:solidFill>
                  <a:schemeClr val="tx1"/>
                </a:solidFill>
                <a:latin typeface="Zurich BT"/>
              </a:defRPr>
            </a:lvl3pPr>
            <a:lvl4pPr marL="1600200" indent="-228600">
              <a:spcBef>
                <a:spcPct val="20000"/>
              </a:spcBef>
              <a:buChar char="–"/>
              <a:defRPr sz="2000">
                <a:solidFill>
                  <a:schemeClr val="tx1"/>
                </a:solidFill>
                <a:latin typeface="Zurich BT"/>
              </a:defRPr>
            </a:lvl4pPr>
            <a:lvl5pPr marL="2057400" indent="-228600">
              <a:spcBef>
                <a:spcPct val="20000"/>
              </a:spcBef>
              <a:buChar char="»"/>
              <a:defRPr sz="2000">
                <a:solidFill>
                  <a:schemeClr val="tx1"/>
                </a:solidFill>
                <a:latin typeface="Zurich BT"/>
              </a:defRPr>
            </a:lvl5pPr>
            <a:lvl6pPr marL="2514600" indent="-228600" eaLnBrk="0" fontAlgn="base" hangingPunct="0">
              <a:spcBef>
                <a:spcPct val="20000"/>
              </a:spcBef>
              <a:spcAft>
                <a:spcPct val="0"/>
              </a:spcAft>
              <a:buChar char="»"/>
              <a:defRPr sz="2000">
                <a:solidFill>
                  <a:schemeClr val="tx1"/>
                </a:solidFill>
                <a:latin typeface="Zurich BT"/>
              </a:defRPr>
            </a:lvl6pPr>
            <a:lvl7pPr marL="2971800" indent="-228600" eaLnBrk="0" fontAlgn="base" hangingPunct="0">
              <a:spcBef>
                <a:spcPct val="20000"/>
              </a:spcBef>
              <a:spcAft>
                <a:spcPct val="0"/>
              </a:spcAft>
              <a:buChar char="»"/>
              <a:defRPr sz="2000">
                <a:solidFill>
                  <a:schemeClr val="tx1"/>
                </a:solidFill>
                <a:latin typeface="Zurich BT"/>
              </a:defRPr>
            </a:lvl7pPr>
            <a:lvl8pPr marL="3429000" indent="-228600" eaLnBrk="0" fontAlgn="base" hangingPunct="0">
              <a:spcBef>
                <a:spcPct val="20000"/>
              </a:spcBef>
              <a:spcAft>
                <a:spcPct val="0"/>
              </a:spcAft>
              <a:buChar char="»"/>
              <a:defRPr sz="2000">
                <a:solidFill>
                  <a:schemeClr val="tx1"/>
                </a:solidFill>
                <a:latin typeface="Zurich BT"/>
              </a:defRPr>
            </a:lvl8pPr>
            <a:lvl9pPr marL="3886200" indent="-228600" eaLnBrk="0" fontAlgn="base" hangingPunct="0">
              <a:spcBef>
                <a:spcPct val="20000"/>
              </a:spcBef>
              <a:spcAft>
                <a:spcPct val="0"/>
              </a:spcAft>
              <a:buChar char="»"/>
              <a:defRPr sz="2000">
                <a:solidFill>
                  <a:schemeClr val="tx1"/>
                </a:solidFill>
                <a:latin typeface="Zurich BT"/>
              </a:defRPr>
            </a:lvl9pPr>
          </a:lstStyle>
          <a:p>
            <a:pPr>
              <a:buNone/>
            </a:pPr>
            <a:r>
              <a:rPr lang="fr-CA" altLang="en-US" sz="2000" dirty="0">
                <a:solidFill>
                  <a:schemeClr val="bg1"/>
                </a:solidFill>
                <a:latin typeface="Arial"/>
                <a:cs typeface="Arial"/>
              </a:rPr>
              <a:t>Recommandé pour les élèves de la 7</a:t>
            </a:r>
            <a:r>
              <a:rPr lang="fr-CA" altLang="en-US" sz="2000" baseline="30000" dirty="0">
                <a:solidFill>
                  <a:schemeClr val="bg1"/>
                </a:solidFill>
                <a:latin typeface="Arial"/>
                <a:cs typeface="Arial"/>
              </a:rPr>
              <a:t>e</a:t>
            </a:r>
            <a:r>
              <a:rPr lang="fr-CA" altLang="en-US" sz="2000" dirty="0">
                <a:solidFill>
                  <a:schemeClr val="bg1"/>
                </a:solidFill>
                <a:latin typeface="Arial"/>
                <a:cs typeface="Arial"/>
              </a:rPr>
              <a:t> à la 12</a:t>
            </a:r>
            <a:r>
              <a:rPr lang="fr-CA" altLang="en-US" sz="2000" baseline="30000" dirty="0">
                <a:solidFill>
                  <a:schemeClr val="bg1"/>
                </a:solidFill>
                <a:latin typeface="Arial"/>
                <a:cs typeface="Arial"/>
              </a:rPr>
              <a:t>e</a:t>
            </a:r>
            <a:r>
              <a:rPr lang="fr-CA" altLang="en-US" sz="2000" dirty="0">
                <a:solidFill>
                  <a:schemeClr val="bg1"/>
                </a:solidFill>
                <a:latin typeface="Arial"/>
                <a:cs typeface="Arial"/>
              </a:rPr>
              <a:t> année</a:t>
            </a:r>
          </a:p>
        </p:txBody>
      </p:sp>
    </p:spTree>
    <p:extLst>
      <p:ext uri="{BB962C8B-B14F-4D97-AF65-F5344CB8AC3E}">
        <p14:creationId xmlns:p14="http://schemas.microsoft.com/office/powerpoint/2010/main" val="84292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a:xfrm>
            <a:off x="838200" y="2260750"/>
            <a:ext cx="9509989" cy="4097135"/>
          </a:xfrm>
        </p:spPr>
        <p:txBody>
          <a:bodyPr vert="horz" lIns="91440" tIns="45720" rIns="91440" bIns="45720" rtlCol="0" anchor="t">
            <a:normAutofit/>
          </a:bodyPr>
          <a:lstStyle/>
          <a:p>
            <a:pPr marL="457200" indent="-457200" algn="l">
              <a:lnSpc>
                <a:spcPct val="110000"/>
              </a:lnSpc>
              <a:spcBef>
                <a:spcPts val="600"/>
              </a:spcBef>
            </a:pPr>
            <a:r>
              <a:rPr lang="fr-CA" altLang="en-US" dirty="0">
                <a:latin typeface="Arial"/>
                <a:cs typeface="Arial"/>
              </a:rPr>
              <a:t>Il est possible d’avoir la gonorrhée et la chlamydia en même temps.</a:t>
            </a:r>
            <a:endParaRPr lang="fr-CA" altLang="en-US" dirty="0"/>
          </a:p>
          <a:p>
            <a:pPr marL="457200" indent="-457200" algn="l">
              <a:lnSpc>
                <a:spcPct val="150000"/>
              </a:lnSpc>
              <a:spcBef>
                <a:spcPct val="0"/>
              </a:spcBef>
            </a:pPr>
            <a:r>
              <a:rPr lang="fr-CA" altLang="en-US" dirty="0">
                <a:latin typeface="Arial"/>
                <a:cs typeface="Arial"/>
              </a:rPr>
              <a:t>Symptômes possibles</a:t>
            </a:r>
            <a:endParaRPr lang="fr-CA" altLang="en-US" dirty="0"/>
          </a:p>
          <a:p>
            <a:pPr marL="914400" lvl="1" indent="-457200">
              <a:lnSpc>
                <a:spcPct val="100000"/>
              </a:lnSpc>
              <a:spcBef>
                <a:spcPct val="0"/>
              </a:spcBef>
            </a:pPr>
            <a:r>
              <a:rPr lang="fr-CA" altLang="en-US" dirty="0">
                <a:latin typeface="Arial"/>
                <a:cs typeface="Arial"/>
              </a:rPr>
              <a:t>Aucun symptôme</a:t>
            </a:r>
          </a:p>
          <a:p>
            <a:pPr marL="914400" lvl="1" indent="-457200">
              <a:lnSpc>
                <a:spcPct val="100000"/>
              </a:lnSpc>
              <a:spcBef>
                <a:spcPct val="0"/>
              </a:spcBef>
            </a:pPr>
            <a:r>
              <a:rPr lang="fr-CA" altLang="en-US" dirty="0">
                <a:latin typeface="Arial"/>
                <a:cs typeface="Arial"/>
              </a:rPr>
              <a:t>Douleur pendant un rapport sexuel</a:t>
            </a:r>
            <a:endParaRPr lang="fr-CA" altLang="en-US" dirty="0"/>
          </a:p>
          <a:p>
            <a:pPr marL="914400" lvl="1" indent="-457200">
              <a:lnSpc>
                <a:spcPct val="100000"/>
              </a:lnSpc>
              <a:spcBef>
                <a:spcPct val="0"/>
              </a:spcBef>
            </a:pPr>
            <a:r>
              <a:rPr lang="fr-CA" altLang="en-US" dirty="0">
                <a:latin typeface="Arial"/>
                <a:cs typeface="Arial"/>
              </a:rPr>
              <a:t>Écoulement du pénis ou du vagin</a:t>
            </a:r>
          </a:p>
          <a:p>
            <a:pPr marL="914400" lvl="1" indent="-457200">
              <a:lnSpc>
                <a:spcPct val="100000"/>
              </a:lnSpc>
              <a:spcBef>
                <a:spcPct val="0"/>
              </a:spcBef>
            </a:pPr>
            <a:r>
              <a:rPr lang="fr-CA" altLang="en-US" dirty="0">
                <a:latin typeface="Arial"/>
                <a:cs typeface="Arial"/>
              </a:rPr>
              <a:t>Douleur aux testicules</a:t>
            </a:r>
          </a:p>
          <a:p>
            <a:pPr marL="914400" lvl="1" indent="-457200">
              <a:lnSpc>
                <a:spcPct val="100000"/>
              </a:lnSpc>
              <a:spcBef>
                <a:spcPct val="0"/>
              </a:spcBef>
            </a:pPr>
            <a:endParaRPr lang="fr-CA" altLang="en-US" dirty="0">
              <a:latin typeface="Arial"/>
              <a:cs typeface="Arial"/>
            </a:endParaRPr>
          </a:p>
          <a:p>
            <a:pPr marL="457200" indent="-457200" algn="l">
              <a:lnSpc>
                <a:spcPct val="100000"/>
              </a:lnSpc>
              <a:spcBef>
                <a:spcPct val="0"/>
              </a:spcBef>
            </a:pPr>
            <a:r>
              <a:rPr lang="fr-CA" altLang="en-US" dirty="0">
                <a:latin typeface="Arial"/>
                <a:cs typeface="Arial"/>
              </a:rPr>
              <a:t>Se traite avec des antibiotiques.</a:t>
            </a:r>
          </a:p>
          <a:p>
            <a:pPr marL="914400" lvl="1" indent="-457200">
              <a:lnSpc>
                <a:spcPct val="100000"/>
              </a:lnSpc>
              <a:spcBef>
                <a:spcPct val="0"/>
              </a:spcBef>
            </a:pPr>
            <a:endParaRPr lang="en-US" altLang="en-US" dirty="0"/>
          </a:p>
          <a:p>
            <a:pPr marL="0" indent="0">
              <a:lnSpc>
                <a:spcPct val="100000"/>
              </a:lnSpc>
              <a:spcBef>
                <a:spcPct val="0"/>
              </a:spcBef>
              <a:buNone/>
            </a:pPr>
            <a:endParaRPr lang="en-US" altLang="en-US" dirty="0"/>
          </a:p>
          <a:p>
            <a:pPr marL="0" indent="0">
              <a:lnSpc>
                <a:spcPct val="100000"/>
              </a:lnSpc>
              <a:spcBef>
                <a:spcPct val="0"/>
              </a:spcBef>
              <a:buNone/>
            </a:pPr>
            <a:endParaRPr lang="en-US" altLang="en-US" dirty="0"/>
          </a:p>
          <a:p>
            <a:pPr marL="0" indent="0">
              <a:lnSpc>
                <a:spcPct val="100000"/>
              </a:lnSpc>
              <a:spcBef>
                <a:spcPct val="0"/>
              </a:spcBef>
              <a:buNone/>
            </a:pPr>
            <a:endParaRPr lang="en-US" altLang="en-US"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dirty="0">
                <a:solidFill>
                  <a:srgbClr val="006345"/>
                </a:solidFill>
                <a:latin typeface="Arial"/>
                <a:cs typeface="Arial"/>
              </a:rPr>
              <a:t>La gonorrhée</a:t>
            </a:r>
            <a:endParaRPr lang="fr-CA" altLang="en-US" dirty="0">
              <a:solidFill>
                <a:srgbClr val="006345"/>
              </a:solidFill>
            </a:endParaRPr>
          </a:p>
        </p:txBody>
      </p:sp>
      <p:pic>
        <p:nvPicPr>
          <p:cNvPr id="26" name="Picture 25">
            <a:extLst>
              <a:ext uri="{FF2B5EF4-FFF2-40B4-BE49-F238E27FC236}">
                <a16:creationId xmlns:a16="http://schemas.microsoft.com/office/drawing/2014/main" id="{2B7B9CA6-0438-4A27-B2D6-DE9793E8F770}"/>
              </a:ext>
            </a:extLst>
          </p:cNvPr>
          <p:cNvPicPr>
            <a:picLocks noChangeAspect="1"/>
          </p:cNvPicPr>
          <p:nvPr>
            <p:custDataLst>
              <p:tags r:id="rId3"/>
            </p:custDataLst>
          </p:nvPr>
        </p:nvPicPr>
        <p:blipFill>
          <a:blip r:embed="rId20"/>
          <a:stretch>
            <a:fillRect/>
          </a:stretch>
        </p:blipFill>
        <p:spPr>
          <a:xfrm rot="20267748">
            <a:off x="9497919" y="3989626"/>
            <a:ext cx="1038225" cy="971550"/>
          </a:xfrm>
          <a:prstGeom prst="rect">
            <a:avLst/>
          </a:prstGeom>
        </p:spPr>
      </p:pic>
      <p:pic>
        <p:nvPicPr>
          <p:cNvPr id="27" name="Picture 26">
            <a:extLst>
              <a:ext uri="{FF2B5EF4-FFF2-40B4-BE49-F238E27FC236}">
                <a16:creationId xmlns:a16="http://schemas.microsoft.com/office/drawing/2014/main" id="{1652FB2E-A3E9-4654-B062-3966B641CDE4}"/>
              </a:ext>
            </a:extLst>
          </p:cNvPr>
          <p:cNvPicPr>
            <a:picLocks noChangeAspect="1"/>
          </p:cNvPicPr>
          <p:nvPr>
            <p:custDataLst>
              <p:tags r:id="rId4"/>
            </p:custDataLst>
          </p:nvPr>
        </p:nvPicPr>
        <p:blipFill>
          <a:blip r:embed="rId20"/>
          <a:stretch>
            <a:fillRect/>
          </a:stretch>
        </p:blipFill>
        <p:spPr>
          <a:xfrm>
            <a:off x="9903258" y="2522526"/>
            <a:ext cx="1038225" cy="971550"/>
          </a:xfrm>
          <a:prstGeom prst="rect">
            <a:avLst/>
          </a:prstGeom>
        </p:spPr>
      </p:pic>
      <p:pic>
        <p:nvPicPr>
          <p:cNvPr id="28" name="Picture 27">
            <a:extLst>
              <a:ext uri="{FF2B5EF4-FFF2-40B4-BE49-F238E27FC236}">
                <a16:creationId xmlns:a16="http://schemas.microsoft.com/office/drawing/2014/main" id="{4AC17013-8CBE-4BF8-9465-9630C006614E}"/>
              </a:ext>
            </a:extLst>
          </p:cNvPr>
          <p:cNvPicPr>
            <a:picLocks noChangeAspect="1"/>
          </p:cNvPicPr>
          <p:nvPr>
            <p:custDataLst>
              <p:tags r:id="rId5"/>
            </p:custDataLst>
          </p:nvPr>
        </p:nvPicPr>
        <p:blipFill>
          <a:blip r:embed="rId20"/>
          <a:stretch>
            <a:fillRect/>
          </a:stretch>
        </p:blipFill>
        <p:spPr>
          <a:xfrm rot="6831329">
            <a:off x="10772122" y="3175999"/>
            <a:ext cx="1038225" cy="971550"/>
          </a:xfrm>
          <a:prstGeom prst="rect">
            <a:avLst/>
          </a:prstGeom>
        </p:spPr>
      </p:pic>
      <p:pic>
        <p:nvPicPr>
          <p:cNvPr id="29" name="Picture 28">
            <a:extLst>
              <a:ext uri="{FF2B5EF4-FFF2-40B4-BE49-F238E27FC236}">
                <a16:creationId xmlns:a16="http://schemas.microsoft.com/office/drawing/2014/main" id="{0D86FCD9-B500-4FA7-B8D5-D31B9A1E5966}"/>
              </a:ext>
            </a:extLst>
          </p:cNvPr>
          <p:cNvPicPr>
            <a:picLocks noChangeAspect="1"/>
          </p:cNvPicPr>
          <p:nvPr>
            <p:custDataLst>
              <p:tags r:id="rId6"/>
            </p:custDataLst>
          </p:nvPr>
        </p:nvPicPr>
        <p:blipFill>
          <a:blip r:embed="rId20"/>
          <a:stretch>
            <a:fillRect/>
          </a:stretch>
        </p:blipFill>
        <p:spPr>
          <a:xfrm rot="3372041">
            <a:off x="10576072" y="4457610"/>
            <a:ext cx="1038225" cy="971550"/>
          </a:xfrm>
          <a:prstGeom prst="rect">
            <a:avLst/>
          </a:prstGeom>
        </p:spPr>
      </p:pic>
      <p:pic>
        <p:nvPicPr>
          <p:cNvPr id="30" name="Picture 29">
            <a:extLst>
              <a:ext uri="{FF2B5EF4-FFF2-40B4-BE49-F238E27FC236}">
                <a16:creationId xmlns:a16="http://schemas.microsoft.com/office/drawing/2014/main" id="{8CA725B5-BA7E-49CD-B736-DD1F82BD8935}"/>
              </a:ext>
            </a:extLst>
          </p:cNvPr>
          <p:cNvPicPr>
            <a:picLocks noChangeAspect="1"/>
          </p:cNvPicPr>
          <p:nvPr>
            <p:custDataLst>
              <p:tags r:id="rId7"/>
            </p:custDataLst>
          </p:nvPr>
        </p:nvPicPr>
        <p:blipFill>
          <a:blip r:embed="rId20"/>
          <a:stretch>
            <a:fillRect/>
          </a:stretch>
        </p:blipFill>
        <p:spPr>
          <a:xfrm rot="19958518">
            <a:off x="9704088" y="4915581"/>
            <a:ext cx="1038225" cy="971550"/>
          </a:xfrm>
          <a:prstGeom prst="rect">
            <a:avLst/>
          </a:prstGeom>
        </p:spPr>
      </p:pic>
      <p:pic>
        <p:nvPicPr>
          <p:cNvPr id="31" name="Picture 30">
            <a:extLst>
              <a:ext uri="{FF2B5EF4-FFF2-40B4-BE49-F238E27FC236}">
                <a16:creationId xmlns:a16="http://schemas.microsoft.com/office/drawing/2014/main" id="{96FB0A42-188D-4CCA-81D2-E998DC2AFB26}"/>
              </a:ext>
            </a:extLst>
          </p:cNvPr>
          <p:cNvPicPr>
            <a:picLocks noChangeAspect="1"/>
          </p:cNvPicPr>
          <p:nvPr>
            <p:custDataLst>
              <p:tags r:id="rId8"/>
            </p:custDataLst>
          </p:nvPr>
        </p:nvPicPr>
        <p:blipFill>
          <a:blip r:embed="rId20"/>
          <a:stretch>
            <a:fillRect/>
          </a:stretch>
        </p:blipFill>
        <p:spPr>
          <a:xfrm>
            <a:off x="10574452" y="5493099"/>
            <a:ext cx="1038225" cy="971550"/>
          </a:xfrm>
          <a:prstGeom prst="rect">
            <a:avLst/>
          </a:prstGeom>
        </p:spPr>
      </p:pic>
      <p:pic>
        <p:nvPicPr>
          <p:cNvPr id="32" name="Picture 31">
            <a:extLst>
              <a:ext uri="{FF2B5EF4-FFF2-40B4-BE49-F238E27FC236}">
                <a16:creationId xmlns:a16="http://schemas.microsoft.com/office/drawing/2014/main" id="{1662CF5F-8EA9-49DB-B069-293A5294C778}"/>
              </a:ext>
            </a:extLst>
          </p:cNvPr>
          <p:cNvPicPr>
            <a:picLocks noChangeAspect="1"/>
          </p:cNvPicPr>
          <p:nvPr>
            <p:custDataLst>
              <p:tags r:id="rId9"/>
            </p:custDataLst>
          </p:nvPr>
        </p:nvPicPr>
        <p:blipFill>
          <a:blip r:embed="rId20"/>
          <a:stretch>
            <a:fillRect/>
          </a:stretch>
        </p:blipFill>
        <p:spPr>
          <a:xfrm>
            <a:off x="11578423" y="4122562"/>
            <a:ext cx="1038225" cy="971550"/>
          </a:xfrm>
          <a:prstGeom prst="rect">
            <a:avLst/>
          </a:prstGeom>
        </p:spPr>
      </p:pic>
      <p:pic>
        <p:nvPicPr>
          <p:cNvPr id="33" name="Picture 32">
            <a:extLst>
              <a:ext uri="{FF2B5EF4-FFF2-40B4-BE49-F238E27FC236}">
                <a16:creationId xmlns:a16="http://schemas.microsoft.com/office/drawing/2014/main" id="{E2B83704-56FA-4FD7-A267-0B5F3C9690DB}"/>
              </a:ext>
            </a:extLst>
          </p:cNvPr>
          <p:cNvPicPr>
            <a:picLocks noChangeAspect="1"/>
          </p:cNvPicPr>
          <p:nvPr>
            <p:custDataLst>
              <p:tags r:id="rId10"/>
            </p:custDataLst>
          </p:nvPr>
        </p:nvPicPr>
        <p:blipFill>
          <a:blip r:embed="rId20"/>
          <a:stretch>
            <a:fillRect/>
          </a:stretch>
        </p:blipFill>
        <p:spPr>
          <a:xfrm rot="7083957">
            <a:off x="8585963" y="4821440"/>
            <a:ext cx="1038225" cy="971550"/>
          </a:xfrm>
          <a:prstGeom prst="rect">
            <a:avLst/>
          </a:prstGeom>
        </p:spPr>
      </p:pic>
      <p:pic>
        <p:nvPicPr>
          <p:cNvPr id="35" name="Picture 34">
            <a:extLst>
              <a:ext uri="{FF2B5EF4-FFF2-40B4-BE49-F238E27FC236}">
                <a16:creationId xmlns:a16="http://schemas.microsoft.com/office/drawing/2014/main" id="{49AC97F3-214E-4F7C-B904-77D0E1A3800E}"/>
              </a:ext>
            </a:extLst>
          </p:cNvPr>
          <p:cNvPicPr>
            <a:picLocks noChangeAspect="1"/>
          </p:cNvPicPr>
          <p:nvPr>
            <p:custDataLst>
              <p:tags r:id="rId11"/>
            </p:custDataLst>
          </p:nvPr>
        </p:nvPicPr>
        <p:blipFill>
          <a:blip r:embed="rId20"/>
          <a:stretch>
            <a:fillRect/>
          </a:stretch>
        </p:blipFill>
        <p:spPr>
          <a:xfrm rot="5626456">
            <a:off x="10995581" y="1940748"/>
            <a:ext cx="1038225" cy="971550"/>
          </a:xfrm>
          <a:prstGeom prst="rect">
            <a:avLst/>
          </a:prstGeom>
        </p:spPr>
      </p:pic>
      <p:pic>
        <p:nvPicPr>
          <p:cNvPr id="36" name="Picture 35">
            <a:extLst>
              <a:ext uri="{FF2B5EF4-FFF2-40B4-BE49-F238E27FC236}">
                <a16:creationId xmlns:a16="http://schemas.microsoft.com/office/drawing/2014/main" id="{F85EC941-FF30-4DCA-BA8F-6E623E21D214}"/>
              </a:ext>
            </a:extLst>
          </p:cNvPr>
          <p:cNvPicPr>
            <a:picLocks noChangeAspect="1"/>
          </p:cNvPicPr>
          <p:nvPr>
            <p:custDataLst>
              <p:tags r:id="rId12"/>
            </p:custDataLst>
          </p:nvPr>
        </p:nvPicPr>
        <p:blipFill>
          <a:blip r:embed="rId20"/>
          <a:stretch>
            <a:fillRect/>
          </a:stretch>
        </p:blipFill>
        <p:spPr>
          <a:xfrm>
            <a:off x="9515731" y="5941317"/>
            <a:ext cx="1038225" cy="971550"/>
          </a:xfrm>
          <a:prstGeom prst="rect">
            <a:avLst/>
          </a:prstGeom>
        </p:spPr>
      </p:pic>
      <p:pic>
        <p:nvPicPr>
          <p:cNvPr id="37" name="Picture 36">
            <a:extLst>
              <a:ext uri="{FF2B5EF4-FFF2-40B4-BE49-F238E27FC236}">
                <a16:creationId xmlns:a16="http://schemas.microsoft.com/office/drawing/2014/main" id="{CF15B25C-9BC2-45FD-9C6C-F2A4F2C97741}"/>
              </a:ext>
            </a:extLst>
          </p:cNvPr>
          <p:cNvPicPr>
            <a:picLocks noChangeAspect="1"/>
          </p:cNvPicPr>
          <p:nvPr>
            <p:custDataLst>
              <p:tags r:id="rId13"/>
            </p:custDataLst>
          </p:nvPr>
        </p:nvPicPr>
        <p:blipFill>
          <a:blip r:embed="rId20"/>
          <a:stretch>
            <a:fillRect/>
          </a:stretch>
        </p:blipFill>
        <p:spPr>
          <a:xfrm rot="10026989">
            <a:off x="11426342" y="6180491"/>
            <a:ext cx="1038225" cy="971550"/>
          </a:xfrm>
          <a:prstGeom prst="rect">
            <a:avLst/>
          </a:prstGeom>
        </p:spPr>
      </p:pic>
      <p:pic>
        <p:nvPicPr>
          <p:cNvPr id="38" name="Picture 37">
            <a:extLst>
              <a:ext uri="{FF2B5EF4-FFF2-40B4-BE49-F238E27FC236}">
                <a16:creationId xmlns:a16="http://schemas.microsoft.com/office/drawing/2014/main" id="{DBF50228-0DE7-4E5D-979B-1C77A7BB2E86}"/>
              </a:ext>
            </a:extLst>
          </p:cNvPr>
          <p:cNvPicPr>
            <a:picLocks noChangeAspect="1"/>
          </p:cNvPicPr>
          <p:nvPr>
            <p:custDataLst>
              <p:tags r:id="rId14"/>
            </p:custDataLst>
          </p:nvPr>
        </p:nvPicPr>
        <p:blipFill>
          <a:blip r:embed="rId20"/>
          <a:stretch>
            <a:fillRect/>
          </a:stretch>
        </p:blipFill>
        <p:spPr>
          <a:xfrm rot="9715728">
            <a:off x="6765300" y="5538421"/>
            <a:ext cx="1038225" cy="971550"/>
          </a:xfrm>
          <a:prstGeom prst="rect">
            <a:avLst/>
          </a:prstGeom>
        </p:spPr>
      </p:pic>
      <p:pic>
        <p:nvPicPr>
          <p:cNvPr id="40" name="Picture 39">
            <a:extLst>
              <a:ext uri="{FF2B5EF4-FFF2-40B4-BE49-F238E27FC236}">
                <a16:creationId xmlns:a16="http://schemas.microsoft.com/office/drawing/2014/main" id="{145E7592-1FD5-418C-BFD2-99CDA7E74743}"/>
              </a:ext>
            </a:extLst>
          </p:cNvPr>
          <p:cNvPicPr>
            <a:picLocks noChangeAspect="1"/>
          </p:cNvPicPr>
          <p:nvPr>
            <p:custDataLst>
              <p:tags r:id="rId15"/>
            </p:custDataLst>
          </p:nvPr>
        </p:nvPicPr>
        <p:blipFill>
          <a:blip r:embed="rId20"/>
          <a:stretch>
            <a:fillRect/>
          </a:stretch>
        </p:blipFill>
        <p:spPr>
          <a:xfrm rot="2614648">
            <a:off x="8333953" y="5941316"/>
            <a:ext cx="1038225" cy="971550"/>
          </a:xfrm>
          <a:prstGeom prst="rect">
            <a:avLst/>
          </a:prstGeom>
        </p:spPr>
      </p:pic>
      <p:pic>
        <p:nvPicPr>
          <p:cNvPr id="39" name="Picture 38">
            <a:extLst>
              <a:ext uri="{FF2B5EF4-FFF2-40B4-BE49-F238E27FC236}">
                <a16:creationId xmlns:a16="http://schemas.microsoft.com/office/drawing/2014/main" id="{CCCBB2FC-A54A-4CF7-8570-344B40E06195}"/>
              </a:ext>
            </a:extLst>
          </p:cNvPr>
          <p:cNvPicPr>
            <a:picLocks noChangeAspect="1"/>
          </p:cNvPicPr>
          <p:nvPr>
            <p:custDataLst>
              <p:tags r:id="rId16"/>
            </p:custDataLst>
          </p:nvPr>
        </p:nvPicPr>
        <p:blipFill>
          <a:blip r:embed="rId20"/>
          <a:stretch>
            <a:fillRect/>
          </a:stretch>
        </p:blipFill>
        <p:spPr>
          <a:xfrm>
            <a:off x="7393963" y="6304942"/>
            <a:ext cx="1038225" cy="971550"/>
          </a:xfrm>
          <a:prstGeom prst="rect">
            <a:avLst/>
          </a:prstGeom>
        </p:spPr>
      </p:pic>
      <p:pic>
        <p:nvPicPr>
          <p:cNvPr id="41" name="Picture 40">
            <a:extLst>
              <a:ext uri="{FF2B5EF4-FFF2-40B4-BE49-F238E27FC236}">
                <a16:creationId xmlns:a16="http://schemas.microsoft.com/office/drawing/2014/main" id="{F0E4606A-614F-4241-9577-77B40C175F3A}"/>
              </a:ext>
            </a:extLst>
          </p:cNvPr>
          <p:cNvPicPr>
            <a:picLocks noChangeAspect="1"/>
          </p:cNvPicPr>
          <p:nvPr>
            <p:custDataLst>
              <p:tags r:id="rId17"/>
            </p:custDataLst>
          </p:nvPr>
        </p:nvPicPr>
        <p:blipFill>
          <a:blip r:embed="rId20"/>
          <a:stretch>
            <a:fillRect/>
          </a:stretch>
        </p:blipFill>
        <p:spPr>
          <a:xfrm>
            <a:off x="5576887" y="6084083"/>
            <a:ext cx="1038225" cy="971550"/>
          </a:xfrm>
          <a:prstGeom prst="rect">
            <a:avLst/>
          </a:prstGeom>
        </p:spPr>
      </p:pic>
    </p:spTree>
    <p:extLst>
      <p:ext uri="{BB962C8B-B14F-4D97-AF65-F5344CB8AC3E}">
        <p14:creationId xmlns:p14="http://schemas.microsoft.com/office/powerpoint/2010/main" val="3531079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F5404-1E66-4665-A965-40EF0F647B31}"/>
              </a:ext>
            </a:extLst>
          </p:cNvPr>
          <p:cNvPicPr>
            <a:picLocks noChangeAspect="1"/>
          </p:cNvPicPr>
          <p:nvPr>
            <p:custDataLst>
              <p:tags r:id="rId1"/>
            </p:custDataLst>
          </p:nvPr>
        </p:nvPicPr>
        <p:blipFill rotWithShape="1">
          <a:blip r:embed="rId18"/>
          <a:srcRect t="4744" b="5397"/>
          <a:stretch/>
        </p:blipFill>
        <p:spPr>
          <a:xfrm>
            <a:off x="275359" y="4750363"/>
            <a:ext cx="723900" cy="1172599"/>
          </a:xfrm>
          <a:prstGeom prst="rect">
            <a:avLst/>
          </a:prstGeom>
        </p:spPr>
      </p:pic>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2"/>
            </p:custDataLst>
          </p:nvPr>
        </p:nvSpPr>
        <p:spPr>
          <a:xfrm>
            <a:off x="824089" y="2091417"/>
            <a:ext cx="10529711" cy="4280579"/>
          </a:xfrm>
        </p:spPr>
        <p:txBody>
          <a:bodyPr vert="horz" lIns="91440" tIns="45720" rIns="91440" bIns="45720" rtlCol="0" anchor="t">
            <a:normAutofit/>
          </a:bodyPr>
          <a:lstStyle/>
          <a:p>
            <a:pPr marL="457200" indent="-457200" algn="l">
              <a:lnSpc>
                <a:spcPct val="150000"/>
              </a:lnSpc>
              <a:spcBef>
                <a:spcPts val="600"/>
              </a:spcBef>
            </a:pPr>
            <a:r>
              <a:rPr lang="fr-CA" altLang="en-US" dirty="0">
                <a:latin typeface="Arial"/>
                <a:cs typeface="Arial"/>
              </a:rPr>
              <a:t>Il est possible de ne présenter aucun symptôme.</a:t>
            </a:r>
            <a:endParaRPr lang="fr-CA" dirty="0"/>
          </a:p>
          <a:p>
            <a:pPr marL="457200" indent="-457200" algn="l">
              <a:lnSpc>
                <a:spcPct val="100000"/>
              </a:lnSpc>
              <a:spcBef>
                <a:spcPts val="600"/>
              </a:spcBef>
            </a:pPr>
            <a:r>
              <a:rPr lang="fr-CA" altLang="en-US" dirty="0">
                <a:latin typeface="Arial"/>
                <a:cs typeface="Arial"/>
              </a:rPr>
              <a:t>L’infection évolue par stade; le premier symptôme est une plaie qui n’est pas douloureuse. </a:t>
            </a:r>
          </a:p>
          <a:p>
            <a:pPr marL="457200" indent="-457200" algn="l">
              <a:lnSpc>
                <a:spcPct val="100000"/>
              </a:lnSpc>
              <a:spcBef>
                <a:spcPts val="600"/>
              </a:spcBef>
            </a:pPr>
            <a:r>
              <a:rPr lang="fr-CA" altLang="en-US" dirty="0">
                <a:latin typeface="Arial"/>
                <a:cs typeface="Arial"/>
              </a:rPr>
              <a:t>Si la syphilis n’est pas traitée, elle peut entraîner de graves conséquences pour la santé.</a:t>
            </a:r>
          </a:p>
          <a:p>
            <a:pPr marL="457200" indent="-457200" algn="l">
              <a:lnSpc>
                <a:spcPct val="150000"/>
              </a:lnSpc>
              <a:spcBef>
                <a:spcPts val="600"/>
              </a:spcBef>
            </a:pPr>
            <a:r>
              <a:rPr lang="fr-CA" altLang="en-US" dirty="0">
                <a:latin typeface="Arial"/>
                <a:cs typeface="Arial"/>
              </a:rPr>
              <a:t>Se traite avec des antibiotiques.</a:t>
            </a:r>
          </a:p>
          <a:p>
            <a:pPr marL="914400" lvl="1" indent="-457200">
              <a:lnSpc>
                <a:spcPct val="100000"/>
              </a:lnSpc>
              <a:spcBef>
                <a:spcPct val="0"/>
              </a:spcBef>
            </a:pPr>
            <a:endParaRPr lang="en-US" altLang="en-US" dirty="0"/>
          </a:p>
          <a:p>
            <a:pPr marL="0" indent="0">
              <a:lnSpc>
                <a:spcPct val="100000"/>
              </a:lnSpc>
              <a:spcBef>
                <a:spcPct val="0"/>
              </a:spcBef>
              <a:buNone/>
            </a:pPr>
            <a:endParaRPr lang="en-US" altLang="en-US" dirty="0"/>
          </a:p>
          <a:p>
            <a:pPr marL="0" indent="0">
              <a:lnSpc>
                <a:spcPct val="100000"/>
              </a:lnSpc>
              <a:spcBef>
                <a:spcPct val="0"/>
              </a:spcBef>
              <a:buNone/>
            </a:pPr>
            <a:endParaRPr lang="en-US" altLang="en-US" dirty="0"/>
          </a:p>
          <a:p>
            <a:pPr marL="0" indent="0">
              <a:lnSpc>
                <a:spcPct val="100000"/>
              </a:lnSpc>
              <a:spcBef>
                <a:spcPct val="0"/>
              </a:spcBef>
              <a:buNone/>
            </a:pPr>
            <a:endParaRPr lang="en-US" altLang="en-US"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3"/>
            </p:custDataLst>
          </p:nvPr>
        </p:nvSpPr>
        <p:spPr>
          <a:xfrm>
            <a:off x="838200" y="935038"/>
            <a:ext cx="10515600" cy="1325562"/>
          </a:xfrm>
        </p:spPr>
        <p:txBody>
          <a:bodyPr/>
          <a:lstStyle/>
          <a:p>
            <a:r>
              <a:rPr lang="fr-CA" altLang="en-US" dirty="0">
                <a:solidFill>
                  <a:srgbClr val="006345"/>
                </a:solidFill>
                <a:latin typeface="Arial"/>
                <a:cs typeface="Arial"/>
              </a:rPr>
              <a:t>La syphilis</a:t>
            </a:r>
            <a:endParaRPr lang="fr-CA" altLang="en-US" dirty="0">
              <a:solidFill>
                <a:srgbClr val="006345"/>
              </a:solidFill>
            </a:endParaRPr>
          </a:p>
        </p:txBody>
      </p:sp>
      <p:pic>
        <p:nvPicPr>
          <p:cNvPr id="5" name="Picture 4">
            <a:extLst>
              <a:ext uri="{FF2B5EF4-FFF2-40B4-BE49-F238E27FC236}">
                <a16:creationId xmlns:a16="http://schemas.microsoft.com/office/drawing/2014/main" id="{B4191BF7-AC31-4FE8-848F-AEA65DBB9C72}"/>
              </a:ext>
            </a:extLst>
          </p:cNvPr>
          <p:cNvPicPr>
            <a:picLocks noChangeAspect="1"/>
          </p:cNvPicPr>
          <p:nvPr>
            <p:custDataLst>
              <p:tags r:id="rId4"/>
            </p:custDataLst>
          </p:nvPr>
        </p:nvPicPr>
        <p:blipFill rotWithShape="1">
          <a:blip r:embed="rId18"/>
          <a:srcRect b="3039"/>
          <a:stretch/>
        </p:blipFill>
        <p:spPr>
          <a:xfrm rot="3442778">
            <a:off x="910894" y="5532314"/>
            <a:ext cx="723900" cy="1265273"/>
          </a:xfrm>
          <a:prstGeom prst="rect">
            <a:avLst/>
          </a:prstGeom>
        </p:spPr>
      </p:pic>
      <p:pic>
        <p:nvPicPr>
          <p:cNvPr id="6" name="Picture 5">
            <a:extLst>
              <a:ext uri="{FF2B5EF4-FFF2-40B4-BE49-F238E27FC236}">
                <a16:creationId xmlns:a16="http://schemas.microsoft.com/office/drawing/2014/main" id="{9C389571-BB29-4E9B-B8A2-E2C255EB554B}"/>
              </a:ext>
            </a:extLst>
          </p:cNvPr>
          <p:cNvPicPr>
            <a:picLocks noChangeAspect="1"/>
          </p:cNvPicPr>
          <p:nvPr>
            <p:custDataLst>
              <p:tags r:id="rId5"/>
            </p:custDataLst>
          </p:nvPr>
        </p:nvPicPr>
        <p:blipFill rotWithShape="1">
          <a:blip r:embed="rId18"/>
          <a:srcRect t="8078" b="5417"/>
          <a:stretch/>
        </p:blipFill>
        <p:spPr>
          <a:xfrm rot="5756613">
            <a:off x="1948312" y="5814007"/>
            <a:ext cx="723900" cy="1128807"/>
          </a:xfrm>
          <a:prstGeom prst="rect">
            <a:avLst/>
          </a:prstGeom>
        </p:spPr>
      </p:pic>
      <p:pic>
        <p:nvPicPr>
          <p:cNvPr id="7" name="Picture 6">
            <a:extLst>
              <a:ext uri="{FF2B5EF4-FFF2-40B4-BE49-F238E27FC236}">
                <a16:creationId xmlns:a16="http://schemas.microsoft.com/office/drawing/2014/main" id="{42D20FDF-C805-470F-95B1-D72FEDDFC1BB}"/>
              </a:ext>
            </a:extLst>
          </p:cNvPr>
          <p:cNvPicPr>
            <a:picLocks noChangeAspect="1"/>
          </p:cNvPicPr>
          <p:nvPr>
            <p:custDataLst>
              <p:tags r:id="rId6"/>
            </p:custDataLst>
          </p:nvPr>
        </p:nvPicPr>
        <p:blipFill rotWithShape="1">
          <a:blip r:embed="rId18"/>
          <a:srcRect t="6840" b="1900"/>
          <a:stretch/>
        </p:blipFill>
        <p:spPr>
          <a:xfrm rot="7435300">
            <a:off x="9627107" y="6142086"/>
            <a:ext cx="723900" cy="1190866"/>
          </a:xfrm>
          <a:prstGeom prst="rect">
            <a:avLst/>
          </a:prstGeom>
        </p:spPr>
      </p:pic>
      <p:pic>
        <p:nvPicPr>
          <p:cNvPr id="9" name="Picture 8">
            <a:extLst>
              <a:ext uri="{FF2B5EF4-FFF2-40B4-BE49-F238E27FC236}">
                <a16:creationId xmlns:a16="http://schemas.microsoft.com/office/drawing/2014/main" id="{A9DE2EC3-2C4F-4C73-8DA1-951C35E1FFDF}"/>
              </a:ext>
            </a:extLst>
          </p:cNvPr>
          <p:cNvPicPr>
            <a:picLocks noChangeAspect="1"/>
          </p:cNvPicPr>
          <p:nvPr>
            <p:custDataLst>
              <p:tags r:id="rId7"/>
            </p:custDataLst>
          </p:nvPr>
        </p:nvPicPr>
        <p:blipFill rotWithShape="1">
          <a:blip r:embed="rId18"/>
          <a:srcRect t="6012"/>
          <a:stretch/>
        </p:blipFill>
        <p:spPr>
          <a:xfrm rot="6697561">
            <a:off x="-297660" y="5597193"/>
            <a:ext cx="723900" cy="1226485"/>
          </a:xfrm>
          <a:prstGeom prst="rect">
            <a:avLst/>
          </a:prstGeom>
        </p:spPr>
      </p:pic>
      <p:pic>
        <p:nvPicPr>
          <p:cNvPr id="11" name="Picture 10">
            <a:extLst>
              <a:ext uri="{FF2B5EF4-FFF2-40B4-BE49-F238E27FC236}">
                <a16:creationId xmlns:a16="http://schemas.microsoft.com/office/drawing/2014/main" id="{DC2CAAF6-9011-4FFB-8BC0-6DCB25EA95C4}"/>
              </a:ext>
            </a:extLst>
          </p:cNvPr>
          <p:cNvPicPr>
            <a:picLocks noChangeAspect="1"/>
          </p:cNvPicPr>
          <p:nvPr>
            <p:custDataLst>
              <p:tags r:id="rId8"/>
            </p:custDataLst>
          </p:nvPr>
        </p:nvPicPr>
        <p:blipFill rotWithShape="1">
          <a:blip r:embed="rId18"/>
          <a:srcRect t="8033" b="3813"/>
          <a:stretch/>
        </p:blipFill>
        <p:spPr>
          <a:xfrm rot="5023517">
            <a:off x="3894221" y="5506889"/>
            <a:ext cx="723900" cy="1150341"/>
          </a:xfrm>
          <a:prstGeom prst="rect">
            <a:avLst/>
          </a:prstGeom>
        </p:spPr>
      </p:pic>
      <p:pic>
        <p:nvPicPr>
          <p:cNvPr id="12" name="Picture 11">
            <a:extLst>
              <a:ext uri="{FF2B5EF4-FFF2-40B4-BE49-F238E27FC236}">
                <a16:creationId xmlns:a16="http://schemas.microsoft.com/office/drawing/2014/main" id="{EAEDF871-4DB4-461D-8C03-BAF4F97FBBD9}"/>
              </a:ext>
            </a:extLst>
          </p:cNvPr>
          <p:cNvPicPr>
            <a:picLocks noChangeAspect="1"/>
          </p:cNvPicPr>
          <p:nvPr>
            <p:custDataLst>
              <p:tags r:id="rId9"/>
            </p:custDataLst>
          </p:nvPr>
        </p:nvPicPr>
        <p:blipFill rotWithShape="1">
          <a:blip r:embed="rId18"/>
          <a:srcRect t="6495"/>
          <a:stretch/>
        </p:blipFill>
        <p:spPr>
          <a:xfrm rot="18170260">
            <a:off x="4506764" y="6223739"/>
            <a:ext cx="723900" cy="1220167"/>
          </a:xfrm>
          <a:prstGeom prst="rect">
            <a:avLst/>
          </a:prstGeom>
        </p:spPr>
      </p:pic>
      <p:pic>
        <p:nvPicPr>
          <p:cNvPr id="13" name="Picture 12">
            <a:extLst>
              <a:ext uri="{FF2B5EF4-FFF2-40B4-BE49-F238E27FC236}">
                <a16:creationId xmlns:a16="http://schemas.microsoft.com/office/drawing/2014/main" id="{508B648E-A947-4FF0-8C02-524B51B62C4C}"/>
              </a:ext>
            </a:extLst>
          </p:cNvPr>
          <p:cNvPicPr>
            <a:picLocks noChangeAspect="1"/>
          </p:cNvPicPr>
          <p:nvPr>
            <p:custDataLst>
              <p:tags r:id="rId10"/>
            </p:custDataLst>
          </p:nvPr>
        </p:nvPicPr>
        <p:blipFill rotWithShape="1">
          <a:blip r:embed="rId18"/>
          <a:srcRect t="8133" b="1724"/>
          <a:stretch/>
        </p:blipFill>
        <p:spPr>
          <a:xfrm rot="19581320">
            <a:off x="-163394" y="3472049"/>
            <a:ext cx="723900" cy="1176301"/>
          </a:xfrm>
          <a:prstGeom prst="rect">
            <a:avLst/>
          </a:prstGeom>
        </p:spPr>
      </p:pic>
      <p:pic>
        <p:nvPicPr>
          <p:cNvPr id="34" name="Picture 33">
            <a:extLst>
              <a:ext uri="{FF2B5EF4-FFF2-40B4-BE49-F238E27FC236}">
                <a16:creationId xmlns:a16="http://schemas.microsoft.com/office/drawing/2014/main" id="{69B0EA01-F219-4596-8406-DF8791C16923}"/>
              </a:ext>
            </a:extLst>
          </p:cNvPr>
          <p:cNvPicPr>
            <a:picLocks noChangeAspect="1"/>
          </p:cNvPicPr>
          <p:nvPr>
            <p:custDataLst>
              <p:tags r:id="rId11"/>
            </p:custDataLst>
          </p:nvPr>
        </p:nvPicPr>
        <p:blipFill rotWithShape="1">
          <a:blip r:embed="rId18"/>
          <a:srcRect t="8078" b="5417"/>
          <a:stretch/>
        </p:blipFill>
        <p:spPr>
          <a:xfrm rot="5756613">
            <a:off x="5215634" y="5521854"/>
            <a:ext cx="723900" cy="1128807"/>
          </a:xfrm>
          <a:prstGeom prst="rect">
            <a:avLst/>
          </a:prstGeom>
        </p:spPr>
      </p:pic>
      <p:pic>
        <p:nvPicPr>
          <p:cNvPr id="42" name="Picture 41">
            <a:extLst>
              <a:ext uri="{FF2B5EF4-FFF2-40B4-BE49-F238E27FC236}">
                <a16:creationId xmlns:a16="http://schemas.microsoft.com/office/drawing/2014/main" id="{D7858479-12D2-492D-9A51-C209765EFF51}"/>
              </a:ext>
            </a:extLst>
          </p:cNvPr>
          <p:cNvPicPr>
            <a:picLocks noChangeAspect="1"/>
          </p:cNvPicPr>
          <p:nvPr>
            <p:custDataLst>
              <p:tags r:id="rId12"/>
            </p:custDataLst>
          </p:nvPr>
        </p:nvPicPr>
        <p:blipFill rotWithShape="1">
          <a:blip r:embed="rId18"/>
          <a:srcRect b="3039"/>
          <a:stretch/>
        </p:blipFill>
        <p:spPr>
          <a:xfrm rot="3442778">
            <a:off x="6054874" y="6162042"/>
            <a:ext cx="723900" cy="1265273"/>
          </a:xfrm>
          <a:prstGeom prst="rect">
            <a:avLst/>
          </a:prstGeom>
        </p:spPr>
      </p:pic>
      <p:pic>
        <p:nvPicPr>
          <p:cNvPr id="43" name="Picture 42">
            <a:extLst>
              <a:ext uri="{FF2B5EF4-FFF2-40B4-BE49-F238E27FC236}">
                <a16:creationId xmlns:a16="http://schemas.microsoft.com/office/drawing/2014/main" id="{F5E5AF63-F063-4994-BC16-AE967EEE6FC9}"/>
              </a:ext>
            </a:extLst>
          </p:cNvPr>
          <p:cNvPicPr>
            <a:picLocks noChangeAspect="1"/>
          </p:cNvPicPr>
          <p:nvPr>
            <p:custDataLst>
              <p:tags r:id="rId13"/>
            </p:custDataLst>
          </p:nvPr>
        </p:nvPicPr>
        <p:blipFill rotWithShape="1">
          <a:blip r:embed="rId18"/>
          <a:srcRect t="6840" b="1900"/>
          <a:stretch/>
        </p:blipFill>
        <p:spPr>
          <a:xfrm rot="8990615">
            <a:off x="6989190" y="5909271"/>
            <a:ext cx="723900" cy="1190866"/>
          </a:xfrm>
          <a:prstGeom prst="rect">
            <a:avLst/>
          </a:prstGeom>
        </p:spPr>
      </p:pic>
      <p:pic>
        <p:nvPicPr>
          <p:cNvPr id="44" name="Picture 43">
            <a:extLst>
              <a:ext uri="{FF2B5EF4-FFF2-40B4-BE49-F238E27FC236}">
                <a16:creationId xmlns:a16="http://schemas.microsoft.com/office/drawing/2014/main" id="{0A26C8E4-4C35-4D94-B8D2-19A2C1F5CA9E}"/>
              </a:ext>
            </a:extLst>
          </p:cNvPr>
          <p:cNvPicPr>
            <a:picLocks noChangeAspect="1"/>
          </p:cNvPicPr>
          <p:nvPr>
            <p:custDataLst>
              <p:tags r:id="rId14"/>
            </p:custDataLst>
          </p:nvPr>
        </p:nvPicPr>
        <p:blipFill rotWithShape="1">
          <a:blip r:embed="rId18"/>
          <a:srcRect t="6840" b="1900"/>
          <a:stretch/>
        </p:blipFill>
        <p:spPr>
          <a:xfrm rot="18013143">
            <a:off x="8163897" y="5909271"/>
            <a:ext cx="723900" cy="1190866"/>
          </a:xfrm>
          <a:prstGeom prst="rect">
            <a:avLst/>
          </a:prstGeom>
        </p:spPr>
      </p:pic>
      <p:pic>
        <p:nvPicPr>
          <p:cNvPr id="10" name="Picture 9">
            <a:extLst>
              <a:ext uri="{FF2B5EF4-FFF2-40B4-BE49-F238E27FC236}">
                <a16:creationId xmlns:a16="http://schemas.microsoft.com/office/drawing/2014/main" id="{9542F526-337A-4D05-955B-8B90AB192D40}"/>
              </a:ext>
            </a:extLst>
          </p:cNvPr>
          <p:cNvPicPr>
            <a:picLocks noChangeAspect="1"/>
          </p:cNvPicPr>
          <p:nvPr>
            <p:custDataLst>
              <p:tags r:id="rId15"/>
            </p:custDataLst>
          </p:nvPr>
        </p:nvPicPr>
        <p:blipFill rotWithShape="1">
          <a:blip r:embed="rId18"/>
          <a:srcRect t="12123"/>
          <a:stretch/>
        </p:blipFill>
        <p:spPr>
          <a:xfrm>
            <a:off x="3054983" y="5803176"/>
            <a:ext cx="723900" cy="1146725"/>
          </a:xfrm>
          <a:prstGeom prst="rect">
            <a:avLst/>
          </a:prstGeom>
        </p:spPr>
      </p:pic>
    </p:spTree>
    <p:extLst>
      <p:ext uri="{BB962C8B-B14F-4D97-AF65-F5344CB8AC3E}">
        <p14:creationId xmlns:p14="http://schemas.microsoft.com/office/powerpoint/2010/main" val="2620436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a:xfrm>
            <a:off x="948812" y="2188605"/>
            <a:ext cx="5622587" cy="4351338"/>
          </a:xfrm>
        </p:spPr>
        <p:txBody>
          <a:bodyPr vert="horz" lIns="91440" tIns="45720" rIns="91440" bIns="45720" rtlCol="0" anchor="t">
            <a:normAutofit fontScale="92500" lnSpcReduction="20000"/>
          </a:bodyPr>
          <a:lstStyle/>
          <a:p>
            <a:pPr algn="l">
              <a:defRPr/>
            </a:pPr>
            <a:r>
              <a:rPr lang="fr-CA" dirty="0">
                <a:latin typeface="Arial"/>
                <a:cs typeface="Arial"/>
              </a:rPr>
              <a:t>Elles sont causées par un virus.</a:t>
            </a:r>
          </a:p>
          <a:p>
            <a:pPr algn="l">
              <a:defRPr/>
            </a:pPr>
            <a:endParaRPr lang="fr-CA" dirty="0">
              <a:latin typeface="Arial"/>
              <a:cs typeface="Arial"/>
            </a:endParaRPr>
          </a:p>
          <a:p>
            <a:pPr algn="l">
              <a:defRPr/>
            </a:pPr>
            <a:r>
              <a:rPr lang="fr-CA" dirty="0">
                <a:latin typeface="Arial"/>
                <a:cs typeface="Arial"/>
              </a:rPr>
              <a:t>On ne peut pas les guérir.</a:t>
            </a:r>
          </a:p>
          <a:p>
            <a:pPr algn="l">
              <a:defRPr/>
            </a:pPr>
            <a:endParaRPr lang="fr-CA" dirty="0">
              <a:latin typeface="Arial"/>
              <a:cs typeface="Arial"/>
            </a:endParaRPr>
          </a:p>
          <a:p>
            <a:pPr algn="l">
              <a:defRPr/>
            </a:pPr>
            <a:r>
              <a:rPr lang="fr-CA" dirty="0">
                <a:latin typeface="Arial"/>
                <a:cs typeface="Arial"/>
              </a:rPr>
              <a:t>Il existe des traitements qui permettent de gérer les symptômes.</a:t>
            </a:r>
            <a:endParaRPr lang="fr-CA" dirty="0"/>
          </a:p>
          <a:p>
            <a:pPr algn="l">
              <a:defRPr/>
            </a:pPr>
            <a:endParaRPr lang="fr-CA" dirty="0"/>
          </a:p>
          <a:p>
            <a:pPr algn="l">
              <a:defRPr/>
            </a:pPr>
            <a:r>
              <a:rPr lang="fr-CA" dirty="0">
                <a:latin typeface="Arial"/>
                <a:cs typeface="Arial"/>
              </a:rPr>
              <a:t>Certaines ITS virales peuvent disparaître sans traitement, tandis que d’autres restent dans le corps toute la vie.</a:t>
            </a:r>
            <a:endParaRPr lang="fr-CA" dirty="0"/>
          </a:p>
          <a:p>
            <a:pPr marL="457200" lvl="1" indent="0" algn="l">
              <a:spcBef>
                <a:spcPts val="600"/>
              </a:spcBef>
              <a:buNone/>
              <a:defRPr/>
            </a:pPr>
            <a:endParaRPr lang="en-CA" altLang="en-US" dirty="0">
              <a:latin typeface="Arial"/>
              <a:cs typeface="Arial"/>
            </a:endParaRPr>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dirty="0">
                <a:solidFill>
                  <a:srgbClr val="006345"/>
                </a:solidFill>
                <a:latin typeface="Arial"/>
                <a:cs typeface="Arial"/>
              </a:rPr>
              <a:t>Les infections virales</a:t>
            </a:r>
            <a:endParaRPr lang="fr-CA" altLang="en-US" dirty="0">
              <a:solidFill>
                <a:srgbClr val="006345"/>
              </a:solidFill>
            </a:endParaRPr>
          </a:p>
        </p:txBody>
      </p:sp>
      <p:pic>
        <p:nvPicPr>
          <p:cNvPr id="6" name="Picture 5">
            <a:extLst>
              <a:ext uri="{FF2B5EF4-FFF2-40B4-BE49-F238E27FC236}">
                <a16:creationId xmlns:a16="http://schemas.microsoft.com/office/drawing/2014/main" id="{1FF08BEF-F27E-475D-A724-DA2C1403D2EB}"/>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6702507" y="1873237"/>
            <a:ext cx="4761905" cy="4761905"/>
          </a:xfrm>
          <a:prstGeom prst="rect">
            <a:avLst/>
          </a:prstGeom>
        </p:spPr>
      </p:pic>
    </p:spTree>
    <p:extLst>
      <p:ext uri="{BB962C8B-B14F-4D97-AF65-F5344CB8AC3E}">
        <p14:creationId xmlns:p14="http://schemas.microsoft.com/office/powerpoint/2010/main" val="200103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32FE-02F0-6BDD-C157-E88E1F707C64}"/>
              </a:ext>
            </a:extLst>
          </p:cNvPr>
          <p:cNvSpPr>
            <a:spLocks noGrp="1"/>
          </p:cNvSpPr>
          <p:nvPr>
            <p:ph type="title"/>
            <p:custDataLst>
              <p:tags r:id="rId1"/>
            </p:custDataLst>
          </p:nvPr>
        </p:nvSpPr>
        <p:spPr/>
        <p:txBody>
          <a:bodyPr/>
          <a:lstStyle/>
          <a:p>
            <a:pPr algn="l"/>
            <a:r>
              <a:rPr lang="fr-CA" dirty="0">
                <a:solidFill>
                  <a:srgbClr val="006345"/>
                </a:solidFill>
                <a:latin typeface="Arial"/>
                <a:cs typeface="Arial"/>
              </a:rPr>
              <a:t> Le virus du papillome humain </a:t>
            </a:r>
            <a:r>
              <a:rPr lang="en-US" dirty="0">
                <a:solidFill>
                  <a:srgbClr val="006345"/>
                </a:solidFill>
                <a:latin typeface="Arial"/>
                <a:cs typeface="Arial"/>
              </a:rPr>
              <a:t>(VPH)</a:t>
            </a:r>
            <a:endParaRPr lang="en-US" dirty="0">
              <a:solidFill>
                <a:srgbClr val="006345"/>
              </a:solidFill>
            </a:endParaRPr>
          </a:p>
        </p:txBody>
      </p:sp>
      <p:sp>
        <p:nvSpPr>
          <p:cNvPr id="3" name="Content Placeholder 2">
            <a:extLst>
              <a:ext uri="{FF2B5EF4-FFF2-40B4-BE49-F238E27FC236}">
                <a16:creationId xmlns:a16="http://schemas.microsoft.com/office/drawing/2014/main" id="{08457F8C-43B9-E55C-2228-6CF116AD6B0F}"/>
              </a:ext>
            </a:extLst>
          </p:cNvPr>
          <p:cNvSpPr>
            <a:spLocks noGrp="1"/>
          </p:cNvSpPr>
          <p:nvPr>
            <p:ph idx="1"/>
            <p:custDataLst>
              <p:tags r:id="rId2"/>
            </p:custDataLst>
          </p:nvPr>
        </p:nvSpPr>
        <p:spPr/>
        <p:txBody>
          <a:bodyPr vert="horz" lIns="91440" tIns="45720" rIns="91440" bIns="45720" rtlCol="0" anchor="t">
            <a:normAutofit/>
          </a:bodyPr>
          <a:lstStyle/>
          <a:p>
            <a:pPr algn="l"/>
            <a:r>
              <a:rPr lang="fr-CA" dirty="0">
                <a:latin typeface="Arial"/>
                <a:cs typeface="Arial"/>
              </a:rPr>
              <a:t>Il existe plus de 200 types de VPH.</a:t>
            </a:r>
            <a:endParaRPr lang="fr-CA" dirty="0"/>
          </a:p>
          <a:p>
            <a:pPr algn="l"/>
            <a:endParaRPr lang="fr-CA" dirty="0">
              <a:latin typeface="Arial"/>
              <a:cs typeface="Arial"/>
            </a:endParaRPr>
          </a:p>
          <a:p>
            <a:pPr algn="l"/>
            <a:r>
              <a:rPr lang="fr-CA" dirty="0">
                <a:latin typeface="Arial"/>
                <a:cs typeface="Arial"/>
              </a:rPr>
              <a:t>40 de ces types causent des verrues génitales ou le cancer.</a:t>
            </a:r>
          </a:p>
          <a:p>
            <a:pPr algn="l"/>
            <a:endParaRPr lang="fr-CA" dirty="0">
              <a:latin typeface="Arial"/>
              <a:cs typeface="Arial"/>
            </a:endParaRPr>
          </a:p>
          <a:p>
            <a:pPr algn="l"/>
            <a:r>
              <a:rPr lang="fr-CA" dirty="0">
                <a:latin typeface="Arial"/>
                <a:cs typeface="Arial"/>
              </a:rPr>
              <a:t>Sans vaccination, 75 % des personnes sexuellement actives au Canada auront au moins une infection au </a:t>
            </a:r>
            <a:r>
              <a:rPr lang="fr-CA" dirty="0" err="1">
                <a:latin typeface="Arial"/>
                <a:cs typeface="Arial"/>
              </a:rPr>
              <a:t>VPH</a:t>
            </a:r>
            <a:r>
              <a:rPr lang="fr-CA" dirty="0">
                <a:latin typeface="Arial"/>
                <a:cs typeface="Arial"/>
              </a:rPr>
              <a:t> au cours de leur vie. </a:t>
            </a:r>
            <a:endParaRPr lang="en-US" dirty="0">
              <a:latin typeface="Arial"/>
              <a:cs typeface="Arial"/>
            </a:endParaRPr>
          </a:p>
        </p:txBody>
      </p:sp>
      <p:pic>
        <p:nvPicPr>
          <p:cNvPr id="24" name="Picture 24">
            <a:extLst>
              <a:ext uri="{FF2B5EF4-FFF2-40B4-BE49-F238E27FC236}">
                <a16:creationId xmlns:a16="http://schemas.microsoft.com/office/drawing/2014/main" id="{665F6F6A-97EE-CF41-CC29-1014D8C261F7}"/>
              </a:ext>
            </a:extLst>
          </p:cNvPr>
          <p:cNvPicPr>
            <a:picLocks noChangeAspect="1"/>
          </p:cNvPicPr>
          <p:nvPr>
            <p:custDataLst>
              <p:tags r:id="rId3"/>
            </p:custDataLst>
          </p:nvPr>
        </p:nvPicPr>
        <p:blipFill>
          <a:blip r:embed="rId24"/>
          <a:stretch>
            <a:fillRect/>
          </a:stretch>
        </p:blipFill>
        <p:spPr>
          <a:xfrm>
            <a:off x="11229515" y="2330859"/>
            <a:ext cx="523875" cy="647700"/>
          </a:xfrm>
          <a:prstGeom prst="rect">
            <a:avLst/>
          </a:prstGeom>
        </p:spPr>
      </p:pic>
      <p:pic>
        <p:nvPicPr>
          <p:cNvPr id="25" name="Picture 25">
            <a:extLst>
              <a:ext uri="{FF2B5EF4-FFF2-40B4-BE49-F238E27FC236}">
                <a16:creationId xmlns:a16="http://schemas.microsoft.com/office/drawing/2014/main" id="{B161C1C9-357C-605D-DABA-8C5C4C750DE1}"/>
              </a:ext>
            </a:extLst>
          </p:cNvPr>
          <p:cNvPicPr>
            <a:picLocks noChangeAspect="1"/>
          </p:cNvPicPr>
          <p:nvPr>
            <p:custDataLst>
              <p:tags r:id="rId4"/>
            </p:custDataLst>
          </p:nvPr>
        </p:nvPicPr>
        <p:blipFill>
          <a:blip r:embed="rId24"/>
          <a:stretch>
            <a:fillRect/>
          </a:stretch>
        </p:blipFill>
        <p:spPr>
          <a:xfrm>
            <a:off x="11229515" y="-164076"/>
            <a:ext cx="523875" cy="647700"/>
          </a:xfrm>
          <a:prstGeom prst="rect">
            <a:avLst/>
          </a:prstGeom>
        </p:spPr>
      </p:pic>
      <p:pic>
        <p:nvPicPr>
          <p:cNvPr id="26" name="Picture 26">
            <a:extLst>
              <a:ext uri="{FF2B5EF4-FFF2-40B4-BE49-F238E27FC236}">
                <a16:creationId xmlns:a16="http://schemas.microsoft.com/office/drawing/2014/main" id="{6198E955-CF22-2949-77FD-B60B6E7D1933}"/>
              </a:ext>
            </a:extLst>
          </p:cNvPr>
          <p:cNvPicPr>
            <a:picLocks noChangeAspect="1"/>
          </p:cNvPicPr>
          <p:nvPr>
            <p:custDataLst>
              <p:tags r:id="rId5"/>
            </p:custDataLst>
          </p:nvPr>
        </p:nvPicPr>
        <p:blipFill>
          <a:blip r:embed="rId24"/>
          <a:stretch>
            <a:fillRect/>
          </a:stretch>
        </p:blipFill>
        <p:spPr>
          <a:xfrm>
            <a:off x="11364708" y="536473"/>
            <a:ext cx="523875" cy="647700"/>
          </a:xfrm>
          <a:prstGeom prst="rect">
            <a:avLst/>
          </a:prstGeom>
        </p:spPr>
      </p:pic>
      <p:pic>
        <p:nvPicPr>
          <p:cNvPr id="27" name="Picture 27">
            <a:extLst>
              <a:ext uri="{FF2B5EF4-FFF2-40B4-BE49-F238E27FC236}">
                <a16:creationId xmlns:a16="http://schemas.microsoft.com/office/drawing/2014/main" id="{6007381D-D7EE-175F-D927-57C539137AC6}"/>
              </a:ext>
            </a:extLst>
          </p:cNvPr>
          <p:cNvPicPr>
            <a:picLocks noChangeAspect="1"/>
          </p:cNvPicPr>
          <p:nvPr>
            <p:custDataLst>
              <p:tags r:id="rId6"/>
            </p:custDataLst>
          </p:nvPr>
        </p:nvPicPr>
        <p:blipFill>
          <a:blip r:embed="rId24"/>
          <a:stretch>
            <a:fillRect/>
          </a:stretch>
        </p:blipFill>
        <p:spPr>
          <a:xfrm>
            <a:off x="10971418" y="1445956"/>
            <a:ext cx="523875" cy="647700"/>
          </a:xfrm>
          <a:prstGeom prst="rect">
            <a:avLst/>
          </a:prstGeom>
        </p:spPr>
      </p:pic>
      <p:pic>
        <p:nvPicPr>
          <p:cNvPr id="28" name="Picture 28">
            <a:extLst>
              <a:ext uri="{FF2B5EF4-FFF2-40B4-BE49-F238E27FC236}">
                <a16:creationId xmlns:a16="http://schemas.microsoft.com/office/drawing/2014/main" id="{928160A8-5B34-0862-7DAE-4771E9B6F250}"/>
              </a:ext>
            </a:extLst>
          </p:cNvPr>
          <p:cNvPicPr>
            <a:picLocks noChangeAspect="1"/>
          </p:cNvPicPr>
          <p:nvPr>
            <p:custDataLst>
              <p:tags r:id="rId7"/>
            </p:custDataLst>
          </p:nvPr>
        </p:nvPicPr>
        <p:blipFill>
          <a:blip r:embed="rId24"/>
          <a:stretch>
            <a:fillRect/>
          </a:stretch>
        </p:blipFill>
        <p:spPr>
          <a:xfrm>
            <a:off x="9680934" y="1618021"/>
            <a:ext cx="523875" cy="647700"/>
          </a:xfrm>
          <a:prstGeom prst="rect">
            <a:avLst/>
          </a:prstGeom>
        </p:spPr>
      </p:pic>
      <p:pic>
        <p:nvPicPr>
          <p:cNvPr id="29" name="Picture 29">
            <a:extLst>
              <a:ext uri="{FF2B5EF4-FFF2-40B4-BE49-F238E27FC236}">
                <a16:creationId xmlns:a16="http://schemas.microsoft.com/office/drawing/2014/main" id="{357095D8-E0F7-D024-BD1F-E0E5FBA07CEC}"/>
              </a:ext>
            </a:extLst>
          </p:cNvPr>
          <p:cNvPicPr>
            <a:picLocks noChangeAspect="1"/>
          </p:cNvPicPr>
          <p:nvPr>
            <p:custDataLst>
              <p:tags r:id="rId8"/>
            </p:custDataLst>
          </p:nvPr>
        </p:nvPicPr>
        <p:blipFill>
          <a:blip r:embed="rId24"/>
          <a:stretch>
            <a:fillRect/>
          </a:stretch>
        </p:blipFill>
        <p:spPr>
          <a:xfrm>
            <a:off x="10160257" y="-4302"/>
            <a:ext cx="523875" cy="647700"/>
          </a:xfrm>
          <a:prstGeom prst="rect">
            <a:avLst/>
          </a:prstGeom>
        </p:spPr>
      </p:pic>
      <p:pic>
        <p:nvPicPr>
          <p:cNvPr id="30" name="Picture 30">
            <a:extLst>
              <a:ext uri="{FF2B5EF4-FFF2-40B4-BE49-F238E27FC236}">
                <a16:creationId xmlns:a16="http://schemas.microsoft.com/office/drawing/2014/main" id="{97D5B805-8E7D-DFBA-19F8-3CC5C4D13804}"/>
              </a:ext>
            </a:extLst>
          </p:cNvPr>
          <p:cNvPicPr>
            <a:picLocks noChangeAspect="1"/>
          </p:cNvPicPr>
          <p:nvPr>
            <p:custDataLst>
              <p:tags r:id="rId9"/>
            </p:custDataLst>
          </p:nvPr>
        </p:nvPicPr>
        <p:blipFill>
          <a:blip r:embed="rId24"/>
          <a:stretch>
            <a:fillRect/>
          </a:stretch>
        </p:blipFill>
        <p:spPr>
          <a:xfrm>
            <a:off x="10197127" y="794569"/>
            <a:ext cx="523875" cy="647700"/>
          </a:xfrm>
          <a:prstGeom prst="rect">
            <a:avLst/>
          </a:prstGeom>
        </p:spPr>
      </p:pic>
      <p:pic>
        <p:nvPicPr>
          <p:cNvPr id="31" name="Picture 31">
            <a:extLst>
              <a:ext uri="{FF2B5EF4-FFF2-40B4-BE49-F238E27FC236}">
                <a16:creationId xmlns:a16="http://schemas.microsoft.com/office/drawing/2014/main" id="{E566B890-78EC-5771-2D89-6311BFA4A1FD}"/>
              </a:ext>
            </a:extLst>
          </p:cNvPr>
          <p:cNvPicPr>
            <a:picLocks noChangeAspect="1"/>
          </p:cNvPicPr>
          <p:nvPr>
            <p:custDataLst>
              <p:tags r:id="rId10"/>
            </p:custDataLst>
          </p:nvPr>
        </p:nvPicPr>
        <p:blipFill>
          <a:blip r:embed="rId24"/>
          <a:stretch>
            <a:fillRect/>
          </a:stretch>
        </p:blipFill>
        <p:spPr>
          <a:xfrm>
            <a:off x="8968095" y="-250108"/>
            <a:ext cx="523875" cy="647700"/>
          </a:xfrm>
          <a:prstGeom prst="rect">
            <a:avLst/>
          </a:prstGeom>
        </p:spPr>
      </p:pic>
      <p:pic>
        <p:nvPicPr>
          <p:cNvPr id="32" name="Picture 32">
            <a:extLst>
              <a:ext uri="{FF2B5EF4-FFF2-40B4-BE49-F238E27FC236}">
                <a16:creationId xmlns:a16="http://schemas.microsoft.com/office/drawing/2014/main" id="{09AF496C-CD8D-46B5-0514-F7D8512D3CC0}"/>
              </a:ext>
            </a:extLst>
          </p:cNvPr>
          <p:cNvPicPr>
            <a:picLocks noChangeAspect="1"/>
          </p:cNvPicPr>
          <p:nvPr>
            <p:custDataLst>
              <p:tags r:id="rId11"/>
            </p:custDataLst>
          </p:nvPr>
        </p:nvPicPr>
        <p:blipFill>
          <a:blip r:embed="rId24"/>
          <a:stretch>
            <a:fillRect/>
          </a:stretch>
        </p:blipFill>
        <p:spPr>
          <a:xfrm>
            <a:off x="8513354" y="536472"/>
            <a:ext cx="523875" cy="647700"/>
          </a:xfrm>
          <a:prstGeom prst="rect">
            <a:avLst/>
          </a:prstGeom>
        </p:spPr>
      </p:pic>
      <p:pic>
        <p:nvPicPr>
          <p:cNvPr id="33" name="Picture 33">
            <a:extLst>
              <a:ext uri="{FF2B5EF4-FFF2-40B4-BE49-F238E27FC236}">
                <a16:creationId xmlns:a16="http://schemas.microsoft.com/office/drawing/2014/main" id="{9DC73700-F702-E0C7-2FE2-24DEA70706A2}"/>
              </a:ext>
            </a:extLst>
          </p:cNvPr>
          <p:cNvPicPr>
            <a:picLocks noChangeAspect="1"/>
          </p:cNvPicPr>
          <p:nvPr>
            <p:custDataLst>
              <p:tags r:id="rId12"/>
            </p:custDataLst>
          </p:nvPr>
        </p:nvPicPr>
        <p:blipFill>
          <a:blip r:embed="rId24"/>
          <a:stretch>
            <a:fillRect/>
          </a:stretch>
        </p:blipFill>
        <p:spPr>
          <a:xfrm>
            <a:off x="7947999" y="-164076"/>
            <a:ext cx="523875" cy="647700"/>
          </a:xfrm>
          <a:prstGeom prst="rect">
            <a:avLst/>
          </a:prstGeom>
        </p:spPr>
      </p:pic>
      <p:pic>
        <p:nvPicPr>
          <p:cNvPr id="34" name="Picture 34">
            <a:extLst>
              <a:ext uri="{FF2B5EF4-FFF2-40B4-BE49-F238E27FC236}">
                <a16:creationId xmlns:a16="http://schemas.microsoft.com/office/drawing/2014/main" id="{B4E5F8E9-64CD-AA26-3073-3E20EFF02A97}"/>
              </a:ext>
            </a:extLst>
          </p:cNvPr>
          <p:cNvPicPr>
            <a:picLocks noChangeAspect="1"/>
          </p:cNvPicPr>
          <p:nvPr>
            <p:custDataLst>
              <p:tags r:id="rId13"/>
            </p:custDataLst>
          </p:nvPr>
        </p:nvPicPr>
        <p:blipFill>
          <a:blip r:embed="rId24"/>
          <a:stretch>
            <a:fillRect/>
          </a:stretch>
        </p:blipFill>
        <p:spPr>
          <a:xfrm>
            <a:off x="7222869" y="388989"/>
            <a:ext cx="523875" cy="647700"/>
          </a:xfrm>
          <a:prstGeom prst="rect">
            <a:avLst/>
          </a:prstGeom>
        </p:spPr>
      </p:pic>
      <p:pic>
        <p:nvPicPr>
          <p:cNvPr id="35" name="Picture 35">
            <a:extLst>
              <a:ext uri="{FF2B5EF4-FFF2-40B4-BE49-F238E27FC236}">
                <a16:creationId xmlns:a16="http://schemas.microsoft.com/office/drawing/2014/main" id="{4F00B59F-FADE-DAAF-ECD5-8EC9054417CE}"/>
              </a:ext>
            </a:extLst>
          </p:cNvPr>
          <p:cNvPicPr>
            <a:picLocks noChangeAspect="1"/>
          </p:cNvPicPr>
          <p:nvPr>
            <p:custDataLst>
              <p:tags r:id="rId14"/>
            </p:custDataLst>
          </p:nvPr>
        </p:nvPicPr>
        <p:blipFill>
          <a:blip r:embed="rId24"/>
          <a:stretch>
            <a:fillRect/>
          </a:stretch>
        </p:blipFill>
        <p:spPr>
          <a:xfrm>
            <a:off x="6657514" y="-250108"/>
            <a:ext cx="523875" cy="647700"/>
          </a:xfrm>
          <a:prstGeom prst="rect">
            <a:avLst/>
          </a:prstGeom>
        </p:spPr>
      </p:pic>
      <p:pic>
        <p:nvPicPr>
          <p:cNvPr id="36" name="Picture 36">
            <a:extLst>
              <a:ext uri="{FF2B5EF4-FFF2-40B4-BE49-F238E27FC236}">
                <a16:creationId xmlns:a16="http://schemas.microsoft.com/office/drawing/2014/main" id="{6181DFFB-6DCA-137E-C10D-15B57BD99A5D}"/>
              </a:ext>
            </a:extLst>
          </p:cNvPr>
          <p:cNvPicPr>
            <a:picLocks noChangeAspect="1"/>
          </p:cNvPicPr>
          <p:nvPr>
            <p:custDataLst>
              <p:tags r:id="rId15"/>
            </p:custDataLst>
          </p:nvPr>
        </p:nvPicPr>
        <p:blipFill>
          <a:blip r:embed="rId24"/>
          <a:stretch>
            <a:fillRect/>
          </a:stretch>
        </p:blipFill>
        <p:spPr>
          <a:xfrm>
            <a:off x="9287644" y="475021"/>
            <a:ext cx="523875" cy="647700"/>
          </a:xfrm>
          <a:prstGeom prst="rect">
            <a:avLst/>
          </a:prstGeom>
        </p:spPr>
      </p:pic>
      <p:pic>
        <p:nvPicPr>
          <p:cNvPr id="37" name="Picture 37">
            <a:extLst>
              <a:ext uri="{FF2B5EF4-FFF2-40B4-BE49-F238E27FC236}">
                <a16:creationId xmlns:a16="http://schemas.microsoft.com/office/drawing/2014/main" id="{05E46A8A-232E-E1F9-5339-9B8A97084631}"/>
              </a:ext>
            </a:extLst>
          </p:cNvPr>
          <p:cNvPicPr>
            <a:picLocks noChangeAspect="1"/>
          </p:cNvPicPr>
          <p:nvPr>
            <p:custDataLst>
              <p:tags r:id="rId16"/>
            </p:custDataLst>
          </p:nvPr>
        </p:nvPicPr>
        <p:blipFill>
          <a:blip r:embed="rId24"/>
          <a:stretch>
            <a:fillRect/>
          </a:stretch>
        </p:blipFill>
        <p:spPr>
          <a:xfrm>
            <a:off x="11794870" y="2908505"/>
            <a:ext cx="523875" cy="647700"/>
          </a:xfrm>
          <a:prstGeom prst="rect">
            <a:avLst/>
          </a:prstGeom>
        </p:spPr>
      </p:pic>
      <p:pic>
        <p:nvPicPr>
          <p:cNvPr id="38" name="Picture 38">
            <a:extLst>
              <a:ext uri="{FF2B5EF4-FFF2-40B4-BE49-F238E27FC236}">
                <a16:creationId xmlns:a16="http://schemas.microsoft.com/office/drawing/2014/main" id="{2C7382CA-E3FF-8F18-A76B-76B49243BF29}"/>
              </a:ext>
            </a:extLst>
          </p:cNvPr>
          <p:cNvPicPr>
            <a:picLocks noChangeAspect="1"/>
          </p:cNvPicPr>
          <p:nvPr>
            <p:custDataLst>
              <p:tags r:id="rId17"/>
            </p:custDataLst>
          </p:nvPr>
        </p:nvPicPr>
        <p:blipFill>
          <a:blip r:embed="rId24"/>
          <a:stretch>
            <a:fillRect/>
          </a:stretch>
        </p:blipFill>
        <p:spPr>
          <a:xfrm>
            <a:off x="11930062" y="1396795"/>
            <a:ext cx="523875" cy="647700"/>
          </a:xfrm>
          <a:prstGeom prst="rect">
            <a:avLst/>
          </a:prstGeom>
        </p:spPr>
      </p:pic>
      <p:pic>
        <p:nvPicPr>
          <p:cNvPr id="39" name="Picture 39">
            <a:extLst>
              <a:ext uri="{FF2B5EF4-FFF2-40B4-BE49-F238E27FC236}">
                <a16:creationId xmlns:a16="http://schemas.microsoft.com/office/drawing/2014/main" id="{8F7F61B5-D5D8-1F22-3C40-3F9B6C8E7D56}"/>
              </a:ext>
            </a:extLst>
          </p:cNvPr>
          <p:cNvPicPr>
            <a:picLocks noChangeAspect="1"/>
          </p:cNvPicPr>
          <p:nvPr>
            <p:custDataLst>
              <p:tags r:id="rId18"/>
            </p:custDataLst>
          </p:nvPr>
        </p:nvPicPr>
        <p:blipFill>
          <a:blip r:embed="rId24"/>
          <a:stretch>
            <a:fillRect/>
          </a:stretch>
        </p:blipFill>
        <p:spPr>
          <a:xfrm>
            <a:off x="9545741" y="2330860"/>
            <a:ext cx="523875" cy="647700"/>
          </a:xfrm>
          <a:prstGeom prst="rect">
            <a:avLst/>
          </a:prstGeom>
        </p:spPr>
      </p:pic>
      <p:pic>
        <p:nvPicPr>
          <p:cNvPr id="40" name="Picture 40">
            <a:extLst>
              <a:ext uri="{FF2B5EF4-FFF2-40B4-BE49-F238E27FC236}">
                <a16:creationId xmlns:a16="http://schemas.microsoft.com/office/drawing/2014/main" id="{DBAF1A37-0013-2A51-1250-C9BF34D6BD93}"/>
              </a:ext>
            </a:extLst>
          </p:cNvPr>
          <p:cNvPicPr>
            <a:picLocks noChangeAspect="1"/>
          </p:cNvPicPr>
          <p:nvPr>
            <p:custDataLst>
              <p:tags r:id="rId19"/>
            </p:custDataLst>
          </p:nvPr>
        </p:nvPicPr>
        <p:blipFill>
          <a:blip r:embed="rId24"/>
          <a:stretch>
            <a:fillRect/>
          </a:stretch>
        </p:blipFill>
        <p:spPr>
          <a:xfrm>
            <a:off x="10381483" y="2011311"/>
            <a:ext cx="523875" cy="647700"/>
          </a:xfrm>
          <a:prstGeom prst="rect">
            <a:avLst/>
          </a:prstGeom>
        </p:spPr>
      </p:pic>
      <p:pic>
        <p:nvPicPr>
          <p:cNvPr id="41" name="Picture 41">
            <a:extLst>
              <a:ext uri="{FF2B5EF4-FFF2-40B4-BE49-F238E27FC236}">
                <a16:creationId xmlns:a16="http://schemas.microsoft.com/office/drawing/2014/main" id="{B150E5B9-051E-0073-D113-4DB3F2C8AFD8}"/>
              </a:ext>
            </a:extLst>
          </p:cNvPr>
          <p:cNvPicPr>
            <a:picLocks noChangeAspect="1"/>
          </p:cNvPicPr>
          <p:nvPr>
            <p:custDataLst>
              <p:tags r:id="rId20"/>
            </p:custDataLst>
          </p:nvPr>
        </p:nvPicPr>
        <p:blipFill>
          <a:blip r:embed="rId24"/>
          <a:stretch>
            <a:fillRect/>
          </a:stretch>
        </p:blipFill>
        <p:spPr>
          <a:xfrm>
            <a:off x="11536773" y="3633634"/>
            <a:ext cx="523875" cy="647700"/>
          </a:xfrm>
          <a:prstGeom prst="rect">
            <a:avLst/>
          </a:prstGeom>
        </p:spPr>
      </p:pic>
      <p:pic>
        <p:nvPicPr>
          <p:cNvPr id="42" name="Picture 42">
            <a:extLst>
              <a:ext uri="{FF2B5EF4-FFF2-40B4-BE49-F238E27FC236}">
                <a16:creationId xmlns:a16="http://schemas.microsoft.com/office/drawing/2014/main" id="{632B6028-68BE-4856-6565-75E2D3392F1D}"/>
              </a:ext>
            </a:extLst>
          </p:cNvPr>
          <p:cNvPicPr>
            <a:picLocks noChangeAspect="1"/>
          </p:cNvPicPr>
          <p:nvPr>
            <p:custDataLst>
              <p:tags r:id="rId21"/>
            </p:custDataLst>
          </p:nvPr>
        </p:nvPicPr>
        <p:blipFill>
          <a:blip r:embed="rId24"/>
          <a:stretch>
            <a:fillRect/>
          </a:stretch>
        </p:blipFill>
        <p:spPr>
          <a:xfrm>
            <a:off x="10701031" y="3043698"/>
            <a:ext cx="671358" cy="647700"/>
          </a:xfrm>
          <a:prstGeom prst="rect">
            <a:avLst/>
          </a:prstGeom>
        </p:spPr>
      </p:pic>
    </p:spTree>
    <p:extLst>
      <p:ext uri="{BB962C8B-B14F-4D97-AF65-F5344CB8AC3E}">
        <p14:creationId xmlns:p14="http://schemas.microsoft.com/office/powerpoint/2010/main" val="1224672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32FE-02F0-6BDD-C157-E88E1F707C64}"/>
              </a:ext>
            </a:extLst>
          </p:cNvPr>
          <p:cNvSpPr>
            <a:spLocks noGrp="1"/>
          </p:cNvSpPr>
          <p:nvPr>
            <p:ph type="title"/>
            <p:custDataLst>
              <p:tags r:id="rId1"/>
            </p:custDataLst>
          </p:nvPr>
        </p:nvSpPr>
        <p:spPr/>
        <p:txBody>
          <a:bodyPr>
            <a:normAutofit fontScale="90000"/>
          </a:bodyPr>
          <a:lstStyle/>
          <a:p>
            <a:r>
              <a:rPr lang="fr-CA" dirty="0">
                <a:solidFill>
                  <a:srgbClr val="006345"/>
                </a:solidFill>
                <a:latin typeface="Arial"/>
                <a:cs typeface="Arial"/>
              </a:rPr>
              <a:t>Le virus du papillome humain (VPH)</a:t>
            </a:r>
            <a:br>
              <a:rPr lang="fr-CA" dirty="0">
                <a:solidFill>
                  <a:srgbClr val="006345"/>
                </a:solidFill>
                <a:latin typeface="Arial"/>
                <a:cs typeface="Arial"/>
              </a:rPr>
            </a:br>
            <a:br>
              <a:rPr lang="fr-CA" dirty="0">
                <a:latin typeface="Arial"/>
                <a:cs typeface="Arial"/>
              </a:rPr>
            </a:br>
            <a:r>
              <a:rPr lang="fr-CA" sz="2800" dirty="0">
                <a:solidFill>
                  <a:srgbClr val="006345"/>
                </a:solidFill>
                <a:latin typeface="Arial"/>
                <a:cs typeface="Arial"/>
              </a:rPr>
              <a:t>Présentation clinique : verrues génitales</a:t>
            </a:r>
            <a:endParaRPr lang="fr-CA" sz="2800" dirty="0">
              <a:solidFill>
                <a:srgbClr val="006345"/>
              </a:solidFill>
            </a:endParaRPr>
          </a:p>
        </p:txBody>
      </p:sp>
      <p:sp>
        <p:nvSpPr>
          <p:cNvPr id="3" name="Content Placeholder 2">
            <a:extLst>
              <a:ext uri="{FF2B5EF4-FFF2-40B4-BE49-F238E27FC236}">
                <a16:creationId xmlns:a16="http://schemas.microsoft.com/office/drawing/2014/main" id="{08457F8C-43B9-E55C-2228-6CF116AD6B0F}"/>
              </a:ext>
            </a:extLst>
          </p:cNvPr>
          <p:cNvSpPr>
            <a:spLocks noGrp="1"/>
          </p:cNvSpPr>
          <p:nvPr>
            <p:ph idx="1"/>
            <p:custDataLst>
              <p:tags r:id="rId2"/>
            </p:custDataLst>
          </p:nvPr>
        </p:nvSpPr>
        <p:spPr>
          <a:xfrm>
            <a:off x="838200" y="2815411"/>
            <a:ext cx="10515600" cy="3921177"/>
          </a:xfrm>
        </p:spPr>
        <p:txBody>
          <a:bodyPr vert="horz" lIns="91440" tIns="45720" rIns="91440" bIns="45720" rtlCol="0" anchor="t">
            <a:normAutofit lnSpcReduction="10000"/>
          </a:bodyPr>
          <a:lstStyle/>
          <a:p>
            <a:pPr marL="457200" indent="-457200" algn="l"/>
            <a:r>
              <a:rPr lang="fr-CA" dirty="0">
                <a:latin typeface="Arial"/>
                <a:cs typeface="Arial"/>
              </a:rPr>
              <a:t>Les </a:t>
            </a:r>
            <a:r>
              <a:rPr lang="fr-CA" dirty="0" err="1">
                <a:latin typeface="Arial"/>
                <a:cs typeface="Arial"/>
              </a:rPr>
              <a:t>VPH</a:t>
            </a:r>
            <a:r>
              <a:rPr lang="fr-CA" dirty="0">
                <a:latin typeface="Arial"/>
                <a:cs typeface="Arial"/>
              </a:rPr>
              <a:t> à faible risque causent les verrues génitales et disparaissent habituellement sans traitement en quelques années. </a:t>
            </a:r>
          </a:p>
          <a:p>
            <a:pPr marL="457200" indent="-457200" algn="l"/>
            <a:endParaRPr lang="fr-CA" dirty="0">
              <a:latin typeface="Arial"/>
              <a:cs typeface="Arial"/>
            </a:endParaRPr>
          </a:p>
          <a:p>
            <a:pPr marL="457200" indent="-457200" algn="l"/>
            <a:r>
              <a:rPr lang="fr-CA" dirty="0">
                <a:latin typeface="Arial"/>
                <a:cs typeface="Arial"/>
              </a:rPr>
              <a:t>Les verrues génitales apparaissent sur la vulve, le pénis ou l’anus. Elles ont l’apparence d’un chou-fleur. </a:t>
            </a:r>
          </a:p>
          <a:p>
            <a:pPr marL="457200" indent="-457200" algn="l"/>
            <a:endParaRPr lang="fr-CA" dirty="0">
              <a:latin typeface="Arial"/>
              <a:cs typeface="Arial"/>
            </a:endParaRPr>
          </a:p>
          <a:p>
            <a:pPr marL="457200" indent="-457200" algn="l"/>
            <a:r>
              <a:rPr lang="fr-CA" dirty="0">
                <a:latin typeface="Arial"/>
                <a:cs typeface="Arial"/>
              </a:rPr>
              <a:t>Elles peuvent causer des démangeaisons et des saignements ou un inconfort durant les rapports sexuels.</a:t>
            </a:r>
          </a:p>
          <a:p>
            <a:pPr marL="457200" indent="-457200" algn="l"/>
            <a:endParaRPr lang="en-US" dirty="0">
              <a:latin typeface="Arial"/>
              <a:cs typeface="Arial"/>
            </a:endParaRPr>
          </a:p>
        </p:txBody>
      </p:sp>
      <p:pic>
        <p:nvPicPr>
          <p:cNvPr id="38" name="Picture 38">
            <a:extLst>
              <a:ext uri="{FF2B5EF4-FFF2-40B4-BE49-F238E27FC236}">
                <a16:creationId xmlns:a16="http://schemas.microsoft.com/office/drawing/2014/main" id="{D9F548AF-E383-61C1-5DB7-DF16BA64829D}"/>
              </a:ext>
            </a:extLst>
          </p:cNvPr>
          <p:cNvPicPr>
            <a:picLocks noChangeAspect="1"/>
          </p:cNvPicPr>
          <p:nvPr>
            <p:custDataLst>
              <p:tags r:id="rId3"/>
            </p:custDataLst>
          </p:nvPr>
        </p:nvPicPr>
        <p:blipFill>
          <a:blip r:embed="rId17"/>
          <a:stretch>
            <a:fillRect/>
          </a:stretch>
        </p:blipFill>
        <p:spPr>
          <a:xfrm>
            <a:off x="11364708" y="-164076"/>
            <a:ext cx="523875" cy="647700"/>
          </a:xfrm>
          <a:prstGeom prst="rect">
            <a:avLst/>
          </a:prstGeom>
        </p:spPr>
      </p:pic>
      <p:pic>
        <p:nvPicPr>
          <p:cNvPr id="39" name="Picture 39">
            <a:extLst>
              <a:ext uri="{FF2B5EF4-FFF2-40B4-BE49-F238E27FC236}">
                <a16:creationId xmlns:a16="http://schemas.microsoft.com/office/drawing/2014/main" id="{491C80DF-3D47-35A7-30EB-0FCA840EE800}"/>
              </a:ext>
            </a:extLst>
          </p:cNvPr>
          <p:cNvPicPr>
            <a:picLocks noChangeAspect="1"/>
          </p:cNvPicPr>
          <p:nvPr>
            <p:custDataLst>
              <p:tags r:id="rId4"/>
            </p:custDataLst>
          </p:nvPr>
        </p:nvPicPr>
        <p:blipFill>
          <a:blip r:embed="rId17"/>
          <a:stretch>
            <a:fillRect/>
          </a:stretch>
        </p:blipFill>
        <p:spPr>
          <a:xfrm>
            <a:off x="9852999" y="610216"/>
            <a:ext cx="523875" cy="647700"/>
          </a:xfrm>
          <a:prstGeom prst="rect">
            <a:avLst/>
          </a:prstGeom>
        </p:spPr>
      </p:pic>
      <p:pic>
        <p:nvPicPr>
          <p:cNvPr id="42" name="Picture 42">
            <a:extLst>
              <a:ext uri="{FF2B5EF4-FFF2-40B4-BE49-F238E27FC236}">
                <a16:creationId xmlns:a16="http://schemas.microsoft.com/office/drawing/2014/main" id="{AB6A7364-AB6C-862D-B0A4-3829288B3047}"/>
              </a:ext>
            </a:extLst>
          </p:cNvPr>
          <p:cNvPicPr>
            <a:picLocks noChangeAspect="1"/>
          </p:cNvPicPr>
          <p:nvPr>
            <p:custDataLst>
              <p:tags r:id="rId5"/>
            </p:custDataLst>
          </p:nvPr>
        </p:nvPicPr>
        <p:blipFill>
          <a:blip r:embed="rId17"/>
          <a:stretch>
            <a:fillRect/>
          </a:stretch>
        </p:blipFill>
        <p:spPr>
          <a:xfrm>
            <a:off x="11032869" y="1396795"/>
            <a:ext cx="523875" cy="647700"/>
          </a:xfrm>
          <a:prstGeom prst="rect">
            <a:avLst/>
          </a:prstGeom>
        </p:spPr>
      </p:pic>
      <p:pic>
        <p:nvPicPr>
          <p:cNvPr id="43" name="Picture 43">
            <a:extLst>
              <a:ext uri="{FF2B5EF4-FFF2-40B4-BE49-F238E27FC236}">
                <a16:creationId xmlns:a16="http://schemas.microsoft.com/office/drawing/2014/main" id="{6BA2726F-22DB-3A07-449E-4DC42E152B9F}"/>
              </a:ext>
            </a:extLst>
          </p:cNvPr>
          <p:cNvPicPr>
            <a:picLocks noChangeAspect="1"/>
          </p:cNvPicPr>
          <p:nvPr>
            <p:custDataLst>
              <p:tags r:id="rId6"/>
            </p:custDataLst>
          </p:nvPr>
        </p:nvPicPr>
        <p:blipFill>
          <a:blip r:embed="rId17"/>
          <a:stretch>
            <a:fillRect/>
          </a:stretch>
        </p:blipFill>
        <p:spPr>
          <a:xfrm>
            <a:off x="10307740" y="-225527"/>
            <a:ext cx="523875" cy="647700"/>
          </a:xfrm>
          <a:prstGeom prst="rect">
            <a:avLst/>
          </a:prstGeom>
        </p:spPr>
      </p:pic>
      <p:pic>
        <p:nvPicPr>
          <p:cNvPr id="44" name="Picture 44">
            <a:extLst>
              <a:ext uri="{FF2B5EF4-FFF2-40B4-BE49-F238E27FC236}">
                <a16:creationId xmlns:a16="http://schemas.microsoft.com/office/drawing/2014/main" id="{3CAD6DFB-1A29-E270-2309-55A5397047A6}"/>
              </a:ext>
            </a:extLst>
          </p:cNvPr>
          <p:cNvPicPr>
            <a:picLocks noChangeAspect="1"/>
          </p:cNvPicPr>
          <p:nvPr>
            <p:custDataLst>
              <p:tags r:id="rId7"/>
            </p:custDataLst>
          </p:nvPr>
        </p:nvPicPr>
        <p:blipFill>
          <a:blip r:embed="rId17"/>
          <a:stretch>
            <a:fillRect/>
          </a:stretch>
        </p:blipFill>
        <p:spPr>
          <a:xfrm>
            <a:off x="10823933" y="475021"/>
            <a:ext cx="523875" cy="647700"/>
          </a:xfrm>
          <a:prstGeom prst="rect">
            <a:avLst/>
          </a:prstGeom>
        </p:spPr>
      </p:pic>
      <p:pic>
        <p:nvPicPr>
          <p:cNvPr id="49" name="Picture 49">
            <a:extLst>
              <a:ext uri="{FF2B5EF4-FFF2-40B4-BE49-F238E27FC236}">
                <a16:creationId xmlns:a16="http://schemas.microsoft.com/office/drawing/2014/main" id="{385A1372-A1C6-735D-8001-A1DC15219DF1}"/>
              </a:ext>
            </a:extLst>
          </p:cNvPr>
          <p:cNvPicPr>
            <a:picLocks noChangeAspect="1"/>
          </p:cNvPicPr>
          <p:nvPr>
            <p:custDataLst>
              <p:tags r:id="rId8"/>
            </p:custDataLst>
          </p:nvPr>
        </p:nvPicPr>
        <p:blipFill>
          <a:blip r:embed="rId17"/>
          <a:stretch>
            <a:fillRect/>
          </a:stretch>
        </p:blipFill>
        <p:spPr>
          <a:xfrm>
            <a:off x="9115578" y="-164076"/>
            <a:ext cx="523875" cy="647700"/>
          </a:xfrm>
          <a:prstGeom prst="rect">
            <a:avLst/>
          </a:prstGeom>
        </p:spPr>
      </p:pic>
      <p:pic>
        <p:nvPicPr>
          <p:cNvPr id="51" name="Picture 51">
            <a:extLst>
              <a:ext uri="{FF2B5EF4-FFF2-40B4-BE49-F238E27FC236}">
                <a16:creationId xmlns:a16="http://schemas.microsoft.com/office/drawing/2014/main" id="{294629A2-EE7F-73B0-A0C2-B1601024DF9C}"/>
              </a:ext>
            </a:extLst>
          </p:cNvPr>
          <p:cNvPicPr>
            <a:picLocks noChangeAspect="1"/>
          </p:cNvPicPr>
          <p:nvPr>
            <p:custDataLst>
              <p:tags r:id="rId9"/>
            </p:custDataLst>
          </p:nvPr>
        </p:nvPicPr>
        <p:blipFill>
          <a:blip r:embed="rId17"/>
          <a:stretch>
            <a:fillRect/>
          </a:stretch>
        </p:blipFill>
        <p:spPr>
          <a:xfrm>
            <a:off x="11880902" y="413569"/>
            <a:ext cx="523875" cy="647700"/>
          </a:xfrm>
          <a:prstGeom prst="rect">
            <a:avLst/>
          </a:prstGeom>
        </p:spPr>
      </p:pic>
      <p:pic>
        <p:nvPicPr>
          <p:cNvPr id="52" name="Picture 52">
            <a:extLst>
              <a:ext uri="{FF2B5EF4-FFF2-40B4-BE49-F238E27FC236}">
                <a16:creationId xmlns:a16="http://schemas.microsoft.com/office/drawing/2014/main" id="{73AAD12B-2ED5-83D8-FC0C-EEF1EF0E4BE6}"/>
              </a:ext>
            </a:extLst>
          </p:cNvPr>
          <p:cNvPicPr>
            <a:picLocks noChangeAspect="1"/>
          </p:cNvPicPr>
          <p:nvPr>
            <p:custDataLst>
              <p:tags r:id="rId10"/>
            </p:custDataLst>
          </p:nvPr>
        </p:nvPicPr>
        <p:blipFill>
          <a:blip r:embed="rId17"/>
          <a:stretch>
            <a:fillRect/>
          </a:stretch>
        </p:blipFill>
        <p:spPr>
          <a:xfrm>
            <a:off x="11880902" y="1495117"/>
            <a:ext cx="523875" cy="647700"/>
          </a:xfrm>
          <a:prstGeom prst="rect">
            <a:avLst/>
          </a:prstGeom>
        </p:spPr>
      </p:pic>
      <p:pic>
        <p:nvPicPr>
          <p:cNvPr id="53" name="Picture 53">
            <a:extLst>
              <a:ext uri="{FF2B5EF4-FFF2-40B4-BE49-F238E27FC236}">
                <a16:creationId xmlns:a16="http://schemas.microsoft.com/office/drawing/2014/main" id="{8B0FF33A-2C86-7D9D-CB90-3C371589A044}"/>
              </a:ext>
            </a:extLst>
          </p:cNvPr>
          <p:cNvPicPr>
            <a:picLocks noChangeAspect="1"/>
          </p:cNvPicPr>
          <p:nvPr>
            <p:custDataLst>
              <p:tags r:id="rId11"/>
            </p:custDataLst>
          </p:nvPr>
        </p:nvPicPr>
        <p:blipFill>
          <a:blip r:embed="rId17"/>
          <a:stretch>
            <a:fillRect/>
          </a:stretch>
        </p:blipFill>
        <p:spPr>
          <a:xfrm>
            <a:off x="11880901" y="2380021"/>
            <a:ext cx="523875" cy="647700"/>
          </a:xfrm>
          <a:prstGeom prst="rect">
            <a:avLst/>
          </a:prstGeom>
        </p:spPr>
      </p:pic>
      <p:pic>
        <p:nvPicPr>
          <p:cNvPr id="54" name="Picture 39">
            <a:extLst>
              <a:ext uri="{FF2B5EF4-FFF2-40B4-BE49-F238E27FC236}">
                <a16:creationId xmlns:a16="http://schemas.microsoft.com/office/drawing/2014/main" id="{79A2E449-3796-462E-EA74-62B65052835E}"/>
              </a:ext>
            </a:extLst>
          </p:cNvPr>
          <p:cNvPicPr>
            <a:picLocks noChangeAspect="1"/>
          </p:cNvPicPr>
          <p:nvPr>
            <p:custDataLst>
              <p:tags r:id="rId12"/>
            </p:custDataLst>
          </p:nvPr>
        </p:nvPicPr>
        <p:blipFill>
          <a:blip r:embed="rId17"/>
          <a:stretch>
            <a:fillRect/>
          </a:stretch>
        </p:blipFill>
        <p:spPr>
          <a:xfrm>
            <a:off x="11106611" y="2380022"/>
            <a:ext cx="523875" cy="647700"/>
          </a:xfrm>
          <a:prstGeom prst="rect">
            <a:avLst/>
          </a:prstGeom>
        </p:spPr>
      </p:pic>
      <p:pic>
        <p:nvPicPr>
          <p:cNvPr id="55" name="Picture 39">
            <a:extLst>
              <a:ext uri="{FF2B5EF4-FFF2-40B4-BE49-F238E27FC236}">
                <a16:creationId xmlns:a16="http://schemas.microsoft.com/office/drawing/2014/main" id="{FF803FD3-B92B-8C37-AA53-D5F3A5C4D84F}"/>
              </a:ext>
            </a:extLst>
          </p:cNvPr>
          <p:cNvPicPr>
            <a:picLocks noChangeAspect="1"/>
          </p:cNvPicPr>
          <p:nvPr>
            <p:custDataLst>
              <p:tags r:id="rId13"/>
            </p:custDataLst>
          </p:nvPr>
        </p:nvPicPr>
        <p:blipFill>
          <a:blip r:embed="rId17"/>
          <a:stretch>
            <a:fillRect/>
          </a:stretch>
        </p:blipFill>
        <p:spPr>
          <a:xfrm>
            <a:off x="11622805" y="3326377"/>
            <a:ext cx="523875" cy="647700"/>
          </a:xfrm>
          <a:prstGeom prst="rect">
            <a:avLst/>
          </a:prstGeom>
        </p:spPr>
      </p:pic>
      <p:pic>
        <p:nvPicPr>
          <p:cNvPr id="56" name="Picture 39">
            <a:extLst>
              <a:ext uri="{FF2B5EF4-FFF2-40B4-BE49-F238E27FC236}">
                <a16:creationId xmlns:a16="http://schemas.microsoft.com/office/drawing/2014/main" id="{A7880000-2BC1-FE82-AF7A-A8336D4C1347}"/>
              </a:ext>
            </a:extLst>
          </p:cNvPr>
          <p:cNvPicPr>
            <a:picLocks noChangeAspect="1"/>
          </p:cNvPicPr>
          <p:nvPr>
            <p:custDataLst>
              <p:tags r:id="rId14"/>
            </p:custDataLst>
          </p:nvPr>
        </p:nvPicPr>
        <p:blipFill>
          <a:blip r:embed="rId17"/>
          <a:stretch>
            <a:fillRect/>
          </a:stretch>
        </p:blipFill>
        <p:spPr>
          <a:xfrm>
            <a:off x="11880902" y="3965473"/>
            <a:ext cx="523875" cy="647700"/>
          </a:xfrm>
          <a:prstGeom prst="rect">
            <a:avLst/>
          </a:prstGeom>
        </p:spPr>
      </p:pic>
    </p:spTree>
    <p:extLst>
      <p:ext uri="{BB962C8B-B14F-4D97-AF65-F5344CB8AC3E}">
        <p14:creationId xmlns:p14="http://schemas.microsoft.com/office/powerpoint/2010/main" val="1412256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32FE-02F0-6BDD-C157-E88E1F707C64}"/>
              </a:ext>
            </a:extLst>
          </p:cNvPr>
          <p:cNvSpPr>
            <a:spLocks noGrp="1"/>
          </p:cNvSpPr>
          <p:nvPr>
            <p:ph type="title"/>
            <p:custDataLst>
              <p:tags r:id="rId1"/>
            </p:custDataLst>
          </p:nvPr>
        </p:nvSpPr>
        <p:spPr>
          <a:xfrm>
            <a:off x="1157748" y="1032603"/>
            <a:ext cx="10515600" cy="1325563"/>
          </a:xfrm>
        </p:spPr>
        <p:txBody>
          <a:bodyPr>
            <a:normAutofit fontScale="90000"/>
          </a:bodyPr>
          <a:lstStyle/>
          <a:p>
            <a:r>
              <a:rPr lang="fr-CA" dirty="0">
                <a:solidFill>
                  <a:srgbClr val="006345"/>
                </a:solidFill>
                <a:latin typeface="Arial"/>
                <a:cs typeface="Arial"/>
              </a:rPr>
              <a:t>Le virus du papillome humain (VPH)</a:t>
            </a:r>
            <a:br>
              <a:rPr lang="fr-CA" dirty="0">
                <a:solidFill>
                  <a:srgbClr val="006345"/>
                </a:solidFill>
                <a:latin typeface="Arial"/>
                <a:cs typeface="Arial"/>
              </a:rPr>
            </a:br>
            <a:br>
              <a:rPr lang="fr-CA" dirty="0">
                <a:latin typeface="Arial"/>
                <a:cs typeface="Arial"/>
              </a:rPr>
            </a:br>
            <a:r>
              <a:rPr lang="fr-CA" sz="2800" dirty="0">
                <a:solidFill>
                  <a:srgbClr val="006345"/>
                </a:solidFill>
                <a:latin typeface="Arial"/>
                <a:cs typeface="Arial"/>
              </a:rPr>
              <a:t>Présentation clinique : </a:t>
            </a:r>
            <a:r>
              <a:rPr lang="en-US" sz="2800" dirty="0">
                <a:solidFill>
                  <a:srgbClr val="006345"/>
                </a:solidFill>
                <a:latin typeface="Arial"/>
                <a:cs typeface="Arial"/>
              </a:rPr>
              <a:t>cancer</a:t>
            </a:r>
            <a:endParaRPr lang="en-US" sz="2800" dirty="0">
              <a:solidFill>
                <a:srgbClr val="006345"/>
              </a:solidFill>
            </a:endParaRPr>
          </a:p>
        </p:txBody>
      </p:sp>
      <p:sp>
        <p:nvSpPr>
          <p:cNvPr id="3" name="Content Placeholder 2">
            <a:extLst>
              <a:ext uri="{FF2B5EF4-FFF2-40B4-BE49-F238E27FC236}">
                <a16:creationId xmlns:a16="http://schemas.microsoft.com/office/drawing/2014/main" id="{08457F8C-43B9-E55C-2228-6CF116AD6B0F}"/>
              </a:ext>
            </a:extLst>
          </p:cNvPr>
          <p:cNvSpPr>
            <a:spLocks noGrp="1"/>
          </p:cNvSpPr>
          <p:nvPr>
            <p:ph idx="1"/>
            <p:custDataLst>
              <p:tags r:id="rId2"/>
            </p:custDataLst>
          </p:nvPr>
        </p:nvSpPr>
        <p:spPr>
          <a:xfrm>
            <a:off x="838200" y="2415041"/>
            <a:ext cx="10515600" cy="4056371"/>
          </a:xfrm>
        </p:spPr>
        <p:txBody>
          <a:bodyPr vert="horz" lIns="91440" tIns="45720" rIns="91440" bIns="45720" rtlCol="0" anchor="t">
            <a:normAutofit/>
          </a:bodyPr>
          <a:lstStyle/>
          <a:p>
            <a:pPr marL="457200" indent="-457200" algn="l"/>
            <a:r>
              <a:rPr lang="fr-CA" dirty="0">
                <a:latin typeface="Arial"/>
                <a:cs typeface="Arial"/>
              </a:rPr>
              <a:t>Les </a:t>
            </a:r>
            <a:r>
              <a:rPr lang="fr-CA" dirty="0" err="1">
                <a:latin typeface="Arial"/>
                <a:cs typeface="Arial"/>
              </a:rPr>
              <a:t>VPH</a:t>
            </a:r>
            <a:r>
              <a:rPr lang="fr-CA" dirty="0">
                <a:latin typeface="Arial"/>
                <a:cs typeface="Arial"/>
              </a:rPr>
              <a:t> à risque élevé causent le cancer.</a:t>
            </a:r>
            <a:endParaRPr lang="fr-CA" dirty="0"/>
          </a:p>
          <a:p>
            <a:pPr marL="457200" indent="-457200" algn="l"/>
            <a:endParaRPr lang="fr-CA" dirty="0">
              <a:latin typeface="Arial"/>
              <a:cs typeface="Arial"/>
            </a:endParaRPr>
          </a:p>
          <a:p>
            <a:pPr marL="457200" indent="-457200" algn="l"/>
            <a:r>
              <a:rPr lang="fr-CA" dirty="0">
                <a:latin typeface="Arial"/>
                <a:cs typeface="Arial"/>
              </a:rPr>
              <a:t>Ils touchent le plus souvent la vulve, le col de l’utérus, le pénis, l’anus et la gorge.  </a:t>
            </a:r>
            <a:endParaRPr lang="fr-CA" dirty="0"/>
          </a:p>
          <a:p>
            <a:pPr marL="457200" indent="-457200" algn="l"/>
            <a:endParaRPr lang="fr-CA" dirty="0"/>
          </a:p>
          <a:p>
            <a:pPr marL="457200" indent="-457200" algn="l"/>
            <a:r>
              <a:rPr lang="fr-CA" dirty="0">
                <a:latin typeface="Arial"/>
                <a:cs typeface="Arial"/>
              </a:rPr>
              <a:t>Le test de PAP permet de détecter les signes précoces du cancer du col de l’utérus. Les personnes de 21 ans ou plus qui sont actives sexuellement devraient subir ce test tous les trois ans. </a:t>
            </a:r>
            <a:endParaRPr lang="en-US" dirty="0"/>
          </a:p>
          <a:p>
            <a:pPr marL="457200" indent="-457200" algn="l"/>
            <a:endParaRPr lang="en-US" dirty="0">
              <a:latin typeface="Arial"/>
              <a:cs typeface="Arial"/>
            </a:endParaRPr>
          </a:p>
          <a:p>
            <a:pPr marL="0" indent="0" algn="l">
              <a:buNone/>
            </a:pPr>
            <a:endParaRPr lang="en-US" dirty="0">
              <a:latin typeface="Arial"/>
              <a:cs typeface="Arial"/>
            </a:endParaRPr>
          </a:p>
        </p:txBody>
      </p:sp>
      <p:pic>
        <p:nvPicPr>
          <p:cNvPr id="28" name="Picture 28">
            <a:extLst>
              <a:ext uri="{FF2B5EF4-FFF2-40B4-BE49-F238E27FC236}">
                <a16:creationId xmlns:a16="http://schemas.microsoft.com/office/drawing/2014/main" id="{354E7264-620C-BA7F-2E4B-1B47162AA763}"/>
              </a:ext>
            </a:extLst>
          </p:cNvPr>
          <p:cNvPicPr>
            <a:picLocks noChangeAspect="1"/>
          </p:cNvPicPr>
          <p:nvPr>
            <p:custDataLst>
              <p:tags r:id="rId3"/>
            </p:custDataLst>
          </p:nvPr>
        </p:nvPicPr>
        <p:blipFill>
          <a:blip r:embed="rId19"/>
          <a:stretch>
            <a:fillRect/>
          </a:stretch>
        </p:blipFill>
        <p:spPr>
          <a:xfrm>
            <a:off x="11856321" y="388989"/>
            <a:ext cx="523875" cy="647700"/>
          </a:xfrm>
          <a:prstGeom prst="rect">
            <a:avLst/>
          </a:prstGeom>
        </p:spPr>
      </p:pic>
      <p:pic>
        <p:nvPicPr>
          <p:cNvPr id="29" name="Picture 29">
            <a:extLst>
              <a:ext uri="{FF2B5EF4-FFF2-40B4-BE49-F238E27FC236}">
                <a16:creationId xmlns:a16="http://schemas.microsoft.com/office/drawing/2014/main" id="{F182E01F-4E20-BA97-2B72-A37C99CC9C10}"/>
              </a:ext>
            </a:extLst>
          </p:cNvPr>
          <p:cNvPicPr>
            <a:picLocks noChangeAspect="1"/>
          </p:cNvPicPr>
          <p:nvPr>
            <p:custDataLst>
              <p:tags r:id="rId4"/>
            </p:custDataLst>
          </p:nvPr>
        </p:nvPicPr>
        <p:blipFill>
          <a:blip r:embed="rId19"/>
          <a:stretch>
            <a:fillRect/>
          </a:stretch>
        </p:blipFill>
        <p:spPr>
          <a:xfrm>
            <a:off x="11278676" y="-200947"/>
            <a:ext cx="523875" cy="647700"/>
          </a:xfrm>
          <a:prstGeom prst="rect">
            <a:avLst/>
          </a:prstGeom>
        </p:spPr>
      </p:pic>
      <p:pic>
        <p:nvPicPr>
          <p:cNvPr id="30" name="Picture 30">
            <a:extLst>
              <a:ext uri="{FF2B5EF4-FFF2-40B4-BE49-F238E27FC236}">
                <a16:creationId xmlns:a16="http://schemas.microsoft.com/office/drawing/2014/main" id="{18A2B1E4-0DEC-FEC0-C309-7630271911A8}"/>
              </a:ext>
            </a:extLst>
          </p:cNvPr>
          <p:cNvPicPr>
            <a:picLocks noChangeAspect="1"/>
          </p:cNvPicPr>
          <p:nvPr>
            <p:custDataLst>
              <p:tags r:id="rId5"/>
            </p:custDataLst>
          </p:nvPr>
        </p:nvPicPr>
        <p:blipFill>
          <a:blip r:embed="rId19"/>
          <a:stretch>
            <a:fillRect/>
          </a:stretch>
        </p:blipFill>
        <p:spPr>
          <a:xfrm>
            <a:off x="11684257" y="1249312"/>
            <a:ext cx="523875" cy="647700"/>
          </a:xfrm>
          <a:prstGeom prst="rect">
            <a:avLst/>
          </a:prstGeom>
        </p:spPr>
      </p:pic>
      <p:pic>
        <p:nvPicPr>
          <p:cNvPr id="31" name="Picture 31">
            <a:extLst>
              <a:ext uri="{FF2B5EF4-FFF2-40B4-BE49-F238E27FC236}">
                <a16:creationId xmlns:a16="http://schemas.microsoft.com/office/drawing/2014/main" id="{8F6F83FF-BAD1-DC8F-9A30-78674A5555F0}"/>
              </a:ext>
            </a:extLst>
          </p:cNvPr>
          <p:cNvPicPr>
            <a:picLocks noChangeAspect="1"/>
          </p:cNvPicPr>
          <p:nvPr>
            <p:custDataLst>
              <p:tags r:id="rId6"/>
            </p:custDataLst>
          </p:nvPr>
        </p:nvPicPr>
        <p:blipFill>
          <a:blip r:embed="rId19"/>
          <a:stretch>
            <a:fillRect/>
          </a:stretch>
        </p:blipFill>
        <p:spPr>
          <a:xfrm>
            <a:off x="10467515" y="-102624"/>
            <a:ext cx="523875" cy="647700"/>
          </a:xfrm>
          <a:prstGeom prst="rect">
            <a:avLst/>
          </a:prstGeom>
        </p:spPr>
      </p:pic>
      <p:pic>
        <p:nvPicPr>
          <p:cNvPr id="33" name="Picture 33">
            <a:extLst>
              <a:ext uri="{FF2B5EF4-FFF2-40B4-BE49-F238E27FC236}">
                <a16:creationId xmlns:a16="http://schemas.microsoft.com/office/drawing/2014/main" id="{A1C11E27-EDF2-E676-3656-96CAF70F712B}"/>
              </a:ext>
            </a:extLst>
          </p:cNvPr>
          <p:cNvPicPr>
            <a:picLocks noChangeAspect="1"/>
          </p:cNvPicPr>
          <p:nvPr>
            <p:custDataLst>
              <p:tags r:id="rId7"/>
            </p:custDataLst>
          </p:nvPr>
        </p:nvPicPr>
        <p:blipFill>
          <a:blip r:embed="rId19"/>
          <a:stretch>
            <a:fillRect/>
          </a:stretch>
        </p:blipFill>
        <p:spPr>
          <a:xfrm>
            <a:off x="10983708" y="536473"/>
            <a:ext cx="523875" cy="647700"/>
          </a:xfrm>
          <a:prstGeom prst="rect">
            <a:avLst/>
          </a:prstGeom>
        </p:spPr>
      </p:pic>
      <p:pic>
        <p:nvPicPr>
          <p:cNvPr id="34" name="Picture 34">
            <a:extLst>
              <a:ext uri="{FF2B5EF4-FFF2-40B4-BE49-F238E27FC236}">
                <a16:creationId xmlns:a16="http://schemas.microsoft.com/office/drawing/2014/main" id="{86D094BC-A26F-50D2-717B-D5BD8B2744FC}"/>
              </a:ext>
            </a:extLst>
          </p:cNvPr>
          <p:cNvPicPr>
            <a:picLocks noChangeAspect="1"/>
          </p:cNvPicPr>
          <p:nvPr>
            <p:custDataLst>
              <p:tags r:id="rId8"/>
            </p:custDataLst>
          </p:nvPr>
        </p:nvPicPr>
        <p:blipFill>
          <a:blip r:embed="rId19"/>
          <a:stretch>
            <a:fillRect/>
          </a:stretch>
        </p:blipFill>
        <p:spPr>
          <a:xfrm>
            <a:off x="11930063" y="3916311"/>
            <a:ext cx="523875" cy="647700"/>
          </a:xfrm>
          <a:prstGeom prst="rect">
            <a:avLst/>
          </a:prstGeom>
        </p:spPr>
      </p:pic>
      <p:pic>
        <p:nvPicPr>
          <p:cNvPr id="36" name="Picture 36">
            <a:extLst>
              <a:ext uri="{FF2B5EF4-FFF2-40B4-BE49-F238E27FC236}">
                <a16:creationId xmlns:a16="http://schemas.microsoft.com/office/drawing/2014/main" id="{4EDCC959-41B4-0926-DA90-218B52FE278A}"/>
              </a:ext>
            </a:extLst>
          </p:cNvPr>
          <p:cNvPicPr>
            <a:picLocks noChangeAspect="1"/>
          </p:cNvPicPr>
          <p:nvPr>
            <p:custDataLst>
              <p:tags r:id="rId9"/>
            </p:custDataLst>
          </p:nvPr>
        </p:nvPicPr>
        <p:blipFill>
          <a:blip r:embed="rId19"/>
          <a:stretch>
            <a:fillRect/>
          </a:stretch>
        </p:blipFill>
        <p:spPr>
          <a:xfrm>
            <a:off x="11930063" y="3105150"/>
            <a:ext cx="523875" cy="647700"/>
          </a:xfrm>
          <a:prstGeom prst="rect">
            <a:avLst/>
          </a:prstGeom>
        </p:spPr>
      </p:pic>
      <p:pic>
        <p:nvPicPr>
          <p:cNvPr id="37" name="Picture 37">
            <a:extLst>
              <a:ext uri="{FF2B5EF4-FFF2-40B4-BE49-F238E27FC236}">
                <a16:creationId xmlns:a16="http://schemas.microsoft.com/office/drawing/2014/main" id="{EAEA94D6-C374-0E01-C02B-6AFFFA7D4B81}"/>
              </a:ext>
            </a:extLst>
          </p:cNvPr>
          <p:cNvPicPr>
            <a:picLocks noChangeAspect="1"/>
          </p:cNvPicPr>
          <p:nvPr>
            <p:custDataLst>
              <p:tags r:id="rId10"/>
            </p:custDataLst>
          </p:nvPr>
        </p:nvPicPr>
        <p:blipFill>
          <a:blip r:embed="rId19"/>
          <a:stretch>
            <a:fillRect/>
          </a:stretch>
        </p:blipFill>
        <p:spPr>
          <a:xfrm>
            <a:off x="10897676" y="1531989"/>
            <a:ext cx="523875" cy="647700"/>
          </a:xfrm>
          <a:prstGeom prst="rect">
            <a:avLst/>
          </a:prstGeom>
        </p:spPr>
      </p:pic>
      <p:pic>
        <p:nvPicPr>
          <p:cNvPr id="41" name="Picture 41">
            <a:extLst>
              <a:ext uri="{FF2B5EF4-FFF2-40B4-BE49-F238E27FC236}">
                <a16:creationId xmlns:a16="http://schemas.microsoft.com/office/drawing/2014/main" id="{4117BD8F-62CE-54D0-4930-82BCB7F92776}"/>
              </a:ext>
            </a:extLst>
          </p:cNvPr>
          <p:cNvPicPr>
            <a:picLocks noChangeAspect="1"/>
          </p:cNvPicPr>
          <p:nvPr>
            <p:custDataLst>
              <p:tags r:id="rId11"/>
            </p:custDataLst>
          </p:nvPr>
        </p:nvPicPr>
        <p:blipFill>
          <a:blip r:embed="rId19"/>
          <a:stretch>
            <a:fillRect/>
          </a:stretch>
        </p:blipFill>
        <p:spPr>
          <a:xfrm>
            <a:off x="11794869" y="2035892"/>
            <a:ext cx="523875" cy="647700"/>
          </a:xfrm>
          <a:prstGeom prst="rect">
            <a:avLst/>
          </a:prstGeom>
        </p:spPr>
      </p:pic>
      <p:pic>
        <p:nvPicPr>
          <p:cNvPr id="44" name="Picture 39">
            <a:extLst>
              <a:ext uri="{FF2B5EF4-FFF2-40B4-BE49-F238E27FC236}">
                <a16:creationId xmlns:a16="http://schemas.microsoft.com/office/drawing/2014/main" id="{5FE034E3-6499-2D65-5151-3041FFFE63D7}"/>
              </a:ext>
            </a:extLst>
          </p:cNvPr>
          <p:cNvPicPr>
            <a:picLocks noChangeAspect="1"/>
          </p:cNvPicPr>
          <p:nvPr>
            <p:custDataLst>
              <p:tags r:id="rId12"/>
            </p:custDataLst>
          </p:nvPr>
        </p:nvPicPr>
        <p:blipFill>
          <a:blip r:embed="rId19"/>
          <a:stretch>
            <a:fillRect/>
          </a:stretch>
        </p:blipFill>
        <p:spPr>
          <a:xfrm>
            <a:off x="11278676" y="2466055"/>
            <a:ext cx="523875" cy="647700"/>
          </a:xfrm>
          <a:prstGeom prst="rect">
            <a:avLst/>
          </a:prstGeom>
        </p:spPr>
      </p:pic>
      <p:pic>
        <p:nvPicPr>
          <p:cNvPr id="46" name="Picture 39">
            <a:extLst>
              <a:ext uri="{FF2B5EF4-FFF2-40B4-BE49-F238E27FC236}">
                <a16:creationId xmlns:a16="http://schemas.microsoft.com/office/drawing/2014/main" id="{C17DD5B5-52BE-1BD6-B1FF-B10D5068101A}"/>
              </a:ext>
            </a:extLst>
          </p:cNvPr>
          <p:cNvPicPr>
            <a:picLocks noChangeAspect="1"/>
          </p:cNvPicPr>
          <p:nvPr>
            <p:custDataLst>
              <p:tags r:id="rId13"/>
            </p:custDataLst>
          </p:nvPr>
        </p:nvPicPr>
        <p:blipFill>
          <a:blip r:embed="rId19"/>
          <a:stretch>
            <a:fillRect/>
          </a:stretch>
        </p:blipFill>
        <p:spPr>
          <a:xfrm>
            <a:off x="11241805" y="3424700"/>
            <a:ext cx="523875" cy="647700"/>
          </a:xfrm>
          <a:prstGeom prst="rect">
            <a:avLst/>
          </a:prstGeom>
        </p:spPr>
      </p:pic>
      <p:pic>
        <p:nvPicPr>
          <p:cNvPr id="48" name="Picture 39">
            <a:extLst>
              <a:ext uri="{FF2B5EF4-FFF2-40B4-BE49-F238E27FC236}">
                <a16:creationId xmlns:a16="http://schemas.microsoft.com/office/drawing/2014/main" id="{70B13263-D698-E98F-841F-332D68D4FA1D}"/>
              </a:ext>
            </a:extLst>
          </p:cNvPr>
          <p:cNvPicPr>
            <a:picLocks noChangeAspect="1"/>
          </p:cNvPicPr>
          <p:nvPr>
            <p:custDataLst>
              <p:tags r:id="rId14"/>
            </p:custDataLst>
          </p:nvPr>
        </p:nvPicPr>
        <p:blipFill>
          <a:blip r:embed="rId19"/>
          <a:stretch>
            <a:fillRect/>
          </a:stretch>
        </p:blipFill>
        <p:spPr>
          <a:xfrm>
            <a:off x="11598225" y="4555410"/>
            <a:ext cx="523875" cy="647700"/>
          </a:xfrm>
          <a:prstGeom prst="rect">
            <a:avLst/>
          </a:prstGeom>
        </p:spPr>
      </p:pic>
      <p:pic>
        <p:nvPicPr>
          <p:cNvPr id="50" name="Picture 39">
            <a:extLst>
              <a:ext uri="{FF2B5EF4-FFF2-40B4-BE49-F238E27FC236}">
                <a16:creationId xmlns:a16="http://schemas.microsoft.com/office/drawing/2014/main" id="{EA223731-6A42-86AE-CE0F-266A372782B7}"/>
              </a:ext>
            </a:extLst>
          </p:cNvPr>
          <p:cNvPicPr>
            <a:picLocks noChangeAspect="1"/>
          </p:cNvPicPr>
          <p:nvPr>
            <p:custDataLst>
              <p:tags r:id="rId15"/>
            </p:custDataLst>
          </p:nvPr>
        </p:nvPicPr>
        <p:blipFill>
          <a:blip r:embed="rId19"/>
          <a:stretch>
            <a:fillRect/>
          </a:stretch>
        </p:blipFill>
        <p:spPr>
          <a:xfrm>
            <a:off x="11991515" y="5194506"/>
            <a:ext cx="523875" cy="647700"/>
          </a:xfrm>
          <a:prstGeom prst="rect">
            <a:avLst/>
          </a:prstGeom>
        </p:spPr>
      </p:pic>
      <p:pic>
        <p:nvPicPr>
          <p:cNvPr id="52" name="Picture 39">
            <a:extLst>
              <a:ext uri="{FF2B5EF4-FFF2-40B4-BE49-F238E27FC236}">
                <a16:creationId xmlns:a16="http://schemas.microsoft.com/office/drawing/2014/main" id="{10505775-E542-63A3-B915-F41FA29AB5E0}"/>
              </a:ext>
            </a:extLst>
          </p:cNvPr>
          <p:cNvPicPr>
            <a:picLocks noChangeAspect="1"/>
          </p:cNvPicPr>
          <p:nvPr>
            <p:custDataLst>
              <p:tags r:id="rId16"/>
            </p:custDataLst>
          </p:nvPr>
        </p:nvPicPr>
        <p:blipFill>
          <a:blip r:embed="rId19"/>
          <a:stretch>
            <a:fillRect/>
          </a:stretch>
        </p:blipFill>
        <p:spPr>
          <a:xfrm>
            <a:off x="11278676" y="5514055"/>
            <a:ext cx="523875" cy="647700"/>
          </a:xfrm>
          <a:prstGeom prst="rect">
            <a:avLst/>
          </a:prstGeom>
        </p:spPr>
      </p:pic>
    </p:spTree>
    <p:extLst>
      <p:ext uri="{BB962C8B-B14F-4D97-AF65-F5344CB8AC3E}">
        <p14:creationId xmlns:p14="http://schemas.microsoft.com/office/powerpoint/2010/main" val="2884896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32FE-02F0-6BDD-C157-E88E1F707C64}"/>
              </a:ext>
            </a:extLst>
          </p:cNvPr>
          <p:cNvSpPr>
            <a:spLocks noGrp="1"/>
          </p:cNvSpPr>
          <p:nvPr>
            <p:ph type="title"/>
            <p:custDataLst>
              <p:tags r:id="rId1"/>
            </p:custDataLst>
          </p:nvPr>
        </p:nvSpPr>
        <p:spPr/>
        <p:txBody>
          <a:bodyPr>
            <a:normAutofit fontScale="90000"/>
          </a:bodyPr>
          <a:lstStyle/>
          <a:p>
            <a:r>
              <a:rPr lang="fr-CA" dirty="0">
                <a:solidFill>
                  <a:srgbClr val="006345"/>
                </a:solidFill>
                <a:latin typeface="Arial"/>
                <a:cs typeface="Arial"/>
              </a:rPr>
              <a:t>Le virus du papillome humain (VPH)</a:t>
            </a:r>
            <a:br>
              <a:rPr lang="fr-CA" dirty="0">
                <a:solidFill>
                  <a:srgbClr val="006345"/>
                </a:solidFill>
                <a:latin typeface="Arial"/>
                <a:cs typeface="Arial"/>
              </a:rPr>
            </a:br>
            <a:r>
              <a:rPr lang="fr-CA" dirty="0">
                <a:solidFill>
                  <a:srgbClr val="006345"/>
                </a:solidFill>
                <a:latin typeface="Arial"/>
                <a:cs typeface="Arial"/>
              </a:rPr>
              <a:t> </a:t>
            </a:r>
            <a:br>
              <a:rPr lang="fr-CA" dirty="0">
                <a:latin typeface="Arial"/>
                <a:cs typeface="Arial"/>
              </a:rPr>
            </a:br>
            <a:r>
              <a:rPr lang="fr-CA" sz="2800" dirty="0">
                <a:solidFill>
                  <a:srgbClr val="006345"/>
                </a:solidFill>
                <a:latin typeface="Arial"/>
                <a:cs typeface="Arial"/>
              </a:rPr>
              <a:t>Prévention : vaccination</a:t>
            </a:r>
            <a:r>
              <a:rPr lang="fr-CA" dirty="0">
                <a:solidFill>
                  <a:srgbClr val="006345"/>
                </a:solidFill>
                <a:latin typeface="Arial"/>
                <a:cs typeface="Arial"/>
              </a:rPr>
              <a:t> </a:t>
            </a:r>
          </a:p>
        </p:txBody>
      </p:sp>
      <p:sp>
        <p:nvSpPr>
          <p:cNvPr id="3" name="Content Placeholder 2">
            <a:extLst>
              <a:ext uri="{FF2B5EF4-FFF2-40B4-BE49-F238E27FC236}">
                <a16:creationId xmlns:a16="http://schemas.microsoft.com/office/drawing/2014/main" id="{08457F8C-43B9-E55C-2228-6CF116AD6B0F}"/>
              </a:ext>
            </a:extLst>
          </p:cNvPr>
          <p:cNvSpPr>
            <a:spLocks noGrp="1"/>
          </p:cNvSpPr>
          <p:nvPr>
            <p:ph idx="1"/>
            <p:custDataLst>
              <p:tags r:id="rId2"/>
            </p:custDataLst>
          </p:nvPr>
        </p:nvSpPr>
        <p:spPr>
          <a:xfrm>
            <a:off x="838200" y="2393393"/>
            <a:ext cx="9809060" cy="4007209"/>
          </a:xfrm>
        </p:spPr>
        <p:txBody>
          <a:bodyPr vert="horz" lIns="91440" tIns="45720" rIns="91440" bIns="45720" rtlCol="0" anchor="t">
            <a:normAutofit/>
          </a:bodyPr>
          <a:lstStyle/>
          <a:p>
            <a:pPr marL="457200" indent="-457200" algn="l"/>
            <a:r>
              <a:rPr lang="fr-CA" dirty="0">
                <a:latin typeface="Arial"/>
                <a:cs typeface="Arial"/>
              </a:rPr>
              <a:t>La vaccination est la meilleure façon de se protéger contre le VPH. </a:t>
            </a:r>
          </a:p>
          <a:p>
            <a:pPr marL="457200" indent="-457200" algn="l"/>
            <a:endParaRPr lang="fr-CA" dirty="0">
              <a:latin typeface="Arial"/>
              <a:cs typeface="Arial"/>
            </a:endParaRPr>
          </a:p>
          <a:p>
            <a:pPr marL="457200" indent="-457200" algn="l"/>
            <a:r>
              <a:rPr lang="fr-CA" dirty="0">
                <a:latin typeface="Arial"/>
                <a:cs typeface="Arial"/>
              </a:rPr>
              <a:t>Les vaccins actuels permettent de réduire le risque de cancer et le risque de verrues génitales. </a:t>
            </a:r>
          </a:p>
          <a:p>
            <a:pPr marL="457200" indent="-457200" algn="l"/>
            <a:endParaRPr lang="fr-CA" dirty="0"/>
          </a:p>
          <a:p>
            <a:pPr marL="457200" indent="-457200" algn="l"/>
            <a:r>
              <a:rPr lang="fr-CA" dirty="0">
                <a:latin typeface="Arial"/>
                <a:cs typeface="Arial"/>
              </a:rPr>
              <a:t>Le vaccin contre le VPH est offert à l’école aux élèves de 7</a:t>
            </a:r>
            <a:r>
              <a:rPr lang="fr-CA" baseline="30000" dirty="0">
                <a:latin typeface="Arial"/>
                <a:cs typeface="Arial"/>
              </a:rPr>
              <a:t>e</a:t>
            </a:r>
            <a:r>
              <a:rPr lang="fr-CA" dirty="0">
                <a:latin typeface="Arial"/>
                <a:cs typeface="Arial"/>
              </a:rPr>
              <a:t> année.</a:t>
            </a:r>
          </a:p>
        </p:txBody>
      </p:sp>
      <p:pic>
        <p:nvPicPr>
          <p:cNvPr id="13" name="Picture 13">
            <a:extLst>
              <a:ext uri="{FF2B5EF4-FFF2-40B4-BE49-F238E27FC236}">
                <a16:creationId xmlns:a16="http://schemas.microsoft.com/office/drawing/2014/main" id="{F79B5DC5-173D-473C-47E0-F45F0051800C}"/>
              </a:ext>
            </a:extLst>
          </p:cNvPr>
          <p:cNvPicPr>
            <a:picLocks noChangeAspect="1"/>
          </p:cNvPicPr>
          <p:nvPr>
            <p:custDataLst>
              <p:tags r:id="rId3"/>
            </p:custDataLst>
          </p:nvPr>
        </p:nvPicPr>
        <p:blipFill>
          <a:blip r:embed="rId18"/>
          <a:stretch>
            <a:fillRect/>
          </a:stretch>
        </p:blipFill>
        <p:spPr>
          <a:xfrm>
            <a:off x="11561353" y="4235860"/>
            <a:ext cx="523875" cy="647700"/>
          </a:xfrm>
          <a:prstGeom prst="rect">
            <a:avLst/>
          </a:prstGeom>
        </p:spPr>
      </p:pic>
      <p:pic>
        <p:nvPicPr>
          <p:cNvPr id="14" name="Picture 14">
            <a:extLst>
              <a:ext uri="{FF2B5EF4-FFF2-40B4-BE49-F238E27FC236}">
                <a16:creationId xmlns:a16="http://schemas.microsoft.com/office/drawing/2014/main" id="{4947E2BE-7F4C-41A8-5436-836CEC1E7482}"/>
              </a:ext>
            </a:extLst>
          </p:cNvPr>
          <p:cNvPicPr>
            <a:picLocks noChangeAspect="1"/>
          </p:cNvPicPr>
          <p:nvPr>
            <p:custDataLst>
              <p:tags r:id="rId4"/>
            </p:custDataLst>
          </p:nvPr>
        </p:nvPicPr>
        <p:blipFill>
          <a:blip r:embed="rId18"/>
          <a:stretch>
            <a:fillRect/>
          </a:stretch>
        </p:blipFill>
        <p:spPr>
          <a:xfrm>
            <a:off x="10946838" y="4653731"/>
            <a:ext cx="523875" cy="647700"/>
          </a:xfrm>
          <a:prstGeom prst="rect">
            <a:avLst/>
          </a:prstGeom>
        </p:spPr>
      </p:pic>
      <p:pic>
        <p:nvPicPr>
          <p:cNvPr id="15" name="Picture 15">
            <a:extLst>
              <a:ext uri="{FF2B5EF4-FFF2-40B4-BE49-F238E27FC236}">
                <a16:creationId xmlns:a16="http://schemas.microsoft.com/office/drawing/2014/main" id="{79F3B347-D9B3-D5BF-7032-95810E105EDC}"/>
              </a:ext>
            </a:extLst>
          </p:cNvPr>
          <p:cNvPicPr>
            <a:picLocks noChangeAspect="1"/>
          </p:cNvPicPr>
          <p:nvPr>
            <p:custDataLst>
              <p:tags r:id="rId5"/>
            </p:custDataLst>
          </p:nvPr>
        </p:nvPicPr>
        <p:blipFill>
          <a:blip r:embed="rId18"/>
          <a:stretch>
            <a:fillRect/>
          </a:stretch>
        </p:blipFill>
        <p:spPr>
          <a:xfrm>
            <a:off x="11770288" y="5391150"/>
            <a:ext cx="523875" cy="647700"/>
          </a:xfrm>
          <a:prstGeom prst="rect">
            <a:avLst/>
          </a:prstGeom>
        </p:spPr>
      </p:pic>
      <p:pic>
        <p:nvPicPr>
          <p:cNvPr id="18" name="Picture 18">
            <a:extLst>
              <a:ext uri="{FF2B5EF4-FFF2-40B4-BE49-F238E27FC236}">
                <a16:creationId xmlns:a16="http://schemas.microsoft.com/office/drawing/2014/main" id="{319794BB-FD03-97BE-9440-87886AB7EFE8}"/>
              </a:ext>
            </a:extLst>
          </p:cNvPr>
          <p:cNvPicPr>
            <a:picLocks noChangeAspect="1"/>
          </p:cNvPicPr>
          <p:nvPr>
            <p:custDataLst>
              <p:tags r:id="rId6"/>
            </p:custDataLst>
          </p:nvPr>
        </p:nvPicPr>
        <p:blipFill>
          <a:blip r:embed="rId18"/>
          <a:stretch>
            <a:fillRect/>
          </a:stretch>
        </p:blipFill>
        <p:spPr>
          <a:xfrm>
            <a:off x="10283159" y="6312923"/>
            <a:ext cx="523875" cy="647700"/>
          </a:xfrm>
          <a:prstGeom prst="rect">
            <a:avLst/>
          </a:prstGeom>
        </p:spPr>
      </p:pic>
      <p:pic>
        <p:nvPicPr>
          <p:cNvPr id="19" name="Picture 19">
            <a:extLst>
              <a:ext uri="{FF2B5EF4-FFF2-40B4-BE49-F238E27FC236}">
                <a16:creationId xmlns:a16="http://schemas.microsoft.com/office/drawing/2014/main" id="{C4F9D274-207A-E7D9-F450-2654CBCD8D22}"/>
              </a:ext>
            </a:extLst>
          </p:cNvPr>
          <p:cNvPicPr>
            <a:picLocks noChangeAspect="1"/>
          </p:cNvPicPr>
          <p:nvPr>
            <p:custDataLst>
              <p:tags r:id="rId7"/>
            </p:custDataLst>
          </p:nvPr>
        </p:nvPicPr>
        <p:blipFill>
          <a:blip r:embed="rId18"/>
          <a:stretch>
            <a:fillRect/>
          </a:stretch>
        </p:blipFill>
        <p:spPr>
          <a:xfrm>
            <a:off x="10123385" y="5624667"/>
            <a:ext cx="523875" cy="647700"/>
          </a:xfrm>
          <a:prstGeom prst="rect">
            <a:avLst/>
          </a:prstGeom>
        </p:spPr>
      </p:pic>
      <p:pic>
        <p:nvPicPr>
          <p:cNvPr id="20" name="Picture 20">
            <a:extLst>
              <a:ext uri="{FF2B5EF4-FFF2-40B4-BE49-F238E27FC236}">
                <a16:creationId xmlns:a16="http://schemas.microsoft.com/office/drawing/2014/main" id="{8D8E4F20-BA48-AC02-7271-5E2737D461D5}"/>
              </a:ext>
            </a:extLst>
          </p:cNvPr>
          <p:cNvPicPr>
            <a:picLocks noChangeAspect="1"/>
          </p:cNvPicPr>
          <p:nvPr>
            <p:custDataLst>
              <p:tags r:id="rId8"/>
            </p:custDataLst>
          </p:nvPr>
        </p:nvPicPr>
        <p:blipFill>
          <a:blip r:embed="rId18"/>
          <a:stretch>
            <a:fillRect/>
          </a:stretch>
        </p:blipFill>
        <p:spPr>
          <a:xfrm flipH="1">
            <a:off x="11249487" y="3424699"/>
            <a:ext cx="508512" cy="647700"/>
          </a:xfrm>
          <a:prstGeom prst="rect">
            <a:avLst/>
          </a:prstGeom>
        </p:spPr>
      </p:pic>
      <p:pic>
        <p:nvPicPr>
          <p:cNvPr id="21" name="Picture 21">
            <a:extLst>
              <a:ext uri="{FF2B5EF4-FFF2-40B4-BE49-F238E27FC236}">
                <a16:creationId xmlns:a16="http://schemas.microsoft.com/office/drawing/2014/main" id="{7D0BA6D9-5749-0E84-0A16-8B680610FF65}"/>
              </a:ext>
            </a:extLst>
          </p:cNvPr>
          <p:cNvPicPr>
            <a:picLocks noChangeAspect="1"/>
          </p:cNvPicPr>
          <p:nvPr>
            <p:custDataLst>
              <p:tags r:id="rId9"/>
            </p:custDataLst>
          </p:nvPr>
        </p:nvPicPr>
        <p:blipFill>
          <a:blip r:embed="rId18"/>
          <a:stretch>
            <a:fillRect/>
          </a:stretch>
        </p:blipFill>
        <p:spPr>
          <a:xfrm>
            <a:off x="11819450" y="6534150"/>
            <a:ext cx="523875" cy="647700"/>
          </a:xfrm>
          <a:prstGeom prst="rect">
            <a:avLst/>
          </a:prstGeom>
        </p:spPr>
      </p:pic>
      <p:pic>
        <p:nvPicPr>
          <p:cNvPr id="23" name="Picture 23">
            <a:extLst>
              <a:ext uri="{FF2B5EF4-FFF2-40B4-BE49-F238E27FC236}">
                <a16:creationId xmlns:a16="http://schemas.microsoft.com/office/drawing/2014/main" id="{1D9EB144-C6CA-58CC-5BB2-79E371302808}"/>
              </a:ext>
            </a:extLst>
          </p:cNvPr>
          <p:cNvPicPr>
            <a:picLocks noChangeAspect="1"/>
          </p:cNvPicPr>
          <p:nvPr>
            <p:custDataLst>
              <p:tags r:id="rId10"/>
            </p:custDataLst>
          </p:nvPr>
        </p:nvPicPr>
        <p:blipFill>
          <a:blip r:embed="rId18"/>
          <a:stretch>
            <a:fillRect/>
          </a:stretch>
        </p:blipFill>
        <p:spPr>
          <a:xfrm>
            <a:off x="11057450" y="5895053"/>
            <a:ext cx="523875" cy="647700"/>
          </a:xfrm>
          <a:prstGeom prst="rect">
            <a:avLst/>
          </a:prstGeom>
        </p:spPr>
      </p:pic>
      <p:pic>
        <p:nvPicPr>
          <p:cNvPr id="24" name="Picture 24">
            <a:extLst>
              <a:ext uri="{FF2B5EF4-FFF2-40B4-BE49-F238E27FC236}">
                <a16:creationId xmlns:a16="http://schemas.microsoft.com/office/drawing/2014/main" id="{2445D2DB-EF3E-93F1-5245-CEECB1CDB9E7}"/>
              </a:ext>
            </a:extLst>
          </p:cNvPr>
          <p:cNvPicPr>
            <a:picLocks noChangeAspect="1"/>
          </p:cNvPicPr>
          <p:nvPr>
            <p:custDataLst>
              <p:tags r:id="rId11"/>
            </p:custDataLst>
          </p:nvPr>
        </p:nvPicPr>
        <p:blipFill>
          <a:blip r:embed="rId18"/>
          <a:stretch>
            <a:fillRect/>
          </a:stretch>
        </p:blipFill>
        <p:spPr>
          <a:xfrm>
            <a:off x="11721127" y="2785601"/>
            <a:ext cx="523875" cy="647700"/>
          </a:xfrm>
          <a:prstGeom prst="rect">
            <a:avLst/>
          </a:prstGeom>
        </p:spPr>
      </p:pic>
      <p:pic>
        <p:nvPicPr>
          <p:cNvPr id="26" name="Picture 39">
            <a:extLst>
              <a:ext uri="{FF2B5EF4-FFF2-40B4-BE49-F238E27FC236}">
                <a16:creationId xmlns:a16="http://schemas.microsoft.com/office/drawing/2014/main" id="{00EB8F09-C8E1-BD6F-8A03-5F729E206AC9}"/>
              </a:ext>
            </a:extLst>
          </p:cNvPr>
          <p:cNvPicPr>
            <a:picLocks noChangeAspect="1"/>
          </p:cNvPicPr>
          <p:nvPr>
            <p:custDataLst>
              <p:tags r:id="rId12"/>
            </p:custDataLst>
          </p:nvPr>
        </p:nvPicPr>
        <p:blipFill>
          <a:blip r:embed="rId18"/>
          <a:stretch>
            <a:fillRect/>
          </a:stretch>
        </p:blipFill>
        <p:spPr>
          <a:xfrm>
            <a:off x="9250773" y="6214602"/>
            <a:ext cx="523875" cy="647700"/>
          </a:xfrm>
          <a:prstGeom prst="rect">
            <a:avLst/>
          </a:prstGeom>
        </p:spPr>
      </p:pic>
      <p:pic>
        <p:nvPicPr>
          <p:cNvPr id="28" name="Picture 39">
            <a:extLst>
              <a:ext uri="{FF2B5EF4-FFF2-40B4-BE49-F238E27FC236}">
                <a16:creationId xmlns:a16="http://schemas.microsoft.com/office/drawing/2014/main" id="{7184717F-9539-CCCF-2E6E-62012F88DE42}"/>
              </a:ext>
            </a:extLst>
          </p:cNvPr>
          <p:cNvPicPr>
            <a:picLocks noChangeAspect="1"/>
          </p:cNvPicPr>
          <p:nvPr>
            <p:custDataLst>
              <p:tags r:id="rId13"/>
            </p:custDataLst>
          </p:nvPr>
        </p:nvPicPr>
        <p:blipFill>
          <a:blip r:embed="rId18"/>
          <a:stretch>
            <a:fillRect/>
          </a:stretch>
        </p:blipFill>
        <p:spPr>
          <a:xfrm>
            <a:off x="8587095" y="6534151"/>
            <a:ext cx="523875" cy="647700"/>
          </a:xfrm>
          <a:prstGeom prst="rect">
            <a:avLst/>
          </a:prstGeom>
        </p:spPr>
      </p:pic>
      <p:pic>
        <p:nvPicPr>
          <p:cNvPr id="30" name="Picture 39">
            <a:extLst>
              <a:ext uri="{FF2B5EF4-FFF2-40B4-BE49-F238E27FC236}">
                <a16:creationId xmlns:a16="http://schemas.microsoft.com/office/drawing/2014/main" id="{E4D3AEB9-A887-FB12-A1ED-68B5EB66D78A}"/>
              </a:ext>
            </a:extLst>
          </p:cNvPr>
          <p:cNvPicPr>
            <a:picLocks noChangeAspect="1"/>
          </p:cNvPicPr>
          <p:nvPr>
            <p:custDataLst>
              <p:tags r:id="rId14"/>
            </p:custDataLst>
          </p:nvPr>
        </p:nvPicPr>
        <p:blipFill>
          <a:blip r:embed="rId18"/>
          <a:stretch>
            <a:fillRect/>
          </a:stretch>
        </p:blipFill>
        <p:spPr>
          <a:xfrm>
            <a:off x="11303257" y="1937571"/>
            <a:ext cx="523875" cy="647700"/>
          </a:xfrm>
          <a:prstGeom prst="rect">
            <a:avLst/>
          </a:prstGeom>
        </p:spPr>
      </p:pic>
      <p:pic>
        <p:nvPicPr>
          <p:cNvPr id="32" name="Picture 39">
            <a:extLst>
              <a:ext uri="{FF2B5EF4-FFF2-40B4-BE49-F238E27FC236}">
                <a16:creationId xmlns:a16="http://schemas.microsoft.com/office/drawing/2014/main" id="{9457479E-0407-A779-E402-C77D693233BC}"/>
              </a:ext>
            </a:extLst>
          </p:cNvPr>
          <p:cNvPicPr>
            <a:picLocks noChangeAspect="1"/>
          </p:cNvPicPr>
          <p:nvPr>
            <p:custDataLst>
              <p:tags r:id="rId15"/>
            </p:custDataLst>
          </p:nvPr>
        </p:nvPicPr>
        <p:blipFill>
          <a:blip r:embed="rId18"/>
          <a:stretch>
            <a:fillRect/>
          </a:stretch>
        </p:blipFill>
        <p:spPr>
          <a:xfrm>
            <a:off x="11819451" y="1298474"/>
            <a:ext cx="523875" cy="647700"/>
          </a:xfrm>
          <a:prstGeom prst="rect">
            <a:avLst/>
          </a:prstGeom>
        </p:spPr>
      </p:pic>
    </p:spTree>
    <p:extLst>
      <p:ext uri="{BB962C8B-B14F-4D97-AF65-F5344CB8AC3E}">
        <p14:creationId xmlns:p14="http://schemas.microsoft.com/office/powerpoint/2010/main" val="1321350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4C497-BA13-1794-A0AC-6F8BA09CBFDE}"/>
              </a:ext>
            </a:extLst>
          </p:cNvPr>
          <p:cNvSpPr>
            <a:spLocks noGrp="1"/>
          </p:cNvSpPr>
          <p:nvPr>
            <p:ph type="title"/>
            <p:custDataLst>
              <p:tags r:id="rId1"/>
            </p:custDataLst>
          </p:nvPr>
        </p:nvSpPr>
        <p:spPr>
          <a:xfrm>
            <a:off x="838200" y="676184"/>
            <a:ext cx="10515600" cy="1325563"/>
          </a:xfrm>
        </p:spPr>
        <p:txBody>
          <a:bodyPr>
            <a:normAutofit fontScale="90000"/>
          </a:bodyPr>
          <a:lstStyle/>
          <a:p>
            <a:r>
              <a:rPr lang="fr-CA" dirty="0">
                <a:solidFill>
                  <a:srgbClr val="006345"/>
                </a:solidFill>
                <a:latin typeface="Arial"/>
                <a:cs typeface="Arial"/>
              </a:rPr>
              <a:t>L’herpès</a:t>
            </a:r>
            <a:br>
              <a:rPr lang="fr-CA" dirty="0">
                <a:solidFill>
                  <a:srgbClr val="006345"/>
                </a:solidFill>
                <a:latin typeface="Arial"/>
                <a:cs typeface="Arial"/>
              </a:rPr>
            </a:br>
            <a:br>
              <a:rPr lang="fr-CA" dirty="0">
                <a:latin typeface="Arial"/>
                <a:cs typeface="Arial"/>
              </a:rPr>
            </a:br>
            <a:r>
              <a:rPr lang="fr-CA" sz="2800" dirty="0">
                <a:solidFill>
                  <a:srgbClr val="006345"/>
                </a:solidFill>
                <a:latin typeface="Arial"/>
                <a:cs typeface="Arial"/>
              </a:rPr>
              <a:t>Virus : virus herpès simplex de types 1 et 2</a:t>
            </a:r>
            <a:r>
              <a:rPr lang="fr-CA" sz="2800" dirty="0">
                <a:latin typeface="Arial"/>
                <a:cs typeface="Arial"/>
              </a:rPr>
              <a:t> </a:t>
            </a:r>
            <a:endParaRPr lang="fr-CA" sz="2800" dirty="0"/>
          </a:p>
        </p:txBody>
      </p:sp>
      <p:sp>
        <p:nvSpPr>
          <p:cNvPr id="3" name="Content Placeholder 2">
            <a:extLst>
              <a:ext uri="{FF2B5EF4-FFF2-40B4-BE49-F238E27FC236}">
                <a16:creationId xmlns:a16="http://schemas.microsoft.com/office/drawing/2014/main" id="{8B6BB39C-797C-61C3-E129-84C1328026D8}"/>
              </a:ext>
            </a:extLst>
          </p:cNvPr>
          <p:cNvSpPr>
            <a:spLocks noGrp="1"/>
          </p:cNvSpPr>
          <p:nvPr>
            <p:ph idx="1"/>
            <p:custDataLst>
              <p:tags r:id="rId2"/>
            </p:custDataLst>
          </p:nvPr>
        </p:nvSpPr>
        <p:spPr>
          <a:xfrm>
            <a:off x="838200" y="2238189"/>
            <a:ext cx="10515600" cy="3933468"/>
          </a:xfrm>
        </p:spPr>
        <p:txBody>
          <a:bodyPr vert="horz" lIns="91440" tIns="45720" rIns="91440" bIns="45720" rtlCol="0" anchor="t">
            <a:normAutofit/>
          </a:bodyPr>
          <a:lstStyle/>
          <a:p>
            <a:pPr marL="0" indent="0">
              <a:buNone/>
            </a:pPr>
            <a:r>
              <a:rPr lang="fr-CA" dirty="0">
                <a:latin typeface="Arial"/>
                <a:cs typeface="Arial"/>
              </a:rPr>
              <a:t>L’infection au virus herpès simplex (VHS) ne se guérit pas et elle ne disparaît pas d’elle-même. </a:t>
            </a:r>
            <a:endParaRPr lang="fr-CA" dirty="0"/>
          </a:p>
          <a:p>
            <a:pPr marL="0" indent="0">
              <a:buNone/>
            </a:pPr>
            <a:endParaRPr lang="en-US" dirty="0"/>
          </a:p>
          <a:p>
            <a:pPr marL="0" indent="0">
              <a:buNone/>
            </a:pPr>
            <a:endParaRPr lang="en-US" dirty="0"/>
          </a:p>
        </p:txBody>
      </p:sp>
      <p:graphicFrame>
        <p:nvGraphicFramePr>
          <p:cNvPr id="4" name="Table 4">
            <a:extLst>
              <a:ext uri="{FF2B5EF4-FFF2-40B4-BE49-F238E27FC236}">
                <a16:creationId xmlns:a16="http://schemas.microsoft.com/office/drawing/2014/main" id="{F1DD047B-4F43-04F6-8E0A-20151B3CD3D4}"/>
              </a:ext>
            </a:extLst>
          </p:cNvPr>
          <p:cNvGraphicFramePr>
            <a:graphicFrameLocks noGrp="1"/>
          </p:cNvGraphicFramePr>
          <p:nvPr>
            <p:custDataLst>
              <p:tags r:id="rId3"/>
            </p:custDataLst>
            <p:extLst>
              <p:ext uri="{D42A27DB-BD31-4B8C-83A1-F6EECF244321}">
                <p14:modId xmlns:p14="http://schemas.microsoft.com/office/powerpoint/2010/main" val="4007392353"/>
              </p:ext>
            </p:extLst>
          </p:nvPr>
        </p:nvGraphicFramePr>
        <p:xfrm>
          <a:off x="1752182" y="3329741"/>
          <a:ext cx="8615361" cy="3529488"/>
        </p:xfrm>
        <a:graphic>
          <a:graphicData uri="http://schemas.openxmlformats.org/drawingml/2006/table">
            <a:tbl>
              <a:tblPr firstRow="1" bandRow="1">
                <a:tableStyleId>{5C22544A-7EE6-4342-B048-85BDC9FD1C3A}</a:tableStyleId>
              </a:tblPr>
              <a:tblGrid>
                <a:gridCol w="4329112">
                  <a:extLst>
                    <a:ext uri="{9D8B030D-6E8A-4147-A177-3AD203B41FA5}">
                      <a16:colId xmlns:a16="http://schemas.microsoft.com/office/drawing/2014/main" val="1858749548"/>
                    </a:ext>
                  </a:extLst>
                </a:gridCol>
                <a:gridCol w="4286249">
                  <a:extLst>
                    <a:ext uri="{9D8B030D-6E8A-4147-A177-3AD203B41FA5}">
                      <a16:colId xmlns:a16="http://schemas.microsoft.com/office/drawing/2014/main" val="848463095"/>
                    </a:ext>
                  </a:extLst>
                </a:gridCol>
              </a:tblGrid>
              <a:tr h="664368">
                <a:tc>
                  <a:txBody>
                    <a:bodyPr/>
                    <a:lstStyle/>
                    <a:p>
                      <a:pPr lvl="0" algn="ctr">
                        <a:buNone/>
                      </a:pPr>
                      <a:r>
                        <a:rPr lang="fr-CA" sz="2800" b="1" i="0" u="none" strike="noStrike" noProof="0" dirty="0">
                          <a:latin typeface="Calibri"/>
                        </a:rPr>
                        <a:t>VHS-1</a:t>
                      </a:r>
                      <a:endParaRPr lang="fr-CA" sz="2800" b="1" dirty="0"/>
                    </a:p>
                  </a:txBody>
                  <a:tcPr>
                    <a:solidFill>
                      <a:srgbClr val="006345"/>
                    </a:solidFill>
                  </a:tcPr>
                </a:tc>
                <a:tc>
                  <a:txBody>
                    <a:bodyPr/>
                    <a:lstStyle/>
                    <a:p>
                      <a:pPr lvl="0" algn="ctr">
                        <a:buNone/>
                      </a:pPr>
                      <a:r>
                        <a:rPr lang="fr-CA" sz="2800" b="1" i="0" u="none" strike="noStrike" noProof="0" dirty="0">
                          <a:latin typeface="Calibri"/>
                        </a:rPr>
                        <a:t>VHS-2</a:t>
                      </a:r>
                      <a:endParaRPr lang="fr-CA" sz="2800" b="1" dirty="0"/>
                    </a:p>
                  </a:txBody>
                  <a:tcPr>
                    <a:solidFill>
                      <a:srgbClr val="006345"/>
                    </a:solidFill>
                  </a:tcPr>
                </a:tc>
                <a:extLst>
                  <a:ext uri="{0D108BD9-81ED-4DB2-BD59-A6C34878D82A}">
                    <a16:rowId xmlns:a16="http://schemas.microsoft.com/office/drawing/2014/main" val="2299931069"/>
                  </a:ext>
                </a:extLst>
              </a:tr>
              <a:tr h="1056155">
                <a:tc>
                  <a:txBody>
                    <a:bodyPr/>
                    <a:lstStyle/>
                    <a:p>
                      <a:pPr lvl="0">
                        <a:buNone/>
                      </a:pPr>
                      <a:r>
                        <a:rPr lang="fr-CA" sz="2400" b="0" i="0" u="none" strike="noStrike" noProof="0" dirty="0">
                          <a:latin typeface="Arial"/>
                        </a:rPr>
                        <a:t>Surtout associé aux </a:t>
                      </a:r>
                      <a:r>
                        <a:rPr lang="fr-CA" sz="2400" b="1" i="0" u="none" strike="noStrike" noProof="0" dirty="0">
                          <a:latin typeface="Arial"/>
                        </a:rPr>
                        <a:t>infections orales</a:t>
                      </a:r>
                      <a:r>
                        <a:rPr lang="fr-CA" sz="2400" b="0" i="0" u="none" strike="noStrike" noProof="0" dirty="0">
                          <a:latin typeface="Arial"/>
                        </a:rPr>
                        <a:t>.</a:t>
                      </a:r>
                      <a:endParaRPr lang="fr-CA" sz="2400" dirty="0"/>
                    </a:p>
                    <a:p>
                      <a:pPr lvl="0">
                        <a:buNone/>
                      </a:pPr>
                      <a:endParaRPr lang="fr-CA" sz="1600" b="0" i="0" u="none" strike="noStrike" noProof="0" dirty="0">
                        <a:latin typeface="Arial"/>
                      </a:endParaRPr>
                    </a:p>
                    <a:p>
                      <a:pPr lvl="0">
                        <a:buNone/>
                      </a:pPr>
                      <a:r>
                        <a:rPr lang="fr-CA" sz="2400" b="0" i="0" u="none" strike="noStrike" noProof="0" dirty="0">
                          <a:latin typeface="Arial"/>
                        </a:rPr>
                        <a:t>Exemple : feux sauvages</a:t>
                      </a:r>
                      <a:endParaRPr lang="fr-CA" sz="2400" dirty="0"/>
                    </a:p>
                  </a:txBody>
                  <a:tcPr>
                    <a:solidFill>
                      <a:srgbClr val="006345">
                        <a:alpha val="37000"/>
                      </a:srgbClr>
                    </a:solidFill>
                  </a:tcPr>
                </a:tc>
                <a:tc>
                  <a:txBody>
                    <a:bodyPr/>
                    <a:lstStyle/>
                    <a:p>
                      <a:pPr lvl="0">
                        <a:buNone/>
                      </a:pPr>
                      <a:r>
                        <a:rPr lang="fr-CA" sz="2400" b="0" i="0" u="none" strike="noStrike" noProof="0" dirty="0">
                          <a:latin typeface="Arial"/>
                        </a:rPr>
                        <a:t>Surtout associé aux </a:t>
                      </a:r>
                      <a:r>
                        <a:rPr lang="fr-CA" sz="2400" b="1" i="0" u="none" strike="noStrike" noProof="0" dirty="0">
                          <a:latin typeface="Arial"/>
                        </a:rPr>
                        <a:t>infections génitales</a:t>
                      </a:r>
                      <a:r>
                        <a:rPr lang="fr-CA" sz="2400" b="0" i="0" u="none" strike="noStrike" noProof="0" dirty="0">
                          <a:latin typeface="Arial"/>
                        </a:rPr>
                        <a:t>.</a:t>
                      </a:r>
                    </a:p>
                    <a:p>
                      <a:pPr lvl="0">
                        <a:buNone/>
                      </a:pPr>
                      <a:endParaRPr lang="fr-CA" sz="1400" b="0" i="0" u="none" strike="noStrike" noProof="0" dirty="0">
                        <a:latin typeface="Arial"/>
                      </a:endParaRPr>
                    </a:p>
                    <a:p>
                      <a:pPr lvl="0">
                        <a:buNone/>
                      </a:pPr>
                      <a:r>
                        <a:rPr lang="fr-CA" sz="2400" b="0" i="0" u="none" strike="noStrike" noProof="0" dirty="0">
                          <a:latin typeface="Arial"/>
                        </a:rPr>
                        <a:t>Exemple : ulcères génitaux (petites lésions qui ressemblent à des ampoules sur le pénis, l’anus ou la vulve)</a:t>
                      </a:r>
                    </a:p>
                  </a:txBody>
                  <a:tcPr>
                    <a:solidFill>
                      <a:srgbClr val="006345">
                        <a:alpha val="37000"/>
                      </a:srgbClr>
                    </a:solidFill>
                  </a:tcPr>
                </a:tc>
                <a:extLst>
                  <a:ext uri="{0D108BD9-81ED-4DB2-BD59-A6C34878D82A}">
                    <a16:rowId xmlns:a16="http://schemas.microsoft.com/office/drawing/2014/main" val="2920884175"/>
                  </a:ext>
                </a:extLst>
              </a:tr>
            </a:tbl>
          </a:graphicData>
        </a:graphic>
      </p:graphicFrame>
      <p:pic>
        <p:nvPicPr>
          <p:cNvPr id="21" name="Picture 11" descr="A picture containing clipart&#10;&#10;Description automatically generated">
            <a:extLst>
              <a:ext uri="{FF2B5EF4-FFF2-40B4-BE49-F238E27FC236}">
                <a16:creationId xmlns:a16="http://schemas.microsoft.com/office/drawing/2014/main" id="{D93059CC-5553-1CDF-9E0B-CC7EB8257221}"/>
              </a:ext>
            </a:extLst>
          </p:cNvPr>
          <p:cNvPicPr>
            <a:picLocks noChangeAspect="1"/>
          </p:cNvPicPr>
          <p:nvPr>
            <p:custDataLst>
              <p:tags r:id="rId4"/>
            </p:custDataLst>
          </p:nvPr>
        </p:nvPicPr>
        <p:blipFill>
          <a:blip r:embed="rId16"/>
          <a:stretch>
            <a:fillRect/>
          </a:stretch>
        </p:blipFill>
        <p:spPr>
          <a:xfrm rot="4560000">
            <a:off x="10087466" y="6461928"/>
            <a:ext cx="561668" cy="527870"/>
          </a:xfrm>
          <a:prstGeom prst="rect">
            <a:avLst/>
          </a:prstGeom>
        </p:spPr>
      </p:pic>
      <p:pic>
        <p:nvPicPr>
          <p:cNvPr id="27" name="Picture 11" descr="A picture containing clipart&#10;&#10;Description automatically generated">
            <a:extLst>
              <a:ext uri="{FF2B5EF4-FFF2-40B4-BE49-F238E27FC236}">
                <a16:creationId xmlns:a16="http://schemas.microsoft.com/office/drawing/2014/main" id="{24B100C2-657E-70C5-D5EE-ED201D653F5D}"/>
              </a:ext>
            </a:extLst>
          </p:cNvPr>
          <p:cNvPicPr>
            <a:picLocks noChangeAspect="1"/>
          </p:cNvPicPr>
          <p:nvPr>
            <p:custDataLst>
              <p:tags r:id="rId5"/>
            </p:custDataLst>
          </p:nvPr>
        </p:nvPicPr>
        <p:blipFill>
          <a:blip r:embed="rId16"/>
          <a:stretch>
            <a:fillRect/>
          </a:stretch>
        </p:blipFill>
        <p:spPr>
          <a:xfrm rot="2220000">
            <a:off x="11916097" y="1744903"/>
            <a:ext cx="561668" cy="527870"/>
          </a:xfrm>
          <a:prstGeom prst="rect">
            <a:avLst/>
          </a:prstGeom>
        </p:spPr>
      </p:pic>
      <p:pic>
        <p:nvPicPr>
          <p:cNvPr id="29" name="Picture 11" descr="A picture containing clipart&#10;&#10;Description automatically generated">
            <a:extLst>
              <a:ext uri="{FF2B5EF4-FFF2-40B4-BE49-F238E27FC236}">
                <a16:creationId xmlns:a16="http://schemas.microsoft.com/office/drawing/2014/main" id="{78F42871-958E-CBAC-E14A-AE13E5F5987B}"/>
              </a:ext>
            </a:extLst>
          </p:cNvPr>
          <p:cNvPicPr>
            <a:picLocks noChangeAspect="1"/>
          </p:cNvPicPr>
          <p:nvPr>
            <p:custDataLst>
              <p:tags r:id="rId6"/>
            </p:custDataLst>
          </p:nvPr>
        </p:nvPicPr>
        <p:blipFill>
          <a:blip r:embed="rId16"/>
          <a:stretch>
            <a:fillRect/>
          </a:stretch>
        </p:blipFill>
        <p:spPr>
          <a:xfrm rot="6720000">
            <a:off x="11776496" y="2669474"/>
            <a:ext cx="561668" cy="527870"/>
          </a:xfrm>
          <a:prstGeom prst="rect">
            <a:avLst/>
          </a:prstGeom>
        </p:spPr>
      </p:pic>
      <p:pic>
        <p:nvPicPr>
          <p:cNvPr id="31" name="Picture 11" descr="A picture containing clipart&#10;&#10;Description automatically generated">
            <a:extLst>
              <a:ext uri="{FF2B5EF4-FFF2-40B4-BE49-F238E27FC236}">
                <a16:creationId xmlns:a16="http://schemas.microsoft.com/office/drawing/2014/main" id="{416C3046-CC10-828B-AC75-A9EBBE42689B}"/>
              </a:ext>
            </a:extLst>
          </p:cNvPr>
          <p:cNvPicPr>
            <a:picLocks noChangeAspect="1"/>
          </p:cNvPicPr>
          <p:nvPr>
            <p:custDataLst>
              <p:tags r:id="rId7"/>
            </p:custDataLst>
          </p:nvPr>
        </p:nvPicPr>
        <p:blipFill>
          <a:blip r:embed="rId16"/>
          <a:stretch>
            <a:fillRect/>
          </a:stretch>
        </p:blipFill>
        <p:spPr>
          <a:xfrm rot="4560000">
            <a:off x="11002883" y="6539908"/>
            <a:ext cx="561668" cy="527870"/>
          </a:xfrm>
          <a:prstGeom prst="rect">
            <a:avLst/>
          </a:prstGeom>
        </p:spPr>
      </p:pic>
      <p:pic>
        <p:nvPicPr>
          <p:cNvPr id="37" name="Picture 11" descr="A picture containing clipart&#10;&#10;Description automatically generated">
            <a:extLst>
              <a:ext uri="{FF2B5EF4-FFF2-40B4-BE49-F238E27FC236}">
                <a16:creationId xmlns:a16="http://schemas.microsoft.com/office/drawing/2014/main" id="{2283C624-2122-82C7-BD40-9591764E4D03}"/>
              </a:ext>
            </a:extLst>
          </p:cNvPr>
          <p:cNvPicPr>
            <a:picLocks noChangeAspect="1"/>
          </p:cNvPicPr>
          <p:nvPr>
            <p:custDataLst>
              <p:tags r:id="rId8"/>
            </p:custDataLst>
          </p:nvPr>
        </p:nvPicPr>
        <p:blipFill>
          <a:blip r:embed="rId16"/>
          <a:stretch>
            <a:fillRect/>
          </a:stretch>
        </p:blipFill>
        <p:spPr>
          <a:xfrm rot="5820000">
            <a:off x="10996442" y="4700937"/>
            <a:ext cx="561668" cy="527870"/>
          </a:xfrm>
          <a:prstGeom prst="rect">
            <a:avLst/>
          </a:prstGeom>
        </p:spPr>
      </p:pic>
      <p:pic>
        <p:nvPicPr>
          <p:cNvPr id="39" name="Picture 11" descr="A picture containing clipart&#10;&#10;Description automatically generated">
            <a:extLst>
              <a:ext uri="{FF2B5EF4-FFF2-40B4-BE49-F238E27FC236}">
                <a16:creationId xmlns:a16="http://schemas.microsoft.com/office/drawing/2014/main" id="{1BD92EB6-3C07-486E-B3D3-B30A1F13C32F}"/>
              </a:ext>
            </a:extLst>
          </p:cNvPr>
          <p:cNvPicPr>
            <a:picLocks noChangeAspect="1"/>
          </p:cNvPicPr>
          <p:nvPr>
            <p:custDataLst>
              <p:tags r:id="rId9"/>
            </p:custDataLst>
          </p:nvPr>
        </p:nvPicPr>
        <p:blipFill>
          <a:blip r:embed="rId16"/>
          <a:stretch>
            <a:fillRect/>
          </a:stretch>
        </p:blipFill>
        <p:spPr>
          <a:xfrm rot="4560000">
            <a:off x="11804891" y="4150246"/>
            <a:ext cx="561668" cy="527870"/>
          </a:xfrm>
          <a:prstGeom prst="rect">
            <a:avLst/>
          </a:prstGeom>
        </p:spPr>
      </p:pic>
      <p:pic>
        <p:nvPicPr>
          <p:cNvPr id="47" name="Picture 11" descr="A picture containing clipart&#10;&#10;Description automatically generated">
            <a:extLst>
              <a:ext uri="{FF2B5EF4-FFF2-40B4-BE49-F238E27FC236}">
                <a16:creationId xmlns:a16="http://schemas.microsoft.com/office/drawing/2014/main" id="{50321177-71A5-4EF8-B01D-9852A5238B6C}"/>
              </a:ext>
            </a:extLst>
          </p:cNvPr>
          <p:cNvPicPr>
            <a:picLocks noChangeAspect="1"/>
          </p:cNvPicPr>
          <p:nvPr>
            <p:custDataLst>
              <p:tags r:id="rId10"/>
            </p:custDataLst>
          </p:nvPr>
        </p:nvPicPr>
        <p:blipFill>
          <a:blip r:embed="rId16"/>
          <a:stretch>
            <a:fillRect/>
          </a:stretch>
        </p:blipFill>
        <p:spPr>
          <a:xfrm rot="4560000">
            <a:off x="11713095" y="5120927"/>
            <a:ext cx="561668" cy="527870"/>
          </a:xfrm>
          <a:prstGeom prst="rect">
            <a:avLst/>
          </a:prstGeom>
        </p:spPr>
      </p:pic>
      <p:pic>
        <p:nvPicPr>
          <p:cNvPr id="49" name="Picture 11" descr="A picture containing clipart&#10;&#10;Description automatically generated">
            <a:extLst>
              <a:ext uri="{FF2B5EF4-FFF2-40B4-BE49-F238E27FC236}">
                <a16:creationId xmlns:a16="http://schemas.microsoft.com/office/drawing/2014/main" id="{6D737A2F-2279-D2C8-9535-9EAF0FBB05CE}"/>
              </a:ext>
            </a:extLst>
          </p:cNvPr>
          <p:cNvPicPr>
            <a:picLocks noChangeAspect="1"/>
          </p:cNvPicPr>
          <p:nvPr>
            <p:custDataLst>
              <p:tags r:id="rId11"/>
            </p:custDataLst>
          </p:nvPr>
        </p:nvPicPr>
        <p:blipFill>
          <a:blip r:embed="rId16"/>
          <a:stretch>
            <a:fillRect/>
          </a:stretch>
        </p:blipFill>
        <p:spPr>
          <a:xfrm rot="2640000">
            <a:off x="10798355" y="5744598"/>
            <a:ext cx="561668" cy="527870"/>
          </a:xfrm>
          <a:prstGeom prst="rect">
            <a:avLst/>
          </a:prstGeom>
        </p:spPr>
      </p:pic>
      <p:pic>
        <p:nvPicPr>
          <p:cNvPr id="53" name="Picture 11" descr="A picture containing clipart&#10;&#10;Description automatically generated">
            <a:extLst>
              <a:ext uri="{FF2B5EF4-FFF2-40B4-BE49-F238E27FC236}">
                <a16:creationId xmlns:a16="http://schemas.microsoft.com/office/drawing/2014/main" id="{138B3087-E46B-88B5-715D-EB9C90F08D57}"/>
              </a:ext>
            </a:extLst>
          </p:cNvPr>
          <p:cNvPicPr>
            <a:picLocks noChangeAspect="1"/>
          </p:cNvPicPr>
          <p:nvPr>
            <p:custDataLst>
              <p:tags r:id="rId12"/>
            </p:custDataLst>
          </p:nvPr>
        </p:nvPicPr>
        <p:blipFill>
          <a:blip r:embed="rId16"/>
          <a:stretch>
            <a:fillRect/>
          </a:stretch>
        </p:blipFill>
        <p:spPr>
          <a:xfrm rot="5400000">
            <a:off x="11650287" y="6210443"/>
            <a:ext cx="561668" cy="527870"/>
          </a:xfrm>
          <a:prstGeom prst="rect">
            <a:avLst/>
          </a:prstGeom>
        </p:spPr>
      </p:pic>
      <p:pic>
        <p:nvPicPr>
          <p:cNvPr id="55" name="Picture 11" descr="A picture containing clipart&#10;&#10;Description automatically generated">
            <a:extLst>
              <a:ext uri="{FF2B5EF4-FFF2-40B4-BE49-F238E27FC236}">
                <a16:creationId xmlns:a16="http://schemas.microsoft.com/office/drawing/2014/main" id="{99B06545-85A9-AB43-7804-129DDD36904B}"/>
              </a:ext>
            </a:extLst>
          </p:cNvPr>
          <p:cNvPicPr>
            <a:picLocks noChangeAspect="1"/>
          </p:cNvPicPr>
          <p:nvPr>
            <p:custDataLst>
              <p:tags r:id="rId13"/>
            </p:custDataLst>
          </p:nvPr>
        </p:nvPicPr>
        <p:blipFill>
          <a:blip r:embed="rId16"/>
          <a:stretch>
            <a:fillRect/>
          </a:stretch>
        </p:blipFill>
        <p:spPr>
          <a:xfrm rot="6060000">
            <a:off x="11497972" y="3491993"/>
            <a:ext cx="561668" cy="527870"/>
          </a:xfrm>
          <a:prstGeom prst="rect">
            <a:avLst/>
          </a:prstGeom>
        </p:spPr>
      </p:pic>
    </p:spTree>
    <p:extLst>
      <p:ext uri="{BB962C8B-B14F-4D97-AF65-F5344CB8AC3E}">
        <p14:creationId xmlns:p14="http://schemas.microsoft.com/office/powerpoint/2010/main" val="3784006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4C497-BA13-1794-A0AC-6F8BA09CBFDE}"/>
              </a:ext>
            </a:extLst>
          </p:cNvPr>
          <p:cNvSpPr>
            <a:spLocks noGrp="1"/>
          </p:cNvSpPr>
          <p:nvPr>
            <p:ph type="title"/>
            <p:custDataLst>
              <p:tags r:id="rId1"/>
            </p:custDataLst>
          </p:nvPr>
        </p:nvSpPr>
        <p:spPr/>
        <p:txBody>
          <a:bodyPr>
            <a:normAutofit fontScale="90000"/>
          </a:bodyPr>
          <a:lstStyle/>
          <a:p>
            <a:r>
              <a:rPr lang="en-US" dirty="0">
                <a:solidFill>
                  <a:srgbClr val="006345"/>
                </a:solidFill>
                <a:latin typeface="Arial"/>
                <a:cs typeface="Arial"/>
              </a:rPr>
              <a:t>L’herpès</a:t>
            </a:r>
            <a:br>
              <a:rPr lang="en-US" dirty="0">
                <a:solidFill>
                  <a:srgbClr val="006345"/>
                </a:solidFill>
                <a:latin typeface="Arial"/>
                <a:cs typeface="Arial"/>
              </a:rPr>
            </a:br>
            <a:br>
              <a:rPr lang="fr-CA" dirty="0">
                <a:latin typeface="Arial"/>
                <a:cs typeface="Arial"/>
              </a:rPr>
            </a:br>
            <a:r>
              <a:rPr lang="fr-CA" sz="2800" dirty="0">
                <a:solidFill>
                  <a:srgbClr val="006345"/>
                </a:solidFill>
                <a:latin typeface="Arial"/>
                <a:cs typeface="Arial"/>
              </a:rPr>
              <a:t>Virus : virus herpès simplex de type 2</a:t>
            </a:r>
            <a:endParaRPr lang="fr-CA" sz="2800" dirty="0">
              <a:solidFill>
                <a:srgbClr val="006345"/>
              </a:solidFill>
            </a:endParaRPr>
          </a:p>
        </p:txBody>
      </p:sp>
      <p:sp>
        <p:nvSpPr>
          <p:cNvPr id="3" name="Content Placeholder 2">
            <a:extLst>
              <a:ext uri="{FF2B5EF4-FFF2-40B4-BE49-F238E27FC236}">
                <a16:creationId xmlns:a16="http://schemas.microsoft.com/office/drawing/2014/main" id="{8B6BB39C-797C-61C3-E129-84C1328026D8}"/>
              </a:ext>
            </a:extLst>
          </p:cNvPr>
          <p:cNvSpPr>
            <a:spLocks noGrp="1"/>
          </p:cNvSpPr>
          <p:nvPr>
            <p:ph idx="1"/>
            <p:custDataLst>
              <p:tags r:id="rId2"/>
            </p:custDataLst>
          </p:nvPr>
        </p:nvSpPr>
        <p:spPr>
          <a:xfrm>
            <a:off x="795068" y="2650999"/>
            <a:ext cx="10558732" cy="4085589"/>
          </a:xfrm>
        </p:spPr>
        <p:txBody>
          <a:bodyPr vert="horz" lIns="91440" tIns="45720" rIns="91440" bIns="45720" rtlCol="0" anchor="t">
            <a:normAutofit/>
          </a:bodyPr>
          <a:lstStyle/>
          <a:p>
            <a:pPr algn="l"/>
            <a:r>
              <a:rPr lang="fr-CA" dirty="0">
                <a:latin typeface="Arial"/>
                <a:cs typeface="Arial"/>
              </a:rPr>
              <a:t>Symptômes possibles</a:t>
            </a:r>
            <a:endParaRPr lang="fr-CA" dirty="0"/>
          </a:p>
          <a:p>
            <a:pPr lvl="1"/>
            <a:r>
              <a:rPr lang="fr-CA" dirty="0">
                <a:latin typeface="Arial"/>
                <a:cs typeface="Arial"/>
              </a:rPr>
              <a:t>Petites ampoules sur les parties génitales</a:t>
            </a:r>
          </a:p>
          <a:p>
            <a:pPr lvl="1"/>
            <a:r>
              <a:rPr lang="fr-CA" dirty="0">
                <a:latin typeface="Arial"/>
                <a:cs typeface="Arial"/>
              </a:rPr>
              <a:t>Douleur aux parties génitales et douleur quand on urine</a:t>
            </a:r>
          </a:p>
          <a:p>
            <a:pPr algn="l"/>
            <a:endParaRPr lang="fr-CA" dirty="0">
              <a:latin typeface="Arial"/>
              <a:cs typeface="Arial"/>
            </a:endParaRPr>
          </a:p>
          <a:p>
            <a:pPr algn="l"/>
            <a:r>
              <a:rPr lang="fr-CA" dirty="0">
                <a:latin typeface="Arial"/>
                <a:cs typeface="Arial"/>
              </a:rPr>
              <a:t>On peut prendre des médicaments pour gérer les symptômes, réduire le nombre d’épisodes et réduire la gravité des épisodes.  </a:t>
            </a:r>
            <a:endParaRPr lang="fr-CA" dirty="0"/>
          </a:p>
        </p:txBody>
      </p:sp>
      <p:pic>
        <p:nvPicPr>
          <p:cNvPr id="11" name="Picture 11" descr="A picture containing clipart&#10;&#10;Description automatically generated">
            <a:extLst>
              <a:ext uri="{FF2B5EF4-FFF2-40B4-BE49-F238E27FC236}">
                <a16:creationId xmlns:a16="http://schemas.microsoft.com/office/drawing/2014/main" id="{6EE936B0-F428-8307-3045-D8369389BCA5}"/>
              </a:ext>
            </a:extLst>
          </p:cNvPr>
          <p:cNvPicPr>
            <a:picLocks noChangeAspect="1"/>
          </p:cNvPicPr>
          <p:nvPr>
            <p:custDataLst>
              <p:tags r:id="rId3"/>
            </p:custDataLst>
          </p:nvPr>
        </p:nvPicPr>
        <p:blipFill>
          <a:blip r:embed="rId14"/>
          <a:stretch>
            <a:fillRect/>
          </a:stretch>
        </p:blipFill>
        <p:spPr>
          <a:xfrm rot="4560000">
            <a:off x="11197202" y="4904975"/>
            <a:ext cx="561668" cy="527870"/>
          </a:xfrm>
          <a:prstGeom prst="rect">
            <a:avLst/>
          </a:prstGeom>
        </p:spPr>
      </p:pic>
      <p:pic>
        <p:nvPicPr>
          <p:cNvPr id="15" name="Picture 11" descr="A picture containing clipart&#10;&#10;Description automatically generated">
            <a:extLst>
              <a:ext uri="{FF2B5EF4-FFF2-40B4-BE49-F238E27FC236}">
                <a16:creationId xmlns:a16="http://schemas.microsoft.com/office/drawing/2014/main" id="{592B7694-B3E9-9682-973C-E28E154F7D05}"/>
              </a:ext>
            </a:extLst>
          </p:cNvPr>
          <p:cNvPicPr>
            <a:picLocks noChangeAspect="1"/>
          </p:cNvPicPr>
          <p:nvPr>
            <p:custDataLst>
              <p:tags r:id="rId4"/>
            </p:custDataLst>
          </p:nvPr>
        </p:nvPicPr>
        <p:blipFill>
          <a:blip r:embed="rId14"/>
          <a:stretch>
            <a:fillRect/>
          </a:stretch>
        </p:blipFill>
        <p:spPr>
          <a:xfrm rot="1800000">
            <a:off x="8521157" y="6599648"/>
            <a:ext cx="561668" cy="527870"/>
          </a:xfrm>
          <a:prstGeom prst="rect">
            <a:avLst/>
          </a:prstGeom>
        </p:spPr>
      </p:pic>
      <p:pic>
        <p:nvPicPr>
          <p:cNvPr id="18" name="Picture 11" descr="A picture containing clipart&#10;&#10;Description automatically generated">
            <a:extLst>
              <a:ext uri="{FF2B5EF4-FFF2-40B4-BE49-F238E27FC236}">
                <a16:creationId xmlns:a16="http://schemas.microsoft.com/office/drawing/2014/main" id="{B86D1128-96E1-3FAF-39BD-CEC75689B3D1}"/>
              </a:ext>
            </a:extLst>
          </p:cNvPr>
          <p:cNvPicPr>
            <a:picLocks noChangeAspect="1"/>
          </p:cNvPicPr>
          <p:nvPr>
            <p:custDataLst>
              <p:tags r:id="rId5"/>
            </p:custDataLst>
          </p:nvPr>
        </p:nvPicPr>
        <p:blipFill>
          <a:blip r:embed="rId14"/>
          <a:stretch>
            <a:fillRect/>
          </a:stretch>
        </p:blipFill>
        <p:spPr>
          <a:xfrm rot="1500000">
            <a:off x="11768121" y="4440726"/>
            <a:ext cx="561668" cy="527870"/>
          </a:xfrm>
          <a:prstGeom prst="rect">
            <a:avLst/>
          </a:prstGeom>
        </p:spPr>
      </p:pic>
      <p:pic>
        <p:nvPicPr>
          <p:cNvPr id="20" name="Picture 11" descr="A picture containing clipart&#10;&#10;Description automatically generated">
            <a:extLst>
              <a:ext uri="{FF2B5EF4-FFF2-40B4-BE49-F238E27FC236}">
                <a16:creationId xmlns:a16="http://schemas.microsoft.com/office/drawing/2014/main" id="{0FC0DFEC-55B1-2C4A-E209-AC5FD064B97D}"/>
              </a:ext>
            </a:extLst>
          </p:cNvPr>
          <p:cNvPicPr>
            <a:picLocks noChangeAspect="1"/>
          </p:cNvPicPr>
          <p:nvPr>
            <p:custDataLst>
              <p:tags r:id="rId6"/>
            </p:custDataLst>
          </p:nvPr>
        </p:nvPicPr>
        <p:blipFill>
          <a:blip r:embed="rId14"/>
          <a:stretch>
            <a:fillRect/>
          </a:stretch>
        </p:blipFill>
        <p:spPr>
          <a:xfrm rot="3120000">
            <a:off x="9368495" y="5921363"/>
            <a:ext cx="561668" cy="527870"/>
          </a:xfrm>
          <a:prstGeom prst="rect">
            <a:avLst/>
          </a:prstGeom>
        </p:spPr>
      </p:pic>
      <p:pic>
        <p:nvPicPr>
          <p:cNvPr id="21" name="Picture 11" descr="A picture containing clipart&#10;&#10;Description automatically generated">
            <a:extLst>
              <a:ext uri="{FF2B5EF4-FFF2-40B4-BE49-F238E27FC236}">
                <a16:creationId xmlns:a16="http://schemas.microsoft.com/office/drawing/2014/main" id="{9A11F498-3FD7-EE03-773A-E328EB92053F}"/>
              </a:ext>
            </a:extLst>
          </p:cNvPr>
          <p:cNvPicPr>
            <a:picLocks noChangeAspect="1"/>
          </p:cNvPicPr>
          <p:nvPr>
            <p:custDataLst>
              <p:tags r:id="rId7"/>
            </p:custDataLst>
          </p:nvPr>
        </p:nvPicPr>
        <p:blipFill>
          <a:blip r:embed="rId14"/>
          <a:stretch>
            <a:fillRect/>
          </a:stretch>
        </p:blipFill>
        <p:spPr>
          <a:xfrm rot="4920000">
            <a:off x="11830269" y="5708948"/>
            <a:ext cx="561668" cy="527870"/>
          </a:xfrm>
          <a:prstGeom prst="rect">
            <a:avLst/>
          </a:prstGeom>
        </p:spPr>
      </p:pic>
      <p:pic>
        <p:nvPicPr>
          <p:cNvPr id="22" name="Picture 11" descr="A picture containing clipart&#10;&#10;Description automatically generated">
            <a:extLst>
              <a:ext uri="{FF2B5EF4-FFF2-40B4-BE49-F238E27FC236}">
                <a16:creationId xmlns:a16="http://schemas.microsoft.com/office/drawing/2014/main" id="{2CAE52AA-EC04-365F-8A07-F5A26C551966}"/>
              </a:ext>
            </a:extLst>
          </p:cNvPr>
          <p:cNvPicPr>
            <a:picLocks noChangeAspect="1"/>
          </p:cNvPicPr>
          <p:nvPr>
            <p:custDataLst>
              <p:tags r:id="rId8"/>
            </p:custDataLst>
          </p:nvPr>
        </p:nvPicPr>
        <p:blipFill>
          <a:blip r:embed="rId14"/>
          <a:stretch>
            <a:fillRect/>
          </a:stretch>
        </p:blipFill>
        <p:spPr>
          <a:xfrm rot="3120000">
            <a:off x="10601004" y="5629176"/>
            <a:ext cx="561668" cy="527870"/>
          </a:xfrm>
          <a:prstGeom prst="rect">
            <a:avLst/>
          </a:prstGeom>
        </p:spPr>
      </p:pic>
      <p:pic>
        <p:nvPicPr>
          <p:cNvPr id="24" name="Picture 11" descr="A picture containing clipart&#10;&#10;Description automatically generated">
            <a:extLst>
              <a:ext uri="{FF2B5EF4-FFF2-40B4-BE49-F238E27FC236}">
                <a16:creationId xmlns:a16="http://schemas.microsoft.com/office/drawing/2014/main" id="{8CFF1059-B09C-C19D-D375-ED7B8813CD82}"/>
              </a:ext>
            </a:extLst>
          </p:cNvPr>
          <p:cNvPicPr>
            <a:picLocks noChangeAspect="1"/>
          </p:cNvPicPr>
          <p:nvPr>
            <p:custDataLst>
              <p:tags r:id="rId9"/>
            </p:custDataLst>
          </p:nvPr>
        </p:nvPicPr>
        <p:blipFill>
          <a:blip r:embed="rId14"/>
          <a:stretch>
            <a:fillRect/>
          </a:stretch>
        </p:blipFill>
        <p:spPr>
          <a:xfrm rot="3120000">
            <a:off x="10986412" y="6300508"/>
            <a:ext cx="561668" cy="527870"/>
          </a:xfrm>
          <a:prstGeom prst="rect">
            <a:avLst/>
          </a:prstGeom>
        </p:spPr>
      </p:pic>
      <p:pic>
        <p:nvPicPr>
          <p:cNvPr id="25" name="Picture 11" descr="A picture containing clipart&#10;&#10;Description automatically generated">
            <a:extLst>
              <a:ext uri="{FF2B5EF4-FFF2-40B4-BE49-F238E27FC236}">
                <a16:creationId xmlns:a16="http://schemas.microsoft.com/office/drawing/2014/main" id="{A3ADCD31-CD68-D2E3-C069-F3962F1F5B3D}"/>
              </a:ext>
            </a:extLst>
          </p:cNvPr>
          <p:cNvPicPr>
            <a:picLocks noChangeAspect="1"/>
          </p:cNvPicPr>
          <p:nvPr>
            <p:custDataLst>
              <p:tags r:id="rId10"/>
            </p:custDataLst>
          </p:nvPr>
        </p:nvPicPr>
        <p:blipFill>
          <a:blip r:embed="rId14"/>
          <a:stretch>
            <a:fillRect/>
          </a:stretch>
        </p:blipFill>
        <p:spPr>
          <a:xfrm rot="240000">
            <a:off x="10053042" y="6302593"/>
            <a:ext cx="561668" cy="527870"/>
          </a:xfrm>
          <a:prstGeom prst="rect">
            <a:avLst/>
          </a:prstGeom>
        </p:spPr>
      </p:pic>
      <p:pic>
        <p:nvPicPr>
          <p:cNvPr id="26" name="Picture 11" descr="A picture containing clipart&#10;&#10;Description automatically generated">
            <a:extLst>
              <a:ext uri="{FF2B5EF4-FFF2-40B4-BE49-F238E27FC236}">
                <a16:creationId xmlns:a16="http://schemas.microsoft.com/office/drawing/2014/main" id="{FF6FEC1F-BA73-04FF-2690-AC16BA27B1AB}"/>
              </a:ext>
            </a:extLst>
          </p:cNvPr>
          <p:cNvPicPr>
            <a:picLocks noChangeAspect="1"/>
          </p:cNvPicPr>
          <p:nvPr>
            <p:custDataLst>
              <p:tags r:id="rId11"/>
            </p:custDataLst>
          </p:nvPr>
        </p:nvPicPr>
        <p:blipFill>
          <a:blip r:embed="rId14"/>
          <a:stretch>
            <a:fillRect/>
          </a:stretch>
        </p:blipFill>
        <p:spPr>
          <a:xfrm rot="3120000">
            <a:off x="11706438" y="6414134"/>
            <a:ext cx="561668" cy="527870"/>
          </a:xfrm>
          <a:prstGeom prst="rect">
            <a:avLst/>
          </a:prstGeom>
        </p:spPr>
      </p:pic>
    </p:spTree>
    <p:extLst>
      <p:ext uri="{BB962C8B-B14F-4D97-AF65-F5344CB8AC3E}">
        <p14:creationId xmlns:p14="http://schemas.microsoft.com/office/powerpoint/2010/main" val="788723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50C1-07F5-FCB2-7475-093F7541FC86}"/>
              </a:ext>
            </a:extLst>
          </p:cNvPr>
          <p:cNvSpPr>
            <a:spLocks noGrp="1"/>
          </p:cNvSpPr>
          <p:nvPr>
            <p:ph type="title"/>
            <p:custDataLst>
              <p:tags r:id="rId1"/>
            </p:custDataLst>
          </p:nvPr>
        </p:nvSpPr>
        <p:spPr/>
        <p:txBody>
          <a:bodyPr>
            <a:normAutofit fontScale="90000"/>
          </a:bodyPr>
          <a:lstStyle/>
          <a:p>
            <a:r>
              <a:rPr lang="fr-CA" dirty="0">
                <a:solidFill>
                  <a:srgbClr val="006345"/>
                </a:solidFill>
                <a:latin typeface="Arial"/>
                <a:cs typeface="Arial"/>
              </a:rPr>
              <a:t>L’hépatite </a:t>
            </a:r>
            <a:br>
              <a:rPr lang="fr-CA" dirty="0">
                <a:solidFill>
                  <a:srgbClr val="006345"/>
                </a:solidFill>
                <a:latin typeface="Arial"/>
                <a:cs typeface="Arial"/>
              </a:rPr>
            </a:br>
            <a:br>
              <a:rPr lang="fr-CA" dirty="0">
                <a:latin typeface="Arial"/>
                <a:cs typeface="Arial"/>
              </a:rPr>
            </a:br>
            <a:r>
              <a:rPr lang="fr-CA" sz="2800" dirty="0">
                <a:solidFill>
                  <a:srgbClr val="006345"/>
                </a:solidFill>
                <a:latin typeface="Arial"/>
                <a:cs typeface="Arial"/>
              </a:rPr>
              <a:t>Sous-groupes : A, B et C</a:t>
            </a:r>
            <a:endParaRPr lang="fr-CA" sz="2800" dirty="0">
              <a:solidFill>
                <a:srgbClr val="006345"/>
              </a:solidFill>
            </a:endParaRPr>
          </a:p>
        </p:txBody>
      </p:sp>
      <p:sp>
        <p:nvSpPr>
          <p:cNvPr id="3" name="Content Placeholder 2">
            <a:extLst>
              <a:ext uri="{FF2B5EF4-FFF2-40B4-BE49-F238E27FC236}">
                <a16:creationId xmlns:a16="http://schemas.microsoft.com/office/drawing/2014/main" id="{7BA5E97D-05C3-1EB5-01E9-F0B076178241}"/>
              </a:ext>
            </a:extLst>
          </p:cNvPr>
          <p:cNvSpPr>
            <a:spLocks noGrp="1"/>
          </p:cNvSpPr>
          <p:nvPr>
            <p:ph idx="1"/>
            <p:custDataLst>
              <p:tags r:id="rId2"/>
            </p:custDataLst>
          </p:nvPr>
        </p:nvSpPr>
        <p:spPr>
          <a:xfrm>
            <a:off x="1317522" y="2557778"/>
            <a:ext cx="10036278" cy="4178810"/>
          </a:xfrm>
        </p:spPr>
        <p:txBody>
          <a:bodyPr vert="horz" lIns="91440" tIns="45720" rIns="91440" bIns="45720" rtlCol="0" anchor="t">
            <a:normAutofit/>
          </a:bodyPr>
          <a:lstStyle/>
          <a:p>
            <a:pPr marL="0" indent="0">
              <a:buNone/>
            </a:pPr>
            <a:r>
              <a:rPr lang="fr-CA" dirty="0">
                <a:latin typeface="Arial"/>
                <a:cs typeface="Arial"/>
              </a:rPr>
              <a:t>Le virus de l’hépatite touche le foie. </a:t>
            </a:r>
          </a:p>
          <a:p>
            <a:pPr marL="0" indent="0" algn="l">
              <a:buNone/>
            </a:pPr>
            <a:endParaRPr lang="en-US" dirty="0">
              <a:latin typeface="Arial"/>
              <a:cs typeface="Arial"/>
            </a:endParaRPr>
          </a:p>
          <a:p>
            <a:pPr marL="0" indent="0" algn="l">
              <a:buNone/>
            </a:pPr>
            <a:endParaRPr lang="en-US" dirty="0">
              <a:latin typeface="Arial"/>
              <a:cs typeface="Arial"/>
            </a:endParaRPr>
          </a:p>
          <a:p>
            <a:pPr marL="0" indent="0" algn="l">
              <a:buNone/>
            </a:pPr>
            <a:endParaRPr lang="en-US" dirty="0">
              <a:latin typeface="Arial"/>
              <a:cs typeface="Arial"/>
            </a:endParaRPr>
          </a:p>
          <a:p>
            <a:pPr marL="0" indent="0" algn="l">
              <a:buNone/>
            </a:pPr>
            <a:endParaRPr lang="en-US" dirty="0">
              <a:latin typeface="Arial"/>
              <a:cs typeface="Arial"/>
            </a:endParaRPr>
          </a:p>
          <a:p>
            <a:pPr marL="457200" indent="-457200" algn="l">
              <a:lnSpc>
                <a:spcPct val="100000"/>
              </a:lnSpc>
              <a:spcBef>
                <a:spcPct val="20000"/>
              </a:spcBef>
              <a:spcAft>
                <a:spcPct val="0"/>
              </a:spcAft>
            </a:pPr>
            <a:endParaRPr lang="en-CA" sz="2800" dirty="0">
              <a:latin typeface="Arial"/>
              <a:cs typeface="Arial"/>
            </a:endParaRPr>
          </a:p>
          <a:p>
            <a:pPr marL="0" indent="0">
              <a:buNone/>
            </a:pPr>
            <a:endParaRPr lang="en-US" dirty="0"/>
          </a:p>
        </p:txBody>
      </p:sp>
      <p:graphicFrame>
        <p:nvGraphicFramePr>
          <p:cNvPr id="6" name="Table 6">
            <a:extLst>
              <a:ext uri="{FF2B5EF4-FFF2-40B4-BE49-F238E27FC236}">
                <a16:creationId xmlns:a16="http://schemas.microsoft.com/office/drawing/2014/main" id="{7E820A95-F2C7-9E17-91A4-FBB566874C62}"/>
              </a:ext>
            </a:extLst>
          </p:cNvPr>
          <p:cNvGraphicFramePr>
            <a:graphicFrameLocks noGrp="1"/>
          </p:cNvGraphicFramePr>
          <p:nvPr>
            <p:custDataLst>
              <p:tags r:id="rId3"/>
            </p:custDataLst>
            <p:extLst>
              <p:ext uri="{D42A27DB-BD31-4B8C-83A1-F6EECF244321}">
                <p14:modId xmlns:p14="http://schemas.microsoft.com/office/powerpoint/2010/main" val="261796293"/>
              </p:ext>
            </p:extLst>
          </p:nvPr>
        </p:nvGraphicFramePr>
        <p:xfrm>
          <a:off x="1225089" y="3410912"/>
          <a:ext cx="9895708" cy="2458565"/>
        </p:xfrm>
        <a:graphic>
          <a:graphicData uri="http://schemas.openxmlformats.org/drawingml/2006/table">
            <a:tbl>
              <a:tblPr firstRow="1" bandRow="1">
                <a:tableStyleId>{5C22544A-7EE6-4342-B048-85BDC9FD1C3A}</a:tableStyleId>
              </a:tblPr>
              <a:tblGrid>
                <a:gridCol w="3509271">
                  <a:extLst>
                    <a:ext uri="{9D8B030D-6E8A-4147-A177-3AD203B41FA5}">
                      <a16:colId xmlns:a16="http://schemas.microsoft.com/office/drawing/2014/main" val="2987024900"/>
                    </a:ext>
                  </a:extLst>
                </a:gridCol>
                <a:gridCol w="3204117">
                  <a:extLst>
                    <a:ext uri="{9D8B030D-6E8A-4147-A177-3AD203B41FA5}">
                      <a16:colId xmlns:a16="http://schemas.microsoft.com/office/drawing/2014/main" val="1102103781"/>
                    </a:ext>
                  </a:extLst>
                </a:gridCol>
                <a:gridCol w="3182320">
                  <a:extLst>
                    <a:ext uri="{9D8B030D-6E8A-4147-A177-3AD203B41FA5}">
                      <a16:colId xmlns:a16="http://schemas.microsoft.com/office/drawing/2014/main" val="2277656776"/>
                    </a:ext>
                  </a:extLst>
                </a:gridCol>
              </a:tblGrid>
              <a:tr h="527547">
                <a:tc>
                  <a:txBody>
                    <a:bodyPr/>
                    <a:lstStyle/>
                    <a:p>
                      <a:pPr algn="ctr"/>
                      <a:r>
                        <a:rPr lang="fr-CA" sz="2800" noProof="0" dirty="0"/>
                        <a:t>Type A</a:t>
                      </a:r>
                    </a:p>
                  </a:txBody>
                  <a:tcPr>
                    <a:solidFill>
                      <a:srgbClr val="006345"/>
                    </a:solidFill>
                  </a:tcPr>
                </a:tc>
                <a:tc>
                  <a:txBody>
                    <a:bodyPr/>
                    <a:lstStyle/>
                    <a:p>
                      <a:pPr algn="ctr"/>
                      <a:r>
                        <a:rPr lang="fr-CA" sz="2800" noProof="0" dirty="0"/>
                        <a:t>Type B</a:t>
                      </a:r>
                    </a:p>
                  </a:txBody>
                  <a:tcPr>
                    <a:solidFill>
                      <a:srgbClr val="006345"/>
                    </a:solidFill>
                  </a:tcPr>
                </a:tc>
                <a:tc>
                  <a:txBody>
                    <a:bodyPr/>
                    <a:lstStyle/>
                    <a:p>
                      <a:pPr algn="ctr"/>
                      <a:r>
                        <a:rPr lang="fr-CA" sz="2800" noProof="0" dirty="0"/>
                        <a:t>Type C</a:t>
                      </a:r>
                    </a:p>
                  </a:txBody>
                  <a:tcPr>
                    <a:solidFill>
                      <a:srgbClr val="006345"/>
                    </a:solidFill>
                  </a:tcPr>
                </a:tc>
                <a:extLst>
                  <a:ext uri="{0D108BD9-81ED-4DB2-BD59-A6C34878D82A}">
                    <a16:rowId xmlns:a16="http://schemas.microsoft.com/office/drawing/2014/main" val="846368413"/>
                  </a:ext>
                </a:extLst>
              </a:tr>
              <a:tr h="1931018">
                <a:tc>
                  <a:txBody>
                    <a:bodyPr/>
                    <a:lstStyle/>
                    <a:p>
                      <a:pPr lvl="0">
                        <a:buNone/>
                      </a:pPr>
                      <a:r>
                        <a:rPr lang="fr-CA" sz="2400" b="0" i="0" u="none" strike="noStrike" noProof="0" dirty="0">
                          <a:latin typeface="Arial"/>
                        </a:rPr>
                        <a:t>Transmission par voie fécale-orale (ingérer de l’eau ou des aliments contaminés – souvent pendant un voyage)</a:t>
                      </a:r>
                      <a:endParaRPr lang="fr-CA" sz="2400" noProof="0" dirty="0"/>
                    </a:p>
                  </a:txBody>
                  <a:tcPr>
                    <a:solidFill>
                      <a:srgbClr val="006345">
                        <a:alpha val="37000"/>
                      </a:srgbClr>
                    </a:solidFill>
                  </a:tcPr>
                </a:tc>
                <a:tc>
                  <a:txBody>
                    <a:bodyPr/>
                    <a:lstStyle/>
                    <a:p>
                      <a:pPr lvl="0">
                        <a:buNone/>
                      </a:pPr>
                      <a:r>
                        <a:rPr lang="fr-CA" sz="2400" b="0" i="0" u="none" strike="noStrike" noProof="0" dirty="0">
                          <a:latin typeface="Arial"/>
                        </a:rPr>
                        <a:t>Transmissible sexuellement</a:t>
                      </a:r>
                      <a:endParaRPr lang="fr-CA" sz="2400" noProof="0" dirty="0">
                        <a:latin typeface="Arial"/>
                      </a:endParaRPr>
                    </a:p>
                  </a:txBody>
                  <a:tcPr>
                    <a:solidFill>
                      <a:srgbClr val="006345">
                        <a:alpha val="37000"/>
                      </a:srgbClr>
                    </a:solidFill>
                  </a:tcPr>
                </a:tc>
                <a:tc>
                  <a:txBody>
                    <a:bodyPr/>
                    <a:lstStyle/>
                    <a:p>
                      <a:pPr lvl="0">
                        <a:buNone/>
                      </a:pPr>
                      <a:r>
                        <a:rPr lang="fr-CA" sz="2400" b="0" i="0" u="none" strike="noStrike" noProof="0" dirty="0">
                          <a:solidFill>
                            <a:schemeClr val="tx1"/>
                          </a:solidFill>
                          <a:latin typeface="Arial"/>
                        </a:rPr>
                        <a:t>Transmissible par le sang, habituellement par le partage d’aiguilles</a:t>
                      </a:r>
                      <a:endParaRPr lang="fr-CA" sz="2400" noProof="0" dirty="0"/>
                    </a:p>
                  </a:txBody>
                  <a:tcPr>
                    <a:solidFill>
                      <a:srgbClr val="006345">
                        <a:alpha val="37000"/>
                      </a:srgbClr>
                    </a:solidFill>
                  </a:tcPr>
                </a:tc>
                <a:extLst>
                  <a:ext uri="{0D108BD9-81ED-4DB2-BD59-A6C34878D82A}">
                    <a16:rowId xmlns:a16="http://schemas.microsoft.com/office/drawing/2014/main" val="642563679"/>
                  </a:ext>
                </a:extLst>
              </a:tr>
            </a:tbl>
          </a:graphicData>
        </a:graphic>
      </p:graphicFrame>
      <p:pic>
        <p:nvPicPr>
          <p:cNvPr id="40" name="Picture 17" descr="Icon&#10;&#10;Description automatically generated">
            <a:extLst>
              <a:ext uri="{FF2B5EF4-FFF2-40B4-BE49-F238E27FC236}">
                <a16:creationId xmlns:a16="http://schemas.microsoft.com/office/drawing/2014/main" id="{175BFF33-CF15-157D-B37B-5F40EA5E1CEE}"/>
              </a:ext>
            </a:extLst>
          </p:cNvPr>
          <p:cNvPicPr>
            <a:picLocks noChangeAspect="1"/>
          </p:cNvPicPr>
          <p:nvPr>
            <p:custDataLst>
              <p:tags r:id="rId4"/>
            </p:custDataLst>
          </p:nvPr>
        </p:nvPicPr>
        <p:blipFill>
          <a:blip r:embed="rId19"/>
          <a:stretch>
            <a:fillRect/>
          </a:stretch>
        </p:blipFill>
        <p:spPr>
          <a:xfrm rot="1140000">
            <a:off x="9475176" y="325734"/>
            <a:ext cx="442146" cy="473485"/>
          </a:xfrm>
          <a:prstGeom prst="rect">
            <a:avLst/>
          </a:prstGeom>
        </p:spPr>
      </p:pic>
      <p:pic>
        <p:nvPicPr>
          <p:cNvPr id="42" name="Picture 17" descr="Icon&#10;&#10;Description automatically generated">
            <a:extLst>
              <a:ext uri="{FF2B5EF4-FFF2-40B4-BE49-F238E27FC236}">
                <a16:creationId xmlns:a16="http://schemas.microsoft.com/office/drawing/2014/main" id="{5293BFE2-2795-28FF-6E0B-ABD9E885071A}"/>
              </a:ext>
            </a:extLst>
          </p:cNvPr>
          <p:cNvPicPr>
            <a:picLocks noChangeAspect="1"/>
          </p:cNvPicPr>
          <p:nvPr>
            <p:custDataLst>
              <p:tags r:id="rId5"/>
            </p:custDataLst>
          </p:nvPr>
        </p:nvPicPr>
        <p:blipFill>
          <a:blip r:embed="rId19"/>
          <a:stretch>
            <a:fillRect/>
          </a:stretch>
        </p:blipFill>
        <p:spPr>
          <a:xfrm rot="1140000">
            <a:off x="10851692" y="30767"/>
            <a:ext cx="442146" cy="473485"/>
          </a:xfrm>
          <a:prstGeom prst="rect">
            <a:avLst/>
          </a:prstGeom>
        </p:spPr>
      </p:pic>
      <p:pic>
        <p:nvPicPr>
          <p:cNvPr id="44" name="Picture 17" descr="Icon&#10;&#10;Description automatically generated">
            <a:extLst>
              <a:ext uri="{FF2B5EF4-FFF2-40B4-BE49-F238E27FC236}">
                <a16:creationId xmlns:a16="http://schemas.microsoft.com/office/drawing/2014/main" id="{85E438FE-76BC-82CE-8849-DB80B3F8A0AF}"/>
              </a:ext>
            </a:extLst>
          </p:cNvPr>
          <p:cNvPicPr>
            <a:picLocks noChangeAspect="1"/>
          </p:cNvPicPr>
          <p:nvPr>
            <p:custDataLst>
              <p:tags r:id="rId6"/>
            </p:custDataLst>
          </p:nvPr>
        </p:nvPicPr>
        <p:blipFill>
          <a:blip r:embed="rId19"/>
          <a:stretch>
            <a:fillRect/>
          </a:stretch>
        </p:blipFill>
        <p:spPr>
          <a:xfrm rot="1140000" flipH="1" flipV="1">
            <a:off x="11689603" y="-255776"/>
            <a:ext cx="467337" cy="522031"/>
          </a:xfrm>
          <a:prstGeom prst="rect">
            <a:avLst/>
          </a:prstGeom>
        </p:spPr>
      </p:pic>
      <p:pic>
        <p:nvPicPr>
          <p:cNvPr id="46" name="Picture 17" descr="Icon&#10;&#10;Description automatically generated">
            <a:extLst>
              <a:ext uri="{FF2B5EF4-FFF2-40B4-BE49-F238E27FC236}">
                <a16:creationId xmlns:a16="http://schemas.microsoft.com/office/drawing/2014/main" id="{E3BFFED5-2BD4-07C8-11CE-F62F9A747016}"/>
              </a:ext>
            </a:extLst>
          </p:cNvPr>
          <p:cNvPicPr>
            <a:picLocks noChangeAspect="1"/>
          </p:cNvPicPr>
          <p:nvPr>
            <p:custDataLst>
              <p:tags r:id="rId7"/>
            </p:custDataLst>
          </p:nvPr>
        </p:nvPicPr>
        <p:blipFill>
          <a:blip r:embed="rId19"/>
          <a:stretch>
            <a:fillRect/>
          </a:stretch>
        </p:blipFill>
        <p:spPr>
          <a:xfrm rot="1140000">
            <a:off x="11724305" y="694444"/>
            <a:ext cx="442146" cy="473485"/>
          </a:xfrm>
          <a:prstGeom prst="rect">
            <a:avLst/>
          </a:prstGeom>
        </p:spPr>
      </p:pic>
      <p:pic>
        <p:nvPicPr>
          <p:cNvPr id="48" name="Picture 17" descr="Icon&#10;&#10;Description automatically generated">
            <a:extLst>
              <a:ext uri="{FF2B5EF4-FFF2-40B4-BE49-F238E27FC236}">
                <a16:creationId xmlns:a16="http://schemas.microsoft.com/office/drawing/2014/main" id="{4F6BD0E9-EBAB-E07B-C3BB-0DE775D4D01F}"/>
              </a:ext>
            </a:extLst>
          </p:cNvPr>
          <p:cNvPicPr>
            <a:picLocks noChangeAspect="1"/>
          </p:cNvPicPr>
          <p:nvPr>
            <p:custDataLst>
              <p:tags r:id="rId8"/>
            </p:custDataLst>
          </p:nvPr>
        </p:nvPicPr>
        <p:blipFill>
          <a:blip r:embed="rId19"/>
          <a:stretch>
            <a:fillRect/>
          </a:stretch>
        </p:blipFill>
        <p:spPr>
          <a:xfrm rot="1140000">
            <a:off x="11237609" y="2444586"/>
            <a:ext cx="442146" cy="473485"/>
          </a:xfrm>
          <a:prstGeom prst="rect">
            <a:avLst/>
          </a:prstGeom>
        </p:spPr>
      </p:pic>
      <p:pic>
        <p:nvPicPr>
          <p:cNvPr id="52" name="Picture 17" descr="Icon&#10;&#10;Description automatically generated">
            <a:extLst>
              <a:ext uri="{FF2B5EF4-FFF2-40B4-BE49-F238E27FC236}">
                <a16:creationId xmlns:a16="http://schemas.microsoft.com/office/drawing/2014/main" id="{7E7E3D86-6BE3-0BE7-FAF7-3A6DD11788E7}"/>
              </a:ext>
            </a:extLst>
          </p:cNvPr>
          <p:cNvPicPr>
            <a:picLocks noChangeAspect="1"/>
          </p:cNvPicPr>
          <p:nvPr>
            <p:custDataLst>
              <p:tags r:id="rId9"/>
            </p:custDataLst>
          </p:nvPr>
        </p:nvPicPr>
        <p:blipFill>
          <a:blip r:embed="rId19"/>
          <a:stretch>
            <a:fillRect/>
          </a:stretch>
        </p:blipFill>
        <p:spPr>
          <a:xfrm rot="1140000">
            <a:off x="11677602" y="1729289"/>
            <a:ext cx="442146" cy="473485"/>
          </a:xfrm>
          <a:prstGeom prst="rect">
            <a:avLst/>
          </a:prstGeom>
        </p:spPr>
      </p:pic>
      <p:pic>
        <p:nvPicPr>
          <p:cNvPr id="54" name="Picture 17" descr="Icon&#10;&#10;Description automatically generated">
            <a:extLst>
              <a:ext uri="{FF2B5EF4-FFF2-40B4-BE49-F238E27FC236}">
                <a16:creationId xmlns:a16="http://schemas.microsoft.com/office/drawing/2014/main" id="{7B264992-DF29-7C47-E407-1B2925F4738F}"/>
              </a:ext>
            </a:extLst>
          </p:cNvPr>
          <p:cNvPicPr>
            <a:picLocks noChangeAspect="1"/>
          </p:cNvPicPr>
          <p:nvPr>
            <p:custDataLst>
              <p:tags r:id="rId10"/>
            </p:custDataLst>
          </p:nvPr>
        </p:nvPicPr>
        <p:blipFill>
          <a:blip r:embed="rId19"/>
          <a:stretch>
            <a:fillRect/>
          </a:stretch>
        </p:blipFill>
        <p:spPr>
          <a:xfrm rot="1140000">
            <a:off x="10957388" y="775560"/>
            <a:ext cx="442146" cy="473485"/>
          </a:xfrm>
          <a:prstGeom prst="rect">
            <a:avLst/>
          </a:prstGeom>
        </p:spPr>
      </p:pic>
      <p:pic>
        <p:nvPicPr>
          <p:cNvPr id="58" name="Picture 17" descr="Icon&#10;&#10;Description automatically generated">
            <a:extLst>
              <a:ext uri="{FF2B5EF4-FFF2-40B4-BE49-F238E27FC236}">
                <a16:creationId xmlns:a16="http://schemas.microsoft.com/office/drawing/2014/main" id="{04C6E3DB-83E6-7260-54AA-22FD639865D0}"/>
              </a:ext>
            </a:extLst>
          </p:cNvPr>
          <p:cNvPicPr>
            <a:picLocks noChangeAspect="1"/>
          </p:cNvPicPr>
          <p:nvPr>
            <p:custDataLst>
              <p:tags r:id="rId11"/>
            </p:custDataLst>
          </p:nvPr>
        </p:nvPicPr>
        <p:blipFill>
          <a:blip r:embed="rId19"/>
          <a:stretch>
            <a:fillRect/>
          </a:stretch>
        </p:blipFill>
        <p:spPr>
          <a:xfrm rot="1140000">
            <a:off x="10101982" y="-264201"/>
            <a:ext cx="442146" cy="473485"/>
          </a:xfrm>
          <a:prstGeom prst="rect">
            <a:avLst/>
          </a:prstGeom>
        </p:spPr>
      </p:pic>
      <p:pic>
        <p:nvPicPr>
          <p:cNvPr id="60" name="Picture 17" descr="Icon&#10;&#10;Description automatically generated">
            <a:extLst>
              <a:ext uri="{FF2B5EF4-FFF2-40B4-BE49-F238E27FC236}">
                <a16:creationId xmlns:a16="http://schemas.microsoft.com/office/drawing/2014/main" id="{71F387C9-6F55-8228-0709-2F76F826A66E}"/>
              </a:ext>
            </a:extLst>
          </p:cNvPr>
          <p:cNvPicPr>
            <a:picLocks noChangeAspect="1"/>
          </p:cNvPicPr>
          <p:nvPr>
            <p:custDataLst>
              <p:tags r:id="rId12"/>
            </p:custDataLst>
          </p:nvPr>
        </p:nvPicPr>
        <p:blipFill>
          <a:blip r:embed="rId19"/>
          <a:stretch>
            <a:fillRect/>
          </a:stretch>
        </p:blipFill>
        <p:spPr>
          <a:xfrm rot="1140000">
            <a:off x="8688595" y="-202750"/>
            <a:ext cx="442146" cy="473485"/>
          </a:xfrm>
          <a:prstGeom prst="rect">
            <a:avLst/>
          </a:prstGeom>
        </p:spPr>
      </p:pic>
      <p:pic>
        <p:nvPicPr>
          <p:cNvPr id="64" name="Picture 17" descr="Icon&#10;&#10;Description automatically generated">
            <a:extLst>
              <a:ext uri="{FF2B5EF4-FFF2-40B4-BE49-F238E27FC236}">
                <a16:creationId xmlns:a16="http://schemas.microsoft.com/office/drawing/2014/main" id="{96F1625C-3BDF-4A68-ABA0-C252BD7009E9}"/>
              </a:ext>
            </a:extLst>
          </p:cNvPr>
          <p:cNvPicPr>
            <a:picLocks noChangeAspect="1"/>
          </p:cNvPicPr>
          <p:nvPr>
            <p:custDataLst>
              <p:tags r:id="rId13"/>
            </p:custDataLst>
          </p:nvPr>
        </p:nvPicPr>
        <p:blipFill>
          <a:blip r:embed="rId19"/>
          <a:stretch>
            <a:fillRect/>
          </a:stretch>
        </p:blipFill>
        <p:spPr>
          <a:xfrm rot="1140000">
            <a:off x="10101983" y="780476"/>
            <a:ext cx="442146" cy="473485"/>
          </a:xfrm>
          <a:prstGeom prst="rect">
            <a:avLst/>
          </a:prstGeom>
        </p:spPr>
      </p:pic>
      <p:pic>
        <p:nvPicPr>
          <p:cNvPr id="66" name="Picture 17" descr="Icon&#10;&#10;Description automatically generated">
            <a:extLst>
              <a:ext uri="{FF2B5EF4-FFF2-40B4-BE49-F238E27FC236}">
                <a16:creationId xmlns:a16="http://schemas.microsoft.com/office/drawing/2014/main" id="{C0A5B02F-28FF-1EEC-5918-A26AEA5F1438}"/>
              </a:ext>
            </a:extLst>
          </p:cNvPr>
          <p:cNvPicPr>
            <a:picLocks noChangeAspect="1"/>
          </p:cNvPicPr>
          <p:nvPr>
            <p:custDataLst>
              <p:tags r:id="rId14"/>
            </p:custDataLst>
          </p:nvPr>
        </p:nvPicPr>
        <p:blipFill>
          <a:blip r:embed="rId19"/>
          <a:stretch>
            <a:fillRect/>
          </a:stretch>
        </p:blipFill>
        <p:spPr>
          <a:xfrm rot="1140000">
            <a:off x="8012627" y="30766"/>
            <a:ext cx="442146" cy="473485"/>
          </a:xfrm>
          <a:prstGeom prst="rect">
            <a:avLst/>
          </a:prstGeom>
        </p:spPr>
      </p:pic>
      <p:pic>
        <p:nvPicPr>
          <p:cNvPr id="70" name="Picture 17" descr="Icon&#10;&#10;Description automatically generated">
            <a:extLst>
              <a:ext uri="{FF2B5EF4-FFF2-40B4-BE49-F238E27FC236}">
                <a16:creationId xmlns:a16="http://schemas.microsoft.com/office/drawing/2014/main" id="{82A53904-5DA1-F6BC-053D-61B284DB1BEA}"/>
              </a:ext>
            </a:extLst>
          </p:cNvPr>
          <p:cNvPicPr>
            <a:picLocks noChangeAspect="1"/>
          </p:cNvPicPr>
          <p:nvPr>
            <p:custDataLst>
              <p:tags r:id="rId15"/>
            </p:custDataLst>
          </p:nvPr>
        </p:nvPicPr>
        <p:blipFill>
          <a:blip r:embed="rId19"/>
          <a:stretch>
            <a:fillRect/>
          </a:stretch>
        </p:blipFill>
        <p:spPr>
          <a:xfrm rot="1140000">
            <a:off x="10950014" y="1554766"/>
            <a:ext cx="442146" cy="473485"/>
          </a:xfrm>
          <a:prstGeom prst="rect">
            <a:avLst/>
          </a:prstGeom>
        </p:spPr>
      </p:pic>
      <p:pic>
        <p:nvPicPr>
          <p:cNvPr id="76" name="Picture 17" descr="Icon&#10;&#10;Description automatically generated">
            <a:extLst>
              <a:ext uri="{FF2B5EF4-FFF2-40B4-BE49-F238E27FC236}">
                <a16:creationId xmlns:a16="http://schemas.microsoft.com/office/drawing/2014/main" id="{EA1829E6-307A-0DD6-FDA6-795186CDC86F}"/>
              </a:ext>
            </a:extLst>
          </p:cNvPr>
          <p:cNvPicPr>
            <a:picLocks noChangeAspect="1"/>
          </p:cNvPicPr>
          <p:nvPr>
            <p:custDataLst>
              <p:tags r:id="rId16"/>
            </p:custDataLst>
          </p:nvPr>
        </p:nvPicPr>
        <p:blipFill>
          <a:blip r:embed="rId19"/>
          <a:stretch>
            <a:fillRect/>
          </a:stretch>
        </p:blipFill>
        <p:spPr>
          <a:xfrm rot="1140000">
            <a:off x="11871788" y="2624024"/>
            <a:ext cx="442146" cy="473485"/>
          </a:xfrm>
          <a:prstGeom prst="rect">
            <a:avLst/>
          </a:prstGeom>
        </p:spPr>
      </p:pic>
    </p:spTree>
    <p:extLst>
      <p:ext uri="{BB962C8B-B14F-4D97-AF65-F5344CB8AC3E}">
        <p14:creationId xmlns:p14="http://schemas.microsoft.com/office/powerpoint/2010/main" val="398386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649E5-5404-F036-CA57-7795F2360AF5}"/>
              </a:ext>
            </a:extLst>
          </p:cNvPr>
          <p:cNvSpPr>
            <a:spLocks noGrp="1"/>
          </p:cNvSpPr>
          <p:nvPr>
            <p:ph type="title"/>
            <p:custDataLst>
              <p:tags r:id="rId1"/>
            </p:custDataLst>
          </p:nvPr>
        </p:nvSpPr>
        <p:spPr/>
        <p:txBody>
          <a:bodyPr/>
          <a:lstStyle/>
          <a:p>
            <a:r>
              <a:rPr lang="en-US" dirty="0">
                <a:solidFill>
                  <a:srgbClr val="006345"/>
                </a:solidFill>
              </a:rPr>
              <a:t>Aperçu de la leçon</a:t>
            </a:r>
            <a:endParaRPr lang="en-US" dirty="0"/>
          </a:p>
        </p:txBody>
      </p:sp>
      <p:sp>
        <p:nvSpPr>
          <p:cNvPr id="3" name="Content Placeholder 2">
            <a:extLst>
              <a:ext uri="{FF2B5EF4-FFF2-40B4-BE49-F238E27FC236}">
                <a16:creationId xmlns:a16="http://schemas.microsoft.com/office/drawing/2014/main" id="{62765390-CB25-4A49-647A-C9285D04A4A1}"/>
              </a:ext>
            </a:extLst>
          </p:cNvPr>
          <p:cNvSpPr>
            <a:spLocks noGrp="1"/>
          </p:cNvSpPr>
          <p:nvPr>
            <p:ph idx="1"/>
            <p:custDataLst>
              <p:tags r:id="rId2"/>
            </p:custDataLst>
          </p:nvPr>
        </p:nvSpPr>
        <p:spPr/>
        <p:txBody>
          <a:bodyPr vert="horz" lIns="91440" tIns="45720" rIns="91440" bIns="45720" rtlCol="0" anchor="t">
            <a:normAutofit/>
          </a:bodyPr>
          <a:lstStyle/>
          <a:p>
            <a:pPr algn="l"/>
            <a:r>
              <a:rPr lang="fr-CA" dirty="0">
                <a:latin typeface="Arial"/>
                <a:cs typeface="Arial"/>
              </a:rPr>
              <a:t>Le consentement </a:t>
            </a:r>
          </a:p>
          <a:p>
            <a:pPr algn="l"/>
            <a:r>
              <a:rPr lang="fr-CA" dirty="0">
                <a:latin typeface="Arial"/>
                <a:cs typeface="Arial"/>
              </a:rPr>
              <a:t>Les infections transmissibles sexuellement (ITS) </a:t>
            </a:r>
            <a:endParaRPr lang="fr-CA" dirty="0"/>
          </a:p>
          <a:p>
            <a:pPr algn="l"/>
            <a:r>
              <a:rPr lang="fr-CA" dirty="0">
                <a:latin typeface="Arial"/>
                <a:cs typeface="Arial"/>
              </a:rPr>
              <a:t>La prévention</a:t>
            </a:r>
          </a:p>
          <a:p>
            <a:pPr algn="l"/>
            <a:r>
              <a:rPr lang="fr-CA" dirty="0">
                <a:latin typeface="Arial"/>
                <a:cs typeface="Arial"/>
              </a:rPr>
              <a:t>Les tests de dépistage</a:t>
            </a:r>
          </a:p>
          <a:p>
            <a:pPr algn="l"/>
            <a:r>
              <a:rPr lang="fr-CA" dirty="0">
                <a:latin typeface="Arial"/>
                <a:cs typeface="Arial"/>
              </a:rPr>
              <a:t>Où obtenir de l’aide</a:t>
            </a:r>
          </a:p>
          <a:p>
            <a:pPr lvl="1"/>
            <a:endParaRPr lang="en-US" dirty="0">
              <a:latin typeface="Arial"/>
              <a:cs typeface="Arial"/>
            </a:endParaRPr>
          </a:p>
        </p:txBody>
      </p:sp>
    </p:spTree>
    <p:extLst>
      <p:ext uri="{BB962C8B-B14F-4D97-AF65-F5344CB8AC3E}">
        <p14:creationId xmlns:p14="http://schemas.microsoft.com/office/powerpoint/2010/main" val="2768458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50C1-07F5-FCB2-7475-093F7541FC86}"/>
              </a:ext>
            </a:extLst>
          </p:cNvPr>
          <p:cNvSpPr>
            <a:spLocks noGrp="1"/>
          </p:cNvSpPr>
          <p:nvPr>
            <p:ph type="title"/>
            <p:custDataLst>
              <p:tags r:id="rId1"/>
            </p:custDataLst>
          </p:nvPr>
        </p:nvSpPr>
        <p:spPr>
          <a:xfrm>
            <a:off x="1366684" y="774507"/>
            <a:ext cx="10515600" cy="1325563"/>
          </a:xfrm>
        </p:spPr>
        <p:txBody>
          <a:bodyPr>
            <a:normAutofit fontScale="90000"/>
          </a:bodyPr>
          <a:lstStyle/>
          <a:p>
            <a:r>
              <a:rPr lang="fr-CA" dirty="0">
                <a:solidFill>
                  <a:srgbClr val="006345"/>
                </a:solidFill>
                <a:latin typeface="Arial"/>
                <a:cs typeface="Arial"/>
              </a:rPr>
              <a:t>Hépatite </a:t>
            </a:r>
            <a:br>
              <a:rPr lang="fr-CA" dirty="0">
                <a:solidFill>
                  <a:srgbClr val="006345"/>
                </a:solidFill>
                <a:latin typeface="Arial"/>
                <a:cs typeface="Arial"/>
              </a:rPr>
            </a:br>
            <a:br>
              <a:rPr lang="fr-CA" dirty="0">
                <a:latin typeface="Arial"/>
                <a:cs typeface="Arial"/>
              </a:rPr>
            </a:br>
            <a:r>
              <a:rPr lang="fr-CA" sz="2800" dirty="0">
                <a:solidFill>
                  <a:srgbClr val="006345"/>
                </a:solidFill>
                <a:latin typeface="Arial"/>
                <a:cs typeface="Arial"/>
              </a:rPr>
              <a:t>Sous-groupe : B</a:t>
            </a:r>
            <a:endParaRPr lang="fr-CA" sz="2800" dirty="0">
              <a:solidFill>
                <a:srgbClr val="006345"/>
              </a:solidFill>
            </a:endParaRPr>
          </a:p>
        </p:txBody>
      </p:sp>
      <p:sp>
        <p:nvSpPr>
          <p:cNvPr id="3" name="Content Placeholder 2">
            <a:extLst>
              <a:ext uri="{FF2B5EF4-FFF2-40B4-BE49-F238E27FC236}">
                <a16:creationId xmlns:a16="http://schemas.microsoft.com/office/drawing/2014/main" id="{7BA5E97D-05C3-1EB5-01E9-F0B076178241}"/>
              </a:ext>
            </a:extLst>
          </p:cNvPr>
          <p:cNvSpPr>
            <a:spLocks noGrp="1"/>
          </p:cNvSpPr>
          <p:nvPr>
            <p:ph idx="1"/>
            <p:custDataLst>
              <p:tags r:id="rId2"/>
            </p:custDataLst>
          </p:nvPr>
        </p:nvSpPr>
        <p:spPr>
          <a:xfrm>
            <a:off x="690717" y="2554067"/>
            <a:ext cx="10726622" cy="4059617"/>
          </a:xfrm>
        </p:spPr>
        <p:txBody>
          <a:bodyPr vert="horz" lIns="91440" tIns="45720" rIns="91440" bIns="45720" rtlCol="0" anchor="t">
            <a:normAutofit fontScale="92500" lnSpcReduction="20000"/>
          </a:bodyPr>
          <a:lstStyle/>
          <a:p>
            <a:pPr algn="l"/>
            <a:r>
              <a:rPr lang="fr-CA" dirty="0">
                <a:latin typeface="Arial"/>
                <a:cs typeface="Arial"/>
              </a:rPr>
              <a:t>L’hépatite B se transmet lors de rapports sexuels oraux, anaux ou vaginaux. </a:t>
            </a:r>
            <a:endParaRPr lang="fr-CA" dirty="0"/>
          </a:p>
          <a:p>
            <a:pPr algn="l"/>
            <a:endParaRPr lang="fr-CA" dirty="0">
              <a:latin typeface="Arial"/>
              <a:cs typeface="Arial"/>
            </a:endParaRPr>
          </a:p>
          <a:p>
            <a:pPr algn="l"/>
            <a:r>
              <a:rPr lang="fr-CA" dirty="0">
                <a:latin typeface="Arial"/>
                <a:cs typeface="Arial"/>
              </a:rPr>
              <a:t> Symptômes possibles</a:t>
            </a:r>
            <a:endParaRPr lang="fr-CA" dirty="0"/>
          </a:p>
          <a:p>
            <a:pPr lvl="1"/>
            <a:r>
              <a:rPr lang="fr-CA" dirty="0">
                <a:latin typeface="Arial"/>
                <a:cs typeface="Arial"/>
              </a:rPr>
              <a:t>Symptômes semblables à ceux de la grippe</a:t>
            </a:r>
            <a:endParaRPr lang="fr-CA" dirty="0">
              <a:latin typeface="Calibri" panose="020F0502020204030204"/>
              <a:cs typeface="Calibri" panose="020F0502020204030204"/>
            </a:endParaRPr>
          </a:p>
          <a:p>
            <a:pPr lvl="1"/>
            <a:r>
              <a:rPr lang="fr-CA" dirty="0">
                <a:latin typeface="Arial"/>
                <a:cs typeface="Arial"/>
              </a:rPr>
              <a:t>Douleurs articulaires</a:t>
            </a:r>
            <a:endParaRPr lang="fr-CA" dirty="0">
              <a:latin typeface="Calibri" panose="020F0502020204030204"/>
              <a:cs typeface="Calibri" panose="020F0502020204030204"/>
            </a:endParaRPr>
          </a:p>
          <a:p>
            <a:pPr lvl="1"/>
            <a:r>
              <a:rPr lang="fr-CA" dirty="0">
                <a:latin typeface="Arial"/>
                <a:cs typeface="Arial"/>
              </a:rPr>
              <a:t>Jaunisse (jaunissement de la peau et du blanc des yeux)</a:t>
            </a:r>
          </a:p>
          <a:p>
            <a:pPr marL="457200" lvl="1" indent="0" algn="l">
              <a:buNone/>
            </a:pPr>
            <a:endParaRPr lang="fr-CA" dirty="0">
              <a:latin typeface="Arial"/>
              <a:cs typeface="Arial"/>
            </a:endParaRPr>
          </a:p>
          <a:p>
            <a:pPr algn="l"/>
            <a:r>
              <a:rPr lang="fr-CA" dirty="0">
                <a:latin typeface="Arial"/>
                <a:cs typeface="Arial"/>
              </a:rPr>
              <a:t>On ne peut pas guérir l’hépatite B.</a:t>
            </a:r>
          </a:p>
          <a:p>
            <a:pPr algn="l"/>
            <a:endParaRPr lang="fr-CA" dirty="0">
              <a:latin typeface="Arial"/>
              <a:cs typeface="Arial"/>
            </a:endParaRPr>
          </a:p>
          <a:p>
            <a:pPr algn="l"/>
            <a:r>
              <a:rPr lang="fr-CA" dirty="0">
                <a:latin typeface="Arial"/>
                <a:cs typeface="Arial"/>
              </a:rPr>
              <a:t>L’hépatite B est une maladie évitable par la vaccination. </a:t>
            </a:r>
            <a:endParaRPr lang="fr-CA" dirty="0"/>
          </a:p>
          <a:p>
            <a:pPr algn="l"/>
            <a:endParaRPr lang="fr-CA" dirty="0">
              <a:latin typeface="Arial"/>
              <a:cs typeface="Arial"/>
            </a:endParaRPr>
          </a:p>
          <a:p>
            <a:pPr algn="l"/>
            <a:endParaRPr lang="en-US" dirty="0"/>
          </a:p>
          <a:p>
            <a:pPr marL="0" indent="0" algn="l">
              <a:buNone/>
            </a:pPr>
            <a:endParaRPr lang="en-US" dirty="0"/>
          </a:p>
          <a:p>
            <a:pPr marL="0" indent="0">
              <a:buNone/>
            </a:pPr>
            <a:endParaRPr lang="en-US" dirty="0"/>
          </a:p>
        </p:txBody>
      </p:sp>
      <p:pic>
        <p:nvPicPr>
          <p:cNvPr id="49" name="Picture 17" descr="Icon&#10;&#10;Description automatically generated">
            <a:extLst>
              <a:ext uri="{FF2B5EF4-FFF2-40B4-BE49-F238E27FC236}">
                <a16:creationId xmlns:a16="http://schemas.microsoft.com/office/drawing/2014/main" id="{68E46D26-A303-2524-7C36-FE2678BF62F4}"/>
              </a:ext>
            </a:extLst>
          </p:cNvPr>
          <p:cNvPicPr>
            <a:picLocks noChangeAspect="1"/>
          </p:cNvPicPr>
          <p:nvPr>
            <p:custDataLst>
              <p:tags r:id="rId3"/>
            </p:custDataLst>
          </p:nvPr>
        </p:nvPicPr>
        <p:blipFill>
          <a:blip r:embed="rId18"/>
          <a:stretch>
            <a:fillRect/>
          </a:stretch>
        </p:blipFill>
        <p:spPr>
          <a:xfrm rot="1140000">
            <a:off x="10077402" y="301154"/>
            <a:ext cx="442146" cy="473485"/>
          </a:xfrm>
          <a:prstGeom prst="rect">
            <a:avLst/>
          </a:prstGeom>
        </p:spPr>
      </p:pic>
      <p:pic>
        <p:nvPicPr>
          <p:cNvPr id="51" name="Picture 17" descr="Icon&#10;&#10;Description automatically generated">
            <a:extLst>
              <a:ext uri="{FF2B5EF4-FFF2-40B4-BE49-F238E27FC236}">
                <a16:creationId xmlns:a16="http://schemas.microsoft.com/office/drawing/2014/main" id="{B093158C-CE29-3880-55B7-994DD597D89D}"/>
              </a:ext>
            </a:extLst>
          </p:cNvPr>
          <p:cNvPicPr>
            <a:picLocks noChangeAspect="1"/>
          </p:cNvPicPr>
          <p:nvPr>
            <p:custDataLst>
              <p:tags r:id="rId4"/>
            </p:custDataLst>
          </p:nvPr>
        </p:nvPicPr>
        <p:blipFill>
          <a:blip r:embed="rId18"/>
          <a:stretch>
            <a:fillRect/>
          </a:stretch>
        </p:blipFill>
        <p:spPr>
          <a:xfrm rot="1140000">
            <a:off x="10519853" y="1394992"/>
            <a:ext cx="442146" cy="473485"/>
          </a:xfrm>
          <a:prstGeom prst="rect">
            <a:avLst/>
          </a:prstGeom>
        </p:spPr>
      </p:pic>
      <p:pic>
        <p:nvPicPr>
          <p:cNvPr id="53" name="Picture 17" descr="Icon&#10;&#10;Description automatically generated">
            <a:extLst>
              <a:ext uri="{FF2B5EF4-FFF2-40B4-BE49-F238E27FC236}">
                <a16:creationId xmlns:a16="http://schemas.microsoft.com/office/drawing/2014/main" id="{E3D53B6D-AA47-3069-E06A-412D53474FAA}"/>
              </a:ext>
            </a:extLst>
          </p:cNvPr>
          <p:cNvPicPr>
            <a:picLocks noChangeAspect="1"/>
          </p:cNvPicPr>
          <p:nvPr>
            <p:custDataLst>
              <p:tags r:id="rId5"/>
            </p:custDataLst>
          </p:nvPr>
        </p:nvPicPr>
        <p:blipFill>
          <a:blip r:embed="rId18"/>
          <a:stretch>
            <a:fillRect/>
          </a:stretch>
        </p:blipFill>
        <p:spPr>
          <a:xfrm rot="1140000">
            <a:off x="11183531" y="1935766"/>
            <a:ext cx="442146" cy="473485"/>
          </a:xfrm>
          <a:prstGeom prst="rect">
            <a:avLst/>
          </a:prstGeom>
        </p:spPr>
      </p:pic>
      <p:pic>
        <p:nvPicPr>
          <p:cNvPr id="55" name="Picture 17" descr="Icon&#10;&#10;Description automatically generated">
            <a:extLst>
              <a:ext uri="{FF2B5EF4-FFF2-40B4-BE49-F238E27FC236}">
                <a16:creationId xmlns:a16="http://schemas.microsoft.com/office/drawing/2014/main" id="{2268BEDB-A921-ED9B-4DFF-E11DE54FC7B8}"/>
              </a:ext>
            </a:extLst>
          </p:cNvPr>
          <p:cNvPicPr>
            <a:picLocks noChangeAspect="1"/>
          </p:cNvPicPr>
          <p:nvPr>
            <p:custDataLst>
              <p:tags r:id="rId6"/>
            </p:custDataLst>
          </p:nvPr>
        </p:nvPicPr>
        <p:blipFill>
          <a:blip r:embed="rId18"/>
          <a:stretch>
            <a:fillRect/>
          </a:stretch>
        </p:blipFill>
        <p:spPr>
          <a:xfrm rot="1140000">
            <a:off x="11085208" y="964831"/>
            <a:ext cx="442146" cy="473485"/>
          </a:xfrm>
          <a:prstGeom prst="rect">
            <a:avLst/>
          </a:prstGeom>
        </p:spPr>
      </p:pic>
      <p:pic>
        <p:nvPicPr>
          <p:cNvPr id="57" name="Picture 17" descr="Icon&#10;&#10;Description automatically generated">
            <a:extLst>
              <a:ext uri="{FF2B5EF4-FFF2-40B4-BE49-F238E27FC236}">
                <a16:creationId xmlns:a16="http://schemas.microsoft.com/office/drawing/2014/main" id="{1F4DB147-6964-A488-C953-62B50C423CE7}"/>
              </a:ext>
            </a:extLst>
          </p:cNvPr>
          <p:cNvPicPr>
            <a:picLocks noChangeAspect="1"/>
          </p:cNvPicPr>
          <p:nvPr>
            <p:custDataLst>
              <p:tags r:id="rId7"/>
            </p:custDataLst>
          </p:nvPr>
        </p:nvPicPr>
        <p:blipFill>
          <a:blip r:embed="rId18"/>
          <a:stretch>
            <a:fillRect/>
          </a:stretch>
        </p:blipFill>
        <p:spPr>
          <a:xfrm rot="1140000">
            <a:off x="10802531" y="129089"/>
            <a:ext cx="442146" cy="473485"/>
          </a:xfrm>
          <a:prstGeom prst="rect">
            <a:avLst/>
          </a:prstGeom>
        </p:spPr>
      </p:pic>
      <p:pic>
        <p:nvPicPr>
          <p:cNvPr id="59" name="Picture 17" descr="Icon&#10;&#10;Description automatically generated">
            <a:extLst>
              <a:ext uri="{FF2B5EF4-FFF2-40B4-BE49-F238E27FC236}">
                <a16:creationId xmlns:a16="http://schemas.microsoft.com/office/drawing/2014/main" id="{8A816467-108C-4955-1249-40D0B861F13B}"/>
              </a:ext>
            </a:extLst>
          </p:cNvPr>
          <p:cNvPicPr>
            <a:picLocks noChangeAspect="1"/>
          </p:cNvPicPr>
          <p:nvPr>
            <p:custDataLst>
              <p:tags r:id="rId8"/>
            </p:custDataLst>
          </p:nvPr>
        </p:nvPicPr>
        <p:blipFill>
          <a:blip r:embed="rId18"/>
          <a:stretch>
            <a:fillRect/>
          </a:stretch>
        </p:blipFill>
        <p:spPr>
          <a:xfrm rot="1140000">
            <a:off x="11761176" y="239702"/>
            <a:ext cx="442146" cy="473485"/>
          </a:xfrm>
          <a:prstGeom prst="rect">
            <a:avLst/>
          </a:prstGeom>
        </p:spPr>
      </p:pic>
      <p:pic>
        <p:nvPicPr>
          <p:cNvPr id="61" name="Picture 17" descr="Icon&#10;&#10;Description automatically generated">
            <a:extLst>
              <a:ext uri="{FF2B5EF4-FFF2-40B4-BE49-F238E27FC236}">
                <a16:creationId xmlns:a16="http://schemas.microsoft.com/office/drawing/2014/main" id="{CF449545-AEDA-4D96-F497-956B718AA45B}"/>
              </a:ext>
            </a:extLst>
          </p:cNvPr>
          <p:cNvPicPr>
            <a:picLocks noChangeAspect="1"/>
          </p:cNvPicPr>
          <p:nvPr>
            <p:custDataLst>
              <p:tags r:id="rId9"/>
            </p:custDataLst>
          </p:nvPr>
        </p:nvPicPr>
        <p:blipFill>
          <a:blip r:embed="rId18"/>
          <a:stretch>
            <a:fillRect/>
          </a:stretch>
        </p:blipFill>
        <p:spPr>
          <a:xfrm rot="1140000">
            <a:off x="11847208" y="1259799"/>
            <a:ext cx="442146" cy="473485"/>
          </a:xfrm>
          <a:prstGeom prst="rect">
            <a:avLst/>
          </a:prstGeom>
        </p:spPr>
      </p:pic>
      <p:pic>
        <p:nvPicPr>
          <p:cNvPr id="63" name="Picture 17" descr="Icon&#10;&#10;Description automatically generated">
            <a:extLst>
              <a:ext uri="{FF2B5EF4-FFF2-40B4-BE49-F238E27FC236}">
                <a16:creationId xmlns:a16="http://schemas.microsoft.com/office/drawing/2014/main" id="{8D6C05A8-CD51-A922-62C8-C5A0376AD629}"/>
              </a:ext>
            </a:extLst>
          </p:cNvPr>
          <p:cNvPicPr>
            <a:picLocks noChangeAspect="1"/>
          </p:cNvPicPr>
          <p:nvPr>
            <p:custDataLst>
              <p:tags r:id="rId10"/>
            </p:custDataLst>
          </p:nvPr>
        </p:nvPicPr>
        <p:blipFill>
          <a:blip r:embed="rId18"/>
          <a:stretch>
            <a:fillRect/>
          </a:stretch>
        </p:blipFill>
        <p:spPr>
          <a:xfrm rot="1140000">
            <a:off x="11847208" y="2451960"/>
            <a:ext cx="442146" cy="473485"/>
          </a:xfrm>
          <a:prstGeom prst="rect">
            <a:avLst/>
          </a:prstGeom>
        </p:spPr>
      </p:pic>
      <p:pic>
        <p:nvPicPr>
          <p:cNvPr id="65" name="Picture 17" descr="Icon&#10;&#10;Description automatically generated">
            <a:extLst>
              <a:ext uri="{FF2B5EF4-FFF2-40B4-BE49-F238E27FC236}">
                <a16:creationId xmlns:a16="http://schemas.microsoft.com/office/drawing/2014/main" id="{6AF28003-3755-DA62-3FFF-561704E1D651}"/>
              </a:ext>
            </a:extLst>
          </p:cNvPr>
          <p:cNvPicPr>
            <a:picLocks noChangeAspect="1"/>
          </p:cNvPicPr>
          <p:nvPr>
            <p:custDataLst>
              <p:tags r:id="rId11"/>
            </p:custDataLst>
          </p:nvPr>
        </p:nvPicPr>
        <p:blipFill>
          <a:blip r:embed="rId18"/>
          <a:stretch>
            <a:fillRect/>
          </a:stretch>
        </p:blipFill>
        <p:spPr>
          <a:xfrm rot="1140000">
            <a:off x="11478498" y="3484347"/>
            <a:ext cx="442146" cy="473485"/>
          </a:xfrm>
          <a:prstGeom prst="rect">
            <a:avLst/>
          </a:prstGeom>
        </p:spPr>
      </p:pic>
      <p:pic>
        <p:nvPicPr>
          <p:cNvPr id="67" name="Picture 17" descr="Icon&#10;&#10;Description automatically generated">
            <a:extLst>
              <a:ext uri="{FF2B5EF4-FFF2-40B4-BE49-F238E27FC236}">
                <a16:creationId xmlns:a16="http://schemas.microsoft.com/office/drawing/2014/main" id="{A81A2A01-6403-83BD-2B17-39DE7FBC6B2E}"/>
              </a:ext>
            </a:extLst>
          </p:cNvPr>
          <p:cNvPicPr>
            <a:picLocks noChangeAspect="1"/>
          </p:cNvPicPr>
          <p:nvPr>
            <p:custDataLst>
              <p:tags r:id="rId12"/>
            </p:custDataLst>
          </p:nvPr>
        </p:nvPicPr>
        <p:blipFill>
          <a:blip r:embed="rId18"/>
          <a:stretch>
            <a:fillRect/>
          </a:stretch>
        </p:blipFill>
        <p:spPr>
          <a:xfrm rot="1140000">
            <a:off x="11957821" y="4320089"/>
            <a:ext cx="442146" cy="473485"/>
          </a:xfrm>
          <a:prstGeom prst="rect">
            <a:avLst/>
          </a:prstGeom>
        </p:spPr>
      </p:pic>
      <p:pic>
        <p:nvPicPr>
          <p:cNvPr id="69" name="Picture 17" descr="Icon&#10;&#10;Description automatically generated">
            <a:extLst>
              <a:ext uri="{FF2B5EF4-FFF2-40B4-BE49-F238E27FC236}">
                <a16:creationId xmlns:a16="http://schemas.microsoft.com/office/drawing/2014/main" id="{217BA852-D3A3-BD20-476A-46A339E6EFE8}"/>
              </a:ext>
            </a:extLst>
          </p:cNvPr>
          <p:cNvPicPr>
            <a:picLocks noChangeAspect="1"/>
          </p:cNvPicPr>
          <p:nvPr>
            <p:custDataLst>
              <p:tags r:id="rId13"/>
            </p:custDataLst>
          </p:nvPr>
        </p:nvPicPr>
        <p:blipFill>
          <a:blip r:embed="rId18"/>
          <a:stretch>
            <a:fillRect/>
          </a:stretch>
        </p:blipFill>
        <p:spPr>
          <a:xfrm rot="1140000">
            <a:off x="11269563" y="4553605"/>
            <a:ext cx="442146" cy="473485"/>
          </a:xfrm>
          <a:prstGeom prst="rect">
            <a:avLst/>
          </a:prstGeom>
        </p:spPr>
      </p:pic>
      <p:pic>
        <p:nvPicPr>
          <p:cNvPr id="71" name="Picture 17" descr="Icon&#10;&#10;Description automatically generated">
            <a:extLst>
              <a:ext uri="{FF2B5EF4-FFF2-40B4-BE49-F238E27FC236}">
                <a16:creationId xmlns:a16="http://schemas.microsoft.com/office/drawing/2014/main" id="{848B98C5-A576-3154-FD59-39F618BC1213}"/>
              </a:ext>
            </a:extLst>
          </p:cNvPr>
          <p:cNvPicPr>
            <a:picLocks noChangeAspect="1"/>
          </p:cNvPicPr>
          <p:nvPr>
            <p:custDataLst>
              <p:tags r:id="rId14"/>
            </p:custDataLst>
          </p:nvPr>
        </p:nvPicPr>
        <p:blipFill>
          <a:blip r:embed="rId18"/>
          <a:stretch>
            <a:fillRect/>
          </a:stretch>
        </p:blipFill>
        <p:spPr>
          <a:xfrm rot="1140000">
            <a:off x="11896369" y="5340186"/>
            <a:ext cx="442146" cy="473485"/>
          </a:xfrm>
          <a:prstGeom prst="rect">
            <a:avLst/>
          </a:prstGeom>
        </p:spPr>
      </p:pic>
      <p:pic>
        <p:nvPicPr>
          <p:cNvPr id="73" name="Picture 17" descr="Icon&#10;&#10;Description automatically generated">
            <a:extLst>
              <a:ext uri="{FF2B5EF4-FFF2-40B4-BE49-F238E27FC236}">
                <a16:creationId xmlns:a16="http://schemas.microsoft.com/office/drawing/2014/main" id="{57091AED-DE11-729D-727B-B0BAA1111BA2}"/>
              </a:ext>
            </a:extLst>
          </p:cNvPr>
          <p:cNvPicPr>
            <a:picLocks noChangeAspect="1"/>
          </p:cNvPicPr>
          <p:nvPr>
            <p:custDataLst>
              <p:tags r:id="rId15"/>
            </p:custDataLst>
          </p:nvPr>
        </p:nvPicPr>
        <p:blipFill>
          <a:blip r:embed="rId18"/>
          <a:stretch>
            <a:fillRect/>
          </a:stretch>
        </p:blipFill>
        <p:spPr>
          <a:xfrm rot="1140000">
            <a:off x="10360079" y="-239621"/>
            <a:ext cx="442146" cy="473485"/>
          </a:xfrm>
          <a:prstGeom prst="rect">
            <a:avLst/>
          </a:prstGeom>
        </p:spPr>
      </p:pic>
    </p:spTree>
    <p:extLst>
      <p:ext uri="{BB962C8B-B14F-4D97-AF65-F5344CB8AC3E}">
        <p14:creationId xmlns:p14="http://schemas.microsoft.com/office/powerpoint/2010/main" val="4002227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descr="Diagram, icon&#10;&#10;Description automatically generated">
            <a:extLst>
              <a:ext uri="{FF2B5EF4-FFF2-40B4-BE49-F238E27FC236}">
                <a16:creationId xmlns:a16="http://schemas.microsoft.com/office/drawing/2014/main" id="{00532DE3-EDE3-FEC0-F82B-4992BE22C05D}"/>
              </a:ext>
            </a:extLst>
          </p:cNvPr>
          <p:cNvPicPr>
            <a:picLocks noChangeAspect="1"/>
          </p:cNvPicPr>
          <p:nvPr>
            <p:custDataLst>
              <p:tags r:id="rId1"/>
            </p:custDataLst>
          </p:nvPr>
        </p:nvPicPr>
        <p:blipFill>
          <a:blip r:embed="rId21"/>
          <a:stretch>
            <a:fillRect/>
          </a:stretch>
        </p:blipFill>
        <p:spPr>
          <a:xfrm rot="-1620000">
            <a:off x="734193" y="6418775"/>
            <a:ext cx="866775" cy="657225"/>
          </a:xfrm>
          <a:prstGeom prst="rect">
            <a:avLst/>
          </a:prstGeom>
        </p:spPr>
      </p:pic>
      <p:pic>
        <p:nvPicPr>
          <p:cNvPr id="4" name="Picture 4" descr="Diagram, icon&#10;&#10;Description automatically generated">
            <a:extLst>
              <a:ext uri="{FF2B5EF4-FFF2-40B4-BE49-F238E27FC236}">
                <a16:creationId xmlns:a16="http://schemas.microsoft.com/office/drawing/2014/main" id="{5080F56A-C99B-60C4-62D2-FD102BA7E06F}"/>
              </a:ext>
            </a:extLst>
          </p:cNvPr>
          <p:cNvPicPr>
            <a:picLocks noChangeAspect="1"/>
          </p:cNvPicPr>
          <p:nvPr>
            <p:custDataLst>
              <p:tags r:id="rId2"/>
            </p:custDataLst>
          </p:nvPr>
        </p:nvPicPr>
        <p:blipFill>
          <a:blip r:embed="rId21"/>
          <a:stretch>
            <a:fillRect/>
          </a:stretch>
        </p:blipFill>
        <p:spPr>
          <a:xfrm rot="2100000">
            <a:off x="8478582" y="6406484"/>
            <a:ext cx="866775" cy="657225"/>
          </a:xfrm>
          <a:prstGeom prst="rect">
            <a:avLst/>
          </a:prstGeom>
        </p:spPr>
      </p:pic>
      <p:pic>
        <p:nvPicPr>
          <p:cNvPr id="5" name="Picture 5" descr="Diagram, icon&#10;&#10;Description automatically generated">
            <a:extLst>
              <a:ext uri="{FF2B5EF4-FFF2-40B4-BE49-F238E27FC236}">
                <a16:creationId xmlns:a16="http://schemas.microsoft.com/office/drawing/2014/main" id="{2789C5AD-835C-914D-F908-C28518F2F7ED}"/>
              </a:ext>
            </a:extLst>
          </p:cNvPr>
          <p:cNvPicPr>
            <a:picLocks noChangeAspect="1"/>
          </p:cNvPicPr>
          <p:nvPr>
            <p:custDataLst>
              <p:tags r:id="rId3"/>
            </p:custDataLst>
          </p:nvPr>
        </p:nvPicPr>
        <p:blipFill>
          <a:blip r:embed="rId21"/>
          <a:stretch>
            <a:fillRect/>
          </a:stretch>
        </p:blipFill>
        <p:spPr>
          <a:xfrm rot="2160000">
            <a:off x="8341901" y="5484711"/>
            <a:ext cx="866775" cy="657225"/>
          </a:xfrm>
          <a:prstGeom prst="rect">
            <a:avLst/>
          </a:prstGeom>
        </p:spPr>
      </p:pic>
      <p:pic>
        <p:nvPicPr>
          <p:cNvPr id="7" name="Picture 7" descr="Diagram, icon&#10;&#10;Description automatically generated">
            <a:extLst>
              <a:ext uri="{FF2B5EF4-FFF2-40B4-BE49-F238E27FC236}">
                <a16:creationId xmlns:a16="http://schemas.microsoft.com/office/drawing/2014/main" id="{2AAC6199-BED5-8022-E7A7-324E3F2AE9C0}"/>
              </a:ext>
            </a:extLst>
          </p:cNvPr>
          <p:cNvPicPr>
            <a:picLocks noChangeAspect="1"/>
          </p:cNvPicPr>
          <p:nvPr>
            <p:custDataLst>
              <p:tags r:id="rId4"/>
            </p:custDataLst>
          </p:nvPr>
        </p:nvPicPr>
        <p:blipFill>
          <a:blip r:embed="rId21"/>
          <a:stretch>
            <a:fillRect/>
          </a:stretch>
        </p:blipFill>
        <p:spPr>
          <a:xfrm>
            <a:off x="-224452" y="4808743"/>
            <a:ext cx="866775" cy="657225"/>
          </a:xfrm>
          <a:prstGeom prst="rect">
            <a:avLst/>
          </a:prstGeom>
        </p:spPr>
      </p:pic>
      <p:pic>
        <p:nvPicPr>
          <p:cNvPr id="10" name="Picture 10" descr="Diagram, icon&#10;&#10;Description automatically generated">
            <a:extLst>
              <a:ext uri="{FF2B5EF4-FFF2-40B4-BE49-F238E27FC236}">
                <a16:creationId xmlns:a16="http://schemas.microsoft.com/office/drawing/2014/main" id="{85B76FCB-AA71-E106-CD63-D7C5B8577975}"/>
              </a:ext>
            </a:extLst>
          </p:cNvPr>
          <p:cNvPicPr>
            <a:picLocks noChangeAspect="1"/>
          </p:cNvPicPr>
          <p:nvPr>
            <p:custDataLst>
              <p:tags r:id="rId5"/>
            </p:custDataLst>
          </p:nvPr>
        </p:nvPicPr>
        <p:blipFill>
          <a:blip r:embed="rId21"/>
          <a:stretch>
            <a:fillRect/>
          </a:stretch>
        </p:blipFill>
        <p:spPr>
          <a:xfrm rot="-1440000">
            <a:off x="3197629" y="6220716"/>
            <a:ext cx="866775" cy="657225"/>
          </a:xfrm>
          <a:prstGeom prst="rect">
            <a:avLst/>
          </a:prstGeom>
        </p:spPr>
      </p:pic>
      <p:pic>
        <p:nvPicPr>
          <p:cNvPr id="11" name="Picture 11" descr="Diagram, icon&#10;&#10;Description automatically generated">
            <a:extLst>
              <a:ext uri="{FF2B5EF4-FFF2-40B4-BE49-F238E27FC236}">
                <a16:creationId xmlns:a16="http://schemas.microsoft.com/office/drawing/2014/main" id="{5D0461C6-B313-3C9F-6675-6BDE20A8325B}"/>
              </a:ext>
            </a:extLst>
          </p:cNvPr>
          <p:cNvPicPr>
            <a:picLocks noChangeAspect="1"/>
          </p:cNvPicPr>
          <p:nvPr>
            <p:custDataLst>
              <p:tags r:id="rId6"/>
            </p:custDataLst>
          </p:nvPr>
        </p:nvPicPr>
        <p:blipFill>
          <a:blip r:embed="rId21"/>
          <a:stretch>
            <a:fillRect/>
          </a:stretch>
        </p:blipFill>
        <p:spPr>
          <a:xfrm>
            <a:off x="7005349" y="5986558"/>
            <a:ext cx="866775" cy="657225"/>
          </a:xfrm>
          <a:prstGeom prst="rect">
            <a:avLst/>
          </a:prstGeom>
        </p:spPr>
      </p:pic>
      <p:pic>
        <p:nvPicPr>
          <p:cNvPr id="12" name="Picture 12" descr="Diagram, icon&#10;&#10;Description automatically generated">
            <a:extLst>
              <a:ext uri="{FF2B5EF4-FFF2-40B4-BE49-F238E27FC236}">
                <a16:creationId xmlns:a16="http://schemas.microsoft.com/office/drawing/2014/main" id="{5ED45B01-58E6-2A7C-3DD3-7117DB4724C8}"/>
              </a:ext>
            </a:extLst>
          </p:cNvPr>
          <p:cNvPicPr>
            <a:picLocks noChangeAspect="1"/>
          </p:cNvPicPr>
          <p:nvPr>
            <p:custDataLst>
              <p:tags r:id="rId7"/>
            </p:custDataLst>
          </p:nvPr>
        </p:nvPicPr>
        <p:blipFill>
          <a:blip r:embed="rId21"/>
          <a:stretch>
            <a:fillRect/>
          </a:stretch>
        </p:blipFill>
        <p:spPr>
          <a:xfrm rot="18720000">
            <a:off x="9214515" y="5767388"/>
            <a:ext cx="866775" cy="657225"/>
          </a:xfrm>
          <a:prstGeom prst="rect">
            <a:avLst/>
          </a:prstGeom>
        </p:spPr>
      </p:pic>
      <p:pic>
        <p:nvPicPr>
          <p:cNvPr id="14" name="Picture 14" descr="Diagram, icon&#10;&#10;Description automatically generated">
            <a:extLst>
              <a:ext uri="{FF2B5EF4-FFF2-40B4-BE49-F238E27FC236}">
                <a16:creationId xmlns:a16="http://schemas.microsoft.com/office/drawing/2014/main" id="{1ABFE483-7F21-23E1-D54C-82933F44DF5A}"/>
              </a:ext>
            </a:extLst>
          </p:cNvPr>
          <p:cNvPicPr>
            <a:picLocks noChangeAspect="1"/>
          </p:cNvPicPr>
          <p:nvPr>
            <p:custDataLst>
              <p:tags r:id="rId8"/>
            </p:custDataLst>
          </p:nvPr>
        </p:nvPicPr>
        <p:blipFill>
          <a:blip r:embed="rId21"/>
          <a:stretch>
            <a:fillRect/>
          </a:stretch>
        </p:blipFill>
        <p:spPr>
          <a:xfrm rot="-2220000">
            <a:off x="11561968" y="6406484"/>
            <a:ext cx="866775" cy="657225"/>
          </a:xfrm>
          <a:prstGeom prst="rect">
            <a:avLst/>
          </a:prstGeom>
        </p:spPr>
      </p:pic>
      <p:pic>
        <p:nvPicPr>
          <p:cNvPr id="16" name="Picture 16" descr="Diagram, icon&#10;&#10;Description automatically generated">
            <a:extLst>
              <a:ext uri="{FF2B5EF4-FFF2-40B4-BE49-F238E27FC236}">
                <a16:creationId xmlns:a16="http://schemas.microsoft.com/office/drawing/2014/main" id="{633A9D25-6F16-11F9-A53D-5D31BA8E93E5}"/>
              </a:ext>
            </a:extLst>
          </p:cNvPr>
          <p:cNvPicPr>
            <a:picLocks noChangeAspect="1"/>
          </p:cNvPicPr>
          <p:nvPr>
            <p:custDataLst>
              <p:tags r:id="rId9"/>
            </p:custDataLst>
          </p:nvPr>
        </p:nvPicPr>
        <p:blipFill>
          <a:blip r:embed="rId21"/>
          <a:stretch>
            <a:fillRect/>
          </a:stretch>
        </p:blipFill>
        <p:spPr>
          <a:xfrm rot="-2340000">
            <a:off x="2114461" y="6367608"/>
            <a:ext cx="866775" cy="657225"/>
          </a:xfrm>
          <a:prstGeom prst="rect">
            <a:avLst/>
          </a:prstGeom>
        </p:spPr>
      </p:pic>
      <p:pic>
        <p:nvPicPr>
          <p:cNvPr id="17" name="Picture 17" descr="Diagram, icon&#10;&#10;Description automatically generated">
            <a:extLst>
              <a:ext uri="{FF2B5EF4-FFF2-40B4-BE49-F238E27FC236}">
                <a16:creationId xmlns:a16="http://schemas.microsoft.com/office/drawing/2014/main" id="{8AE28686-E280-A52B-8F19-5F30A93E8266}"/>
              </a:ext>
            </a:extLst>
          </p:cNvPr>
          <p:cNvPicPr>
            <a:picLocks noChangeAspect="1"/>
          </p:cNvPicPr>
          <p:nvPr>
            <p:custDataLst>
              <p:tags r:id="rId10"/>
            </p:custDataLst>
          </p:nvPr>
        </p:nvPicPr>
        <p:blipFill>
          <a:blip r:embed="rId21"/>
          <a:stretch>
            <a:fillRect/>
          </a:stretch>
        </p:blipFill>
        <p:spPr>
          <a:xfrm>
            <a:off x="4176005" y="6127696"/>
            <a:ext cx="866775" cy="657225"/>
          </a:xfrm>
          <a:prstGeom prst="rect">
            <a:avLst/>
          </a:prstGeom>
        </p:spPr>
      </p:pic>
      <p:pic>
        <p:nvPicPr>
          <p:cNvPr id="19" name="Picture 19" descr="Diagram, icon&#10;&#10;Description automatically generated">
            <a:extLst>
              <a:ext uri="{FF2B5EF4-FFF2-40B4-BE49-F238E27FC236}">
                <a16:creationId xmlns:a16="http://schemas.microsoft.com/office/drawing/2014/main" id="{B8C97E71-95D0-592A-E568-EE017EA9D367}"/>
              </a:ext>
            </a:extLst>
          </p:cNvPr>
          <p:cNvPicPr>
            <a:picLocks noChangeAspect="1"/>
          </p:cNvPicPr>
          <p:nvPr>
            <p:custDataLst>
              <p:tags r:id="rId11"/>
            </p:custDataLst>
          </p:nvPr>
        </p:nvPicPr>
        <p:blipFill>
          <a:blip r:embed="rId21"/>
          <a:stretch>
            <a:fillRect/>
          </a:stretch>
        </p:blipFill>
        <p:spPr>
          <a:xfrm rot="-1980000">
            <a:off x="5914811" y="6498195"/>
            <a:ext cx="866775" cy="657225"/>
          </a:xfrm>
          <a:prstGeom prst="rect">
            <a:avLst/>
          </a:prstGeom>
        </p:spPr>
      </p:pic>
      <p:pic>
        <p:nvPicPr>
          <p:cNvPr id="20" name="Picture 20" descr="Diagram, icon&#10;&#10;Description automatically generated">
            <a:extLst>
              <a:ext uri="{FF2B5EF4-FFF2-40B4-BE49-F238E27FC236}">
                <a16:creationId xmlns:a16="http://schemas.microsoft.com/office/drawing/2014/main" id="{80A1C304-EE8D-BDD3-83EF-226AFBC3C439}"/>
              </a:ext>
            </a:extLst>
          </p:cNvPr>
          <p:cNvPicPr>
            <a:picLocks noChangeAspect="1"/>
          </p:cNvPicPr>
          <p:nvPr>
            <p:custDataLst>
              <p:tags r:id="rId12"/>
            </p:custDataLst>
          </p:nvPr>
        </p:nvPicPr>
        <p:blipFill>
          <a:blip r:embed="rId21"/>
          <a:stretch>
            <a:fillRect/>
          </a:stretch>
        </p:blipFill>
        <p:spPr>
          <a:xfrm>
            <a:off x="-433388" y="6148388"/>
            <a:ext cx="866775" cy="657225"/>
          </a:xfrm>
          <a:prstGeom prst="rect">
            <a:avLst/>
          </a:prstGeom>
        </p:spPr>
      </p:pic>
      <p:pic>
        <p:nvPicPr>
          <p:cNvPr id="23" name="Picture 23" descr="Diagram, icon&#10;&#10;Description automatically generated">
            <a:extLst>
              <a:ext uri="{FF2B5EF4-FFF2-40B4-BE49-F238E27FC236}">
                <a16:creationId xmlns:a16="http://schemas.microsoft.com/office/drawing/2014/main" id="{850C0BCE-A38C-D5F6-EED8-B05CF16919FF}"/>
              </a:ext>
            </a:extLst>
          </p:cNvPr>
          <p:cNvPicPr>
            <a:picLocks noChangeAspect="1"/>
          </p:cNvPicPr>
          <p:nvPr>
            <p:custDataLst>
              <p:tags r:id="rId13"/>
            </p:custDataLst>
          </p:nvPr>
        </p:nvPicPr>
        <p:blipFill>
          <a:blip r:embed="rId21"/>
          <a:stretch>
            <a:fillRect/>
          </a:stretch>
        </p:blipFill>
        <p:spPr>
          <a:xfrm>
            <a:off x="9921688" y="5022038"/>
            <a:ext cx="866775" cy="657225"/>
          </a:xfrm>
          <a:prstGeom prst="rect">
            <a:avLst/>
          </a:prstGeom>
        </p:spPr>
      </p:pic>
      <p:pic>
        <p:nvPicPr>
          <p:cNvPr id="27" name="Picture 14" descr="Diagram, icon&#10;&#10;Description automatically generated">
            <a:extLst>
              <a:ext uri="{FF2B5EF4-FFF2-40B4-BE49-F238E27FC236}">
                <a16:creationId xmlns:a16="http://schemas.microsoft.com/office/drawing/2014/main" id="{60A0F2EB-6208-2A4C-7C5A-D49208408C2E}"/>
              </a:ext>
            </a:extLst>
          </p:cNvPr>
          <p:cNvPicPr>
            <a:picLocks noChangeAspect="1"/>
          </p:cNvPicPr>
          <p:nvPr>
            <p:custDataLst>
              <p:tags r:id="rId14"/>
            </p:custDataLst>
          </p:nvPr>
        </p:nvPicPr>
        <p:blipFill>
          <a:blip r:embed="rId21"/>
          <a:stretch>
            <a:fillRect/>
          </a:stretch>
        </p:blipFill>
        <p:spPr>
          <a:xfrm>
            <a:off x="10701645" y="5816547"/>
            <a:ext cx="866775" cy="657225"/>
          </a:xfrm>
          <a:prstGeom prst="rect">
            <a:avLst/>
          </a:prstGeom>
        </p:spPr>
      </p:pic>
      <p:pic>
        <p:nvPicPr>
          <p:cNvPr id="28" name="Picture 14" descr="Diagram, icon&#10;&#10;Description automatically generated">
            <a:extLst>
              <a:ext uri="{FF2B5EF4-FFF2-40B4-BE49-F238E27FC236}">
                <a16:creationId xmlns:a16="http://schemas.microsoft.com/office/drawing/2014/main" id="{3D84A95C-0F86-B6EE-DD7B-88CA722AE5B3}"/>
              </a:ext>
            </a:extLst>
          </p:cNvPr>
          <p:cNvPicPr>
            <a:picLocks noChangeAspect="1"/>
          </p:cNvPicPr>
          <p:nvPr>
            <p:custDataLst>
              <p:tags r:id="rId15"/>
            </p:custDataLst>
          </p:nvPr>
        </p:nvPicPr>
        <p:blipFill>
          <a:blip r:embed="rId21"/>
          <a:stretch>
            <a:fillRect/>
          </a:stretch>
        </p:blipFill>
        <p:spPr>
          <a:xfrm>
            <a:off x="11635709" y="4157354"/>
            <a:ext cx="866775" cy="657225"/>
          </a:xfrm>
          <a:prstGeom prst="rect">
            <a:avLst/>
          </a:prstGeom>
        </p:spPr>
      </p:pic>
      <p:pic>
        <p:nvPicPr>
          <p:cNvPr id="29" name="Picture 14" descr="Diagram, icon&#10;&#10;Description automatically generated">
            <a:extLst>
              <a:ext uri="{FF2B5EF4-FFF2-40B4-BE49-F238E27FC236}">
                <a16:creationId xmlns:a16="http://schemas.microsoft.com/office/drawing/2014/main" id="{5D0985C1-1718-ECB8-AB52-5762CEFACE5D}"/>
              </a:ext>
            </a:extLst>
          </p:cNvPr>
          <p:cNvPicPr>
            <a:picLocks noChangeAspect="1"/>
          </p:cNvPicPr>
          <p:nvPr>
            <p:custDataLst>
              <p:tags r:id="rId16"/>
            </p:custDataLst>
          </p:nvPr>
        </p:nvPicPr>
        <p:blipFill>
          <a:blip r:embed="rId21"/>
          <a:stretch>
            <a:fillRect/>
          </a:stretch>
        </p:blipFill>
        <p:spPr>
          <a:xfrm>
            <a:off x="11451354" y="5140580"/>
            <a:ext cx="866775" cy="657225"/>
          </a:xfrm>
          <a:prstGeom prst="rect">
            <a:avLst/>
          </a:prstGeom>
        </p:spPr>
      </p:pic>
      <p:sp>
        <p:nvSpPr>
          <p:cNvPr id="30" name="Rectangle 2">
            <a:extLst>
              <a:ext uri="{FF2B5EF4-FFF2-40B4-BE49-F238E27FC236}">
                <a16:creationId xmlns:a16="http://schemas.microsoft.com/office/drawing/2014/main" id="{F8EB51AE-294D-4C05-80D3-DB76E54D8712}"/>
              </a:ext>
            </a:extLst>
          </p:cNvPr>
          <p:cNvSpPr>
            <a:spLocks noGrp="1" noChangeArrowheads="1"/>
          </p:cNvSpPr>
          <p:nvPr>
            <p:ph type="title"/>
            <p:custDataLst>
              <p:tags r:id="rId17"/>
            </p:custDataLst>
          </p:nvPr>
        </p:nvSpPr>
        <p:spPr>
          <a:xfrm>
            <a:off x="838200" y="935038"/>
            <a:ext cx="10515600" cy="1325562"/>
          </a:xfrm>
        </p:spPr>
        <p:txBody>
          <a:bodyPr/>
          <a:lstStyle/>
          <a:p>
            <a:r>
              <a:rPr lang="fr-CA" altLang="en-US" dirty="0">
                <a:solidFill>
                  <a:srgbClr val="006345"/>
                </a:solidFill>
                <a:latin typeface="Arial"/>
                <a:cs typeface="Arial"/>
              </a:rPr>
              <a:t>Le virus de l’immunodéficience humaine </a:t>
            </a:r>
            <a:r>
              <a:rPr lang="en-CA" altLang="en-US" dirty="0">
                <a:solidFill>
                  <a:srgbClr val="006345"/>
                </a:solidFill>
                <a:latin typeface="Arial"/>
                <a:cs typeface="Arial"/>
              </a:rPr>
              <a:t>(VIH)</a:t>
            </a:r>
            <a:endParaRPr lang="en-US" altLang="en-US" dirty="0">
              <a:solidFill>
                <a:srgbClr val="006345"/>
              </a:solidFill>
            </a:endParaRPr>
          </a:p>
        </p:txBody>
      </p:sp>
      <p:sp>
        <p:nvSpPr>
          <p:cNvPr id="26" name="Content Placeholder 2">
            <a:extLst>
              <a:ext uri="{FF2B5EF4-FFF2-40B4-BE49-F238E27FC236}">
                <a16:creationId xmlns:a16="http://schemas.microsoft.com/office/drawing/2014/main" id="{AE0E120E-AA17-442C-BC85-7EF5C6DC78A9}"/>
              </a:ext>
            </a:extLst>
          </p:cNvPr>
          <p:cNvSpPr>
            <a:spLocks noGrp="1"/>
          </p:cNvSpPr>
          <p:nvPr>
            <p:ph idx="1"/>
            <p:custDataLst>
              <p:tags r:id="rId18"/>
            </p:custDataLst>
          </p:nvPr>
        </p:nvSpPr>
        <p:spPr>
          <a:xfrm>
            <a:off x="838200" y="2089545"/>
            <a:ext cx="10515600" cy="4366764"/>
          </a:xfrm>
        </p:spPr>
        <p:txBody>
          <a:bodyPr vert="horz" lIns="91440" tIns="45720" rIns="91440" bIns="45720" rtlCol="0" anchor="t">
            <a:normAutofit lnSpcReduction="10000"/>
          </a:bodyPr>
          <a:lstStyle/>
          <a:p>
            <a:pPr algn="l">
              <a:lnSpc>
                <a:spcPct val="150000"/>
              </a:lnSpc>
              <a:spcBef>
                <a:spcPts val="600"/>
              </a:spcBef>
            </a:pPr>
            <a:r>
              <a:rPr lang="fr-CA" altLang="en-US" dirty="0"/>
              <a:t>Transmission </a:t>
            </a:r>
          </a:p>
          <a:p>
            <a:pPr lvl="1">
              <a:lnSpc>
                <a:spcPct val="110000"/>
              </a:lnSpc>
              <a:spcBef>
                <a:spcPct val="0"/>
              </a:spcBef>
            </a:pPr>
            <a:r>
              <a:rPr lang="fr-CA" altLang="en-US" sz="2600" dirty="0"/>
              <a:t>Rapports sexuels non protégés (oraux, vaginaux et anaux)</a:t>
            </a:r>
          </a:p>
          <a:p>
            <a:pPr lvl="1">
              <a:lnSpc>
                <a:spcPct val="110000"/>
              </a:lnSpc>
              <a:spcBef>
                <a:spcPct val="0"/>
              </a:spcBef>
            </a:pPr>
            <a:r>
              <a:rPr lang="fr-CA" altLang="en-US" sz="2600" dirty="0"/>
              <a:t>Utilisation d’aiguilles ou d’accessoires contaminés (p. ex. tatouage ou consommation de drogues)</a:t>
            </a:r>
          </a:p>
          <a:p>
            <a:pPr algn="l">
              <a:lnSpc>
                <a:spcPct val="150000"/>
              </a:lnSpc>
              <a:spcBef>
                <a:spcPct val="0"/>
              </a:spcBef>
            </a:pPr>
            <a:r>
              <a:rPr lang="fr-CA" altLang="en-US" dirty="0"/>
              <a:t>Le VIH attaque le système immunitaire.</a:t>
            </a:r>
          </a:p>
          <a:p>
            <a:pPr algn="l">
              <a:lnSpc>
                <a:spcPct val="150000"/>
              </a:lnSpc>
              <a:spcBef>
                <a:spcPct val="0"/>
              </a:spcBef>
            </a:pPr>
            <a:r>
              <a:rPr lang="fr-CA" altLang="en-US" dirty="0"/>
              <a:t>Un traitement quotidien peut réduire la gravité de la maladie. </a:t>
            </a:r>
          </a:p>
          <a:p>
            <a:pPr algn="l">
              <a:lnSpc>
                <a:spcPct val="150000"/>
              </a:lnSpc>
              <a:spcBef>
                <a:spcPct val="0"/>
              </a:spcBef>
            </a:pPr>
            <a:r>
              <a:rPr lang="fr-CA" altLang="en-US" dirty="0"/>
              <a:t>Non traité, le VIH peut finir par entraîner le sida.</a:t>
            </a:r>
          </a:p>
          <a:p>
            <a:pPr algn="l">
              <a:lnSpc>
                <a:spcPct val="150000"/>
              </a:lnSpc>
              <a:spcBef>
                <a:spcPct val="0"/>
              </a:spcBef>
            </a:pPr>
            <a:r>
              <a:rPr lang="fr-CA" altLang="en-US" dirty="0"/>
              <a:t>Il n’y a pas de vaccin contre le VIH.</a:t>
            </a:r>
          </a:p>
          <a:p>
            <a:pPr marL="0" indent="0" algn="l">
              <a:lnSpc>
                <a:spcPct val="100000"/>
              </a:lnSpc>
              <a:spcBef>
                <a:spcPct val="0"/>
              </a:spcBef>
              <a:buNone/>
            </a:pPr>
            <a:endParaRPr lang="en-US" altLang="en-US" dirty="0"/>
          </a:p>
        </p:txBody>
      </p:sp>
    </p:spTree>
    <p:extLst>
      <p:ext uri="{BB962C8B-B14F-4D97-AF65-F5344CB8AC3E}">
        <p14:creationId xmlns:p14="http://schemas.microsoft.com/office/powerpoint/2010/main" val="718166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a:xfrm>
            <a:off x="838200" y="2260750"/>
            <a:ext cx="10515600" cy="4346527"/>
          </a:xfrm>
        </p:spPr>
        <p:txBody>
          <a:bodyPr vert="horz" lIns="91440" tIns="45720" rIns="91440" bIns="45720" rtlCol="0" anchor="t">
            <a:normAutofit/>
          </a:bodyPr>
          <a:lstStyle/>
          <a:p>
            <a:pPr marL="0" indent="0">
              <a:lnSpc>
                <a:spcPct val="100000"/>
              </a:lnSpc>
              <a:spcBef>
                <a:spcPts val="600"/>
              </a:spcBef>
              <a:buNone/>
            </a:pPr>
            <a:r>
              <a:rPr lang="fr-CA" altLang="en-US" dirty="0">
                <a:latin typeface="Arial"/>
                <a:cs typeface="Arial"/>
              </a:rPr>
              <a:t>Comment une personne peut-elle savoir si elle ou son partenaire </a:t>
            </a:r>
          </a:p>
          <a:p>
            <a:pPr marL="0" indent="0">
              <a:lnSpc>
                <a:spcPct val="100000"/>
              </a:lnSpc>
              <a:spcBef>
                <a:spcPts val="600"/>
              </a:spcBef>
              <a:buNone/>
            </a:pPr>
            <a:r>
              <a:rPr lang="fr-CA" altLang="en-US" dirty="0">
                <a:latin typeface="Arial"/>
                <a:cs typeface="Arial"/>
              </a:rPr>
              <a:t> a une infection transmissible sexuellement ou par le sang?</a:t>
            </a:r>
            <a:endParaRPr lang="fr-CA" altLang="en-US" dirty="0"/>
          </a:p>
          <a:p>
            <a:pPr marL="0" indent="0">
              <a:lnSpc>
                <a:spcPct val="100000"/>
              </a:lnSpc>
              <a:spcBef>
                <a:spcPct val="0"/>
              </a:spcBef>
              <a:buNone/>
            </a:pPr>
            <a:endParaRPr lang="en-US" altLang="en-US" dirty="0"/>
          </a:p>
          <a:p>
            <a:pPr marL="0" indent="0">
              <a:lnSpc>
                <a:spcPct val="100000"/>
              </a:lnSpc>
              <a:spcBef>
                <a:spcPct val="0"/>
              </a:spcBef>
              <a:buNone/>
            </a:pPr>
            <a:endParaRPr lang="en-US" altLang="en-US" dirty="0"/>
          </a:p>
          <a:p>
            <a:pPr marL="0" indent="0">
              <a:lnSpc>
                <a:spcPct val="100000"/>
              </a:lnSpc>
              <a:spcBef>
                <a:spcPct val="0"/>
              </a:spcBef>
              <a:buNone/>
            </a:pPr>
            <a:endParaRPr lang="en-US" altLang="en-US"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147484" y="864036"/>
            <a:ext cx="11788879" cy="1325562"/>
          </a:xfrm>
        </p:spPr>
        <p:txBody>
          <a:bodyPr/>
          <a:lstStyle/>
          <a:p>
            <a:r>
              <a:rPr lang="fr-CA" altLang="en-US" dirty="0">
                <a:solidFill>
                  <a:srgbClr val="006345"/>
                </a:solidFill>
                <a:latin typeface="Arial"/>
                <a:cs typeface="Arial"/>
              </a:rPr>
              <a:t>La plupart des ITS n’occasionnent aucun symptôme!</a:t>
            </a:r>
            <a:endParaRPr lang="fr-CA" altLang="en-US" dirty="0">
              <a:solidFill>
                <a:srgbClr val="006345"/>
              </a:solidFill>
            </a:endParaRPr>
          </a:p>
        </p:txBody>
      </p:sp>
      <p:pic>
        <p:nvPicPr>
          <p:cNvPr id="2" name="Picture 1">
            <a:extLst>
              <a:ext uri="{FF2B5EF4-FFF2-40B4-BE49-F238E27FC236}">
                <a16:creationId xmlns:a16="http://schemas.microsoft.com/office/drawing/2014/main" id="{9F005234-EF6D-4FEB-A7DF-0940F21814B4}"/>
              </a:ext>
            </a:extLst>
          </p:cNvPr>
          <p:cNvPicPr>
            <a:picLocks noChangeAspect="1"/>
          </p:cNvPicPr>
          <p:nvPr>
            <p:custDataLst>
              <p:tags r:id="rId3"/>
            </p:custDataLst>
          </p:nvPr>
        </p:nvPicPr>
        <p:blipFill>
          <a:blip r:embed="rId9"/>
          <a:stretch>
            <a:fillRect/>
          </a:stretch>
        </p:blipFill>
        <p:spPr>
          <a:xfrm>
            <a:off x="1227946" y="3931527"/>
            <a:ext cx="2938095" cy="1960887"/>
          </a:xfrm>
          <a:prstGeom prst="roundRect">
            <a:avLst/>
          </a:prstGeom>
        </p:spPr>
      </p:pic>
      <p:pic>
        <p:nvPicPr>
          <p:cNvPr id="7" name="Picture 6">
            <a:extLst>
              <a:ext uri="{FF2B5EF4-FFF2-40B4-BE49-F238E27FC236}">
                <a16:creationId xmlns:a16="http://schemas.microsoft.com/office/drawing/2014/main" id="{128A8B7E-6D4C-4914-8C7B-C89837CB16DB}"/>
              </a:ext>
            </a:extLst>
          </p:cNvPr>
          <p:cNvPicPr>
            <a:picLocks noChangeAspect="1"/>
          </p:cNvPicPr>
          <p:nvPr>
            <p:custDataLst>
              <p:tags r:id="rId4"/>
            </p:custDataLst>
          </p:nvPr>
        </p:nvPicPr>
        <p:blipFill>
          <a:blip r:embed="rId10"/>
          <a:stretch>
            <a:fillRect/>
          </a:stretch>
        </p:blipFill>
        <p:spPr>
          <a:xfrm>
            <a:off x="8046688" y="3962074"/>
            <a:ext cx="2994217" cy="1960887"/>
          </a:xfrm>
          <a:prstGeom prst="roundRect">
            <a:avLst/>
          </a:prstGeom>
        </p:spPr>
      </p:pic>
      <p:pic>
        <p:nvPicPr>
          <p:cNvPr id="8" name="Picture 7">
            <a:extLst>
              <a:ext uri="{FF2B5EF4-FFF2-40B4-BE49-F238E27FC236}">
                <a16:creationId xmlns:a16="http://schemas.microsoft.com/office/drawing/2014/main" id="{345CE79E-2C30-4B1B-99CB-254F6F19A375}"/>
              </a:ext>
            </a:extLst>
          </p:cNvPr>
          <p:cNvPicPr>
            <a:picLocks noChangeAspect="1"/>
          </p:cNvPicPr>
          <p:nvPr>
            <p:custDataLst>
              <p:tags r:id="rId5"/>
            </p:custDataLst>
          </p:nvPr>
        </p:nvPicPr>
        <p:blipFill>
          <a:blip r:embed="rId11"/>
          <a:stretch>
            <a:fillRect/>
          </a:stretch>
        </p:blipFill>
        <p:spPr>
          <a:xfrm>
            <a:off x="4648685" y="3962074"/>
            <a:ext cx="2915359" cy="1960887"/>
          </a:xfrm>
          <a:prstGeom prst="roundRect">
            <a:avLst/>
          </a:prstGeom>
        </p:spPr>
      </p:pic>
      <p:sp>
        <p:nvSpPr>
          <p:cNvPr id="9" name="TextBox 8">
            <a:extLst>
              <a:ext uri="{FF2B5EF4-FFF2-40B4-BE49-F238E27FC236}">
                <a16:creationId xmlns:a16="http://schemas.microsoft.com/office/drawing/2014/main" id="{800B11E9-F58E-4E16-9AEA-4CEC23509CB1}"/>
              </a:ext>
            </a:extLst>
          </p:cNvPr>
          <p:cNvSpPr txBox="1"/>
          <p:nvPr>
            <p:custDataLst>
              <p:tags r:id="rId6"/>
            </p:custDataLst>
          </p:nvPr>
        </p:nvSpPr>
        <p:spPr>
          <a:xfrm>
            <a:off x="3616351" y="6034719"/>
            <a:ext cx="4959298" cy="646331"/>
          </a:xfrm>
          <a:prstGeom prst="rect">
            <a:avLst/>
          </a:prstGeom>
          <a:noFill/>
        </p:spPr>
        <p:txBody>
          <a:bodyPr wrap="square" rtlCol="0">
            <a:spAutoFit/>
          </a:bodyPr>
          <a:lstStyle/>
          <a:p>
            <a:pPr algn="ctr"/>
            <a:r>
              <a:rPr lang="fr-CA" sz="3600" b="1" dirty="0">
                <a:solidFill>
                  <a:srgbClr val="006345"/>
                </a:solidFill>
                <a:latin typeface="Arial"/>
                <a:ea typeface="+mj-ea"/>
                <a:cs typeface="Arial"/>
              </a:rPr>
              <a:t>Le dépistage</a:t>
            </a:r>
          </a:p>
        </p:txBody>
      </p:sp>
    </p:spTree>
    <p:extLst>
      <p:ext uri="{BB962C8B-B14F-4D97-AF65-F5344CB8AC3E}">
        <p14:creationId xmlns:p14="http://schemas.microsoft.com/office/powerpoint/2010/main" val="357975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con&#10;&#10;Description automatically generated">
            <a:extLst>
              <a:ext uri="{FF2B5EF4-FFF2-40B4-BE49-F238E27FC236}">
                <a16:creationId xmlns:a16="http://schemas.microsoft.com/office/drawing/2014/main" id="{60804CFF-EFFE-1A5A-9D9B-507485C0B131}"/>
              </a:ext>
            </a:extLst>
          </p:cNvPr>
          <p:cNvPicPr>
            <a:picLocks noChangeAspect="1"/>
          </p:cNvPicPr>
          <p:nvPr>
            <p:custDataLst>
              <p:tags r:id="rId1"/>
            </p:custDataLst>
          </p:nvPr>
        </p:nvPicPr>
        <p:blipFill>
          <a:blip r:embed="rId9"/>
          <a:stretch>
            <a:fillRect/>
          </a:stretch>
        </p:blipFill>
        <p:spPr>
          <a:xfrm>
            <a:off x="8248920" y="4268098"/>
            <a:ext cx="1991444" cy="1844255"/>
          </a:xfrm>
          <a:prstGeom prst="rect">
            <a:avLst/>
          </a:prstGeom>
        </p:spPr>
      </p:pic>
      <p:pic>
        <p:nvPicPr>
          <p:cNvPr id="9" name="Picture 13" descr="Icon&#10;&#10;Description automatically generated">
            <a:extLst>
              <a:ext uri="{FF2B5EF4-FFF2-40B4-BE49-F238E27FC236}">
                <a16:creationId xmlns:a16="http://schemas.microsoft.com/office/drawing/2014/main" id="{378366E1-A257-6BAD-6C13-CF63C3A66471}"/>
              </a:ext>
            </a:extLst>
          </p:cNvPr>
          <p:cNvPicPr>
            <a:picLocks noChangeAspect="1"/>
          </p:cNvPicPr>
          <p:nvPr>
            <p:custDataLst>
              <p:tags r:id="rId2"/>
            </p:custDataLst>
          </p:nvPr>
        </p:nvPicPr>
        <p:blipFill>
          <a:blip r:embed="rId10"/>
          <a:stretch>
            <a:fillRect/>
          </a:stretch>
        </p:blipFill>
        <p:spPr>
          <a:xfrm>
            <a:off x="6226475" y="4306826"/>
            <a:ext cx="2025050" cy="1968079"/>
          </a:xfrm>
          <a:prstGeom prst="rect">
            <a:avLst/>
          </a:prstGeom>
        </p:spPr>
      </p:pic>
      <p:sp>
        <p:nvSpPr>
          <p:cNvPr id="2" name="Title 1">
            <a:extLst>
              <a:ext uri="{FF2B5EF4-FFF2-40B4-BE49-F238E27FC236}">
                <a16:creationId xmlns:a16="http://schemas.microsoft.com/office/drawing/2014/main" id="{05FA9691-FFC4-4C68-AFD6-98D1E147D244}"/>
              </a:ext>
            </a:extLst>
          </p:cNvPr>
          <p:cNvSpPr>
            <a:spLocks noGrp="1"/>
          </p:cNvSpPr>
          <p:nvPr>
            <p:ph type="title"/>
            <p:custDataLst>
              <p:tags r:id="rId3"/>
            </p:custDataLst>
          </p:nvPr>
        </p:nvSpPr>
        <p:spPr/>
        <p:txBody>
          <a:bodyPr/>
          <a:lstStyle/>
          <a:p>
            <a:r>
              <a:rPr lang="en-CA" altLang="en-US" dirty="0">
                <a:solidFill>
                  <a:srgbClr val="006345"/>
                </a:solidFill>
                <a:latin typeface="Arial"/>
                <a:cs typeface="Arial"/>
              </a:rPr>
              <a:t>La prévention </a:t>
            </a:r>
            <a:endParaRPr lang="en-CA" altLang="en-US" dirty="0">
              <a:solidFill>
                <a:srgbClr val="006345"/>
              </a:solidFill>
            </a:endParaRPr>
          </a:p>
        </p:txBody>
      </p:sp>
      <p:sp>
        <p:nvSpPr>
          <p:cNvPr id="3" name="Content Placeholder 2">
            <a:extLst>
              <a:ext uri="{FF2B5EF4-FFF2-40B4-BE49-F238E27FC236}">
                <a16:creationId xmlns:a16="http://schemas.microsoft.com/office/drawing/2014/main" id="{235CE053-035F-4F7E-A0A1-0BB1FA6209A0}"/>
              </a:ext>
            </a:extLst>
          </p:cNvPr>
          <p:cNvSpPr>
            <a:spLocks noGrp="1"/>
          </p:cNvSpPr>
          <p:nvPr>
            <p:ph idx="1"/>
            <p:custDataLst>
              <p:tags r:id="rId4"/>
            </p:custDataLst>
          </p:nvPr>
        </p:nvSpPr>
        <p:spPr>
          <a:xfrm>
            <a:off x="838200" y="2025816"/>
            <a:ext cx="10515600" cy="4351338"/>
          </a:xfrm>
        </p:spPr>
        <p:txBody>
          <a:bodyPr vert="horz" lIns="91440" tIns="45720" rIns="91440" bIns="45720" rtlCol="0" anchor="t">
            <a:normAutofit/>
          </a:bodyPr>
          <a:lstStyle/>
          <a:p>
            <a:pPr marL="0" indent="0">
              <a:buNone/>
            </a:pPr>
            <a:endParaRPr lang="en-CA" dirty="0">
              <a:latin typeface="Arial"/>
              <a:cs typeface="Arial"/>
            </a:endParaRPr>
          </a:p>
          <a:p>
            <a:pPr marL="0" indent="0">
              <a:buNone/>
            </a:pPr>
            <a:r>
              <a:rPr lang="fr-CA" dirty="0">
                <a:latin typeface="Arial"/>
                <a:cs typeface="Arial"/>
              </a:rPr>
              <a:t>Abstinence </a:t>
            </a:r>
            <a:endParaRPr lang="fr-CA" dirty="0"/>
          </a:p>
          <a:p>
            <a:pPr marL="0" indent="0">
              <a:buNone/>
            </a:pPr>
            <a:r>
              <a:rPr lang="fr-CA" dirty="0">
                <a:latin typeface="Arial"/>
                <a:cs typeface="Arial"/>
              </a:rPr>
              <a:t>Réduction des méfaits</a:t>
            </a:r>
          </a:p>
          <a:p>
            <a:pPr marL="0" indent="0">
              <a:buNone/>
            </a:pPr>
            <a:r>
              <a:rPr lang="fr-CA" dirty="0">
                <a:latin typeface="Arial"/>
                <a:cs typeface="Arial"/>
              </a:rPr>
              <a:t>Méthodes barrières</a:t>
            </a:r>
            <a:endParaRPr lang="fr-CA" dirty="0"/>
          </a:p>
        </p:txBody>
      </p:sp>
      <p:pic>
        <p:nvPicPr>
          <p:cNvPr id="5" name="Picture 5" descr="Icon&#10;&#10;Description automatically generated">
            <a:extLst>
              <a:ext uri="{FF2B5EF4-FFF2-40B4-BE49-F238E27FC236}">
                <a16:creationId xmlns:a16="http://schemas.microsoft.com/office/drawing/2014/main" id="{24608DA1-68D6-AC00-E9E9-4AA496145A29}"/>
              </a:ext>
            </a:extLst>
          </p:cNvPr>
          <p:cNvPicPr>
            <a:picLocks noChangeAspect="1"/>
          </p:cNvPicPr>
          <p:nvPr>
            <p:custDataLst>
              <p:tags r:id="rId5"/>
            </p:custDataLst>
          </p:nvPr>
        </p:nvPicPr>
        <p:blipFill>
          <a:blip r:embed="rId11"/>
          <a:stretch>
            <a:fillRect/>
          </a:stretch>
        </p:blipFill>
        <p:spPr>
          <a:xfrm>
            <a:off x="4103119" y="4302244"/>
            <a:ext cx="1987310" cy="2020379"/>
          </a:xfrm>
          <a:prstGeom prst="rect">
            <a:avLst/>
          </a:prstGeom>
        </p:spPr>
      </p:pic>
      <p:pic>
        <p:nvPicPr>
          <p:cNvPr id="7" name="Picture 7" descr="Icon&#10;&#10;Description automatically generated">
            <a:extLst>
              <a:ext uri="{FF2B5EF4-FFF2-40B4-BE49-F238E27FC236}">
                <a16:creationId xmlns:a16="http://schemas.microsoft.com/office/drawing/2014/main" id="{0DAF369A-7104-8600-5D9A-91D4BA9A854A}"/>
              </a:ext>
            </a:extLst>
          </p:cNvPr>
          <p:cNvPicPr>
            <a:picLocks noChangeAspect="1"/>
          </p:cNvPicPr>
          <p:nvPr>
            <p:custDataLst>
              <p:tags r:id="rId6"/>
            </p:custDataLst>
          </p:nvPr>
        </p:nvPicPr>
        <p:blipFill>
          <a:blip r:embed="rId12"/>
          <a:stretch>
            <a:fillRect/>
          </a:stretch>
        </p:blipFill>
        <p:spPr>
          <a:xfrm>
            <a:off x="2094965" y="4273130"/>
            <a:ext cx="2021095" cy="1977964"/>
          </a:xfrm>
          <a:prstGeom prst="rect">
            <a:avLst/>
          </a:prstGeom>
        </p:spPr>
      </p:pic>
    </p:spTree>
    <p:extLst>
      <p:ext uri="{BB962C8B-B14F-4D97-AF65-F5344CB8AC3E}">
        <p14:creationId xmlns:p14="http://schemas.microsoft.com/office/powerpoint/2010/main" val="2403177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arrow&#10;&#10;Description automatically generated">
            <a:extLst>
              <a:ext uri="{FF2B5EF4-FFF2-40B4-BE49-F238E27FC236}">
                <a16:creationId xmlns:a16="http://schemas.microsoft.com/office/drawing/2014/main" id="{E0495560-6D0E-4ADC-9FB0-6C0D72A6C89C}"/>
              </a:ext>
            </a:extLst>
          </p:cNvPr>
          <p:cNvPicPr>
            <a:picLocks noChangeAspect="1"/>
          </p:cNvPicPr>
          <p:nvPr>
            <p:custDataLst>
              <p:tags r:id="rId1"/>
            </p:custDataLst>
          </p:nvPr>
        </p:nvPicPr>
        <p:blipFill>
          <a:blip r:embed="rId4"/>
          <a:srcRect/>
          <a:stretch>
            <a:fillRect/>
          </a:stretch>
        </p:blipFill>
        <p:spPr>
          <a:xfrm>
            <a:off x="3276600" y="609600"/>
            <a:ext cx="5638800" cy="5638800"/>
          </a:xfrm>
          <a:prstGeom prst="roundRect">
            <a:avLst/>
          </a:prstGeom>
        </p:spPr>
      </p:pic>
    </p:spTree>
    <p:extLst>
      <p:ext uri="{BB962C8B-B14F-4D97-AF65-F5344CB8AC3E}">
        <p14:creationId xmlns:p14="http://schemas.microsoft.com/office/powerpoint/2010/main" val="2051968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p:txBody>
          <a:bodyPr vert="horz" lIns="91440" tIns="45720" rIns="91440" bIns="45720" rtlCol="0" anchor="t">
            <a:normAutofit/>
          </a:bodyPr>
          <a:lstStyle/>
          <a:p>
            <a:pPr algn="l">
              <a:defRPr/>
            </a:pPr>
            <a:r>
              <a:rPr lang="fr-CA" dirty="0">
                <a:latin typeface="Arial"/>
                <a:cs typeface="Arial"/>
              </a:rPr>
              <a:t>Limiter le nombre de partenaires sexuels. </a:t>
            </a:r>
          </a:p>
          <a:p>
            <a:pPr lvl="1">
              <a:defRPr/>
            </a:pPr>
            <a:r>
              <a:rPr lang="fr-CA" dirty="0">
                <a:latin typeface="Arial"/>
                <a:cs typeface="Arial"/>
              </a:rPr>
              <a:t>Plus de partenaires = plus de risques d’ITS</a:t>
            </a:r>
            <a:endParaRPr lang="fr-CA" sz="1600" dirty="0">
              <a:solidFill>
                <a:srgbClr val="000000"/>
              </a:solidFill>
              <a:latin typeface="Arial" panose="020B0604020202020204" pitchFamily="34" charset="0"/>
              <a:cs typeface="Arial" panose="020B0604020202020204" pitchFamily="34" charset="0"/>
            </a:endParaRPr>
          </a:p>
          <a:p>
            <a:pPr algn="l">
              <a:spcBef>
                <a:spcPts val="1800"/>
              </a:spcBef>
            </a:pPr>
            <a:r>
              <a:rPr lang="fr-CA" dirty="0">
                <a:latin typeface="Arial"/>
                <a:cs typeface="Arial"/>
              </a:rPr>
              <a:t>Discuter du passé sexuel et du dépistage des </a:t>
            </a:r>
            <a:r>
              <a:rPr lang="fr-CA" dirty="0" err="1">
                <a:latin typeface="Arial"/>
                <a:cs typeface="Arial"/>
              </a:rPr>
              <a:t>ITS</a:t>
            </a:r>
            <a:r>
              <a:rPr lang="fr-CA" dirty="0">
                <a:latin typeface="Arial"/>
                <a:cs typeface="Arial"/>
              </a:rPr>
              <a:t> avec ses partenaires.</a:t>
            </a:r>
          </a:p>
          <a:p>
            <a:pPr algn="l">
              <a:spcBef>
                <a:spcPts val="1800"/>
              </a:spcBef>
            </a:pPr>
            <a:r>
              <a:rPr lang="fr-CA" dirty="0">
                <a:latin typeface="Arial"/>
                <a:cs typeface="Arial"/>
              </a:rPr>
              <a:t>Éviter les contacts sexuels si vous ou votre partenaire avez des symptômes. </a:t>
            </a:r>
          </a:p>
          <a:p>
            <a:pPr algn="l">
              <a:spcBef>
                <a:spcPts val="1800"/>
              </a:spcBef>
            </a:pPr>
            <a:r>
              <a:rPr lang="fr-CA" dirty="0">
                <a:latin typeface="Arial"/>
                <a:cs typeface="Arial"/>
              </a:rPr>
              <a:t>Utiliser des méthodes barrières.</a:t>
            </a:r>
            <a:endParaRPr lang="fr-CA" dirty="0"/>
          </a:p>
          <a:p>
            <a:pPr algn="l">
              <a:spcBef>
                <a:spcPts val="1800"/>
              </a:spcBef>
            </a:pPr>
            <a:r>
              <a:rPr lang="fr-CA" b="1" dirty="0">
                <a:solidFill>
                  <a:srgbClr val="006345"/>
                </a:solidFill>
                <a:latin typeface="Arial"/>
                <a:cs typeface="Arial"/>
              </a:rPr>
              <a:t>Se faire vacciner!</a:t>
            </a:r>
            <a:r>
              <a:rPr lang="fr-CA" dirty="0">
                <a:latin typeface="Arial"/>
                <a:cs typeface="Arial"/>
              </a:rPr>
              <a:t> </a:t>
            </a:r>
            <a:endParaRPr lang="fr-CA" dirty="0"/>
          </a:p>
          <a:p>
            <a:pPr marL="0" indent="0">
              <a:lnSpc>
                <a:spcPct val="100000"/>
              </a:lnSpc>
              <a:buNone/>
            </a:pPr>
            <a:endParaRPr lang="en-CA"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dirty="0">
                <a:solidFill>
                  <a:srgbClr val="006345"/>
                </a:solidFill>
                <a:latin typeface="Arial"/>
                <a:cs typeface="Arial"/>
              </a:rPr>
              <a:t>La réduction des méfaits </a:t>
            </a:r>
            <a:endParaRPr lang="fr-CA" altLang="en-US" dirty="0">
              <a:solidFill>
                <a:srgbClr val="006345"/>
              </a:solidFill>
            </a:endParaRPr>
          </a:p>
        </p:txBody>
      </p:sp>
    </p:spTree>
    <p:extLst>
      <p:ext uri="{BB962C8B-B14F-4D97-AF65-F5344CB8AC3E}">
        <p14:creationId xmlns:p14="http://schemas.microsoft.com/office/powerpoint/2010/main" val="280941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a:xfrm>
            <a:off x="502419" y="1799284"/>
            <a:ext cx="5476568" cy="1494833"/>
          </a:xfrm>
        </p:spPr>
        <p:txBody>
          <a:bodyPr vert="horz" lIns="91440" tIns="45720" rIns="91440" bIns="45720" rtlCol="0" anchor="t">
            <a:normAutofit/>
          </a:bodyPr>
          <a:lstStyle/>
          <a:p>
            <a:pPr marL="0" indent="0">
              <a:lnSpc>
                <a:spcPct val="100000"/>
              </a:lnSpc>
              <a:spcBef>
                <a:spcPct val="0"/>
              </a:spcBef>
              <a:buNone/>
            </a:pPr>
            <a:r>
              <a:rPr lang="fr-CA" altLang="en-US" sz="2400" b="1" dirty="0">
                <a:solidFill>
                  <a:srgbClr val="006345"/>
                </a:solidFill>
                <a:latin typeface="Arial"/>
                <a:cs typeface="Arial"/>
              </a:rPr>
              <a:t>Le condom pour pénis</a:t>
            </a:r>
          </a:p>
          <a:p>
            <a:pPr marL="0" indent="0">
              <a:lnSpc>
                <a:spcPct val="100000"/>
              </a:lnSpc>
              <a:spcBef>
                <a:spcPct val="0"/>
              </a:spcBef>
              <a:buNone/>
            </a:pPr>
            <a:r>
              <a:rPr lang="fr-CA" altLang="en-US" sz="2000" dirty="0">
                <a:latin typeface="Arial"/>
                <a:cs typeface="Arial"/>
              </a:rPr>
              <a:t>Se porte sur un pénis en érection; forme une barrière entre le pénis et le corps/les liquides corporels du partenaire. </a:t>
            </a:r>
            <a:endParaRPr lang="fr-CA" altLang="en-US" sz="2000"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99652" y="640070"/>
            <a:ext cx="10515600" cy="1325562"/>
          </a:xfrm>
        </p:spPr>
        <p:txBody>
          <a:bodyPr/>
          <a:lstStyle/>
          <a:p>
            <a:r>
              <a:rPr lang="en-CA" altLang="en-US" dirty="0">
                <a:solidFill>
                  <a:srgbClr val="006345"/>
                </a:solidFill>
                <a:latin typeface="Arial"/>
                <a:cs typeface="Arial"/>
              </a:rPr>
              <a:t>Les condoms</a:t>
            </a:r>
            <a:endParaRPr lang="en-US" altLang="en-US" dirty="0">
              <a:solidFill>
                <a:srgbClr val="006345"/>
              </a:solidFill>
            </a:endParaRPr>
          </a:p>
        </p:txBody>
      </p:sp>
      <p:pic>
        <p:nvPicPr>
          <p:cNvPr id="6" name="Picture 5">
            <a:extLst>
              <a:ext uri="{FF2B5EF4-FFF2-40B4-BE49-F238E27FC236}">
                <a16:creationId xmlns:a16="http://schemas.microsoft.com/office/drawing/2014/main" id="{D5528338-67A2-46A6-8FC1-AAB1E82E85CA}"/>
              </a:ext>
            </a:extLst>
          </p:cNvPr>
          <p:cNvPicPr>
            <a:picLocks noChangeAspect="1"/>
          </p:cNvPicPr>
          <p:nvPr>
            <p:custDataLst>
              <p:tags r:id="rId3"/>
            </p:custDataLst>
          </p:nvPr>
        </p:nvPicPr>
        <p:blipFill>
          <a:blip r:embed="rId9" cstate="hqprint">
            <a:alphaModFix amt="70000"/>
            <a:extLst>
              <a:ext uri="{28A0092B-C50C-407E-A947-70E740481C1C}">
                <a14:useLocalDpi xmlns:a14="http://schemas.microsoft.com/office/drawing/2010/main" val="0"/>
              </a:ext>
            </a:extLst>
          </a:blip>
          <a:stretch>
            <a:fillRect/>
          </a:stretch>
        </p:blipFill>
        <p:spPr>
          <a:xfrm>
            <a:off x="1700959" y="3435082"/>
            <a:ext cx="3062789" cy="2128587"/>
          </a:xfrm>
          <a:prstGeom prst="roundRect">
            <a:avLst/>
          </a:prstGeom>
        </p:spPr>
      </p:pic>
      <p:sp>
        <p:nvSpPr>
          <p:cNvPr id="2" name="TextBox 1">
            <a:extLst>
              <a:ext uri="{FF2B5EF4-FFF2-40B4-BE49-F238E27FC236}">
                <a16:creationId xmlns:a16="http://schemas.microsoft.com/office/drawing/2014/main" id="{AE4D3977-BB46-4150-9CCA-C3B62698045C}"/>
              </a:ext>
            </a:extLst>
          </p:cNvPr>
          <p:cNvSpPr txBox="1"/>
          <p:nvPr>
            <p:custDataLst>
              <p:tags r:id="rId4"/>
            </p:custDataLst>
          </p:nvPr>
        </p:nvSpPr>
        <p:spPr>
          <a:xfrm>
            <a:off x="3105507" y="5997185"/>
            <a:ext cx="6096001" cy="861774"/>
          </a:xfrm>
          <a:prstGeom prst="rect">
            <a:avLst/>
          </a:prstGeom>
          <a:noFill/>
        </p:spPr>
        <p:txBody>
          <a:bodyPr wrap="square" rtlCol="0">
            <a:spAutoFit/>
          </a:bodyPr>
          <a:lstStyle/>
          <a:p>
            <a:pPr algn="ctr"/>
            <a:r>
              <a:rPr lang="fr-CA" altLang="en-US" dirty="0">
                <a:solidFill>
                  <a:schemeClr val="accent1"/>
                </a:solidFill>
                <a:latin typeface="Arial" panose="020B0604020202020204" pitchFamily="34" charset="0"/>
                <a:cs typeface="Arial" panose="020B0604020202020204" pitchFamily="34" charset="0"/>
                <a:hlinkClick r:id="rId10"/>
              </a:rPr>
              <a:t>Vidéo de démonstration de l'utilisation d'un condom</a:t>
            </a:r>
            <a:r>
              <a:rPr lang="en-US" altLang="en-US" dirty="0">
                <a:solidFill>
                  <a:schemeClr val="accent1"/>
                </a:solidFill>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a:t>
            </a:r>
            <a:r>
              <a:rPr lang="fr-CA" altLang="en-US" sz="1400" dirty="0">
                <a:latin typeface="Arial" panose="020B0604020202020204" pitchFamily="34" charset="0"/>
                <a:cs typeface="Arial" panose="020B0604020202020204" pitchFamily="34" charset="0"/>
              </a:rPr>
              <a:t>Il faut ouvrir une session dans YouTube</a:t>
            </a:r>
            <a:r>
              <a:rPr lang="en-US" altLang="en-US" sz="1400" dirty="0">
                <a:latin typeface="Arial" panose="020B0604020202020204" pitchFamily="34" charset="0"/>
                <a:cs typeface="Arial" panose="020B0604020202020204" pitchFamily="34" charset="0"/>
              </a:rPr>
              <a:t>)</a:t>
            </a:r>
            <a:endParaRPr lang="en-US" altLang="en-US" sz="1400" dirty="0">
              <a:solidFill>
                <a:schemeClr val="accent1"/>
              </a:solidFill>
              <a:latin typeface="Arial" panose="020B0604020202020204" pitchFamily="34" charset="0"/>
              <a:cs typeface="Arial" panose="020B0604020202020204" pitchFamily="34" charset="0"/>
            </a:endParaRPr>
          </a:p>
          <a:p>
            <a:endParaRPr lang="en-US" dirty="0"/>
          </a:p>
        </p:txBody>
      </p:sp>
      <p:pic>
        <p:nvPicPr>
          <p:cNvPr id="7" name="Picture 7" descr="A picture containing swimming&#10;&#10;Description automatically generated">
            <a:extLst>
              <a:ext uri="{FF2B5EF4-FFF2-40B4-BE49-F238E27FC236}">
                <a16:creationId xmlns:a16="http://schemas.microsoft.com/office/drawing/2014/main" id="{41474CEF-06D4-B7CC-FDB2-450B16E26F73}"/>
              </a:ext>
            </a:extLst>
          </p:cNvPr>
          <p:cNvPicPr>
            <a:picLocks noChangeAspect="1"/>
          </p:cNvPicPr>
          <p:nvPr>
            <p:custDataLst>
              <p:tags r:id="rId5"/>
            </p:custDataLst>
          </p:nvPr>
        </p:nvPicPr>
        <p:blipFill>
          <a:blip r:embed="rId11"/>
          <a:stretch>
            <a:fillRect/>
          </a:stretch>
        </p:blipFill>
        <p:spPr>
          <a:xfrm>
            <a:off x="7415980" y="3434917"/>
            <a:ext cx="3062748" cy="2126681"/>
          </a:xfrm>
          <a:prstGeom prst="rect">
            <a:avLst/>
          </a:prstGeom>
        </p:spPr>
      </p:pic>
      <p:sp>
        <p:nvSpPr>
          <p:cNvPr id="13" name="Content Placeholder 2">
            <a:extLst>
              <a:ext uri="{FF2B5EF4-FFF2-40B4-BE49-F238E27FC236}">
                <a16:creationId xmlns:a16="http://schemas.microsoft.com/office/drawing/2014/main" id="{DAEE5BB1-D759-5427-1F71-1F65B392877F}"/>
              </a:ext>
            </a:extLst>
          </p:cNvPr>
          <p:cNvSpPr txBox="1">
            <a:spLocks/>
          </p:cNvSpPr>
          <p:nvPr>
            <p:custDataLst>
              <p:tags r:id="rId6"/>
            </p:custDataLst>
          </p:nvPr>
        </p:nvSpPr>
        <p:spPr>
          <a:xfrm>
            <a:off x="6454877" y="1806010"/>
            <a:ext cx="4960375" cy="1089023"/>
          </a:xfrm>
          <a:prstGeom prst="rect">
            <a:avLst/>
          </a:prstGeom>
        </p:spPr>
        <p:txBody>
          <a:bodyPr vert="horz" lIns="91440" tIns="45720" rIns="91440" bIns="45720" rtlCol="0" anchor="t">
            <a:normAutofit lnSpcReduction="10000"/>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fr-CA" altLang="en-US" sz="2600" b="1" dirty="0">
                <a:solidFill>
                  <a:srgbClr val="006345"/>
                </a:solidFill>
                <a:latin typeface="Arial"/>
                <a:cs typeface="Arial"/>
              </a:rPr>
              <a:t>Le condom pour vulve </a:t>
            </a:r>
          </a:p>
          <a:p>
            <a:pPr marL="0" indent="0">
              <a:buNone/>
              <a:defRPr/>
            </a:pPr>
            <a:r>
              <a:rPr lang="fr-CA" altLang="en-US" sz="2000" dirty="0">
                <a:latin typeface="Arial"/>
                <a:cs typeface="Arial"/>
              </a:rPr>
              <a:t>Gaine de polyuréthane qui s’insère dans le vagin avant un rapport sexuel.</a:t>
            </a:r>
            <a:endParaRPr lang="en-US" altLang="en-US" sz="1100" dirty="0"/>
          </a:p>
          <a:p>
            <a:pPr marL="457200" indent="-457200" algn="l">
              <a:defRPr/>
            </a:pPr>
            <a:endParaRPr lang="en-CA" altLang="en-US" sz="1400" dirty="0"/>
          </a:p>
          <a:p>
            <a:pPr marL="457200" lvl="1" indent="0">
              <a:buFont typeface="Arial" panose="020B0604020202020204" pitchFamily="34" charset="0"/>
              <a:buNone/>
              <a:defRPr/>
            </a:pPr>
            <a:endParaRPr lang="en-CA" sz="1200" dirty="0"/>
          </a:p>
        </p:txBody>
      </p:sp>
    </p:spTree>
    <p:extLst>
      <p:ext uri="{BB962C8B-B14F-4D97-AF65-F5344CB8AC3E}">
        <p14:creationId xmlns:p14="http://schemas.microsoft.com/office/powerpoint/2010/main" val="555124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p:txBody>
          <a:bodyPr vert="horz" lIns="91440" tIns="45720" rIns="91440" bIns="45720" rtlCol="0" anchor="t">
            <a:normAutofit/>
          </a:bodyPr>
          <a:lstStyle/>
          <a:p>
            <a:pPr algn="l">
              <a:lnSpc>
                <a:spcPct val="150000"/>
              </a:lnSpc>
            </a:pPr>
            <a:r>
              <a:rPr lang="fr-CA" altLang="en-US" dirty="0"/>
              <a:t>Partenaire</a:t>
            </a:r>
          </a:p>
          <a:p>
            <a:pPr algn="l">
              <a:lnSpc>
                <a:spcPct val="150000"/>
              </a:lnSpc>
            </a:pPr>
            <a:r>
              <a:rPr lang="fr-CA" altLang="en-US" dirty="0"/>
              <a:t>Parents ou autres membres de la famille</a:t>
            </a:r>
          </a:p>
          <a:p>
            <a:pPr algn="l">
              <a:lnSpc>
                <a:spcPct val="150000"/>
              </a:lnSpc>
              <a:spcAft>
                <a:spcPts val="600"/>
              </a:spcAft>
            </a:pPr>
            <a:r>
              <a:rPr lang="fr-CA" altLang="en-US" dirty="0"/>
              <a:t>Autres adultes de confiance (enseignants)</a:t>
            </a:r>
          </a:p>
          <a:p>
            <a:pPr algn="l">
              <a:spcAft>
                <a:spcPts val="600"/>
              </a:spcAft>
            </a:pPr>
            <a:r>
              <a:rPr lang="fr-CA" altLang="en-US" dirty="0">
                <a:latin typeface="Arial"/>
                <a:cs typeface="Arial"/>
              </a:rPr>
              <a:t>Professionnels de la santé (votre infirmier ou infirmière scolaire)</a:t>
            </a:r>
            <a:endParaRPr lang="fr-CA" altLang="en-US" dirty="0"/>
          </a:p>
          <a:p>
            <a:pPr marL="0" indent="0" algn="l">
              <a:spcAft>
                <a:spcPts val="600"/>
              </a:spcAft>
              <a:buNone/>
            </a:pPr>
            <a:endParaRPr lang="en-CA" altLang="en-US" dirty="0"/>
          </a:p>
          <a:p>
            <a:pPr algn="l">
              <a:spcAft>
                <a:spcPts val="600"/>
              </a:spcAft>
            </a:pPr>
            <a:endParaRPr lang="en-CA" altLang="en-US"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dirty="0">
                <a:solidFill>
                  <a:srgbClr val="006345"/>
                </a:solidFill>
              </a:rPr>
              <a:t>À qui parler</a:t>
            </a:r>
          </a:p>
        </p:txBody>
      </p:sp>
    </p:spTree>
    <p:extLst>
      <p:ext uri="{BB962C8B-B14F-4D97-AF65-F5344CB8AC3E}">
        <p14:creationId xmlns:p14="http://schemas.microsoft.com/office/powerpoint/2010/main" val="176674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p:txBody>
          <a:bodyPr vert="horz" lIns="91440" tIns="45720" rIns="91440" bIns="45720" rtlCol="0" anchor="t">
            <a:normAutofit/>
          </a:bodyPr>
          <a:lstStyle/>
          <a:p>
            <a:pPr algn="l">
              <a:lnSpc>
                <a:spcPct val="150000"/>
              </a:lnSpc>
            </a:pPr>
            <a:r>
              <a:rPr lang="en-CA" dirty="0">
                <a:latin typeface="Arial"/>
                <a:cs typeface="Arial"/>
                <a:hlinkClick r:id="rId5"/>
              </a:rPr>
              <a:t>https://www.healthunit.com/sexually-transmitted-infections</a:t>
            </a:r>
            <a:r>
              <a:rPr lang="en-CA" dirty="0">
                <a:latin typeface="Arial"/>
                <a:cs typeface="Arial"/>
              </a:rPr>
              <a:t> </a:t>
            </a:r>
            <a:endParaRPr lang="en-CA" altLang="en-US" dirty="0"/>
          </a:p>
          <a:p>
            <a:pPr algn="l">
              <a:lnSpc>
                <a:spcPct val="150000"/>
              </a:lnSpc>
              <a:spcAft>
                <a:spcPts val="600"/>
              </a:spcAft>
            </a:pPr>
            <a:r>
              <a:rPr lang="en-CA" dirty="0">
                <a:latin typeface="Arial"/>
                <a:cs typeface="Arial"/>
                <a:hlinkClick r:id="rId6"/>
              </a:rPr>
              <a:t>https://www.sexandu.ca/fr/stis/</a:t>
            </a:r>
          </a:p>
          <a:p>
            <a:pPr algn="l">
              <a:spcAft>
                <a:spcPts val="600"/>
              </a:spcAft>
            </a:pPr>
            <a:r>
              <a:rPr lang="en-CA" altLang="en-US" dirty="0">
                <a:hlinkClick r:id="rId7"/>
              </a:rPr>
              <a:t>https://sexualhealthontario.ca/fr/its</a:t>
            </a:r>
            <a:endParaRPr lang="en-CA" altLang="en-US" dirty="0"/>
          </a:p>
          <a:p>
            <a:pPr marL="0" indent="0" algn="l">
              <a:spcAft>
                <a:spcPts val="600"/>
              </a:spcAft>
              <a:buNone/>
            </a:pPr>
            <a:endParaRPr lang="en-CA" altLang="en-US" dirty="0"/>
          </a:p>
          <a:p>
            <a:pPr algn="l">
              <a:spcAft>
                <a:spcPts val="600"/>
              </a:spcAft>
            </a:pPr>
            <a:endParaRPr lang="en-CA" altLang="en-US"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dirty="0">
                <a:solidFill>
                  <a:srgbClr val="006345"/>
                </a:solidFill>
              </a:rPr>
              <a:t>Où obtenir d’autres renseignements</a:t>
            </a:r>
          </a:p>
        </p:txBody>
      </p:sp>
    </p:spTree>
    <p:extLst>
      <p:ext uri="{BB962C8B-B14F-4D97-AF65-F5344CB8AC3E}">
        <p14:creationId xmlns:p14="http://schemas.microsoft.com/office/powerpoint/2010/main" val="193497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a:xfrm>
            <a:off x="838200" y="2348674"/>
            <a:ext cx="10866120" cy="4351338"/>
          </a:xfrm>
        </p:spPr>
        <p:txBody>
          <a:bodyPr vert="horz" lIns="91440" tIns="45720" rIns="91440" bIns="45720" rtlCol="0" anchor="t">
            <a:normAutofit fontScale="92500"/>
          </a:bodyPr>
          <a:lstStyle/>
          <a:p>
            <a:pPr algn="l">
              <a:lnSpc>
                <a:spcPct val="110000"/>
              </a:lnSpc>
              <a:spcBef>
                <a:spcPct val="0"/>
              </a:spcBef>
            </a:pPr>
            <a:r>
              <a:rPr lang="fr-CA" altLang="en-US" sz="3000" dirty="0">
                <a:latin typeface="Arial"/>
                <a:cs typeface="Arial"/>
              </a:rPr>
              <a:t>2 endroits : le Citi Plaza, à London, et le 51, rue Front, à Strathroy</a:t>
            </a:r>
          </a:p>
          <a:p>
            <a:pPr algn="l">
              <a:lnSpc>
                <a:spcPct val="150000"/>
              </a:lnSpc>
              <a:spcBef>
                <a:spcPct val="0"/>
              </a:spcBef>
            </a:pPr>
            <a:r>
              <a:rPr lang="fr-CA" altLang="en-US" sz="3000" dirty="0">
                <a:latin typeface="Arial"/>
                <a:cs typeface="Arial"/>
              </a:rPr>
              <a:t>Tests de dépistage et traitement des ITS</a:t>
            </a:r>
          </a:p>
          <a:p>
            <a:pPr algn="l">
              <a:lnSpc>
                <a:spcPct val="150000"/>
              </a:lnSpc>
              <a:spcBef>
                <a:spcPct val="0"/>
              </a:spcBef>
            </a:pPr>
            <a:r>
              <a:rPr lang="fr-CA" sz="3000" dirty="0">
                <a:latin typeface="Arial"/>
                <a:cs typeface="Arial"/>
              </a:rPr>
              <a:t>Conseils en matière de contraception, ordonnances et contraception d’urgence</a:t>
            </a:r>
            <a:endParaRPr lang="fr-CA" altLang="en-US" sz="3000" dirty="0">
              <a:latin typeface="Arial"/>
              <a:cs typeface="Arial"/>
            </a:endParaRPr>
          </a:p>
          <a:p>
            <a:pPr algn="l">
              <a:lnSpc>
                <a:spcPct val="150000"/>
              </a:lnSpc>
              <a:spcBef>
                <a:spcPct val="0"/>
              </a:spcBef>
            </a:pPr>
            <a:r>
              <a:rPr lang="fr-CA" altLang="en-US" sz="3000" dirty="0">
                <a:latin typeface="Arial"/>
                <a:cs typeface="Arial"/>
              </a:rPr>
              <a:t>Condoms gratuits</a:t>
            </a:r>
          </a:p>
          <a:p>
            <a:pPr marL="0" indent="0">
              <a:lnSpc>
                <a:spcPct val="150000"/>
              </a:lnSpc>
              <a:spcBef>
                <a:spcPct val="0"/>
              </a:spcBef>
              <a:buNone/>
            </a:pPr>
            <a:endParaRPr lang="en-US" altLang="en-US" sz="2200" dirty="0"/>
          </a:p>
          <a:p>
            <a:pPr marL="0" indent="0">
              <a:lnSpc>
                <a:spcPct val="150000"/>
              </a:lnSpc>
              <a:spcBef>
                <a:spcPct val="0"/>
              </a:spcBef>
              <a:buNone/>
            </a:pPr>
            <a:r>
              <a:rPr lang="fr-CA" altLang="en-US" sz="3000" b="1" dirty="0">
                <a:solidFill>
                  <a:schemeClr val="accent1"/>
                </a:solidFill>
                <a:latin typeface="Arial"/>
                <a:cs typeface="Arial"/>
              </a:rPr>
              <a:t>Composez le 519 663-5317 pour prendre un rendez-vous.</a:t>
            </a:r>
          </a:p>
          <a:p>
            <a:pPr algn="l">
              <a:spcAft>
                <a:spcPts val="600"/>
              </a:spcAft>
            </a:pPr>
            <a:endParaRPr lang="en-CA" altLang="en-US"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dirty="0">
                <a:solidFill>
                  <a:srgbClr val="006345"/>
                </a:solidFill>
                <a:latin typeface="Arial"/>
                <a:cs typeface="Arial"/>
              </a:rPr>
              <a:t>Cliniques de dépistage d’ITS</a:t>
            </a:r>
            <a:br>
              <a:rPr lang="fr-CA" altLang="en-US" dirty="0"/>
            </a:br>
            <a:r>
              <a:rPr lang="fr-CA" altLang="en-US" sz="3200" dirty="0">
                <a:solidFill>
                  <a:srgbClr val="006345"/>
                </a:solidFill>
                <a:latin typeface="Arial"/>
                <a:cs typeface="Arial"/>
              </a:rPr>
              <a:t>Bureau de santé de Middlesex-London</a:t>
            </a:r>
            <a:endParaRPr lang="fr-CA" altLang="en-US" dirty="0">
              <a:solidFill>
                <a:srgbClr val="006345"/>
              </a:solidFill>
              <a:latin typeface="Arial"/>
              <a:cs typeface="Arial"/>
            </a:endParaRPr>
          </a:p>
        </p:txBody>
      </p:sp>
    </p:spTree>
    <p:extLst>
      <p:ext uri="{BB962C8B-B14F-4D97-AF65-F5344CB8AC3E}">
        <p14:creationId xmlns:p14="http://schemas.microsoft.com/office/powerpoint/2010/main" val="787581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64AC-416D-6757-1A20-6C7D5F47D92B}"/>
              </a:ext>
            </a:extLst>
          </p:cNvPr>
          <p:cNvSpPr>
            <a:spLocks noGrp="1"/>
          </p:cNvSpPr>
          <p:nvPr>
            <p:ph type="title"/>
            <p:custDataLst>
              <p:tags r:id="rId1"/>
            </p:custDataLst>
          </p:nvPr>
        </p:nvSpPr>
        <p:spPr>
          <a:xfrm>
            <a:off x="2289843" y="132388"/>
            <a:ext cx="7313803" cy="1959634"/>
          </a:xfrm>
        </p:spPr>
        <p:txBody>
          <a:bodyPr anchor="b">
            <a:normAutofit/>
          </a:bodyPr>
          <a:lstStyle/>
          <a:p>
            <a:r>
              <a:rPr lang="fr-CA" sz="5400" dirty="0">
                <a:solidFill>
                  <a:srgbClr val="006345"/>
                </a:solidFill>
                <a:latin typeface="Arial"/>
                <a:cs typeface="Arial"/>
              </a:rPr>
              <a:t> Le consentement</a:t>
            </a:r>
            <a:endParaRPr lang="fr-CA" sz="4400" b="0" dirty="0">
              <a:latin typeface="Arial"/>
              <a:cs typeface="Arial"/>
            </a:endParaRPr>
          </a:p>
          <a:p>
            <a:endParaRPr lang="en-CA" dirty="0">
              <a:latin typeface="Arial"/>
              <a:cs typeface="Arial"/>
            </a:endParaRPr>
          </a:p>
        </p:txBody>
      </p:sp>
      <p:pic>
        <p:nvPicPr>
          <p:cNvPr id="5" name="Picture 4" descr="A picture containing calendar&#10;&#10;Description automatically generated">
            <a:extLst>
              <a:ext uri="{FF2B5EF4-FFF2-40B4-BE49-F238E27FC236}">
                <a16:creationId xmlns:a16="http://schemas.microsoft.com/office/drawing/2014/main" id="{3A9674AE-596C-FCBB-AF81-0A1963CD693C}"/>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4099073" y="1707908"/>
            <a:ext cx="5154559" cy="4188079"/>
          </a:xfrm>
          <a:prstGeom prst="rect">
            <a:avLst/>
          </a:prstGeom>
          <a:noFill/>
        </p:spPr>
      </p:pic>
      <p:sp>
        <p:nvSpPr>
          <p:cNvPr id="3" name="Content Placeholder 2">
            <a:extLst>
              <a:ext uri="{FF2B5EF4-FFF2-40B4-BE49-F238E27FC236}">
                <a16:creationId xmlns:a16="http://schemas.microsoft.com/office/drawing/2014/main" id="{0AF79422-2206-5485-6ABC-65D4512C8E1B}"/>
              </a:ext>
            </a:extLst>
          </p:cNvPr>
          <p:cNvSpPr>
            <a:spLocks noGrp="1"/>
          </p:cNvSpPr>
          <p:nvPr>
            <p:ph type="body" sz="half" idx="2"/>
            <p:custDataLst>
              <p:tags r:id="rId3"/>
            </p:custDataLst>
          </p:nvPr>
        </p:nvSpPr>
        <p:spPr>
          <a:xfrm>
            <a:off x="187136" y="2558365"/>
            <a:ext cx="3723068" cy="1529003"/>
          </a:xfrm>
        </p:spPr>
        <p:txBody>
          <a:bodyPr vert="horz" lIns="91440" tIns="45720" rIns="91440" bIns="45720" rtlCol="0" anchor="t">
            <a:normAutofit/>
          </a:bodyPr>
          <a:lstStyle/>
          <a:p>
            <a:r>
              <a:rPr lang="fr-CA" sz="2800" b="1" dirty="0">
                <a:solidFill>
                  <a:srgbClr val="006345"/>
                </a:solidFill>
                <a:latin typeface="Arial"/>
                <a:cs typeface="Arial"/>
              </a:rPr>
              <a:t>Si quelqu’un ne dit pas « non », ça ne veut pas dire « oui ». </a:t>
            </a:r>
            <a:endParaRPr lang="en-CA" dirty="0"/>
          </a:p>
          <a:p>
            <a:endParaRPr lang="en-US" dirty="0"/>
          </a:p>
        </p:txBody>
      </p:sp>
      <p:pic>
        <p:nvPicPr>
          <p:cNvPr id="6" name="Picture 5" descr="A picture containing calendar&#10;&#10;Description automatically generated">
            <a:extLst>
              <a:ext uri="{FF2B5EF4-FFF2-40B4-BE49-F238E27FC236}">
                <a16:creationId xmlns:a16="http://schemas.microsoft.com/office/drawing/2014/main" id="{3A9674AE-596C-FCBB-AF81-0A1963CD693C}"/>
              </a:ext>
            </a:extLst>
          </p:cNvPr>
          <p:cNvPicPr>
            <a:picLocks noChangeAspect="1"/>
          </p:cNvPicPr>
          <p:nvPr>
            <p:custDataLst>
              <p:tags r:id="rId4"/>
            </p:custDataLst>
          </p:nvPr>
        </p:nvPicPr>
        <p:blipFill rotWithShape="1">
          <a:blip r:embed="rId7">
            <a:extLst>
              <a:ext uri="{28A0092B-C50C-407E-A947-70E740481C1C}">
                <a14:useLocalDpi xmlns:a14="http://schemas.microsoft.com/office/drawing/2010/main" val="0"/>
              </a:ext>
            </a:extLst>
          </a:blip>
          <a:srcRect r="51799"/>
          <a:stretch/>
        </p:blipFill>
        <p:spPr>
          <a:xfrm>
            <a:off x="9253632" y="1707907"/>
            <a:ext cx="2484526" cy="4188079"/>
          </a:xfrm>
          <a:prstGeom prst="rect">
            <a:avLst/>
          </a:prstGeom>
          <a:noFill/>
        </p:spPr>
      </p:pic>
    </p:spTree>
    <p:extLst>
      <p:ext uri="{BB962C8B-B14F-4D97-AF65-F5344CB8AC3E}">
        <p14:creationId xmlns:p14="http://schemas.microsoft.com/office/powerpoint/2010/main" val="93324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a:xfrm>
            <a:off x="838200" y="2385250"/>
            <a:ext cx="7814187" cy="4351338"/>
          </a:xfrm>
        </p:spPr>
        <p:txBody>
          <a:bodyPr/>
          <a:lstStyle/>
          <a:p>
            <a:pPr algn="l">
              <a:lnSpc>
                <a:spcPct val="150000"/>
              </a:lnSpc>
            </a:pPr>
            <a:r>
              <a:rPr lang="fr-CA" dirty="0"/>
              <a:t>d’être dans une relation ou non;</a:t>
            </a:r>
          </a:p>
          <a:p>
            <a:pPr algn="l">
              <a:lnSpc>
                <a:spcPct val="150000"/>
              </a:lnSpc>
            </a:pPr>
            <a:r>
              <a:rPr lang="fr-CA" dirty="0"/>
              <a:t>avec qui être en relation;</a:t>
            </a:r>
          </a:p>
          <a:p>
            <a:pPr algn="l">
              <a:lnSpc>
                <a:spcPct val="150000"/>
              </a:lnSpc>
            </a:pPr>
            <a:r>
              <a:rPr lang="fr-CA" dirty="0"/>
              <a:t>dans quelle mesure être intime avec l’autre.</a:t>
            </a:r>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dirty="0">
                <a:solidFill>
                  <a:srgbClr val="006345"/>
                </a:solidFill>
              </a:rPr>
              <a:t>Tout le monde a le droit de choisir :</a:t>
            </a:r>
          </a:p>
        </p:txBody>
      </p:sp>
      <p:pic>
        <p:nvPicPr>
          <p:cNvPr id="7" name="Picture 6">
            <a:extLst>
              <a:ext uri="{FF2B5EF4-FFF2-40B4-BE49-F238E27FC236}">
                <a16:creationId xmlns:a16="http://schemas.microsoft.com/office/drawing/2014/main" id="{5C931621-DBF1-4F8E-AF36-F385E0C1EA9E}"/>
              </a:ext>
            </a:extLst>
          </p:cNvPr>
          <p:cNvPicPr>
            <a:picLocks noChangeAspect="1"/>
          </p:cNvPicPr>
          <p:nvPr>
            <p:custDataLst>
              <p:tags r:id="rId3"/>
            </p:custDataLst>
          </p:nvPr>
        </p:nvPicPr>
        <p:blipFill>
          <a:blip r:embed="rId6" cstate="hqprint">
            <a:extLst>
              <a:ext uri="{28A0092B-C50C-407E-A947-70E740481C1C}">
                <a14:useLocalDpi xmlns:a14="http://schemas.microsoft.com/office/drawing/2010/main" val="0"/>
              </a:ext>
            </a:extLst>
          </a:blip>
          <a:stretch>
            <a:fillRect/>
          </a:stretch>
        </p:blipFill>
        <p:spPr>
          <a:xfrm>
            <a:off x="8826356" y="2133600"/>
            <a:ext cx="2802935" cy="4204402"/>
          </a:xfrm>
          <a:prstGeom prst="roundRect">
            <a:avLst/>
          </a:prstGeom>
        </p:spPr>
      </p:pic>
    </p:spTree>
    <p:extLst>
      <p:ext uri="{BB962C8B-B14F-4D97-AF65-F5344CB8AC3E}">
        <p14:creationId xmlns:p14="http://schemas.microsoft.com/office/powerpoint/2010/main" val="60983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is consent?">
            <a:hlinkClick r:id="" action="ppaction://media"/>
            <a:extLst>
              <a:ext uri="{FF2B5EF4-FFF2-40B4-BE49-F238E27FC236}">
                <a16:creationId xmlns:a16="http://schemas.microsoft.com/office/drawing/2014/main" id="{AC5B0F96-007D-47CF-AD1B-F49CB2DA8328}"/>
              </a:ext>
            </a:extLst>
          </p:cNvPr>
          <p:cNvPicPr>
            <a:picLocks noGrp="1" noRot="1" noChangeAspect="1"/>
          </p:cNvPicPr>
          <p:nvPr>
            <p:ph idx="1"/>
            <a:videoFile r:link="rId1"/>
            <p:custDataLst>
              <p:tags r:id="rId2"/>
            </p:custDataLst>
          </p:nvPr>
        </p:nvPicPr>
        <p:blipFill>
          <a:blip r:embed="rId8"/>
          <a:stretch>
            <a:fillRect/>
          </a:stretch>
        </p:blipFill>
        <p:spPr>
          <a:xfrm>
            <a:off x="2386620" y="1955800"/>
            <a:ext cx="7418755" cy="4173050"/>
          </a:xfrm>
          <a:prstGeom prst="rect">
            <a:avLst/>
          </a:prstGeom>
        </p:spPr>
      </p:pic>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3"/>
            </p:custDataLst>
          </p:nvPr>
        </p:nvSpPr>
        <p:spPr>
          <a:xfrm>
            <a:off x="838198" y="729150"/>
            <a:ext cx="10515600" cy="1325562"/>
          </a:xfrm>
        </p:spPr>
        <p:txBody>
          <a:bodyPr>
            <a:normAutofit fontScale="90000"/>
          </a:bodyPr>
          <a:lstStyle/>
          <a:p>
            <a:r>
              <a:rPr lang="fr-CA" altLang="en-US" dirty="0">
                <a:solidFill>
                  <a:srgbClr val="006345"/>
                </a:solidFill>
              </a:rPr>
              <a:t>Le consentement – vidéo pour le palier élémentaire</a:t>
            </a:r>
            <a:br>
              <a:rPr lang="fr-CA" altLang="en-US" dirty="0">
                <a:solidFill>
                  <a:srgbClr val="006345"/>
                </a:solidFill>
              </a:rPr>
            </a:br>
            <a:r>
              <a:rPr lang="fr-CA" altLang="en-US" sz="3200" b="0" dirty="0">
                <a:solidFill>
                  <a:srgbClr val="006345"/>
                </a:solidFill>
              </a:rPr>
              <a:t>(passer à la diapositive suivante pour le palier secondaire)</a:t>
            </a:r>
            <a:endParaRPr lang="fr-CA" altLang="en-US" b="0" dirty="0">
              <a:solidFill>
                <a:srgbClr val="006345"/>
              </a:solidFill>
            </a:endParaRPr>
          </a:p>
        </p:txBody>
      </p:sp>
      <p:sp>
        <p:nvSpPr>
          <p:cNvPr id="5" name="TextBox 4">
            <a:extLst>
              <a:ext uri="{FF2B5EF4-FFF2-40B4-BE49-F238E27FC236}">
                <a16:creationId xmlns:a16="http://schemas.microsoft.com/office/drawing/2014/main" id="{A254C4C2-F6B8-437A-90E0-B9DEF9CEC28B}"/>
              </a:ext>
            </a:extLst>
          </p:cNvPr>
          <p:cNvSpPr txBox="1"/>
          <p:nvPr>
            <p:custDataLst>
              <p:tags r:id="rId4"/>
            </p:custDataLst>
          </p:nvPr>
        </p:nvSpPr>
        <p:spPr>
          <a:xfrm>
            <a:off x="3432494" y="6128850"/>
            <a:ext cx="4935417" cy="338554"/>
          </a:xfrm>
          <a:prstGeom prst="rect">
            <a:avLst/>
          </a:prstGeom>
          <a:noFill/>
        </p:spPr>
        <p:txBody>
          <a:bodyPr wrap="square" rtlCol="0">
            <a:spAutoFit/>
          </a:bodyPr>
          <a:lstStyle/>
          <a:p>
            <a:r>
              <a:rPr lang="fr-CA" sz="1600" dirty="0">
                <a:hlinkClick r:id="rId9"/>
              </a:rPr>
              <a:t>https://www.youtube.com/watch?v=AaKoSIeLAKc</a:t>
            </a:r>
            <a:r>
              <a:rPr lang="fr-CA" sz="1600" dirty="0"/>
              <a:t>   </a:t>
            </a:r>
            <a:endParaRPr lang="fr-CA" sz="1600" dirty="0">
              <a:cs typeface="Calibri"/>
            </a:endParaRPr>
          </a:p>
        </p:txBody>
      </p:sp>
      <p:pic>
        <p:nvPicPr>
          <p:cNvPr id="7" name="Picture 6"/>
          <p:cNvPicPr>
            <a:picLocks noChangeAspect="1"/>
          </p:cNvPicPr>
          <p:nvPr>
            <p:custDataLst>
              <p:tags r:id="rId5"/>
            </p:custDataLst>
          </p:nvPr>
        </p:nvPicPr>
        <p:blipFill>
          <a:blip r:embed="rId10"/>
          <a:stretch>
            <a:fillRect/>
          </a:stretch>
        </p:blipFill>
        <p:spPr>
          <a:xfrm>
            <a:off x="2386619" y="2358951"/>
            <a:ext cx="7418755" cy="3447371"/>
          </a:xfrm>
          <a:prstGeom prst="rect">
            <a:avLst/>
          </a:prstGeom>
        </p:spPr>
      </p:pic>
    </p:spTree>
    <p:extLst>
      <p:ext uri="{BB962C8B-B14F-4D97-AF65-F5344CB8AC3E}">
        <p14:creationId xmlns:p14="http://schemas.microsoft.com/office/powerpoint/2010/main" val="1679313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1"/>
            </p:custDataLst>
          </p:nvPr>
        </p:nvSpPr>
        <p:spPr>
          <a:xfrm>
            <a:off x="838200" y="935038"/>
            <a:ext cx="10515600" cy="1325562"/>
          </a:xfrm>
        </p:spPr>
        <p:txBody>
          <a:bodyPr/>
          <a:lstStyle/>
          <a:p>
            <a:r>
              <a:rPr lang="fr-CA" altLang="en-US" dirty="0">
                <a:solidFill>
                  <a:srgbClr val="006345"/>
                </a:solidFill>
                <a:latin typeface="Arial"/>
                <a:cs typeface="Arial"/>
              </a:rPr>
              <a:t>Le consentement – vidéo pour le palier secondaire</a:t>
            </a:r>
            <a:endParaRPr lang="fr-CA" altLang="en-US" dirty="0">
              <a:solidFill>
                <a:srgbClr val="006345"/>
              </a:solidFill>
            </a:endParaRPr>
          </a:p>
        </p:txBody>
      </p:sp>
      <p:pic>
        <p:nvPicPr>
          <p:cNvPr id="7" name="Online Media 6" title="Cycling Through Consent">
            <a:hlinkClick r:id="" action="ppaction://media"/>
            <a:extLst>
              <a:ext uri="{FF2B5EF4-FFF2-40B4-BE49-F238E27FC236}">
                <a16:creationId xmlns:a16="http://schemas.microsoft.com/office/drawing/2014/main" id="{72F6D4F4-A175-18B6-9979-3297165EFB71}"/>
              </a:ext>
            </a:extLst>
          </p:cNvPr>
          <p:cNvPicPr>
            <a:picLocks noGrp="1" noRot="1" noChangeAspect="1"/>
          </p:cNvPicPr>
          <p:nvPr>
            <p:ph idx="1"/>
            <a:videoFile r:link="rId2"/>
            <p:custDataLst>
              <p:tags r:id="rId3"/>
            </p:custDataLst>
          </p:nvPr>
        </p:nvPicPr>
        <p:blipFill>
          <a:blip r:embed="rId7"/>
          <a:stretch>
            <a:fillRect/>
          </a:stretch>
        </p:blipFill>
        <p:spPr>
          <a:xfrm>
            <a:off x="3393057" y="2085181"/>
            <a:ext cx="5420264" cy="4032849"/>
          </a:xfrm>
        </p:spPr>
      </p:pic>
      <p:sp>
        <p:nvSpPr>
          <p:cNvPr id="9" name="TextBox 8">
            <a:extLst>
              <a:ext uri="{FF2B5EF4-FFF2-40B4-BE49-F238E27FC236}">
                <a16:creationId xmlns:a16="http://schemas.microsoft.com/office/drawing/2014/main" id="{D41B84D5-806E-337F-CB50-DA76D86F894A}"/>
              </a:ext>
            </a:extLst>
          </p:cNvPr>
          <p:cNvSpPr txBox="1"/>
          <p:nvPr>
            <p:custDataLst>
              <p:tags r:id="rId4"/>
            </p:custDataLst>
          </p:nvPr>
        </p:nvSpPr>
        <p:spPr>
          <a:xfrm>
            <a:off x="3530471" y="6277775"/>
            <a:ext cx="5145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https://www.youtube.com/watch?v=-JwlKjRaUaw</a:t>
            </a:r>
            <a:endParaRPr lang="en-US" dirty="0"/>
          </a:p>
        </p:txBody>
      </p:sp>
    </p:spTree>
    <p:extLst>
      <p:ext uri="{BB962C8B-B14F-4D97-AF65-F5344CB8AC3E}">
        <p14:creationId xmlns:p14="http://schemas.microsoft.com/office/powerpoint/2010/main" val="413559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a:xfrm>
            <a:off x="3971058" y="2361420"/>
            <a:ext cx="4892926" cy="3672164"/>
          </a:xfrm>
        </p:spPr>
        <p:txBody>
          <a:bodyPr vert="horz" lIns="91440" tIns="45720" rIns="91440" bIns="45720" rtlCol="0" anchor="t">
            <a:normAutofit/>
          </a:bodyPr>
          <a:lstStyle/>
          <a:p>
            <a:pPr marL="457200" lvl="1" indent="0">
              <a:lnSpc>
                <a:spcPct val="150000"/>
              </a:lnSpc>
              <a:spcBef>
                <a:spcPts val="600"/>
              </a:spcBef>
              <a:buNone/>
              <a:defRPr/>
            </a:pPr>
            <a:r>
              <a:rPr lang="en-CA" sz="4000" b="1" dirty="0">
                <a:solidFill>
                  <a:srgbClr val="006345"/>
                </a:solidFill>
                <a:latin typeface="Arial"/>
                <a:cs typeface="Arial"/>
              </a:rPr>
              <a:t>I   </a:t>
            </a:r>
            <a:r>
              <a:rPr lang="en-CA" altLang="en-US" sz="4000" dirty="0">
                <a:latin typeface="Arial"/>
                <a:cs typeface="Arial"/>
              </a:rPr>
              <a:t>Infection</a:t>
            </a:r>
            <a:endParaRPr lang="en-US" dirty="0"/>
          </a:p>
          <a:p>
            <a:pPr marL="457200" lvl="1" indent="0">
              <a:lnSpc>
                <a:spcPct val="150000"/>
              </a:lnSpc>
              <a:spcBef>
                <a:spcPts val="600"/>
              </a:spcBef>
              <a:buNone/>
              <a:defRPr/>
            </a:pPr>
            <a:r>
              <a:rPr lang="en-CA" sz="4000" b="1" dirty="0">
                <a:solidFill>
                  <a:srgbClr val="006345"/>
                </a:solidFill>
                <a:latin typeface="Arial"/>
                <a:cs typeface="Arial"/>
              </a:rPr>
              <a:t>T  </a:t>
            </a:r>
            <a:r>
              <a:rPr lang="en-CA" altLang="en-US" sz="4000" dirty="0">
                <a:latin typeface="Arial"/>
                <a:cs typeface="Arial"/>
              </a:rPr>
              <a:t>Transmissible</a:t>
            </a:r>
            <a:endParaRPr lang="en-CA" dirty="0"/>
          </a:p>
          <a:p>
            <a:pPr marL="457200" lvl="1" indent="0">
              <a:lnSpc>
                <a:spcPct val="150000"/>
              </a:lnSpc>
              <a:spcBef>
                <a:spcPts val="600"/>
              </a:spcBef>
              <a:buNone/>
              <a:defRPr/>
            </a:pPr>
            <a:r>
              <a:rPr lang="en-CA" sz="4000" b="1" dirty="0">
                <a:solidFill>
                  <a:srgbClr val="006345"/>
                </a:solidFill>
                <a:latin typeface="Arial"/>
                <a:cs typeface="Arial"/>
              </a:rPr>
              <a:t>S  </a:t>
            </a:r>
            <a:r>
              <a:rPr lang="en-CA" altLang="en-US" sz="4000" dirty="0">
                <a:latin typeface="Arial"/>
                <a:cs typeface="Arial"/>
              </a:rPr>
              <a:t>Sexuellement</a:t>
            </a:r>
            <a:r>
              <a:rPr lang="en-CA" sz="4000" b="1" dirty="0">
                <a:solidFill>
                  <a:srgbClr val="006345"/>
                </a:solidFill>
                <a:latin typeface="Arial"/>
                <a:cs typeface="Arial"/>
              </a:rPr>
              <a:t>  </a:t>
            </a:r>
            <a:endParaRPr lang="en-CA"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863151"/>
            <a:ext cx="10515600" cy="1325562"/>
          </a:xfrm>
        </p:spPr>
        <p:txBody>
          <a:bodyPr/>
          <a:lstStyle/>
          <a:p>
            <a:r>
              <a:rPr lang="fr-CA" altLang="en-US" dirty="0">
                <a:solidFill>
                  <a:srgbClr val="006345"/>
                </a:solidFill>
                <a:latin typeface="Arial"/>
                <a:cs typeface="Arial"/>
              </a:rPr>
              <a:t>Qu’est-ce que ITS veut dire?</a:t>
            </a:r>
            <a:endParaRPr lang="fr-CA" altLang="en-US" dirty="0">
              <a:solidFill>
                <a:srgbClr val="006345"/>
              </a:solidFill>
            </a:endParaRPr>
          </a:p>
        </p:txBody>
      </p:sp>
    </p:spTree>
    <p:extLst>
      <p:ext uri="{BB962C8B-B14F-4D97-AF65-F5344CB8AC3E}">
        <p14:creationId xmlns:p14="http://schemas.microsoft.com/office/powerpoint/2010/main" val="361872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a:xfrm>
            <a:off x="838199" y="2385250"/>
            <a:ext cx="6605812" cy="4351338"/>
          </a:xfrm>
        </p:spPr>
        <p:txBody>
          <a:bodyPr vert="horz" lIns="91440" tIns="45720" rIns="91440" bIns="45720" rtlCol="0" anchor="t">
            <a:normAutofit/>
          </a:bodyPr>
          <a:lstStyle/>
          <a:p>
            <a:pPr marL="457200" indent="-457200" algn="l">
              <a:spcAft>
                <a:spcPts val="1800"/>
              </a:spcAft>
              <a:defRPr/>
            </a:pPr>
            <a:r>
              <a:rPr lang="fr-CA" altLang="en-US" dirty="0">
                <a:latin typeface="Arial"/>
                <a:cs typeface="Arial"/>
              </a:rPr>
              <a:t>Elles sont causées par une bactérie.</a:t>
            </a:r>
            <a:endParaRPr lang="fr-CA" altLang="en-US" dirty="0"/>
          </a:p>
          <a:p>
            <a:pPr marL="457200" indent="-457200" algn="l">
              <a:spcAft>
                <a:spcPts val="1800"/>
              </a:spcAft>
              <a:defRPr/>
            </a:pPr>
            <a:r>
              <a:rPr lang="fr-CA" altLang="en-US" dirty="0">
                <a:latin typeface="Arial"/>
                <a:cs typeface="Arial"/>
              </a:rPr>
              <a:t>On peut les guérir avec des antibiotiques.</a:t>
            </a:r>
            <a:endParaRPr lang="fr-CA" altLang="en-US" dirty="0"/>
          </a:p>
          <a:p>
            <a:pPr marL="457200" indent="-457200" algn="l">
              <a:spcBef>
                <a:spcPts val="600"/>
              </a:spcBef>
              <a:defRPr/>
            </a:pPr>
            <a:r>
              <a:rPr lang="fr-CA" altLang="en-US" dirty="0">
                <a:latin typeface="Arial"/>
                <a:cs typeface="Arial"/>
              </a:rPr>
              <a:t>Si on ne les traite pas, elles peuvent avoir des conséquences à long terme. </a:t>
            </a:r>
            <a:endParaRPr lang="en-CA" altLang="en-US" dirty="0">
              <a:latin typeface="Arial"/>
              <a:cs typeface="Arial"/>
            </a:endParaRPr>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dirty="0">
                <a:solidFill>
                  <a:srgbClr val="006345"/>
                </a:solidFill>
                <a:latin typeface="Arial"/>
                <a:cs typeface="Arial"/>
              </a:rPr>
              <a:t>Les infections bactériennes</a:t>
            </a:r>
            <a:endParaRPr lang="fr-CA" altLang="en-US" dirty="0">
              <a:solidFill>
                <a:srgbClr val="006345"/>
              </a:solidFill>
            </a:endParaRPr>
          </a:p>
        </p:txBody>
      </p:sp>
      <p:pic>
        <p:nvPicPr>
          <p:cNvPr id="6" name="Picture 5">
            <a:extLst>
              <a:ext uri="{FF2B5EF4-FFF2-40B4-BE49-F238E27FC236}">
                <a16:creationId xmlns:a16="http://schemas.microsoft.com/office/drawing/2014/main" id="{9B11EDF9-4A60-4895-9E03-23385F32AC04}"/>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7237274" y="2179966"/>
            <a:ext cx="4761905" cy="4761905"/>
          </a:xfrm>
          <a:prstGeom prst="rect">
            <a:avLst/>
          </a:prstGeom>
        </p:spPr>
      </p:pic>
    </p:spTree>
    <p:extLst>
      <p:ext uri="{BB962C8B-B14F-4D97-AF65-F5344CB8AC3E}">
        <p14:creationId xmlns:p14="http://schemas.microsoft.com/office/powerpoint/2010/main" val="74311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Icon&#10;&#10;Description automatically generated">
            <a:extLst>
              <a:ext uri="{FF2B5EF4-FFF2-40B4-BE49-F238E27FC236}">
                <a16:creationId xmlns:a16="http://schemas.microsoft.com/office/drawing/2014/main" id="{D336F4C0-B5DE-B68C-3905-7F458DD564FD}"/>
              </a:ext>
            </a:extLst>
          </p:cNvPr>
          <p:cNvPicPr>
            <a:picLocks noChangeAspect="1"/>
          </p:cNvPicPr>
          <p:nvPr>
            <p:custDataLst>
              <p:tags r:id="rId1"/>
            </p:custDataLst>
          </p:nvPr>
        </p:nvPicPr>
        <p:blipFill>
          <a:blip r:embed="rId25"/>
          <a:stretch>
            <a:fillRect/>
          </a:stretch>
        </p:blipFill>
        <p:spPr>
          <a:xfrm rot="6253117">
            <a:off x="1063972" y="6013115"/>
            <a:ext cx="1038225" cy="904875"/>
          </a:xfrm>
          <a:prstGeom prst="rect">
            <a:avLst/>
          </a:prstGeom>
        </p:spPr>
      </p:pic>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2"/>
            </p:custDataLst>
          </p:nvPr>
        </p:nvSpPr>
        <p:spPr>
          <a:xfrm>
            <a:off x="875491" y="2182565"/>
            <a:ext cx="10515600" cy="4366764"/>
          </a:xfrm>
        </p:spPr>
        <p:txBody>
          <a:bodyPr vert="horz" lIns="91440" tIns="45720" rIns="91440" bIns="45720" rtlCol="0" anchor="t">
            <a:normAutofit lnSpcReduction="10000"/>
          </a:bodyPr>
          <a:lstStyle/>
          <a:p>
            <a:pPr marL="0" indent="0">
              <a:lnSpc>
                <a:spcPct val="100000"/>
              </a:lnSpc>
              <a:spcBef>
                <a:spcPct val="0"/>
              </a:spcBef>
              <a:buNone/>
              <a:tabLst>
                <a:tab pos="10313988" algn="l"/>
              </a:tabLst>
            </a:pPr>
            <a:r>
              <a:rPr lang="fr-CA" i="1" dirty="0">
                <a:latin typeface="Arial"/>
                <a:cs typeface="Arial"/>
              </a:rPr>
              <a:t>La plupart des personnes atteintes de la chlamydia n’ont pas de symptômes.</a:t>
            </a:r>
            <a:endParaRPr lang="fr-CA" i="1" dirty="0"/>
          </a:p>
          <a:p>
            <a:pPr marL="457200" indent="-457200" algn="l">
              <a:lnSpc>
                <a:spcPct val="150000"/>
              </a:lnSpc>
              <a:spcBef>
                <a:spcPts val="600"/>
              </a:spcBef>
            </a:pPr>
            <a:r>
              <a:rPr lang="fr-CA" altLang="en-US" dirty="0">
                <a:latin typeface="Arial"/>
                <a:cs typeface="Arial"/>
              </a:rPr>
              <a:t>C’est l’ITS bactérienne la plus courante.</a:t>
            </a:r>
            <a:endParaRPr lang="fr-CA" altLang="en-US" dirty="0"/>
          </a:p>
          <a:p>
            <a:pPr marL="457200" indent="-457200" algn="l">
              <a:lnSpc>
                <a:spcPct val="150000"/>
              </a:lnSpc>
              <a:spcBef>
                <a:spcPct val="0"/>
              </a:spcBef>
            </a:pPr>
            <a:r>
              <a:rPr lang="fr-CA" altLang="en-US" dirty="0">
                <a:latin typeface="Arial"/>
                <a:cs typeface="Arial"/>
              </a:rPr>
              <a:t>Symptômes possibles</a:t>
            </a:r>
            <a:endParaRPr lang="fr-CA" altLang="en-US" dirty="0"/>
          </a:p>
          <a:p>
            <a:pPr marL="914400" lvl="1" indent="-457200">
              <a:lnSpc>
                <a:spcPct val="100000"/>
              </a:lnSpc>
              <a:spcBef>
                <a:spcPct val="0"/>
              </a:spcBef>
            </a:pPr>
            <a:r>
              <a:rPr lang="fr-CA" altLang="en-US" dirty="0">
                <a:latin typeface="Arial"/>
                <a:cs typeface="Arial"/>
              </a:rPr>
              <a:t>Démangeaisons et douleur quand on urine</a:t>
            </a:r>
            <a:endParaRPr lang="fr-CA" altLang="en-US" dirty="0"/>
          </a:p>
          <a:p>
            <a:pPr marL="914400" lvl="1" indent="-457200">
              <a:lnSpc>
                <a:spcPct val="100000"/>
              </a:lnSpc>
              <a:spcBef>
                <a:spcPct val="0"/>
              </a:spcBef>
            </a:pPr>
            <a:r>
              <a:rPr lang="fr-CA" altLang="en-US" dirty="0">
                <a:latin typeface="Arial"/>
                <a:cs typeface="Arial"/>
              </a:rPr>
              <a:t>Écoulement du pénis ou du vagin</a:t>
            </a:r>
          </a:p>
          <a:p>
            <a:pPr marL="914400" lvl="1" indent="-457200">
              <a:lnSpc>
                <a:spcPct val="100000"/>
              </a:lnSpc>
              <a:spcBef>
                <a:spcPct val="0"/>
              </a:spcBef>
            </a:pPr>
            <a:r>
              <a:rPr lang="fr-CA" altLang="en-US" dirty="0">
                <a:latin typeface="Arial"/>
                <a:cs typeface="Arial"/>
              </a:rPr>
              <a:t>Saignement vaginal après un rapport sexuel ou entre les menstruations</a:t>
            </a:r>
          </a:p>
          <a:p>
            <a:pPr marL="457200" lvl="1" indent="0">
              <a:lnSpc>
                <a:spcPct val="100000"/>
              </a:lnSpc>
              <a:spcBef>
                <a:spcPct val="0"/>
              </a:spcBef>
              <a:buNone/>
            </a:pPr>
            <a:endParaRPr lang="fr-CA" altLang="en-US" sz="1200" dirty="0">
              <a:latin typeface="Arial"/>
              <a:cs typeface="Arial"/>
            </a:endParaRPr>
          </a:p>
          <a:p>
            <a:pPr marL="457200" indent="-457200" algn="l">
              <a:lnSpc>
                <a:spcPct val="100000"/>
              </a:lnSpc>
              <a:spcBef>
                <a:spcPct val="0"/>
              </a:spcBef>
            </a:pPr>
            <a:r>
              <a:rPr lang="fr-CA" altLang="en-US" dirty="0">
                <a:latin typeface="Arial"/>
                <a:cs typeface="Arial"/>
              </a:rPr>
              <a:t>Se traite avec des antibiotiques.</a:t>
            </a:r>
          </a:p>
          <a:p>
            <a:pPr marL="914400" lvl="1" indent="-457200">
              <a:lnSpc>
                <a:spcPct val="100000"/>
              </a:lnSpc>
              <a:spcBef>
                <a:spcPct val="0"/>
              </a:spcBef>
            </a:pPr>
            <a:endParaRPr lang="en-US" altLang="en-US" dirty="0"/>
          </a:p>
          <a:p>
            <a:pPr marL="0" indent="0">
              <a:lnSpc>
                <a:spcPct val="100000"/>
              </a:lnSpc>
              <a:spcBef>
                <a:spcPct val="0"/>
              </a:spcBef>
              <a:buNone/>
            </a:pPr>
            <a:endParaRPr lang="en-US" altLang="en-US" dirty="0"/>
          </a:p>
          <a:p>
            <a:pPr marL="0" indent="0">
              <a:lnSpc>
                <a:spcPct val="100000"/>
              </a:lnSpc>
              <a:spcBef>
                <a:spcPct val="0"/>
              </a:spcBef>
              <a:buNone/>
            </a:pPr>
            <a:endParaRPr lang="en-US" altLang="en-US" dirty="0"/>
          </a:p>
          <a:p>
            <a:pPr marL="0" indent="0" algn="l">
              <a:lnSpc>
                <a:spcPct val="100000"/>
              </a:lnSpc>
              <a:spcBef>
                <a:spcPct val="0"/>
              </a:spcBef>
              <a:buNone/>
            </a:pPr>
            <a:endParaRPr lang="en-US" altLang="en-US"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3"/>
            </p:custDataLst>
          </p:nvPr>
        </p:nvSpPr>
        <p:spPr>
          <a:xfrm>
            <a:off x="838200" y="935038"/>
            <a:ext cx="10515600" cy="1325562"/>
          </a:xfrm>
        </p:spPr>
        <p:txBody>
          <a:bodyPr/>
          <a:lstStyle/>
          <a:p>
            <a:r>
              <a:rPr lang="fr-CA" altLang="en-US" dirty="0">
                <a:solidFill>
                  <a:srgbClr val="006345"/>
                </a:solidFill>
                <a:latin typeface="Arial"/>
                <a:cs typeface="Arial"/>
              </a:rPr>
              <a:t>La chlamydia</a:t>
            </a:r>
            <a:endParaRPr lang="fr-CA" altLang="en-US" dirty="0">
              <a:solidFill>
                <a:srgbClr val="006345"/>
              </a:solidFill>
            </a:endParaRPr>
          </a:p>
        </p:txBody>
      </p:sp>
      <p:pic>
        <p:nvPicPr>
          <p:cNvPr id="12" name="Picture 12" descr="Icon&#10;&#10;Description automatically generated">
            <a:extLst>
              <a:ext uri="{FF2B5EF4-FFF2-40B4-BE49-F238E27FC236}">
                <a16:creationId xmlns:a16="http://schemas.microsoft.com/office/drawing/2014/main" id="{B30C2907-CDD4-84F8-B4B1-A41D8FFA769A}"/>
              </a:ext>
            </a:extLst>
          </p:cNvPr>
          <p:cNvPicPr>
            <a:picLocks noChangeAspect="1"/>
          </p:cNvPicPr>
          <p:nvPr>
            <p:custDataLst>
              <p:tags r:id="rId4"/>
            </p:custDataLst>
          </p:nvPr>
        </p:nvPicPr>
        <p:blipFill>
          <a:blip r:embed="rId25"/>
          <a:stretch>
            <a:fillRect/>
          </a:stretch>
        </p:blipFill>
        <p:spPr>
          <a:xfrm rot="4440000">
            <a:off x="5111876" y="6336958"/>
            <a:ext cx="831730" cy="724902"/>
          </a:xfrm>
          <a:prstGeom prst="rect">
            <a:avLst/>
          </a:prstGeom>
        </p:spPr>
      </p:pic>
      <p:pic>
        <p:nvPicPr>
          <p:cNvPr id="6" name="Picture 6" descr="Icon&#10;&#10;Description automatically generated">
            <a:extLst>
              <a:ext uri="{FF2B5EF4-FFF2-40B4-BE49-F238E27FC236}">
                <a16:creationId xmlns:a16="http://schemas.microsoft.com/office/drawing/2014/main" id="{15B1CB53-3444-BB49-4704-55684DB5456C}"/>
              </a:ext>
            </a:extLst>
          </p:cNvPr>
          <p:cNvPicPr>
            <a:picLocks noChangeAspect="1"/>
          </p:cNvPicPr>
          <p:nvPr>
            <p:custDataLst>
              <p:tags r:id="rId5"/>
            </p:custDataLst>
          </p:nvPr>
        </p:nvPicPr>
        <p:blipFill>
          <a:blip r:embed="rId25"/>
          <a:stretch>
            <a:fillRect/>
          </a:stretch>
        </p:blipFill>
        <p:spPr>
          <a:xfrm>
            <a:off x="-113153" y="6139012"/>
            <a:ext cx="1038225" cy="904875"/>
          </a:xfrm>
          <a:prstGeom prst="rect">
            <a:avLst/>
          </a:prstGeom>
        </p:spPr>
      </p:pic>
      <p:pic>
        <p:nvPicPr>
          <p:cNvPr id="8" name="Picture 8" descr="Icon&#10;&#10;Description automatically generated">
            <a:extLst>
              <a:ext uri="{FF2B5EF4-FFF2-40B4-BE49-F238E27FC236}">
                <a16:creationId xmlns:a16="http://schemas.microsoft.com/office/drawing/2014/main" id="{80F5C917-EA23-556B-C6EE-D272C0696D40}"/>
              </a:ext>
            </a:extLst>
          </p:cNvPr>
          <p:cNvPicPr>
            <a:picLocks noChangeAspect="1"/>
          </p:cNvPicPr>
          <p:nvPr>
            <p:custDataLst>
              <p:tags r:id="rId6"/>
            </p:custDataLst>
          </p:nvPr>
        </p:nvPicPr>
        <p:blipFill>
          <a:blip r:embed="rId25"/>
          <a:stretch>
            <a:fillRect/>
          </a:stretch>
        </p:blipFill>
        <p:spPr>
          <a:xfrm rot="19153117">
            <a:off x="2289932" y="6332766"/>
            <a:ext cx="893119" cy="778407"/>
          </a:xfrm>
          <a:prstGeom prst="rect">
            <a:avLst/>
          </a:prstGeom>
        </p:spPr>
      </p:pic>
      <p:pic>
        <p:nvPicPr>
          <p:cNvPr id="9" name="Picture 9" descr="Icon&#10;&#10;Description automatically generated">
            <a:extLst>
              <a:ext uri="{FF2B5EF4-FFF2-40B4-BE49-F238E27FC236}">
                <a16:creationId xmlns:a16="http://schemas.microsoft.com/office/drawing/2014/main" id="{0A0871B6-8DF8-A572-F65E-07185ADE4AB4}"/>
              </a:ext>
            </a:extLst>
          </p:cNvPr>
          <p:cNvPicPr>
            <a:picLocks noChangeAspect="1"/>
          </p:cNvPicPr>
          <p:nvPr>
            <p:custDataLst>
              <p:tags r:id="rId7"/>
            </p:custDataLst>
          </p:nvPr>
        </p:nvPicPr>
        <p:blipFill>
          <a:blip r:embed="rId25"/>
          <a:stretch>
            <a:fillRect/>
          </a:stretch>
        </p:blipFill>
        <p:spPr>
          <a:xfrm rot="19153117">
            <a:off x="-551104" y="5438341"/>
            <a:ext cx="1038225" cy="904875"/>
          </a:xfrm>
          <a:prstGeom prst="rect">
            <a:avLst/>
          </a:prstGeom>
        </p:spPr>
      </p:pic>
      <p:pic>
        <p:nvPicPr>
          <p:cNvPr id="10" name="Picture 10" descr="Icon&#10;&#10;Description automatically generated">
            <a:extLst>
              <a:ext uri="{FF2B5EF4-FFF2-40B4-BE49-F238E27FC236}">
                <a16:creationId xmlns:a16="http://schemas.microsoft.com/office/drawing/2014/main" id="{78EF1B3F-2E90-378C-39BB-C26179673B8F}"/>
              </a:ext>
            </a:extLst>
          </p:cNvPr>
          <p:cNvPicPr>
            <a:picLocks noChangeAspect="1"/>
          </p:cNvPicPr>
          <p:nvPr>
            <p:custDataLst>
              <p:tags r:id="rId8"/>
            </p:custDataLst>
          </p:nvPr>
        </p:nvPicPr>
        <p:blipFill>
          <a:blip r:embed="rId25"/>
          <a:stretch>
            <a:fillRect/>
          </a:stretch>
        </p:blipFill>
        <p:spPr>
          <a:xfrm rot="5940000">
            <a:off x="3199822" y="6424325"/>
            <a:ext cx="1038225" cy="904875"/>
          </a:xfrm>
          <a:prstGeom prst="rect">
            <a:avLst/>
          </a:prstGeom>
        </p:spPr>
      </p:pic>
      <p:pic>
        <p:nvPicPr>
          <p:cNvPr id="11" name="Picture 11" descr="Icon&#10;&#10;Description automatically generated">
            <a:extLst>
              <a:ext uri="{FF2B5EF4-FFF2-40B4-BE49-F238E27FC236}">
                <a16:creationId xmlns:a16="http://schemas.microsoft.com/office/drawing/2014/main" id="{5EB57A53-0739-ED98-28C9-F376E8FCF4C2}"/>
              </a:ext>
            </a:extLst>
          </p:cNvPr>
          <p:cNvPicPr>
            <a:picLocks noChangeAspect="1"/>
          </p:cNvPicPr>
          <p:nvPr>
            <p:custDataLst>
              <p:tags r:id="rId9"/>
            </p:custDataLst>
          </p:nvPr>
        </p:nvPicPr>
        <p:blipFill>
          <a:blip r:embed="rId25"/>
          <a:stretch>
            <a:fillRect/>
          </a:stretch>
        </p:blipFill>
        <p:spPr>
          <a:xfrm>
            <a:off x="4024133" y="6355242"/>
            <a:ext cx="1038225" cy="904875"/>
          </a:xfrm>
          <a:prstGeom prst="rect">
            <a:avLst/>
          </a:prstGeom>
        </p:spPr>
      </p:pic>
      <p:pic>
        <p:nvPicPr>
          <p:cNvPr id="13" name="Picture 13" descr="Icon&#10;&#10;Description automatically generated">
            <a:extLst>
              <a:ext uri="{FF2B5EF4-FFF2-40B4-BE49-F238E27FC236}">
                <a16:creationId xmlns:a16="http://schemas.microsoft.com/office/drawing/2014/main" id="{EEF8944B-5A72-BD07-B79F-24E3E6B82743}"/>
              </a:ext>
            </a:extLst>
          </p:cNvPr>
          <p:cNvPicPr>
            <a:picLocks noChangeAspect="1"/>
          </p:cNvPicPr>
          <p:nvPr>
            <p:custDataLst>
              <p:tags r:id="rId10"/>
            </p:custDataLst>
          </p:nvPr>
        </p:nvPicPr>
        <p:blipFill>
          <a:blip r:embed="rId25"/>
          <a:stretch>
            <a:fillRect/>
          </a:stretch>
        </p:blipFill>
        <p:spPr>
          <a:xfrm>
            <a:off x="11202340" y="3429361"/>
            <a:ext cx="1038225" cy="904875"/>
          </a:xfrm>
          <a:prstGeom prst="rect">
            <a:avLst/>
          </a:prstGeom>
        </p:spPr>
      </p:pic>
      <p:pic>
        <p:nvPicPr>
          <p:cNvPr id="14" name="Picture 14" descr="Icon&#10;&#10;Description automatically generated">
            <a:extLst>
              <a:ext uri="{FF2B5EF4-FFF2-40B4-BE49-F238E27FC236}">
                <a16:creationId xmlns:a16="http://schemas.microsoft.com/office/drawing/2014/main" id="{6677C4C6-DD20-FBBA-1236-E0DC755B6294}"/>
              </a:ext>
            </a:extLst>
          </p:cNvPr>
          <p:cNvPicPr>
            <a:picLocks noChangeAspect="1"/>
          </p:cNvPicPr>
          <p:nvPr>
            <p:custDataLst>
              <p:tags r:id="rId11"/>
            </p:custDataLst>
          </p:nvPr>
        </p:nvPicPr>
        <p:blipFill>
          <a:blip r:embed="rId25"/>
          <a:stretch>
            <a:fillRect/>
          </a:stretch>
        </p:blipFill>
        <p:spPr>
          <a:xfrm rot="-1440000">
            <a:off x="10795869" y="4399921"/>
            <a:ext cx="1038225" cy="904875"/>
          </a:xfrm>
          <a:prstGeom prst="rect">
            <a:avLst/>
          </a:prstGeom>
        </p:spPr>
      </p:pic>
      <p:pic>
        <p:nvPicPr>
          <p:cNvPr id="15" name="Picture 15" descr="Icon&#10;&#10;Description automatically generated">
            <a:extLst>
              <a:ext uri="{FF2B5EF4-FFF2-40B4-BE49-F238E27FC236}">
                <a16:creationId xmlns:a16="http://schemas.microsoft.com/office/drawing/2014/main" id="{9C4ED629-6AB0-7BD0-2FC0-AC336964B314}"/>
              </a:ext>
            </a:extLst>
          </p:cNvPr>
          <p:cNvPicPr>
            <a:picLocks noChangeAspect="1"/>
          </p:cNvPicPr>
          <p:nvPr>
            <p:custDataLst>
              <p:tags r:id="rId12"/>
            </p:custDataLst>
          </p:nvPr>
        </p:nvPicPr>
        <p:blipFill>
          <a:blip r:embed="rId25"/>
          <a:stretch>
            <a:fillRect/>
          </a:stretch>
        </p:blipFill>
        <p:spPr>
          <a:xfrm>
            <a:off x="11672888" y="4658714"/>
            <a:ext cx="1038225" cy="904875"/>
          </a:xfrm>
          <a:prstGeom prst="rect">
            <a:avLst/>
          </a:prstGeom>
        </p:spPr>
      </p:pic>
      <p:pic>
        <p:nvPicPr>
          <p:cNvPr id="16" name="Picture 16" descr="Icon&#10;&#10;Description automatically generated">
            <a:extLst>
              <a:ext uri="{FF2B5EF4-FFF2-40B4-BE49-F238E27FC236}">
                <a16:creationId xmlns:a16="http://schemas.microsoft.com/office/drawing/2014/main" id="{61CA0399-8F65-76D9-247F-104EB22A1E80}"/>
              </a:ext>
            </a:extLst>
          </p:cNvPr>
          <p:cNvPicPr>
            <a:picLocks noChangeAspect="1"/>
          </p:cNvPicPr>
          <p:nvPr>
            <p:custDataLst>
              <p:tags r:id="rId13"/>
            </p:custDataLst>
          </p:nvPr>
        </p:nvPicPr>
        <p:blipFill>
          <a:blip r:embed="rId25"/>
          <a:stretch>
            <a:fillRect/>
          </a:stretch>
        </p:blipFill>
        <p:spPr>
          <a:xfrm rot="2040000">
            <a:off x="11155303" y="5449469"/>
            <a:ext cx="1038225" cy="904875"/>
          </a:xfrm>
          <a:prstGeom prst="rect">
            <a:avLst/>
          </a:prstGeom>
        </p:spPr>
      </p:pic>
      <p:pic>
        <p:nvPicPr>
          <p:cNvPr id="17" name="Picture 17" descr="Icon&#10;&#10;Description automatically generated">
            <a:extLst>
              <a:ext uri="{FF2B5EF4-FFF2-40B4-BE49-F238E27FC236}">
                <a16:creationId xmlns:a16="http://schemas.microsoft.com/office/drawing/2014/main" id="{6895D73B-5EB2-E8B4-89C9-574205541C31}"/>
              </a:ext>
            </a:extLst>
          </p:cNvPr>
          <p:cNvPicPr>
            <a:picLocks noChangeAspect="1"/>
          </p:cNvPicPr>
          <p:nvPr>
            <p:custDataLst>
              <p:tags r:id="rId14"/>
            </p:custDataLst>
          </p:nvPr>
        </p:nvPicPr>
        <p:blipFill>
          <a:blip r:embed="rId25"/>
          <a:stretch>
            <a:fillRect/>
          </a:stretch>
        </p:blipFill>
        <p:spPr>
          <a:xfrm>
            <a:off x="10321416" y="5176299"/>
            <a:ext cx="1038225" cy="904875"/>
          </a:xfrm>
          <a:prstGeom prst="rect">
            <a:avLst/>
          </a:prstGeom>
        </p:spPr>
      </p:pic>
      <p:pic>
        <p:nvPicPr>
          <p:cNvPr id="18" name="Picture 18" descr="Icon&#10;&#10;Description automatically generated">
            <a:extLst>
              <a:ext uri="{FF2B5EF4-FFF2-40B4-BE49-F238E27FC236}">
                <a16:creationId xmlns:a16="http://schemas.microsoft.com/office/drawing/2014/main" id="{B0112207-639B-4B32-A79C-9A180993D06B}"/>
              </a:ext>
            </a:extLst>
          </p:cNvPr>
          <p:cNvPicPr>
            <a:picLocks noChangeAspect="1"/>
          </p:cNvPicPr>
          <p:nvPr>
            <p:custDataLst>
              <p:tags r:id="rId15"/>
            </p:custDataLst>
          </p:nvPr>
        </p:nvPicPr>
        <p:blipFill>
          <a:blip r:embed="rId25"/>
          <a:stretch>
            <a:fillRect/>
          </a:stretch>
        </p:blipFill>
        <p:spPr>
          <a:xfrm rot="1920000">
            <a:off x="9383042" y="5111151"/>
            <a:ext cx="1038225" cy="904875"/>
          </a:xfrm>
          <a:prstGeom prst="rect">
            <a:avLst/>
          </a:prstGeom>
        </p:spPr>
      </p:pic>
      <p:pic>
        <p:nvPicPr>
          <p:cNvPr id="19" name="Picture 19" descr="Icon&#10;&#10;Description automatically generated">
            <a:extLst>
              <a:ext uri="{FF2B5EF4-FFF2-40B4-BE49-F238E27FC236}">
                <a16:creationId xmlns:a16="http://schemas.microsoft.com/office/drawing/2014/main" id="{F8CEAA28-1BA4-232E-FB92-ACC188F29EB5}"/>
              </a:ext>
            </a:extLst>
          </p:cNvPr>
          <p:cNvPicPr>
            <a:picLocks noChangeAspect="1"/>
          </p:cNvPicPr>
          <p:nvPr>
            <p:custDataLst>
              <p:tags r:id="rId16"/>
            </p:custDataLst>
          </p:nvPr>
        </p:nvPicPr>
        <p:blipFill>
          <a:blip r:embed="rId25"/>
          <a:stretch>
            <a:fillRect/>
          </a:stretch>
        </p:blipFill>
        <p:spPr>
          <a:xfrm>
            <a:off x="8337341" y="5492601"/>
            <a:ext cx="1038225" cy="904875"/>
          </a:xfrm>
          <a:prstGeom prst="rect">
            <a:avLst/>
          </a:prstGeom>
        </p:spPr>
      </p:pic>
      <p:pic>
        <p:nvPicPr>
          <p:cNvPr id="20" name="Picture 20" descr="Icon&#10;&#10;Description automatically generated">
            <a:extLst>
              <a:ext uri="{FF2B5EF4-FFF2-40B4-BE49-F238E27FC236}">
                <a16:creationId xmlns:a16="http://schemas.microsoft.com/office/drawing/2014/main" id="{A122EF89-98B2-D0BE-6019-1E4C84CCFBA4}"/>
              </a:ext>
            </a:extLst>
          </p:cNvPr>
          <p:cNvPicPr>
            <a:picLocks noChangeAspect="1"/>
          </p:cNvPicPr>
          <p:nvPr>
            <p:custDataLst>
              <p:tags r:id="rId17"/>
            </p:custDataLst>
          </p:nvPr>
        </p:nvPicPr>
        <p:blipFill>
          <a:blip r:embed="rId25"/>
          <a:stretch>
            <a:fillRect/>
          </a:stretch>
        </p:blipFill>
        <p:spPr>
          <a:xfrm>
            <a:off x="9372511" y="5837657"/>
            <a:ext cx="1038225" cy="904875"/>
          </a:xfrm>
          <a:prstGeom prst="rect">
            <a:avLst/>
          </a:prstGeom>
        </p:spPr>
      </p:pic>
      <p:pic>
        <p:nvPicPr>
          <p:cNvPr id="21" name="Picture 21" descr="Icon&#10;&#10;Description automatically generated">
            <a:extLst>
              <a:ext uri="{FF2B5EF4-FFF2-40B4-BE49-F238E27FC236}">
                <a16:creationId xmlns:a16="http://schemas.microsoft.com/office/drawing/2014/main" id="{0CEEA000-9D67-45D5-801B-8F68DECB20A4}"/>
              </a:ext>
            </a:extLst>
          </p:cNvPr>
          <p:cNvPicPr>
            <a:picLocks noChangeAspect="1"/>
          </p:cNvPicPr>
          <p:nvPr>
            <p:custDataLst>
              <p:tags r:id="rId18"/>
            </p:custDataLst>
          </p:nvPr>
        </p:nvPicPr>
        <p:blipFill>
          <a:blip r:embed="rId25"/>
          <a:stretch>
            <a:fillRect/>
          </a:stretch>
        </p:blipFill>
        <p:spPr>
          <a:xfrm>
            <a:off x="10278284" y="6211469"/>
            <a:ext cx="1038225" cy="904875"/>
          </a:xfrm>
          <a:prstGeom prst="rect">
            <a:avLst/>
          </a:prstGeom>
        </p:spPr>
      </p:pic>
      <p:pic>
        <p:nvPicPr>
          <p:cNvPr id="22" name="Picture 22" descr="Icon&#10;&#10;Description automatically generated">
            <a:extLst>
              <a:ext uri="{FF2B5EF4-FFF2-40B4-BE49-F238E27FC236}">
                <a16:creationId xmlns:a16="http://schemas.microsoft.com/office/drawing/2014/main" id="{9AF50299-8C9E-E4A7-CD2F-806AAA2508A8}"/>
              </a:ext>
            </a:extLst>
          </p:cNvPr>
          <p:cNvPicPr>
            <a:picLocks noChangeAspect="1"/>
          </p:cNvPicPr>
          <p:nvPr>
            <p:custDataLst>
              <p:tags r:id="rId19"/>
            </p:custDataLst>
          </p:nvPr>
        </p:nvPicPr>
        <p:blipFill>
          <a:blip r:embed="rId25"/>
          <a:stretch>
            <a:fillRect/>
          </a:stretch>
        </p:blipFill>
        <p:spPr>
          <a:xfrm>
            <a:off x="5967603" y="6162769"/>
            <a:ext cx="864170" cy="642392"/>
          </a:xfrm>
          <a:prstGeom prst="rect">
            <a:avLst/>
          </a:prstGeom>
        </p:spPr>
      </p:pic>
      <p:pic>
        <p:nvPicPr>
          <p:cNvPr id="24" name="Picture 24" descr="Icon&#10;&#10;Description automatically generated">
            <a:extLst>
              <a:ext uri="{FF2B5EF4-FFF2-40B4-BE49-F238E27FC236}">
                <a16:creationId xmlns:a16="http://schemas.microsoft.com/office/drawing/2014/main" id="{F2B35A8D-DC49-BF67-020F-6427C82CA3B1}"/>
              </a:ext>
            </a:extLst>
          </p:cNvPr>
          <p:cNvPicPr>
            <a:picLocks noChangeAspect="1"/>
          </p:cNvPicPr>
          <p:nvPr>
            <p:custDataLst>
              <p:tags r:id="rId20"/>
            </p:custDataLst>
          </p:nvPr>
        </p:nvPicPr>
        <p:blipFill>
          <a:blip r:embed="rId25"/>
          <a:stretch>
            <a:fillRect/>
          </a:stretch>
        </p:blipFill>
        <p:spPr>
          <a:xfrm rot="5160000">
            <a:off x="7359680" y="5564487"/>
            <a:ext cx="1038225" cy="904875"/>
          </a:xfrm>
          <a:prstGeom prst="rect">
            <a:avLst/>
          </a:prstGeom>
        </p:spPr>
      </p:pic>
      <p:pic>
        <p:nvPicPr>
          <p:cNvPr id="23" name="Picture 23" descr="Icon&#10;&#10;Description automatically generated">
            <a:extLst>
              <a:ext uri="{FF2B5EF4-FFF2-40B4-BE49-F238E27FC236}">
                <a16:creationId xmlns:a16="http://schemas.microsoft.com/office/drawing/2014/main" id="{41D14D19-574D-7D93-A808-A41D659FF600}"/>
              </a:ext>
            </a:extLst>
          </p:cNvPr>
          <p:cNvPicPr>
            <a:picLocks noChangeAspect="1"/>
          </p:cNvPicPr>
          <p:nvPr>
            <p:custDataLst>
              <p:tags r:id="rId21"/>
            </p:custDataLst>
          </p:nvPr>
        </p:nvPicPr>
        <p:blipFill>
          <a:blip r:embed="rId25"/>
          <a:stretch>
            <a:fillRect/>
          </a:stretch>
        </p:blipFill>
        <p:spPr>
          <a:xfrm rot="1620000">
            <a:off x="6725302" y="6179874"/>
            <a:ext cx="1038225" cy="904875"/>
          </a:xfrm>
          <a:prstGeom prst="rect">
            <a:avLst/>
          </a:prstGeom>
        </p:spPr>
      </p:pic>
      <p:pic>
        <p:nvPicPr>
          <p:cNvPr id="25" name="Picture 8" descr="Icon&#10;&#10;Description automatically generated">
            <a:extLst>
              <a:ext uri="{FF2B5EF4-FFF2-40B4-BE49-F238E27FC236}">
                <a16:creationId xmlns:a16="http://schemas.microsoft.com/office/drawing/2014/main" id="{F739DCF7-5F6D-4F2D-929E-858A28EC999D}"/>
              </a:ext>
            </a:extLst>
          </p:cNvPr>
          <p:cNvPicPr>
            <a:picLocks noChangeAspect="1"/>
          </p:cNvPicPr>
          <p:nvPr>
            <p:custDataLst>
              <p:tags r:id="rId22"/>
            </p:custDataLst>
          </p:nvPr>
        </p:nvPicPr>
        <p:blipFill>
          <a:blip r:embed="rId25"/>
          <a:stretch>
            <a:fillRect/>
          </a:stretch>
        </p:blipFill>
        <p:spPr>
          <a:xfrm rot="19153117">
            <a:off x="8617688" y="6308315"/>
            <a:ext cx="1038225" cy="904875"/>
          </a:xfrm>
          <a:prstGeom prst="rect">
            <a:avLst/>
          </a:prstGeom>
        </p:spPr>
      </p:pic>
    </p:spTree>
    <p:extLst>
      <p:ext uri="{BB962C8B-B14F-4D97-AF65-F5344CB8AC3E}">
        <p14:creationId xmlns:p14="http://schemas.microsoft.com/office/powerpoint/2010/main" val="31477927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18"/>
</p:tagLst>
</file>

<file path=ppt/tags/tag101.xml><?xml version="1.0" encoding="utf-8"?>
<p:tagLst xmlns:a="http://schemas.openxmlformats.org/drawingml/2006/main" xmlns:r="http://schemas.openxmlformats.org/officeDocument/2006/relationships" xmlns:p="http://schemas.openxmlformats.org/presentationml/2006/main">
  <p:tag name="NUM" val="19"/>
</p:tagLst>
</file>

<file path=ppt/tags/tag102.xml><?xml version="1.0" encoding="utf-8"?>
<p:tagLst xmlns:a="http://schemas.openxmlformats.org/drawingml/2006/main" xmlns:r="http://schemas.openxmlformats.org/officeDocument/2006/relationships" xmlns:p="http://schemas.openxmlformats.org/presentationml/2006/main">
  <p:tag name="NUM" val="20"/>
</p:tagLst>
</file>

<file path=ppt/tags/tag103.xml><?xml version="1.0" encoding="utf-8"?>
<p:tagLst xmlns:a="http://schemas.openxmlformats.org/drawingml/2006/main" xmlns:r="http://schemas.openxmlformats.org/officeDocument/2006/relationships" xmlns:p="http://schemas.openxmlformats.org/presentationml/2006/main">
  <p:tag name="NUM" val="21"/>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7"/>
</p:tagLst>
</file>

<file path=ppt/tags/tag111.xml><?xml version="1.0" encoding="utf-8"?>
<p:tagLst xmlns:a="http://schemas.openxmlformats.org/drawingml/2006/main" xmlns:r="http://schemas.openxmlformats.org/officeDocument/2006/relationships" xmlns:p="http://schemas.openxmlformats.org/presentationml/2006/main">
  <p:tag name="NUM" val="8"/>
</p:tagLst>
</file>

<file path=ppt/tags/tag112.xml><?xml version="1.0" encoding="utf-8"?>
<p:tagLst xmlns:a="http://schemas.openxmlformats.org/drawingml/2006/main" xmlns:r="http://schemas.openxmlformats.org/officeDocument/2006/relationships" xmlns:p="http://schemas.openxmlformats.org/presentationml/2006/main">
  <p:tag name="NUM" val="9"/>
</p:tagLst>
</file>

<file path=ppt/tags/tag113.xml><?xml version="1.0" encoding="utf-8"?>
<p:tagLst xmlns:a="http://schemas.openxmlformats.org/drawingml/2006/main" xmlns:r="http://schemas.openxmlformats.org/officeDocument/2006/relationships" xmlns:p="http://schemas.openxmlformats.org/presentationml/2006/main">
  <p:tag name="NUM" val="10"/>
</p:tagLst>
</file>

<file path=ppt/tags/tag114.xml><?xml version="1.0" encoding="utf-8"?>
<p:tagLst xmlns:a="http://schemas.openxmlformats.org/drawingml/2006/main" xmlns:r="http://schemas.openxmlformats.org/officeDocument/2006/relationships" xmlns:p="http://schemas.openxmlformats.org/presentationml/2006/main">
  <p:tag name="NUM" val="11"/>
</p:tagLst>
</file>

<file path=ppt/tags/tag115.xml><?xml version="1.0" encoding="utf-8"?>
<p:tagLst xmlns:a="http://schemas.openxmlformats.org/drawingml/2006/main" xmlns:r="http://schemas.openxmlformats.org/officeDocument/2006/relationships" xmlns:p="http://schemas.openxmlformats.org/presentationml/2006/main">
  <p:tag name="NUM" val="12"/>
</p:tagLst>
</file>

<file path=ppt/tags/tag116.xml><?xml version="1.0" encoding="utf-8"?>
<p:tagLst xmlns:a="http://schemas.openxmlformats.org/drawingml/2006/main" xmlns:r="http://schemas.openxmlformats.org/officeDocument/2006/relationships" xmlns:p="http://schemas.openxmlformats.org/presentationml/2006/main">
  <p:tag name="NUM" val="13"/>
</p:tagLst>
</file>

<file path=ppt/tags/tag117.xml><?xml version="1.0" encoding="utf-8"?>
<p:tagLst xmlns:a="http://schemas.openxmlformats.org/drawingml/2006/main" xmlns:r="http://schemas.openxmlformats.org/officeDocument/2006/relationships" xmlns:p="http://schemas.openxmlformats.org/presentationml/2006/main">
  <p:tag name="NUM" val="14"/>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5"/>
</p:tagLst>
</file>

<file path=ppt/tags/tag123.xml><?xml version="1.0" encoding="utf-8"?>
<p:tagLst xmlns:a="http://schemas.openxmlformats.org/drawingml/2006/main" xmlns:r="http://schemas.openxmlformats.org/officeDocument/2006/relationships" xmlns:p="http://schemas.openxmlformats.org/presentationml/2006/main">
  <p:tag name="NUM" val="6"/>
</p:tagLst>
</file>

<file path=ppt/tags/tag124.xml><?xml version="1.0" encoding="utf-8"?>
<p:tagLst xmlns:a="http://schemas.openxmlformats.org/drawingml/2006/main" xmlns:r="http://schemas.openxmlformats.org/officeDocument/2006/relationships" xmlns:p="http://schemas.openxmlformats.org/presentationml/2006/main">
  <p:tag name="NUM" val="7"/>
</p:tagLst>
</file>

<file path=ppt/tags/tag125.xml><?xml version="1.0" encoding="utf-8"?>
<p:tagLst xmlns:a="http://schemas.openxmlformats.org/drawingml/2006/main" xmlns:r="http://schemas.openxmlformats.org/officeDocument/2006/relationships" xmlns:p="http://schemas.openxmlformats.org/presentationml/2006/main">
  <p:tag name="NUM" val="8"/>
</p:tagLst>
</file>

<file path=ppt/tags/tag126.xml><?xml version="1.0" encoding="utf-8"?>
<p:tagLst xmlns:a="http://schemas.openxmlformats.org/drawingml/2006/main" xmlns:r="http://schemas.openxmlformats.org/officeDocument/2006/relationships" xmlns:p="http://schemas.openxmlformats.org/presentationml/2006/main">
  <p:tag name="NUM" val="9"/>
</p:tagLst>
</file>

<file path=ppt/tags/tag127.xml><?xml version="1.0" encoding="utf-8"?>
<p:tagLst xmlns:a="http://schemas.openxmlformats.org/drawingml/2006/main" xmlns:r="http://schemas.openxmlformats.org/officeDocument/2006/relationships" xmlns:p="http://schemas.openxmlformats.org/presentationml/2006/main">
  <p:tag name="NUM" val="10"/>
</p:tagLst>
</file>

<file path=ppt/tags/tag128.xml><?xml version="1.0" encoding="utf-8"?>
<p:tagLst xmlns:a="http://schemas.openxmlformats.org/drawingml/2006/main" xmlns:r="http://schemas.openxmlformats.org/officeDocument/2006/relationships" xmlns:p="http://schemas.openxmlformats.org/presentationml/2006/main">
  <p:tag name="NUM" val="11"/>
</p:tagLst>
</file>

<file path=ppt/tags/tag129.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13"/>
</p:tagLst>
</file>

<file path=ppt/tags/tag131.xml><?xml version="1.0" encoding="utf-8"?>
<p:tagLst xmlns:a="http://schemas.openxmlformats.org/drawingml/2006/main" xmlns:r="http://schemas.openxmlformats.org/officeDocument/2006/relationships" xmlns:p="http://schemas.openxmlformats.org/presentationml/2006/main">
  <p:tag name="NUM" val="14"/>
</p:tagLst>
</file>

<file path=ppt/tags/tag132.xml><?xml version="1.0" encoding="utf-8"?>
<p:tagLst xmlns:a="http://schemas.openxmlformats.org/drawingml/2006/main" xmlns:r="http://schemas.openxmlformats.org/officeDocument/2006/relationships" xmlns:p="http://schemas.openxmlformats.org/presentationml/2006/main">
  <p:tag name="NUM" val="15"/>
</p:tagLst>
</file>

<file path=ppt/tags/tag133.xml><?xml version="1.0" encoding="utf-8"?>
<p:tagLst xmlns:a="http://schemas.openxmlformats.org/drawingml/2006/main" xmlns:r="http://schemas.openxmlformats.org/officeDocument/2006/relationships" xmlns:p="http://schemas.openxmlformats.org/presentationml/2006/main">
  <p:tag name="NUM" val="16"/>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5"/>
</p:tagLst>
</file>

<file path=ppt/tags/tag139.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7"/>
</p:tagLst>
</file>

<file path=ppt/tags/tag141.xml><?xml version="1.0" encoding="utf-8"?>
<p:tagLst xmlns:a="http://schemas.openxmlformats.org/drawingml/2006/main" xmlns:r="http://schemas.openxmlformats.org/officeDocument/2006/relationships" xmlns:p="http://schemas.openxmlformats.org/presentationml/2006/main">
  <p:tag name="NUM" val="8"/>
</p:tagLst>
</file>

<file path=ppt/tags/tag142.xml><?xml version="1.0" encoding="utf-8"?>
<p:tagLst xmlns:a="http://schemas.openxmlformats.org/drawingml/2006/main" xmlns:r="http://schemas.openxmlformats.org/officeDocument/2006/relationships" xmlns:p="http://schemas.openxmlformats.org/presentationml/2006/main">
  <p:tag name="NUM" val="9"/>
</p:tagLst>
</file>

<file path=ppt/tags/tag143.xml><?xml version="1.0" encoding="utf-8"?>
<p:tagLst xmlns:a="http://schemas.openxmlformats.org/drawingml/2006/main" xmlns:r="http://schemas.openxmlformats.org/officeDocument/2006/relationships" xmlns:p="http://schemas.openxmlformats.org/presentationml/2006/main">
  <p:tag name="NUM" val="10"/>
</p:tagLst>
</file>

<file path=ppt/tags/tag144.xml><?xml version="1.0" encoding="utf-8"?>
<p:tagLst xmlns:a="http://schemas.openxmlformats.org/drawingml/2006/main" xmlns:r="http://schemas.openxmlformats.org/officeDocument/2006/relationships" xmlns:p="http://schemas.openxmlformats.org/presentationml/2006/main">
  <p:tag name="NUM" val="11"/>
</p:tagLst>
</file>

<file path=ppt/tags/tag145.xml><?xml version="1.0" encoding="utf-8"?>
<p:tagLst xmlns:a="http://schemas.openxmlformats.org/drawingml/2006/main" xmlns:r="http://schemas.openxmlformats.org/officeDocument/2006/relationships" xmlns:p="http://schemas.openxmlformats.org/presentationml/2006/main">
  <p:tag name="NUM" val="12"/>
</p:tagLst>
</file>

<file path=ppt/tags/tag146.xml><?xml version="1.0" encoding="utf-8"?>
<p:tagLst xmlns:a="http://schemas.openxmlformats.org/drawingml/2006/main" xmlns:r="http://schemas.openxmlformats.org/officeDocument/2006/relationships" xmlns:p="http://schemas.openxmlformats.org/presentationml/2006/main">
  <p:tag name="NUM" val="13"/>
</p:tagLst>
</file>

<file path=ppt/tags/tag147.xml><?xml version="1.0" encoding="utf-8"?>
<p:tagLst xmlns:a="http://schemas.openxmlformats.org/drawingml/2006/main" xmlns:r="http://schemas.openxmlformats.org/officeDocument/2006/relationships" xmlns:p="http://schemas.openxmlformats.org/presentationml/2006/main">
  <p:tag name="NUM" val="14"/>
</p:tagLst>
</file>

<file path=ppt/tags/tag148.xml><?xml version="1.0" encoding="utf-8"?>
<p:tagLst xmlns:a="http://schemas.openxmlformats.org/drawingml/2006/main" xmlns:r="http://schemas.openxmlformats.org/officeDocument/2006/relationships" xmlns:p="http://schemas.openxmlformats.org/presentationml/2006/main">
  <p:tag name="NUM" val="15"/>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5"/>
</p:tagLst>
</file>

<file path=ppt/tags/tag154.xml><?xml version="1.0" encoding="utf-8"?>
<p:tagLst xmlns:a="http://schemas.openxmlformats.org/drawingml/2006/main" xmlns:r="http://schemas.openxmlformats.org/officeDocument/2006/relationships" xmlns:p="http://schemas.openxmlformats.org/presentationml/2006/main">
  <p:tag name="NUM" val="6"/>
</p:tagLst>
</file>

<file path=ppt/tags/tag155.xml><?xml version="1.0" encoding="utf-8"?>
<p:tagLst xmlns:a="http://schemas.openxmlformats.org/drawingml/2006/main" xmlns:r="http://schemas.openxmlformats.org/officeDocument/2006/relationships" xmlns:p="http://schemas.openxmlformats.org/presentationml/2006/main">
  <p:tag name="NUM" val="7"/>
</p:tagLst>
</file>

<file path=ppt/tags/tag156.xml><?xml version="1.0" encoding="utf-8"?>
<p:tagLst xmlns:a="http://schemas.openxmlformats.org/drawingml/2006/main" xmlns:r="http://schemas.openxmlformats.org/officeDocument/2006/relationships" xmlns:p="http://schemas.openxmlformats.org/presentationml/2006/main">
  <p:tag name="NUM" val="8"/>
</p:tagLst>
</file>

<file path=ppt/tags/tag157.xml><?xml version="1.0" encoding="utf-8"?>
<p:tagLst xmlns:a="http://schemas.openxmlformats.org/drawingml/2006/main" xmlns:r="http://schemas.openxmlformats.org/officeDocument/2006/relationships" xmlns:p="http://schemas.openxmlformats.org/presentationml/2006/main">
  <p:tag name="NUM" val="9"/>
</p:tagLst>
</file>

<file path=ppt/tags/tag158.xml><?xml version="1.0" encoding="utf-8"?>
<p:tagLst xmlns:a="http://schemas.openxmlformats.org/drawingml/2006/main" xmlns:r="http://schemas.openxmlformats.org/officeDocument/2006/relationships" xmlns:p="http://schemas.openxmlformats.org/presentationml/2006/main">
  <p:tag name="NUM" val="10"/>
</p:tagLst>
</file>

<file path=ppt/tags/tag159.xml><?xml version="1.0" encoding="utf-8"?>
<p:tagLst xmlns:a="http://schemas.openxmlformats.org/drawingml/2006/main" xmlns:r="http://schemas.openxmlformats.org/officeDocument/2006/relationships" xmlns:p="http://schemas.openxmlformats.org/presentationml/2006/main">
  <p:tag name="NUM" val="11"/>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12"/>
</p:tagLst>
</file>

<file path=ppt/tags/tag161.xml><?xml version="1.0" encoding="utf-8"?>
<p:tagLst xmlns:a="http://schemas.openxmlformats.org/drawingml/2006/main" xmlns:r="http://schemas.openxmlformats.org/officeDocument/2006/relationships" xmlns:p="http://schemas.openxmlformats.org/presentationml/2006/main">
  <p:tag name="NUM" val="13"/>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5"/>
</p:tagLst>
</file>

<file path=ppt/tags/tag167.xml><?xml version="1.0" encoding="utf-8"?>
<p:tagLst xmlns:a="http://schemas.openxmlformats.org/drawingml/2006/main" xmlns:r="http://schemas.openxmlformats.org/officeDocument/2006/relationships" xmlns:p="http://schemas.openxmlformats.org/presentationml/2006/main">
  <p:tag name="NUM" val="6"/>
</p:tagLst>
</file>

<file path=ppt/tags/tag168.xml><?xml version="1.0" encoding="utf-8"?>
<p:tagLst xmlns:a="http://schemas.openxmlformats.org/drawingml/2006/main" xmlns:r="http://schemas.openxmlformats.org/officeDocument/2006/relationships" xmlns:p="http://schemas.openxmlformats.org/presentationml/2006/main">
  <p:tag name="NUM" val="7"/>
</p:tagLst>
</file>

<file path=ppt/tags/tag169.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70.xml><?xml version="1.0" encoding="utf-8"?>
<p:tagLst xmlns:a="http://schemas.openxmlformats.org/drawingml/2006/main" xmlns:r="http://schemas.openxmlformats.org/officeDocument/2006/relationships" xmlns:p="http://schemas.openxmlformats.org/presentationml/2006/main">
  <p:tag name="NUM" val="9"/>
</p:tagLst>
</file>

<file path=ppt/tags/tag171.xml><?xml version="1.0" encoding="utf-8"?>
<p:tagLst xmlns:a="http://schemas.openxmlformats.org/drawingml/2006/main" xmlns:r="http://schemas.openxmlformats.org/officeDocument/2006/relationships" xmlns:p="http://schemas.openxmlformats.org/presentationml/2006/main">
  <p:tag name="NUM" val="10"/>
</p:tagLst>
</file>

<file path=ppt/tags/tag172.xml><?xml version="1.0" encoding="utf-8"?>
<p:tagLst xmlns:a="http://schemas.openxmlformats.org/drawingml/2006/main" xmlns:r="http://schemas.openxmlformats.org/officeDocument/2006/relationships" xmlns:p="http://schemas.openxmlformats.org/presentationml/2006/main">
  <p:tag name="NUM" val="11"/>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4"/>
</p:tagLst>
</file>

<file path=ppt/tags/tag177.xml><?xml version="1.0" encoding="utf-8"?>
<p:tagLst xmlns:a="http://schemas.openxmlformats.org/drawingml/2006/main" xmlns:r="http://schemas.openxmlformats.org/officeDocument/2006/relationships" xmlns:p="http://schemas.openxmlformats.org/presentationml/2006/main">
  <p:tag name="NUM" val="5"/>
</p:tagLst>
</file>

<file path=ppt/tags/tag178.xml><?xml version="1.0" encoding="utf-8"?>
<p:tagLst xmlns:a="http://schemas.openxmlformats.org/drawingml/2006/main" xmlns:r="http://schemas.openxmlformats.org/officeDocument/2006/relationships" xmlns:p="http://schemas.openxmlformats.org/presentationml/2006/main">
  <p:tag name="NUM" val="6"/>
</p:tagLst>
</file>

<file path=ppt/tags/tag179.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8"/>
</p:tagLst>
</file>

<file path=ppt/tags/tag181.xml><?xml version="1.0" encoding="utf-8"?>
<p:tagLst xmlns:a="http://schemas.openxmlformats.org/drawingml/2006/main" xmlns:r="http://schemas.openxmlformats.org/officeDocument/2006/relationships" xmlns:p="http://schemas.openxmlformats.org/presentationml/2006/main">
  <p:tag name="NUM" val="9"/>
</p:tagLst>
</file>

<file path=ppt/tags/tag182.xml><?xml version="1.0" encoding="utf-8"?>
<p:tagLst xmlns:a="http://schemas.openxmlformats.org/drawingml/2006/main" xmlns:r="http://schemas.openxmlformats.org/officeDocument/2006/relationships" xmlns:p="http://schemas.openxmlformats.org/presentationml/2006/main">
  <p:tag name="NUM" val="10"/>
</p:tagLst>
</file>

<file path=ppt/tags/tag183.xml><?xml version="1.0" encoding="utf-8"?>
<p:tagLst xmlns:a="http://schemas.openxmlformats.org/drawingml/2006/main" xmlns:r="http://schemas.openxmlformats.org/officeDocument/2006/relationships" xmlns:p="http://schemas.openxmlformats.org/presentationml/2006/main">
  <p:tag name="NUM" val="11"/>
</p:tagLst>
</file>

<file path=ppt/tags/tag184.xml><?xml version="1.0" encoding="utf-8"?>
<p:tagLst xmlns:a="http://schemas.openxmlformats.org/drawingml/2006/main" xmlns:r="http://schemas.openxmlformats.org/officeDocument/2006/relationships" xmlns:p="http://schemas.openxmlformats.org/presentationml/2006/main">
  <p:tag name="NUM" val="12"/>
</p:tagLst>
</file>

<file path=ppt/tags/tag185.xml><?xml version="1.0" encoding="utf-8"?>
<p:tagLst xmlns:a="http://schemas.openxmlformats.org/drawingml/2006/main" xmlns:r="http://schemas.openxmlformats.org/officeDocument/2006/relationships" xmlns:p="http://schemas.openxmlformats.org/presentationml/2006/main">
  <p:tag name="NUM" val="13"/>
</p:tagLst>
</file>

<file path=ppt/tags/tag186.xml><?xml version="1.0" encoding="utf-8"?>
<p:tagLst xmlns:a="http://schemas.openxmlformats.org/drawingml/2006/main" xmlns:r="http://schemas.openxmlformats.org/officeDocument/2006/relationships" xmlns:p="http://schemas.openxmlformats.org/presentationml/2006/main">
  <p:tag name="NUM" val="14"/>
</p:tagLst>
</file>

<file path=ppt/tags/tag187.xml><?xml version="1.0" encoding="utf-8"?>
<p:tagLst xmlns:a="http://schemas.openxmlformats.org/drawingml/2006/main" xmlns:r="http://schemas.openxmlformats.org/officeDocument/2006/relationships" xmlns:p="http://schemas.openxmlformats.org/presentationml/2006/main">
  <p:tag name="NUM" val="15"/>
</p:tagLst>
</file>

<file path=ppt/tags/tag188.xml><?xml version="1.0" encoding="utf-8"?>
<p:tagLst xmlns:a="http://schemas.openxmlformats.org/drawingml/2006/main" xmlns:r="http://schemas.openxmlformats.org/officeDocument/2006/relationships" xmlns:p="http://schemas.openxmlformats.org/presentationml/2006/main">
  <p:tag name="NUM" val="16"/>
</p:tagLst>
</file>

<file path=ppt/tags/tag189.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2"/>
</p:tagLst>
</file>

<file path=ppt/tags/tag191.xml><?xml version="1.0" encoding="utf-8"?>
<p:tagLst xmlns:a="http://schemas.openxmlformats.org/drawingml/2006/main" xmlns:r="http://schemas.openxmlformats.org/officeDocument/2006/relationships" xmlns:p="http://schemas.openxmlformats.org/presentationml/2006/main">
  <p:tag name="NUM" val="3"/>
</p:tagLst>
</file>

<file path=ppt/tags/tag192.xml><?xml version="1.0" encoding="utf-8"?>
<p:tagLst xmlns:a="http://schemas.openxmlformats.org/drawingml/2006/main" xmlns:r="http://schemas.openxmlformats.org/officeDocument/2006/relationships" xmlns:p="http://schemas.openxmlformats.org/presentationml/2006/main">
  <p:tag name="NUM" val="4"/>
</p:tagLst>
</file>

<file path=ppt/tags/tag193.xml><?xml version="1.0" encoding="utf-8"?>
<p:tagLst xmlns:a="http://schemas.openxmlformats.org/drawingml/2006/main" xmlns:r="http://schemas.openxmlformats.org/officeDocument/2006/relationships" xmlns:p="http://schemas.openxmlformats.org/presentationml/2006/main">
  <p:tag name="NUM" val="5"/>
</p:tagLst>
</file>

<file path=ppt/tags/tag194.xml><?xml version="1.0" encoding="utf-8"?>
<p:tagLst xmlns:a="http://schemas.openxmlformats.org/drawingml/2006/main" xmlns:r="http://schemas.openxmlformats.org/officeDocument/2006/relationships" xmlns:p="http://schemas.openxmlformats.org/presentationml/2006/main">
  <p:tag name="NUM" val="6"/>
</p:tagLst>
</file>

<file path=ppt/tags/tag195.xml><?xml version="1.0" encoding="utf-8"?>
<p:tagLst xmlns:a="http://schemas.openxmlformats.org/drawingml/2006/main" xmlns:r="http://schemas.openxmlformats.org/officeDocument/2006/relationships" xmlns:p="http://schemas.openxmlformats.org/presentationml/2006/main">
  <p:tag name="NUM" val="7"/>
</p:tagLst>
</file>

<file path=ppt/tags/tag196.xml><?xml version="1.0" encoding="utf-8"?>
<p:tagLst xmlns:a="http://schemas.openxmlformats.org/drawingml/2006/main" xmlns:r="http://schemas.openxmlformats.org/officeDocument/2006/relationships" xmlns:p="http://schemas.openxmlformats.org/presentationml/2006/main">
  <p:tag name="NUM" val="8"/>
</p:tagLst>
</file>

<file path=ppt/tags/tag197.xml><?xml version="1.0" encoding="utf-8"?>
<p:tagLst xmlns:a="http://schemas.openxmlformats.org/drawingml/2006/main" xmlns:r="http://schemas.openxmlformats.org/officeDocument/2006/relationships" xmlns:p="http://schemas.openxmlformats.org/presentationml/2006/main">
  <p:tag name="NUM" val="9"/>
</p:tagLst>
</file>

<file path=ppt/tags/tag198.xml><?xml version="1.0" encoding="utf-8"?>
<p:tagLst xmlns:a="http://schemas.openxmlformats.org/drawingml/2006/main" xmlns:r="http://schemas.openxmlformats.org/officeDocument/2006/relationships" xmlns:p="http://schemas.openxmlformats.org/presentationml/2006/main">
  <p:tag name="NUM" val="10"/>
</p:tagLst>
</file>

<file path=ppt/tags/tag199.xml><?xml version="1.0" encoding="utf-8"?>
<p:tagLst xmlns:a="http://schemas.openxmlformats.org/drawingml/2006/main" xmlns:r="http://schemas.openxmlformats.org/officeDocument/2006/relationships" xmlns:p="http://schemas.openxmlformats.org/presentationml/2006/main">
  <p:tag name="NUM" val="1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12"/>
</p:tagLst>
</file>

<file path=ppt/tags/tag201.xml><?xml version="1.0" encoding="utf-8"?>
<p:tagLst xmlns:a="http://schemas.openxmlformats.org/drawingml/2006/main" xmlns:r="http://schemas.openxmlformats.org/officeDocument/2006/relationships" xmlns:p="http://schemas.openxmlformats.org/presentationml/2006/main">
  <p:tag name="NUM" val="13"/>
</p:tagLst>
</file>

<file path=ppt/tags/tag202.xml><?xml version="1.0" encoding="utf-8"?>
<p:tagLst xmlns:a="http://schemas.openxmlformats.org/drawingml/2006/main" xmlns:r="http://schemas.openxmlformats.org/officeDocument/2006/relationships" xmlns:p="http://schemas.openxmlformats.org/presentationml/2006/main">
  <p:tag name="NUM" val="14"/>
</p:tagLst>
</file>

<file path=ppt/tags/tag203.xml><?xml version="1.0" encoding="utf-8"?>
<p:tagLst xmlns:a="http://schemas.openxmlformats.org/drawingml/2006/main" xmlns:r="http://schemas.openxmlformats.org/officeDocument/2006/relationships" xmlns:p="http://schemas.openxmlformats.org/presentationml/2006/main">
  <p:tag name="NUM" val="15"/>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3"/>
</p:tagLst>
</file>

<file path=ppt/tags/tag207.xml><?xml version="1.0" encoding="utf-8"?>
<p:tagLst xmlns:a="http://schemas.openxmlformats.org/drawingml/2006/main" xmlns:r="http://schemas.openxmlformats.org/officeDocument/2006/relationships" xmlns:p="http://schemas.openxmlformats.org/presentationml/2006/main">
  <p:tag name="NUM" val="4"/>
</p:tagLst>
</file>

<file path=ppt/tags/tag208.xml><?xml version="1.0" encoding="utf-8"?>
<p:tagLst xmlns:a="http://schemas.openxmlformats.org/drawingml/2006/main" xmlns:r="http://schemas.openxmlformats.org/officeDocument/2006/relationships" xmlns:p="http://schemas.openxmlformats.org/presentationml/2006/main">
  <p:tag name="NUM" val="5"/>
</p:tagLst>
</file>

<file path=ppt/tags/tag209.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7"/>
</p:tagLst>
</file>

<file path=ppt/tags/tag211.xml><?xml version="1.0" encoding="utf-8"?>
<p:tagLst xmlns:a="http://schemas.openxmlformats.org/drawingml/2006/main" xmlns:r="http://schemas.openxmlformats.org/officeDocument/2006/relationships" xmlns:p="http://schemas.openxmlformats.org/presentationml/2006/main">
  <p:tag name="NUM" val="8"/>
</p:tagLst>
</file>

<file path=ppt/tags/tag212.xml><?xml version="1.0" encoding="utf-8"?>
<p:tagLst xmlns:a="http://schemas.openxmlformats.org/drawingml/2006/main" xmlns:r="http://schemas.openxmlformats.org/officeDocument/2006/relationships" xmlns:p="http://schemas.openxmlformats.org/presentationml/2006/main">
  <p:tag name="NUM" val="9"/>
</p:tagLst>
</file>

<file path=ppt/tags/tag213.xml><?xml version="1.0" encoding="utf-8"?>
<p:tagLst xmlns:a="http://schemas.openxmlformats.org/drawingml/2006/main" xmlns:r="http://schemas.openxmlformats.org/officeDocument/2006/relationships" xmlns:p="http://schemas.openxmlformats.org/presentationml/2006/main">
  <p:tag name="NUM" val="10"/>
</p:tagLst>
</file>

<file path=ppt/tags/tag214.xml><?xml version="1.0" encoding="utf-8"?>
<p:tagLst xmlns:a="http://schemas.openxmlformats.org/drawingml/2006/main" xmlns:r="http://schemas.openxmlformats.org/officeDocument/2006/relationships" xmlns:p="http://schemas.openxmlformats.org/presentationml/2006/main">
  <p:tag name="NUM" val="11"/>
</p:tagLst>
</file>

<file path=ppt/tags/tag215.xml><?xml version="1.0" encoding="utf-8"?>
<p:tagLst xmlns:a="http://schemas.openxmlformats.org/drawingml/2006/main" xmlns:r="http://schemas.openxmlformats.org/officeDocument/2006/relationships" xmlns:p="http://schemas.openxmlformats.org/presentationml/2006/main">
  <p:tag name="NUM" val="12"/>
</p:tagLst>
</file>

<file path=ppt/tags/tag216.xml><?xml version="1.0" encoding="utf-8"?>
<p:tagLst xmlns:a="http://schemas.openxmlformats.org/drawingml/2006/main" xmlns:r="http://schemas.openxmlformats.org/officeDocument/2006/relationships" xmlns:p="http://schemas.openxmlformats.org/presentationml/2006/main">
  <p:tag name="NUM" val="13"/>
</p:tagLst>
</file>

<file path=ppt/tags/tag217.xml><?xml version="1.0" encoding="utf-8"?>
<p:tagLst xmlns:a="http://schemas.openxmlformats.org/drawingml/2006/main" xmlns:r="http://schemas.openxmlformats.org/officeDocument/2006/relationships" xmlns:p="http://schemas.openxmlformats.org/presentationml/2006/main">
  <p:tag name="NUM" val="14"/>
</p:tagLst>
</file>

<file path=ppt/tags/tag218.xml><?xml version="1.0" encoding="utf-8"?>
<p:tagLst xmlns:a="http://schemas.openxmlformats.org/drawingml/2006/main" xmlns:r="http://schemas.openxmlformats.org/officeDocument/2006/relationships" xmlns:p="http://schemas.openxmlformats.org/presentationml/2006/main">
  <p:tag name="NUM" val="15"/>
</p:tagLst>
</file>

<file path=ppt/tags/tag219.xml><?xml version="1.0" encoding="utf-8"?>
<p:tagLst xmlns:a="http://schemas.openxmlformats.org/drawingml/2006/main" xmlns:r="http://schemas.openxmlformats.org/officeDocument/2006/relationships" xmlns:p="http://schemas.openxmlformats.org/presentationml/2006/main">
  <p:tag name="NUM" val="16"/>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17"/>
</p:tagLst>
</file>

<file path=ppt/tags/tag221.xml><?xml version="1.0" encoding="utf-8"?>
<p:tagLst xmlns:a="http://schemas.openxmlformats.org/drawingml/2006/main" xmlns:r="http://schemas.openxmlformats.org/officeDocument/2006/relationships" xmlns:p="http://schemas.openxmlformats.org/presentationml/2006/main">
  <p:tag name="NUM" val="18"/>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2"/>
</p:tagLst>
</file>

<file path=ppt/tags/tag224.xml><?xml version="1.0" encoding="utf-8"?>
<p:tagLst xmlns:a="http://schemas.openxmlformats.org/drawingml/2006/main" xmlns:r="http://schemas.openxmlformats.org/officeDocument/2006/relationships" xmlns:p="http://schemas.openxmlformats.org/presentationml/2006/main">
  <p:tag name="NUM" val="3"/>
</p:tagLst>
</file>

<file path=ppt/tags/tag225.xml><?xml version="1.0" encoding="utf-8"?>
<p:tagLst xmlns:a="http://schemas.openxmlformats.org/drawingml/2006/main" xmlns:r="http://schemas.openxmlformats.org/officeDocument/2006/relationships" xmlns:p="http://schemas.openxmlformats.org/presentationml/2006/main">
  <p:tag name="NUM" val="4"/>
</p:tagLst>
</file>

<file path=ppt/tags/tag226.xml><?xml version="1.0" encoding="utf-8"?>
<p:tagLst xmlns:a="http://schemas.openxmlformats.org/drawingml/2006/main" xmlns:r="http://schemas.openxmlformats.org/officeDocument/2006/relationships" xmlns:p="http://schemas.openxmlformats.org/presentationml/2006/main">
  <p:tag name="NUM" val="5"/>
</p:tagLst>
</file>

<file path=ppt/tags/tag227.xml><?xml version="1.0" encoding="utf-8"?>
<p:tagLst xmlns:a="http://schemas.openxmlformats.org/drawingml/2006/main" xmlns:r="http://schemas.openxmlformats.org/officeDocument/2006/relationships" xmlns:p="http://schemas.openxmlformats.org/presentationml/2006/main">
  <p:tag name="NUM" val="6"/>
</p:tagLst>
</file>

<file path=ppt/tags/tag228.xml><?xml version="1.0" encoding="utf-8"?>
<p:tagLst xmlns:a="http://schemas.openxmlformats.org/drawingml/2006/main" xmlns:r="http://schemas.openxmlformats.org/officeDocument/2006/relationships" xmlns:p="http://schemas.openxmlformats.org/presentationml/2006/main">
  <p:tag name="NUM" val="1"/>
</p:tagLst>
</file>

<file path=ppt/tags/tag229.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30.xml><?xml version="1.0" encoding="utf-8"?>
<p:tagLst xmlns:a="http://schemas.openxmlformats.org/drawingml/2006/main" xmlns:r="http://schemas.openxmlformats.org/officeDocument/2006/relationships" xmlns:p="http://schemas.openxmlformats.org/presentationml/2006/main">
  <p:tag name="NUM" val="3"/>
</p:tagLst>
</file>

<file path=ppt/tags/tag231.xml><?xml version="1.0" encoding="utf-8"?>
<p:tagLst xmlns:a="http://schemas.openxmlformats.org/drawingml/2006/main" xmlns:r="http://schemas.openxmlformats.org/officeDocument/2006/relationships" xmlns:p="http://schemas.openxmlformats.org/presentationml/2006/main">
  <p:tag name="NUM" val="4"/>
</p:tagLst>
</file>

<file path=ppt/tags/tag232.xml><?xml version="1.0" encoding="utf-8"?>
<p:tagLst xmlns:a="http://schemas.openxmlformats.org/drawingml/2006/main" xmlns:r="http://schemas.openxmlformats.org/officeDocument/2006/relationships" xmlns:p="http://schemas.openxmlformats.org/presentationml/2006/main">
  <p:tag name="NUM" val="5"/>
</p:tagLst>
</file>

<file path=ppt/tags/tag233.xml><?xml version="1.0" encoding="utf-8"?>
<p:tagLst xmlns:a="http://schemas.openxmlformats.org/drawingml/2006/main" xmlns:r="http://schemas.openxmlformats.org/officeDocument/2006/relationships" xmlns:p="http://schemas.openxmlformats.org/presentationml/2006/main">
  <p:tag name="NUM" val="6"/>
</p:tagLst>
</file>

<file path=ppt/tags/tag234.xml><?xml version="1.0" encoding="utf-8"?>
<p:tagLst xmlns:a="http://schemas.openxmlformats.org/drawingml/2006/main" xmlns:r="http://schemas.openxmlformats.org/officeDocument/2006/relationships" xmlns:p="http://schemas.openxmlformats.org/presentationml/2006/main">
  <p:tag name="NUM" val="1"/>
</p:tagLst>
</file>

<file path=ppt/tags/tag235.xml><?xml version="1.0" encoding="utf-8"?>
<p:tagLst xmlns:a="http://schemas.openxmlformats.org/drawingml/2006/main" xmlns:r="http://schemas.openxmlformats.org/officeDocument/2006/relationships" xmlns:p="http://schemas.openxmlformats.org/presentationml/2006/main">
  <p:tag name="NUM" val="1"/>
</p:tagLst>
</file>

<file path=ppt/tags/tag236.xml><?xml version="1.0" encoding="utf-8"?>
<p:tagLst xmlns:a="http://schemas.openxmlformats.org/drawingml/2006/main" xmlns:r="http://schemas.openxmlformats.org/officeDocument/2006/relationships" xmlns:p="http://schemas.openxmlformats.org/presentationml/2006/main">
  <p:tag name="NUM" val="2"/>
</p:tagLst>
</file>

<file path=ppt/tags/tag237.xml><?xml version="1.0" encoding="utf-8"?>
<p:tagLst xmlns:a="http://schemas.openxmlformats.org/drawingml/2006/main" xmlns:r="http://schemas.openxmlformats.org/officeDocument/2006/relationships" xmlns:p="http://schemas.openxmlformats.org/presentationml/2006/main">
  <p:tag name="NUM" val="1"/>
</p:tagLst>
</file>

<file path=ppt/tags/tag238.xml><?xml version="1.0" encoding="utf-8"?>
<p:tagLst xmlns:a="http://schemas.openxmlformats.org/drawingml/2006/main" xmlns:r="http://schemas.openxmlformats.org/officeDocument/2006/relationships" xmlns:p="http://schemas.openxmlformats.org/presentationml/2006/main">
  <p:tag name="NUM" val="2"/>
</p:tagLst>
</file>

<file path=ppt/tags/tag239.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40.xml><?xml version="1.0" encoding="utf-8"?>
<p:tagLst xmlns:a="http://schemas.openxmlformats.org/drawingml/2006/main" xmlns:r="http://schemas.openxmlformats.org/officeDocument/2006/relationships" xmlns:p="http://schemas.openxmlformats.org/presentationml/2006/main">
  <p:tag name="NUM" val="4"/>
</p:tagLst>
</file>

<file path=ppt/tags/tag241.xml><?xml version="1.0" encoding="utf-8"?>
<p:tagLst xmlns:a="http://schemas.openxmlformats.org/drawingml/2006/main" xmlns:r="http://schemas.openxmlformats.org/officeDocument/2006/relationships" xmlns:p="http://schemas.openxmlformats.org/presentationml/2006/main">
  <p:tag name="NUM" val="5"/>
</p:tagLst>
</file>

<file path=ppt/tags/tag242.xml><?xml version="1.0" encoding="utf-8"?>
<p:tagLst xmlns:a="http://schemas.openxmlformats.org/drawingml/2006/main" xmlns:r="http://schemas.openxmlformats.org/officeDocument/2006/relationships" xmlns:p="http://schemas.openxmlformats.org/presentationml/2006/main">
  <p:tag name="NUM" val="6"/>
</p:tagLst>
</file>

<file path=ppt/tags/tag243.xml><?xml version="1.0" encoding="utf-8"?>
<p:tagLst xmlns:a="http://schemas.openxmlformats.org/drawingml/2006/main" xmlns:r="http://schemas.openxmlformats.org/officeDocument/2006/relationships" xmlns:p="http://schemas.openxmlformats.org/presentationml/2006/main">
  <p:tag name="NUM" val="1"/>
</p:tagLst>
</file>

<file path=ppt/tags/tag244.xml><?xml version="1.0" encoding="utf-8"?>
<p:tagLst xmlns:a="http://schemas.openxmlformats.org/drawingml/2006/main" xmlns:r="http://schemas.openxmlformats.org/officeDocument/2006/relationships" xmlns:p="http://schemas.openxmlformats.org/presentationml/2006/main">
  <p:tag name="NUM" val="2"/>
</p:tagLst>
</file>

<file path=ppt/tags/tag245.xml><?xml version="1.0" encoding="utf-8"?>
<p:tagLst xmlns:a="http://schemas.openxmlformats.org/drawingml/2006/main" xmlns:r="http://schemas.openxmlformats.org/officeDocument/2006/relationships" xmlns:p="http://schemas.openxmlformats.org/presentationml/2006/main">
  <p:tag name="NUM" val="1"/>
</p:tagLst>
</file>

<file path=ppt/tags/tag246.xml><?xml version="1.0" encoding="utf-8"?>
<p:tagLst xmlns:a="http://schemas.openxmlformats.org/drawingml/2006/main" xmlns:r="http://schemas.openxmlformats.org/officeDocument/2006/relationships" xmlns:p="http://schemas.openxmlformats.org/presentationml/2006/main">
  <p:tag name="NUM" val="2"/>
</p:tagLst>
</file>

<file path=ppt/tags/tag247.xml><?xml version="1.0" encoding="utf-8"?>
<p:tagLst xmlns:a="http://schemas.openxmlformats.org/drawingml/2006/main" xmlns:r="http://schemas.openxmlformats.org/officeDocument/2006/relationships" xmlns:p="http://schemas.openxmlformats.org/presentationml/2006/main">
  <p:tag name="NUM" val="1"/>
</p:tagLst>
</file>

<file path=ppt/tags/tag248.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4.xml><?xml version="1.0" encoding="utf-8"?>
<p:tagLst xmlns:a="http://schemas.openxmlformats.org/drawingml/2006/main" xmlns:r="http://schemas.openxmlformats.org/officeDocument/2006/relationships" xmlns:p="http://schemas.openxmlformats.org/presentationml/2006/main">
  <p:tag name="NUM" val="9"/>
</p:tagLst>
</file>

<file path=ppt/tags/tag35.xml><?xml version="1.0" encoding="utf-8"?>
<p:tagLst xmlns:a="http://schemas.openxmlformats.org/drawingml/2006/main" xmlns:r="http://schemas.openxmlformats.org/officeDocument/2006/relationships" xmlns:p="http://schemas.openxmlformats.org/presentationml/2006/main">
  <p:tag name="NUM" val="10"/>
</p:tagLst>
</file>

<file path=ppt/tags/tag36.xml><?xml version="1.0" encoding="utf-8"?>
<p:tagLst xmlns:a="http://schemas.openxmlformats.org/drawingml/2006/main" xmlns:r="http://schemas.openxmlformats.org/officeDocument/2006/relationships" xmlns:p="http://schemas.openxmlformats.org/presentationml/2006/main">
  <p:tag name="NUM" val="11"/>
</p:tagLst>
</file>

<file path=ppt/tags/tag37.xml><?xml version="1.0" encoding="utf-8"?>
<p:tagLst xmlns:a="http://schemas.openxmlformats.org/drawingml/2006/main" xmlns:r="http://schemas.openxmlformats.org/officeDocument/2006/relationships" xmlns:p="http://schemas.openxmlformats.org/presentationml/2006/main">
  <p:tag name="NUM" val="12"/>
</p:tagLst>
</file>

<file path=ppt/tags/tag38.xml><?xml version="1.0" encoding="utf-8"?>
<p:tagLst xmlns:a="http://schemas.openxmlformats.org/drawingml/2006/main" xmlns:r="http://schemas.openxmlformats.org/officeDocument/2006/relationships" xmlns:p="http://schemas.openxmlformats.org/presentationml/2006/main">
  <p:tag name="NUM" val="13"/>
</p:tagLst>
</file>

<file path=ppt/tags/tag39.xml><?xml version="1.0" encoding="utf-8"?>
<p:tagLst xmlns:a="http://schemas.openxmlformats.org/drawingml/2006/main" xmlns:r="http://schemas.openxmlformats.org/officeDocument/2006/relationships" xmlns:p="http://schemas.openxmlformats.org/presentationml/2006/main">
  <p:tag name="NUM" val="1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5"/>
</p:tagLst>
</file>

<file path=ppt/tags/tag41.xml><?xml version="1.0" encoding="utf-8"?>
<p:tagLst xmlns:a="http://schemas.openxmlformats.org/drawingml/2006/main" xmlns:r="http://schemas.openxmlformats.org/officeDocument/2006/relationships" xmlns:p="http://schemas.openxmlformats.org/presentationml/2006/main">
  <p:tag name="NUM" val="16"/>
</p:tagLst>
</file>

<file path=ppt/tags/tag42.xml><?xml version="1.0" encoding="utf-8"?>
<p:tagLst xmlns:a="http://schemas.openxmlformats.org/drawingml/2006/main" xmlns:r="http://schemas.openxmlformats.org/officeDocument/2006/relationships" xmlns:p="http://schemas.openxmlformats.org/presentationml/2006/main">
  <p:tag name="NUM" val="17"/>
</p:tagLst>
</file>

<file path=ppt/tags/tag43.xml><?xml version="1.0" encoding="utf-8"?>
<p:tagLst xmlns:a="http://schemas.openxmlformats.org/drawingml/2006/main" xmlns:r="http://schemas.openxmlformats.org/officeDocument/2006/relationships" xmlns:p="http://schemas.openxmlformats.org/presentationml/2006/main">
  <p:tag name="NUM" val="18"/>
</p:tagLst>
</file>

<file path=ppt/tags/tag44.xml><?xml version="1.0" encoding="utf-8"?>
<p:tagLst xmlns:a="http://schemas.openxmlformats.org/drawingml/2006/main" xmlns:r="http://schemas.openxmlformats.org/officeDocument/2006/relationships" xmlns:p="http://schemas.openxmlformats.org/presentationml/2006/main">
  <p:tag name="NUM" val="19"/>
</p:tagLst>
</file>

<file path=ppt/tags/tag45.xml><?xml version="1.0" encoding="utf-8"?>
<p:tagLst xmlns:a="http://schemas.openxmlformats.org/drawingml/2006/main" xmlns:r="http://schemas.openxmlformats.org/officeDocument/2006/relationships" xmlns:p="http://schemas.openxmlformats.org/presentationml/2006/main">
  <p:tag name="NUM" val="20"/>
</p:tagLst>
</file>

<file path=ppt/tags/tag46.xml><?xml version="1.0" encoding="utf-8"?>
<p:tagLst xmlns:a="http://schemas.openxmlformats.org/drawingml/2006/main" xmlns:r="http://schemas.openxmlformats.org/officeDocument/2006/relationships" xmlns:p="http://schemas.openxmlformats.org/presentationml/2006/main">
  <p:tag name="NUM" val="21"/>
</p:tagLst>
</file>

<file path=ppt/tags/tag47.xml><?xml version="1.0" encoding="utf-8"?>
<p:tagLst xmlns:a="http://schemas.openxmlformats.org/drawingml/2006/main" xmlns:r="http://schemas.openxmlformats.org/officeDocument/2006/relationships" xmlns:p="http://schemas.openxmlformats.org/presentationml/2006/main">
  <p:tag name="NUM" val="2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9"/>
</p:tagLst>
</file>

<file path=ppt/tags/tag57.xml><?xml version="1.0" encoding="utf-8"?>
<p:tagLst xmlns:a="http://schemas.openxmlformats.org/drawingml/2006/main" xmlns:r="http://schemas.openxmlformats.org/officeDocument/2006/relationships" xmlns:p="http://schemas.openxmlformats.org/presentationml/2006/main">
  <p:tag name="NUM" val="10"/>
</p:tagLst>
</file>

<file path=ppt/tags/tag58.xml><?xml version="1.0" encoding="utf-8"?>
<p:tagLst xmlns:a="http://schemas.openxmlformats.org/drawingml/2006/main" xmlns:r="http://schemas.openxmlformats.org/officeDocument/2006/relationships" xmlns:p="http://schemas.openxmlformats.org/presentationml/2006/main">
  <p:tag name="NUM" val="11"/>
</p:tagLst>
</file>

<file path=ppt/tags/tag59.xml><?xml version="1.0" encoding="utf-8"?>
<p:tagLst xmlns:a="http://schemas.openxmlformats.org/drawingml/2006/main" xmlns:r="http://schemas.openxmlformats.org/officeDocument/2006/relationships" xmlns:p="http://schemas.openxmlformats.org/presentationml/2006/main">
  <p:tag name="NUM" val="1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3"/>
</p:tagLst>
</file>

<file path=ppt/tags/tag61.xml><?xml version="1.0" encoding="utf-8"?>
<p:tagLst xmlns:a="http://schemas.openxmlformats.org/drawingml/2006/main" xmlns:r="http://schemas.openxmlformats.org/officeDocument/2006/relationships" xmlns:p="http://schemas.openxmlformats.org/presentationml/2006/main">
  <p:tag name="NUM" val="14"/>
</p:tagLst>
</file>

<file path=ppt/tags/tag62.xml><?xml version="1.0" encoding="utf-8"?>
<p:tagLst xmlns:a="http://schemas.openxmlformats.org/drawingml/2006/main" xmlns:r="http://schemas.openxmlformats.org/officeDocument/2006/relationships" xmlns:p="http://schemas.openxmlformats.org/presentationml/2006/main">
  <p:tag name="NUM" val="15"/>
</p:tagLst>
</file>

<file path=ppt/tags/tag63.xml><?xml version="1.0" encoding="utf-8"?>
<p:tagLst xmlns:a="http://schemas.openxmlformats.org/drawingml/2006/main" xmlns:r="http://schemas.openxmlformats.org/officeDocument/2006/relationships" xmlns:p="http://schemas.openxmlformats.org/presentationml/2006/main">
  <p:tag name="NUM" val="16"/>
</p:tagLst>
</file>

<file path=ppt/tags/tag64.xml><?xml version="1.0" encoding="utf-8"?>
<p:tagLst xmlns:a="http://schemas.openxmlformats.org/drawingml/2006/main" xmlns:r="http://schemas.openxmlformats.org/officeDocument/2006/relationships" xmlns:p="http://schemas.openxmlformats.org/presentationml/2006/main">
  <p:tag name="NUM" val="17"/>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7"/>
</p:tagLst>
</file>

<file path=ppt/tags/tag72.xml><?xml version="1.0" encoding="utf-8"?>
<p:tagLst xmlns:a="http://schemas.openxmlformats.org/drawingml/2006/main" xmlns:r="http://schemas.openxmlformats.org/officeDocument/2006/relationships" xmlns:p="http://schemas.openxmlformats.org/presentationml/2006/main">
  <p:tag name="NUM" val="8"/>
</p:tagLst>
</file>

<file path=ppt/tags/tag73.xml><?xml version="1.0" encoding="utf-8"?>
<p:tagLst xmlns:a="http://schemas.openxmlformats.org/drawingml/2006/main" xmlns:r="http://schemas.openxmlformats.org/officeDocument/2006/relationships" xmlns:p="http://schemas.openxmlformats.org/presentationml/2006/main">
  <p:tag name="NUM" val="9"/>
</p:tagLst>
</file>

<file path=ppt/tags/tag74.xml><?xml version="1.0" encoding="utf-8"?>
<p:tagLst xmlns:a="http://schemas.openxmlformats.org/drawingml/2006/main" xmlns:r="http://schemas.openxmlformats.org/officeDocument/2006/relationships" xmlns:p="http://schemas.openxmlformats.org/presentationml/2006/main">
  <p:tag name="NUM" val="10"/>
</p:tagLst>
</file>

<file path=ppt/tags/tag75.xml><?xml version="1.0" encoding="utf-8"?>
<p:tagLst xmlns:a="http://schemas.openxmlformats.org/drawingml/2006/main" xmlns:r="http://schemas.openxmlformats.org/officeDocument/2006/relationships" xmlns:p="http://schemas.openxmlformats.org/presentationml/2006/main">
  <p:tag name="NUM" val="11"/>
</p:tagLst>
</file>

<file path=ppt/tags/tag76.xml><?xml version="1.0" encoding="utf-8"?>
<p:tagLst xmlns:a="http://schemas.openxmlformats.org/drawingml/2006/main" xmlns:r="http://schemas.openxmlformats.org/officeDocument/2006/relationships" xmlns:p="http://schemas.openxmlformats.org/presentationml/2006/main">
  <p:tag name="NUM" val="12"/>
</p:tagLst>
</file>

<file path=ppt/tags/tag77.xml><?xml version="1.0" encoding="utf-8"?>
<p:tagLst xmlns:a="http://schemas.openxmlformats.org/drawingml/2006/main" xmlns:r="http://schemas.openxmlformats.org/officeDocument/2006/relationships" xmlns:p="http://schemas.openxmlformats.org/presentationml/2006/main">
  <p:tag name="NUM" val="13"/>
</p:tagLst>
</file>

<file path=ppt/tags/tag78.xml><?xml version="1.0" encoding="utf-8"?>
<p:tagLst xmlns:a="http://schemas.openxmlformats.org/drawingml/2006/main" xmlns:r="http://schemas.openxmlformats.org/officeDocument/2006/relationships" xmlns:p="http://schemas.openxmlformats.org/presentationml/2006/main">
  <p:tag name="NUM" val="14"/>
</p:tagLst>
</file>

<file path=ppt/tags/tag79.xml><?xml version="1.0" encoding="utf-8"?>
<p:tagLst xmlns:a="http://schemas.openxmlformats.org/drawingml/2006/main" xmlns:r="http://schemas.openxmlformats.org/officeDocument/2006/relationships" xmlns:p="http://schemas.openxmlformats.org/presentationml/2006/main">
  <p:tag name="NUM" val="15"/>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6"/>
</p:tagLst>
</file>

<file path=ppt/tags/tag89.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8"/>
</p:tagLst>
</file>

<file path=ppt/tags/tag91.xml><?xml version="1.0" encoding="utf-8"?>
<p:tagLst xmlns:a="http://schemas.openxmlformats.org/drawingml/2006/main" xmlns:r="http://schemas.openxmlformats.org/officeDocument/2006/relationships" xmlns:p="http://schemas.openxmlformats.org/presentationml/2006/main">
  <p:tag name="NUM" val="9"/>
</p:tagLst>
</file>

<file path=ppt/tags/tag92.xml><?xml version="1.0" encoding="utf-8"?>
<p:tagLst xmlns:a="http://schemas.openxmlformats.org/drawingml/2006/main" xmlns:r="http://schemas.openxmlformats.org/officeDocument/2006/relationships" xmlns:p="http://schemas.openxmlformats.org/presentationml/2006/main">
  <p:tag name="NUM" val="10"/>
</p:tagLst>
</file>

<file path=ppt/tags/tag93.xml><?xml version="1.0" encoding="utf-8"?>
<p:tagLst xmlns:a="http://schemas.openxmlformats.org/drawingml/2006/main" xmlns:r="http://schemas.openxmlformats.org/officeDocument/2006/relationships" xmlns:p="http://schemas.openxmlformats.org/presentationml/2006/main">
  <p:tag name="NUM" val="11"/>
</p:tagLst>
</file>

<file path=ppt/tags/tag94.xml><?xml version="1.0" encoding="utf-8"?>
<p:tagLst xmlns:a="http://schemas.openxmlformats.org/drawingml/2006/main" xmlns:r="http://schemas.openxmlformats.org/officeDocument/2006/relationships" xmlns:p="http://schemas.openxmlformats.org/presentationml/2006/main">
  <p:tag name="NUM" val="12"/>
</p:tagLst>
</file>

<file path=ppt/tags/tag95.xml><?xml version="1.0" encoding="utf-8"?>
<p:tagLst xmlns:a="http://schemas.openxmlformats.org/drawingml/2006/main" xmlns:r="http://schemas.openxmlformats.org/officeDocument/2006/relationships" xmlns:p="http://schemas.openxmlformats.org/presentationml/2006/main">
  <p:tag name="NUM" val="13"/>
</p:tagLst>
</file>

<file path=ppt/tags/tag96.xml><?xml version="1.0" encoding="utf-8"?>
<p:tagLst xmlns:a="http://schemas.openxmlformats.org/drawingml/2006/main" xmlns:r="http://schemas.openxmlformats.org/officeDocument/2006/relationships" xmlns:p="http://schemas.openxmlformats.org/presentationml/2006/main">
  <p:tag name="NUM" val="14"/>
</p:tagLst>
</file>

<file path=ppt/tags/tag97.xml><?xml version="1.0" encoding="utf-8"?>
<p:tagLst xmlns:a="http://schemas.openxmlformats.org/drawingml/2006/main" xmlns:r="http://schemas.openxmlformats.org/officeDocument/2006/relationships" xmlns:p="http://schemas.openxmlformats.org/presentationml/2006/main">
  <p:tag name="NUM" val="15"/>
</p:tagLst>
</file>

<file path=ppt/tags/tag98.xml><?xml version="1.0" encoding="utf-8"?>
<p:tagLst xmlns:a="http://schemas.openxmlformats.org/drawingml/2006/main" xmlns:r="http://schemas.openxmlformats.org/officeDocument/2006/relationships" xmlns:p="http://schemas.openxmlformats.org/presentationml/2006/main">
  <p:tag name="NUM" val="16"/>
</p:tagLst>
</file>

<file path=ppt/tags/tag99.xml><?xml version="1.0" encoding="utf-8"?>
<p:tagLst xmlns:a="http://schemas.openxmlformats.org/drawingml/2006/main" xmlns:r="http://schemas.openxmlformats.org/officeDocument/2006/relationships" xmlns:p="http://schemas.openxmlformats.org/presentationml/2006/main">
  <p:tag name="NUM" val="17"/>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LHU032922.pptx" id="{9C9A844F-60E2-4832-9500-5CDCB9E9264F}" vid="{F3BFBC48-11B2-4151-9D1F-1441328DED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71AE1D2B2B2342AC2D1E997734D331" ma:contentTypeVersion="14" ma:contentTypeDescription="Create a new document." ma:contentTypeScope="" ma:versionID="a4e670a7fd6aa8816ae2ee9c3cc3c801">
  <xsd:schema xmlns:xsd="http://www.w3.org/2001/XMLSchema" xmlns:xs="http://www.w3.org/2001/XMLSchema" xmlns:p="http://schemas.microsoft.com/office/2006/metadata/properties" xmlns:ns3="36474f4c-1019-4f40-8c61-1b022f6286d6" xmlns:ns4="dca8b7ab-6aa0-481b-aa75-e09824eb47ea" targetNamespace="http://schemas.microsoft.com/office/2006/metadata/properties" ma:root="true" ma:fieldsID="ee8803c4dec1ae471ff0d1e99b7b220f" ns3:_="" ns4:_="">
    <xsd:import namespace="36474f4c-1019-4f40-8c61-1b022f6286d6"/>
    <xsd:import namespace="dca8b7ab-6aa0-481b-aa75-e09824eb47e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474f4c-1019-4f40-8c61-1b022f6286d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a8b7ab-6aa0-481b-aa75-e09824eb47e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FFF14B-79D3-43C7-8740-863BE17865F5}">
  <ds:schemaRefs>
    <ds:schemaRef ds:uri="dca8b7ab-6aa0-481b-aa75-e09824eb47ea"/>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36474f4c-1019-4f40-8c61-1b022f6286d6"/>
    <ds:schemaRef ds:uri="http://www.w3.org/XML/1998/namespace"/>
    <ds:schemaRef ds:uri="http://purl.org/dc/dcmitype/"/>
  </ds:schemaRefs>
</ds:datastoreItem>
</file>

<file path=customXml/itemProps2.xml><?xml version="1.0" encoding="utf-8"?>
<ds:datastoreItem xmlns:ds="http://schemas.openxmlformats.org/officeDocument/2006/customXml" ds:itemID="{539397EC-BF06-47BC-AD3E-64C7FA62ECB1}">
  <ds:schemaRefs>
    <ds:schemaRef ds:uri="http://schemas.microsoft.com/sharepoint/v3/contenttype/forms"/>
  </ds:schemaRefs>
</ds:datastoreItem>
</file>

<file path=customXml/itemProps3.xml><?xml version="1.0" encoding="utf-8"?>
<ds:datastoreItem xmlns:ds="http://schemas.openxmlformats.org/officeDocument/2006/customXml" ds:itemID="{45A26097-C8B6-49E7-97E9-1EDEEF493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474f4c-1019-4f40-8c61-1b022f6286d6"/>
    <ds:schemaRef ds:uri="dca8b7ab-6aa0-481b-aa75-e09824eb47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MLHU2022-Template</Template>
  <TotalTime>1218</TotalTime>
  <Words>4001</Words>
  <Application>Microsoft Office PowerPoint</Application>
  <PresentationFormat>Widescreen</PresentationFormat>
  <Paragraphs>460</Paragraphs>
  <Slides>29</Slides>
  <Notes>29</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Roboto</vt:lpstr>
      <vt:lpstr>Times New Roman</vt:lpstr>
      <vt:lpstr>Custom Design</vt:lpstr>
      <vt:lpstr>PowerPoint Presentation</vt:lpstr>
      <vt:lpstr>Aperçu de la leçon</vt:lpstr>
      <vt:lpstr> Le consentement </vt:lpstr>
      <vt:lpstr>Tout le monde a le droit de choisir :</vt:lpstr>
      <vt:lpstr>Le consentement – vidéo pour le palier élémentaire (passer à la diapositive suivante pour le palier secondaire)</vt:lpstr>
      <vt:lpstr>Le consentement – vidéo pour le palier secondaire</vt:lpstr>
      <vt:lpstr>Qu’est-ce que ITS veut dire?</vt:lpstr>
      <vt:lpstr>Les infections bactériennes</vt:lpstr>
      <vt:lpstr>La chlamydia</vt:lpstr>
      <vt:lpstr>La gonorrhée</vt:lpstr>
      <vt:lpstr>La syphilis</vt:lpstr>
      <vt:lpstr>Les infections virales</vt:lpstr>
      <vt:lpstr> Le virus du papillome humain (VPH)</vt:lpstr>
      <vt:lpstr>Le virus du papillome humain (VPH)  Présentation clinique : verrues génitales</vt:lpstr>
      <vt:lpstr>Le virus du papillome humain (VPH)  Présentation clinique : cancer</vt:lpstr>
      <vt:lpstr>Le virus du papillome humain (VPH)   Prévention : vaccination </vt:lpstr>
      <vt:lpstr>L’herpès  Virus : virus herpès simplex de types 1 et 2 </vt:lpstr>
      <vt:lpstr>L’herpès  Virus : virus herpès simplex de type 2</vt:lpstr>
      <vt:lpstr>L’hépatite   Sous-groupes : A, B et C</vt:lpstr>
      <vt:lpstr>Hépatite   Sous-groupe : B</vt:lpstr>
      <vt:lpstr>Le virus de l’immunodéficience humaine (VIH)</vt:lpstr>
      <vt:lpstr>La plupart des ITS n’occasionnent aucun symptôme!</vt:lpstr>
      <vt:lpstr>La prévention </vt:lpstr>
      <vt:lpstr>PowerPoint Presentation</vt:lpstr>
      <vt:lpstr>La réduction des méfaits </vt:lpstr>
      <vt:lpstr>Les condoms</vt:lpstr>
      <vt:lpstr>À qui parler</vt:lpstr>
      <vt:lpstr>Où obtenir d’autres renseignements</vt:lpstr>
      <vt:lpstr>Cliniques de dépistage d’ITS Bureau de santé de Middlesex-London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Eckert</dc:creator>
  <cp:lastModifiedBy>Lisa Kelliher</cp:lastModifiedBy>
  <cp:revision>94</cp:revision>
  <cp:lastPrinted>2022-08-22T15:03:33Z</cp:lastPrinted>
  <dcterms:created xsi:type="dcterms:W3CDTF">2022-05-03T16:01:27Z</dcterms:created>
  <dcterms:modified xsi:type="dcterms:W3CDTF">2022-10-17T15:13:48Z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0x010100B671AE1D2B2B2342AC2D1E997734D331</vt:lpwstr>
  </property>
  <property fmtid="{D5CDD505-2E9C-101B-9397-08002B2CF9AE}" pid="3" name="MediaServiceImageTags">
    <vt:lpwstr/>
  </property>
</Properties>
</file>