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4"/>
  </p:notesMasterIdLst>
  <p:sldIdLst>
    <p:sldId id="256" r:id="rId5"/>
    <p:sldId id="312" r:id="rId6"/>
    <p:sldId id="313" r:id="rId7"/>
    <p:sldId id="260" r:id="rId8"/>
    <p:sldId id="342" r:id="rId9"/>
    <p:sldId id="262" r:id="rId10"/>
    <p:sldId id="336" r:id="rId11"/>
    <p:sldId id="332" r:id="rId12"/>
    <p:sldId id="333" r:id="rId13"/>
    <p:sldId id="334" r:id="rId14"/>
    <p:sldId id="335" r:id="rId15"/>
    <p:sldId id="337" r:id="rId16"/>
    <p:sldId id="319" r:id="rId17"/>
    <p:sldId id="320" r:id="rId18"/>
    <p:sldId id="321" r:id="rId19"/>
    <p:sldId id="322" r:id="rId20"/>
    <p:sldId id="324" r:id="rId21"/>
    <p:sldId id="326" r:id="rId22"/>
    <p:sldId id="325" r:id="rId23"/>
    <p:sldId id="327" r:id="rId24"/>
    <p:sldId id="341" r:id="rId25"/>
    <p:sldId id="338" r:id="rId26"/>
    <p:sldId id="330" r:id="rId27"/>
    <p:sldId id="316" r:id="rId28"/>
    <p:sldId id="339" r:id="rId29"/>
    <p:sldId id="304" r:id="rId30"/>
    <p:sldId id="307" r:id="rId31"/>
    <p:sldId id="311" r:id="rId32"/>
    <p:sldId id="30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Eckert" initials="JE" lastIdx="3" clrIdx="0">
    <p:extLst>
      <p:ext uri="{19B8F6BF-5375-455C-9EA6-DF929625EA0E}">
        <p15:presenceInfo xmlns:p15="http://schemas.microsoft.com/office/powerpoint/2012/main" userId="S::Jacqueline.Eckert@mlhu.on.ca::1f843b4d-32c0-467e-a6e0-8181a83124c8" providerId="AD"/>
      </p:ext>
    </p:extLst>
  </p:cmAuthor>
  <p:cmAuthor id="2" name="Molyka" initials="M" lastIdx="3" clrIdx="1">
    <p:extLst>
      <p:ext uri="{19B8F6BF-5375-455C-9EA6-DF929625EA0E}">
        <p15:presenceInfo xmlns:p15="http://schemas.microsoft.com/office/powerpoint/2012/main" userId="S::Molyka.Kong@mlhu.on.ca::9e8d481a-b264-45d1-b1a3-3ca4842bd4b0" providerId="AD"/>
      </p:ext>
    </p:extLst>
  </p:cmAuthor>
  <p:cmAuthor id="3" name="Michelle Nemeth" initials="MN" lastIdx="2" clrIdx="2">
    <p:extLst>
      <p:ext uri="{19B8F6BF-5375-455C-9EA6-DF929625EA0E}">
        <p15:presenceInfo xmlns:p15="http://schemas.microsoft.com/office/powerpoint/2012/main" userId="S::michelle.nemeth@mlhu.on.ca::c1652b37-f3bb-4c81-9633-a847dfef2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45"/>
    <a:srgbClr val="9999FF"/>
    <a:srgbClr val="D7CE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7EC7C-E68E-AE48-C8B9-40B7C1FF0E53}" v="30" dt="2023-04-24T15:25:45.210"/>
    <p1510:client id="{0F346F2C-C1E4-433A-859E-E19F2A7C80C6}" v="82" dt="2022-06-03T18:37:42.947"/>
    <p1510:client id="{16744EE7-09D3-45F6-A6E8-67F81832C23E}" v="6" dt="2022-06-03T18:09:55.085"/>
    <p1510:client id="{62F3C24D-BC9C-4BBF-95B7-EE72204F03E5}" v="202" dt="2022-06-03T15:07:42.226"/>
    <p1510:client id="{6CA87484-E7A4-C342-CE2D-341EF27C024C}" v="1" dt="2023-04-26T14:40:20.881"/>
    <p1510:client id="{BE31E2B4-128F-D758-5D22-4B05EE14675F}" v="4385" dt="2022-06-03T18:39:51.774"/>
    <p1510:client id="{D7E3F5C0-1683-BF85-E86F-FD37E9995151}" v="5" dt="2022-06-07T13:27:00.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F1C8C-AAC6-4DE5-BA97-7AAE717F41F6}"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3DC4A-19F6-42CA-A5EF-5A7430E77B3B}" type="slidenum">
              <a:rPr lang="en-US" smtClean="0"/>
              <a:t>‹#›</a:t>
            </a:fld>
            <a:endParaRPr lang="en-US"/>
          </a:p>
        </p:txBody>
      </p:sp>
    </p:spTree>
    <p:extLst>
      <p:ext uri="{BB962C8B-B14F-4D97-AF65-F5344CB8AC3E}">
        <p14:creationId xmlns:p14="http://schemas.microsoft.com/office/powerpoint/2010/main" val="80361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pvinfo.ca/what-is-hpv/"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canada.ca/en/public-health/services/publications/healthy-living/canadian-immunization-guide-part-4-active-vaccines/page-9-human-papillomavirus-vaccine.html" TargetMode="External"/><Relationship Id="rId4" Type="http://schemas.openxmlformats.org/officeDocument/2006/relationships/hyperlink" Target="https://www.sexandu.ca/stis/hpv/"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exandu.ca/stis/hp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exandu.ca/stis/hp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nada.ca/en/public-health/services/publications/healthy-living/canadian-immunization-guide-part-4-active-vaccines/page-9-human-papillomavirus-vaccine.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exandu.ca/stis/hpv/"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exandu.ca/stis/herpe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anada.ca/en/public-health/services/infectious-diseases/sexual-health-sexually-transmitted-infections/canadian-guidelines/sexually-transmitted-infections/genital-herpes-counselling-tool.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exandu.ca/stis/herp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nada.ca/en/public-health/services/food-poisoning/hepatitis-a.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sexandu.ca/stis/hepatitis-c/" TargetMode="External"/><Relationship Id="rId4" Type="http://schemas.openxmlformats.org/officeDocument/2006/relationships/hyperlink" Target="https://www.sexandu.ca/stis/hepatitis-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exandu.ca/stis/hepatitis-b/"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teachingsexualhealth.ca/teachers/resource/using-a-condom-video/"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unsplash.com/photos/Wb-rLP27Gvo"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healthunit.com/school-team#secondary"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healthunit.com/pap-smears" TargetMode="External"/><Relationship Id="rId5" Type="http://schemas.openxmlformats.org/officeDocument/2006/relationships/hyperlink" Target="http://healthunit.com/emergency-contraceptive" TargetMode="External"/><Relationship Id="rId4" Type="http://schemas.openxmlformats.org/officeDocument/2006/relationships/hyperlink" Target="http://healthunit.com/birth-contro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exandu.ca/sti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To provide an inclusive environment for all students, regardless of their gender identity, we use the names of body parts and hormones to discuss physical differences rather than the use of gender.</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6DF3DC4A-19F6-42CA-A5EF-5A7430E77B3B}" type="slidenum">
              <a:rPr lang="en-US" smtClean="0"/>
              <a:t>1</a:t>
            </a:fld>
            <a:endParaRPr lang="en-US"/>
          </a:p>
        </p:txBody>
      </p:sp>
    </p:spTree>
    <p:extLst>
      <p:ext uri="{BB962C8B-B14F-4D97-AF65-F5344CB8AC3E}">
        <p14:creationId xmlns:p14="http://schemas.microsoft.com/office/powerpoint/2010/main" val="338915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a:cs typeface="Arial"/>
              </a:rPr>
              <a:t>Gonorrhea is transmitted through unprotected oral, vaginal and anal sex</a:t>
            </a:r>
          </a:p>
          <a:p>
            <a:endParaRPr lang="en-US">
              <a:latin typeface="Arial"/>
              <a:cs typeface="Arial"/>
            </a:endParaRPr>
          </a:p>
          <a:p>
            <a:r>
              <a:rPr lang="en-US">
                <a:latin typeface="Arial"/>
                <a:cs typeface="Arial"/>
              </a:rPr>
              <a:t>-Typically tested through a urine sample.  If the individual has discharge a swab may be taken to rule out other infections.</a:t>
            </a:r>
          </a:p>
          <a:p>
            <a:endParaRPr lang="en-US">
              <a:latin typeface="Arial"/>
              <a:cs typeface="Arial"/>
            </a:endParaRPr>
          </a:p>
          <a:p>
            <a:r>
              <a:rPr lang="en-US">
                <a:latin typeface="Arial"/>
                <a:cs typeface="Arial"/>
              </a:rPr>
              <a:t>-Treated with both oral antibiotics and an injection</a:t>
            </a:r>
          </a:p>
          <a:p>
            <a:r>
              <a:rPr lang="en-US">
                <a:latin typeface="Arial"/>
                <a:cs typeface="Arial"/>
              </a:rPr>
              <a:t>Once treated, individuals can be re-infected if exposed again.</a:t>
            </a:r>
          </a:p>
          <a:p>
            <a:endParaRPr lang="en-US">
              <a:latin typeface="Arial"/>
              <a:cs typeface="Arial"/>
            </a:endParaRPr>
          </a:p>
          <a:p>
            <a:r>
              <a:rPr lang="en-US">
                <a:latin typeface="Arial"/>
                <a:cs typeface="Arial"/>
              </a:rPr>
              <a:t>Untreated gonorrhea can lead to pelvic inflammatory disease and cause future difficulties with getting pregnant.</a:t>
            </a:r>
            <a:endParaRPr lang="en-US"/>
          </a:p>
          <a:p>
            <a:endParaRPr lang="en-US" altLang="en-US">
              <a:latin typeface="Arial"/>
              <a:cs typeface="Arial"/>
            </a:endParaRPr>
          </a:p>
          <a:p>
            <a:endParaRPr lang="en-US" altLang="en-US">
              <a:latin typeface="Times New Roman"/>
              <a:cs typeface="Times New Roman"/>
            </a:endParaRPr>
          </a:p>
          <a:p>
            <a:r>
              <a:rPr lang="en-US" altLang="en-US">
                <a:latin typeface="Arial"/>
                <a:cs typeface="Arial"/>
              </a:rPr>
              <a:t>Reference:</a:t>
            </a:r>
          </a:p>
          <a:p>
            <a:endParaRPr lang="en-US" altLang="en-US">
              <a:latin typeface="Arial" panose="020B0604020202020204" pitchFamily="34" charset="0"/>
              <a:cs typeface="Arial" panose="020B0604020202020204" pitchFamily="34" charset="0"/>
            </a:endParaRPr>
          </a:p>
          <a:p>
            <a:r>
              <a:rPr lang="en-CA"/>
              <a:t>Image: Canva </a:t>
            </a:r>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10</a:t>
            </a:fld>
            <a:endParaRPr lang="en-US"/>
          </a:p>
        </p:txBody>
      </p:sp>
    </p:spTree>
    <p:extLst>
      <p:ext uri="{BB962C8B-B14F-4D97-AF65-F5344CB8AC3E}">
        <p14:creationId xmlns:p14="http://schemas.microsoft.com/office/powerpoint/2010/main" val="1614204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a:cs typeface="Arial"/>
              </a:rPr>
              <a:t>Syphilis is transmitted through unprotected oral, vaginal and anal sex. </a:t>
            </a:r>
            <a:r>
              <a:rPr lang="en-US"/>
              <a:t>Syphilis is a STBBI </a:t>
            </a:r>
            <a:endParaRPr lang="en-US" altLang="en-US">
              <a:latin typeface="Arial"/>
              <a:cs typeface="Arial"/>
            </a:endParaRPr>
          </a:p>
          <a:p>
            <a:endParaRPr lang="en-US">
              <a:latin typeface="Arial"/>
              <a:cs typeface="Arial"/>
            </a:endParaRPr>
          </a:p>
          <a:p>
            <a:r>
              <a:rPr lang="en-US">
                <a:latin typeface="Arial"/>
                <a:cs typeface="Arial"/>
              </a:rPr>
              <a:t>-Tested through a blood sample.  </a:t>
            </a:r>
          </a:p>
          <a:p>
            <a:endParaRPr lang="en-US">
              <a:latin typeface="Arial"/>
              <a:cs typeface="Arial"/>
            </a:endParaRPr>
          </a:p>
          <a:p>
            <a:r>
              <a:rPr lang="en-US">
                <a:latin typeface="Arial"/>
                <a:cs typeface="Arial"/>
              </a:rPr>
              <a:t>-Treated with a series of antibiotics administered by intramuscular injection (needle)</a:t>
            </a:r>
          </a:p>
          <a:p>
            <a:endParaRPr lang="en-US">
              <a:latin typeface="Arial"/>
              <a:cs typeface="Arial"/>
            </a:endParaRPr>
          </a:p>
          <a:p>
            <a:r>
              <a:rPr lang="en-US">
                <a:latin typeface="Arial"/>
                <a:cs typeface="Arial"/>
              </a:rPr>
              <a:t>Once treated, individuals can be re-infected if exposed again.</a:t>
            </a:r>
          </a:p>
          <a:p>
            <a:endParaRPr lang="en-US">
              <a:latin typeface="Arial"/>
              <a:cs typeface="Arial"/>
            </a:endParaRPr>
          </a:p>
          <a:p>
            <a:r>
              <a:rPr lang="en-US">
                <a:latin typeface="Arial"/>
                <a:cs typeface="Arial"/>
              </a:rPr>
              <a:t>Untreated syphilis </a:t>
            </a:r>
            <a:r>
              <a:rPr lang="en-US" sz="1200" b="0" i="0" kern="1200">
                <a:solidFill>
                  <a:schemeClr val="tx1"/>
                </a:solidFill>
                <a:effectLst/>
                <a:latin typeface="+mn-lt"/>
                <a:ea typeface="+mn-ea"/>
                <a:cs typeface="+mn-cs"/>
              </a:rPr>
              <a:t>can cause potentially life-threatening complications, and permanent damage to the brain, heart, bones, and blood vessels.</a:t>
            </a:r>
            <a:endParaRPr lang="en-US" sz="1200" b="0" i="0" kern="1200">
              <a:solidFill>
                <a:schemeClr val="tx1"/>
              </a:solidFill>
              <a:effectLst/>
              <a:latin typeface="+mn-lt"/>
              <a:cs typeface="Calibri"/>
            </a:endParaRPr>
          </a:p>
          <a:p>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Reference: https://www.sexandu.ca/stis/syphilis/</a:t>
            </a:r>
            <a:r>
              <a:rPr lang="en-US"/>
              <a:t> </a:t>
            </a:r>
            <a:endParaRPr lang="en-US">
              <a:cs typeface="Calibri"/>
            </a:endParaRPr>
          </a:p>
          <a:p>
            <a:endParaRPr lang="en-US">
              <a:latin typeface="Calibri" panose="020F0502020204030204"/>
              <a:cs typeface="Calibri" panose="020F0502020204030204"/>
            </a:endParaRPr>
          </a:p>
          <a:p>
            <a:r>
              <a:rPr lang="en-CA"/>
              <a:t>Image: Canva </a:t>
            </a:r>
            <a:endParaRPr lang="en-US"/>
          </a:p>
          <a:p>
            <a:endParaRPr lang="en-US" altLang="en-US">
              <a:latin typeface="Arial"/>
              <a:cs typeface="Arial"/>
            </a:endParaRPr>
          </a:p>
          <a:p>
            <a:endParaRPr lang="en-US" altLang="en-US">
              <a:latin typeface="Arial"/>
              <a:cs typeface="Arial"/>
            </a:endParaRPr>
          </a:p>
          <a:p>
            <a:endParaRPr lang="en-US" altLang="en-US">
              <a:latin typeface="Times New Roman"/>
              <a:cs typeface="Times New Roman"/>
            </a:endParaRPr>
          </a:p>
          <a:p>
            <a:endParaRPr lang="en-US" alt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11</a:t>
            </a:fld>
            <a:endParaRPr lang="en-US"/>
          </a:p>
        </p:txBody>
      </p:sp>
    </p:spTree>
    <p:extLst>
      <p:ext uri="{BB962C8B-B14F-4D97-AF65-F5344CB8AC3E}">
        <p14:creationId xmlns:p14="http://schemas.microsoft.com/office/powerpoint/2010/main" val="1376499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Image: Canva </a:t>
            </a:r>
          </a:p>
        </p:txBody>
      </p:sp>
      <p:sp>
        <p:nvSpPr>
          <p:cNvPr id="4" name="Slide Number Placeholder 3"/>
          <p:cNvSpPr>
            <a:spLocks noGrp="1"/>
          </p:cNvSpPr>
          <p:nvPr>
            <p:ph type="sldNum" sz="quarter" idx="5"/>
          </p:nvPr>
        </p:nvSpPr>
        <p:spPr/>
        <p:txBody>
          <a:bodyPr/>
          <a:lstStyle/>
          <a:p>
            <a:fld id="{FFA4F6F7-D354-4F7A-83CD-BBE40742BBC2}" type="slidenum">
              <a:rPr lang="en-US" smtClean="0"/>
              <a:t>12</a:t>
            </a:fld>
            <a:endParaRPr lang="en-US"/>
          </a:p>
        </p:txBody>
      </p:sp>
    </p:spTree>
    <p:extLst>
      <p:ext uri="{BB962C8B-B14F-4D97-AF65-F5344CB8AC3E}">
        <p14:creationId xmlns:p14="http://schemas.microsoft.com/office/powerpoint/2010/main" val="1510282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infected with HPV, you are at increased risk of re-infection and of persistent HPV infection. Thus both genital warts and cancerous changes to the cervix can reoccur.</a:t>
            </a:r>
          </a:p>
          <a:p>
            <a:endParaRPr lang="en-US"/>
          </a:p>
          <a:p>
            <a:r>
              <a:rPr lang="en-US"/>
              <a:t>Reference: </a:t>
            </a:r>
            <a:endParaRPr lang="en-US">
              <a:cs typeface="Calibri"/>
            </a:endParaRPr>
          </a:p>
          <a:p>
            <a:r>
              <a:rPr lang="en-US">
                <a:hlinkClick r:id="rId3"/>
              </a:rPr>
              <a:t>https://www.hpvinfo.ca/what-is-hpv/</a:t>
            </a:r>
            <a:endParaRPr lang="en-US">
              <a:cs typeface="Calibri"/>
              <a:hlinkClick r:id="rId3"/>
            </a:endParaRPr>
          </a:p>
          <a:p>
            <a:endParaRPr lang="en-US">
              <a:cs typeface="Calibri"/>
            </a:endParaRPr>
          </a:p>
          <a:p>
            <a:endParaRPr lang="en-US"/>
          </a:p>
          <a:p>
            <a:r>
              <a:rPr lang="en-US">
                <a:hlinkClick r:id="rId4"/>
              </a:rPr>
              <a:t>https://www.sexandu.ca/stis/hpv/</a:t>
            </a:r>
            <a:r>
              <a:rPr lang="en-US"/>
              <a:t> </a:t>
            </a:r>
            <a:endParaRPr lang="en-US">
              <a:ea typeface="Calibri" panose="020F0502020204030204"/>
              <a:cs typeface="Calibri"/>
            </a:endParaRPr>
          </a:p>
          <a:p>
            <a:endParaRPr lang="en-US">
              <a:ea typeface="Calibri" panose="020F0502020204030204"/>
              <a:cs typeface="Calibri"/>
            </a:endParaRPr>
          </a:p>
          <a:p>
            <a:r>
              <a:rPr lang="en-US">
                <a:hlinkClick r:id="rId5"/>
              </a:rPr>
              <a:t>https://www.canada.ca/en/public-health/services/publications/healthy-living/canadian-immunization-guide-part-4-active-vaccines/page-9-human-papillomavirus-vaccine.html</a:t>
            </a:r>
            <a:endParaRPr lang="en-US"/>
          </a:p>
          <a:p>
            <a:endParaRPr lang="en-US"/>
          </a:p>
          <a:p>
            <a:r>
              <a:rPr lang="en-CA"/>
              <a:t>Image: Canva </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13</a:t>
            </a:fld>
            <a:endParaRPr lang="en-US"/>
          </a:p>
        </p:txBody>
      </p:sp>
    </p:spTree>
    <p:extLst>
      <p:ext uri="{BB962C8B-B14F-4D97-AF65-F5344CB8AC3E}">
        <p14:creationId xmlns:p14="http://schemas.microsoft.com/office/powerpoint/2010/main" val="185832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Once infected with HPV there is no cure, the body must clear the infection on its own. Most people with healthy immune systems will clear the virus within two years. </a:t>
            </a:r>
            <a:endParaRPr lang="en-US"/>
          </a:p>
          <a:p>
            <a:endParaRPr lang="en-US">
              <a:cs typeface="Calibri"/>
            </a:endParaRPr>
          </a:p>
          <a:p>
            <a:r>
              <a:rPr lang="en-US">
                <a:cs typeface="Calibri"/>
              </a:rPr>
              <a:t>There are treatments available to address the cell changes and growths associated with genital warts, however they will continue to reappear until the body has cleared the virus. </a:t>
            </a:r>
          </a:p>
          <a:p>
            <a:endParaRPr lang="en-US">
              <a:cs typeface="Calibri"/>
            </a:endParaRPr>
          </a:p>
          <a:p>
            <a:r>
              <a:rPr lang="en-US"/>
              <a:t>HPV and genital warts are spread through skin-to-skin contact</a:t>
            </a:r>
            <a:endParaRPr lang="en-US">
              <a:cs typeface="Calibri"/>
            </a:endParaRPr>
          </a:p>
          <a:p>
            <a:endParaRPr lang="en-US"/>
          </a:p>
          <a:p>
            <a:r>
              <a:rPr lang="en-US"/>
              <a:t>Shaving the pubic area when warts present can increase the spread of genital warts. </a:t>
            </a:r>
          </a:p>
          <a:p>
            <a:endParaRPr lang="en-US"/>
          </a:p>
          <a:p>
            <a:r>
              <a:rPr lang="en-US">
                <a:cs typeface="Calibri"/>
              </a:rPr>
              <a:t>Reference: </a:t>
            </a:r>
            <a:r>
              <a:rPr lang="en-US">
                <a:hlinkClick r:id="rId3"/>
              </a:rPr>
              <a:t>https://www.sexandu.ca/stis/hpv/</a:t>
            </a:r>
            <a:r>
              <a:rPr lang="en-US"/>
              <a:t> </a:t>
            </a:r>
          </a:p>
          <a:p>
            <a:endParaRPr lang="en-US">
              <a:cs typeface="Calibri"/>
            </a:endParaRPr>
          </a:p>
          <a:p>
            <a:r>
              <a:rPr lang="en-CA"/>
              <a:t>Image: Canva </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14</a:t>
            </a:fld>
            <a:endParaRPr lang="en-US"/>
          </a:p>
        </p:txBody>
      </p:sp>
    </p:spTree>
    <p:extLst>
      <p:ext uri="{BB962C8B-B14F-4D97-AF65-F5344CB8AC3E}">
        <p14:creationId xmlns:p14="http://schemas.microsoft.com/office/powerpoint/2010/main" val="296193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Reference: </a:t>
            </a:r>
            <a:r>
              <a:rPr lang="en-US">
                <a:hlinkClick r:id="rId3"/>
              </a:rPr>
              <a:t>https://www.sexandu.ca/stis/hpv/</a:t>
            </a:r>
            <a:r>
              <a:rPr lang="en-US"/>
              <a:t> </a:t>
            </a:r>
            <a:endParaRPr lang="en-US">
              <a:cs typeface="Calibri"/>
            </a:endParaRPr>
          </a:p>
          <a:p>
            <a:endParaRPr lang="en-US">
              <a:cs typeface="Calibri"/>
            </a:endParaRPr>
          </a:p>
          <a:p>
            <a:r>
              <a:rPr lang="en-CA"/>
              <a:t>Image: Canva </a:t>
            </a:r>
            <a:endParaRPr lang="en-US"/>
          </a:p>
          <a:p>
            <a:endParaRPr lang="en-US">
              <a:cs typeface="Calibri"/>
            </a:endParaRPr>
          </a:p>
          <a:p>
            <a:endParaRPr lang="en-US">
              <a:cs typeface="Calibri"/>
            </a:endParaRPr>
          </a:p>
          <a:p>
            <a:pPr marL="457200" indent="-457200">
              <a:lnSpc>
                <a:spcPct val="90000"/>
              </a:lnSpc>
              <a:spcBef>
                <a:spcPts val="1000"/>
              </a:spcBef>
              <a:buFont typeface="Arial"/>
              <a:buChar char="•"/>
            </a:pPr>
            <a:endParaRPr lang="en-US">
              <a:cs typeface="Calibri"/>
            </a:endParaRPr>
          </a:p>
          <a:p>
            <a:r>
              <a:rPr lang="en-US">
                <a:cs typeface="Calibri"/>
              </a:rPr>
              <a:t> </a:t>
            </a:r>
          </a:p>
        </p:txBody>
      </p:sp>
      <p:sp>
        <p:nvSpPr>
          <p:cNvPr id="4" name="Slide Number Placeholder 3"/>
          <p:cNvSpPr>
            <a:spLocks noGrp="1"/>
          </p:cNvSpPr>
          <p:nvPr>
            <p:ph type="sldNum" sz="quarter" idx="5"/>
          </p:nvPr>
        </p:nvSpPr>
        <p:spPr/>
        <p:txBody>
          <a:bodyPr/>
          <a:lstStyle/>
          <a:p>
            <a:fld id="{6DF3DC4A-19F6-42CA-A5EF-5A7430E77B3B}" type="slidenum">
              <a:rPr lang="en-US" smtClean="0"/>
              <a:t>15</a:t>
            </a:fld>
            <a:endParaRPr lang="en-US"/>
          </a:p>
        </p:txBody>
      </p:sp>
    </p:spTree>
    <p:extLst>
      <p:ext uri="{BB962C8B-B14F-4D97-AF65-F5344CB8AC3E}">
        <p14:creationId xmlns:p14="http://schemas.microsoft.com/office/powerpoint/2010/main" val="2665348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Vaccination is most effective if done before becoming sexually active however it can help reduce infection related diseases at any time. </a:t>
            </a:r>
            <a:endParaRPr lang="en-US"/>
          </a:p>
          <a:p>
            <a:endParaRPr lang="en-US">
              <a:cs typeface="Calibri"/>
            </a:endParaRPr>
          </a:p>
          <a:p>
            <a:r>
              <a:rPr lang="en-US">
                <a:cs typeface="Calibri"/>
              </a:rPr>
              <a:t>The HPV vaccine is offered routinely with the grade 7 and 8 vaccination campaigns in schools.</a:t>
            </a:r>
          </a:p>
          <a:p>
            <a:endParaRPr lang="en-US">
              <a:cs typeface="Calibri"/>
            </a:endParaRPr>
          </a:p>
          <a:p>
            <a:r>
              <a:rPr lang="en-US">
                <a:cs typeface="Calibri"/>
              </a:rPr>
              <a:t>Condoms do help prevent infection, however they do not provide perfect coverage. </a:t>
            </a:r>
          </a:p>
          <a:p>
            <a:endParaRPr lang="en-US">
              <a:cs typeface="Calibri"/>
            </a:endParaRPr>
          </a:p>
          <a:p>
            <a:endParaRPr lang="en-US">
              <a:cs typeface="Calibri"/>
            </a:endParaRPr>
          </a:p>
          <a:p>
            <a:pPr marL="457200" indent="-457200">
              <a:lnSpc>
                <a:spcPct val="90000"/>
              </a:lnSpc>
              <a:spcBef>
                <a:spcPts val="1000"/>
              </a:spcBef>
              <a:buFont typeface="Arial"/>
              <a:buChar char="•"/>
            </a:pPr>
            <a:endParaRPr lang="en-US"/>
          </a:p>
          <a:p>
            <a:pPr marL="457200" indent="-457200">
              <a:lnSpc>
                <a:spcPct val="90000"/>
              </a:lnSpc>
              <a:spcBef>
                <a:spcPts val="1000"/>
              </a:spcBef>
              <a:buFont typeface="Arial"/>
              <a:buChar char="•"/>
            </a:pPr>
            <a:r>
              <a:rPr lang="en-US"/>
              <a:t>In Canada, HPV vaccination is approved for people with a vulva from ages 9 - 45 and people with a penis from</a:t>
            </a:r>
            <a:br>
              <a:rPr lang="en-US">
                <a:cs typeface="+mn-lt"/>
              </a:rPr>
            </a:br>
            <a:r>
              <a:rPr lang="en-US"/>
              <a:t>ages 9 - 26</a:t>
            </a:r>
          </a:p>
          <a:p>
            <a:endParaRPr lang="en-US"/>
          </a:p>
          <a:p>
            <a:endParaRPr lang="en-US"/>
          </a:p>
          <a:p>
            <a:endParaRPr lang="en-US"/>
          </a:p>
          <a:p>
            <a:r>
              <a:rPr lang="en-US"/>
              <a:t>Reference: </a:t>
            </a:r>
            <a:endParaRPr lang="en-US">
              <a:cs typeface="Calibri"/>
            </a:endParaRPr>
          </a:p>
          <a:p>
            <a:r>
              <a:rPr lang="en-US">
                <a:hlinkClick r:id="rId3"/>
              </a:rPr>
              <a:t>https://www.canada.ca/en/public-health/services/publications/healthy-living/canadian-immunization-guide-part-4-active-vaccines/page-9-human-papillomavirus-vaccine.html</a:t>
            </a:r>
            <a:r>
              <a:rPr lang="en-US"/>
              <a:t> </a:t>
            </a:r>
            <a:endParaRPr lang="en-US">
              <a:cs typeface="Calibri"/>
            </a:endParaRPr>
          </a:p>
          <a:p>
            <a:endParaRPr lang="en-US"/>
          </a:p>
          <a:p>
            <a:r>
              <a:rPr lang="en-US">
                <a:hlinkClick r:id="rId4"/>
              </a:rPr>
              <a:t>https://www.sexandu.ca/stis/hpv/</a:t>
            </a:r>
            <a:r>
              <a:rPr lang="en-US"/>
              <a:t>  </a:t>
            </a:r>
            <a:endParaRPr lang="en-US">
              <a:cs typeface="Calibri"/>
            </a:endParaRPr>
          </a:p>
          <a:p>
            <a:endParaRPr lang="en-US">
              <a:cs typeface="Calibri"/>
            </a:endParaRPr>
          </a:p>
          <a:p>
            <a:r>
              <a:rPr lang="en-CA"/>
              <a:t>Image: Canva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6DF3DC4A-19F6-42CA-A5EF-5A7430E77B3B}" type="slidenum">
              <a:rPr lang="en-US" smtClean="0"/>
              <a:t>16</a:t>
            </a:fld>
            <a:endParaRPr lang="en-US"/>
          </a:p>
        </p:txBody>
      </p:sp>
    </p:spTree>
    <p:extLst>
      <p:ext uri="{BB962C8B-B14F-4D97-AF65-F5344CB8AC3E}">
        <p14:creationId xmlns:p14="http://schemas.microsoft.com/office/powerpoint/2010/main" val="1378830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two types of Herpes simplex virus. HSV-1 and HSV-2</a:t>
            </a:r>
            <a:endParaRPr lang="en-US"/>
          </a:p>
          <a:p>
            <a:endParaRPr lang="en-US"/>
          </a:p>
          <a:p>
            <a:r>
              <a:rPr lang="en-US"/>
              <a:t>HSV-1 is primarily associated with oral infection – cold sores. </a:t>
            </a:r>
            <a:endParaRPr lang="en-US">
              <a:cs typeface="Calibri"/>
            </a:endParaRPr>
          </a:p>
          <a:p>
            <a:r>
              <a:rPr lang="en-US"/>
              <a:t>HSV-2 is primarily associated with genital infection. </a:t>
            </a:r>
            <a:endParaRPr lang="en-US">
              <a:cs typeface="Calibri"/>
            </a:endParaRPr>
          </a:p>
          <a:p>
            <a:r>
              <a:rPr lang="en-US"/>
              <a:t>HSV-2 is present in about 20% of adults. </a:t>
            </a:r>
            <a:endParaRPr lang="en-US">
              <a:cs typeface="Calibri"/>
            </a:endParaRPr>
          </a:p>
          <a:p>
            <a:r>
              <a:rPr lang="en-US">
                <a:cs typeface="Calibri"/>
              </a:rPr>
              <a:t>You can get HSV-1 on the genitals it is rare to get HSV-2 orally </a:t>
            </a:r>
          </a:p>
          <a:p>
            <a:endParaRPr lang="en-US">
              <a:cs typeface="Calibri"/>
            </a:endParaRPr>
          </a:p>
          <a:p>
            <a:r>
              <a:rPr lang="en-US">
                <a:cs typeface="Calibri"/>
              </a:rPr>
              <a:t>Symptoms of primary infection often resolve within 15-23 days. </a:t>
            </a:r>
          </a:p>
          <a:p>
            <a:r>
              <a:rPr lang="en-US">
                <a:cs typeface="Calibri"/>
              </a:rPr>
              <a:t>Symptoms of secondary infections often resolve within 9-11 days. </a:t>
            </a:r>
          </a:p>
          <a:p>
            <a:endParaRPr lang="en-US">
              <a:cs typeface="Calibri"/>
            </a:endParaRPr>
          </a:p>
          <a:p>
            <a:r>
              <a:rPr lang="en-US">
                <a:cs typeface="Calibri"/>
              </a:rPr>
              <a:t>Infection from oral sex can cause ulcers within the mouth and on the lips.  </a:t>
            </a:r>
          </a:p>
          <a:p>
            <a:endParaRPr lang="en-US">
              <a:cs typeface="Calibri"/>
            </a:endParaRPr>
          </a:p>
          <a:p>
            <a:r>
              <a:rPr lang="en-US">
                <a:cs typeface="Calibri"/>
              </a:rPr>
              <a:t>Prevention: use condoms and do not have sexual contact with an individual in active outbreak. </a:t>
            </a:r>
          </a:p>
          <a:p>
            <a:endParaRPr lang="en-US"/>
          </a:p>
          <a:p>
            <a:r>
              <a:rPr lang="en-US"/>
              <a:t>Up to 70% of all genital HSV-2 infections are transmitted when people are not having any symptoms or lesions. This is called “asymptomatic shedding.”</a:t>
            </a:r>
            <a:endParaRPr lang="en-US">
              <a:cs typeface="Calibri"/>
            </a:endParaRPr>
          </a:p>
          <a:p>
            <a:endParaRPr lang="en-US">
              <a:cs typeface="Calibri"/>
            </a:endParaRPr>
          </a:p>
          <a:p>
            <a:r>
              <a:rPr lang="en-US">
                <a:cs typeface="Calibri"/>
              </a:rPr>
              <a:t>This infection is not curable and does not resolve on its own. Will remain in your body for life. There are medications that can be taken to reduce the number of outbreaks, or the severity of outbreaks, experienced within your lifetime.</a:t>
            </a:r>
          </a:p>
          <a:p>
            <a:endParaRPr lang="en-US">
              <a:cs typeface="Calibri"/>
            </a:endParaRPr>
          </a:p>
          <a:p>
            <a:r>
              <a:rPr lang="en-US">
                <a:cs typeface="Calibri"/>
              </a:rPr>
              <a:t>Reference: </a:t>
            </a:r>
            <a:r>
              <a:rPr lang="en-US">
                <a:hlinkClick r:id="rId3"/>
              </a:rPr>
              <a:t>https://www.sexandu.ca/stis/herpes/</a:t>
            </a:r>
            <a:r>
              <a:rPr lang="en-US"/>
              <a:t>     </a:t>
            </a:r>
            <a:r>
              <a:rPr lang="en-US">
                <a:hlinkClick r:id="rId4"/>
              </a:rPr>
              <a:t>https://www.canada.ca/en/public-health/services/infectious-diseases/sexual-health-sexually-transmitted-infections/canadian-guidelines/sexually-transmitted-infections/genital-herpes-counselling-tool.html</a:t>
            </a:r>
            <a:r>
              <a:rPr lang="en-US"/>
              <a:t> </a:t>
            </a:r>
          </a:p>
          <a:p>
            <a:endParaRPr lang="en-US">
              <a:cs typeface="Calibri"/>
            </a:endParaRPr>
          </a:p>
          <a:p>
            <a:r>
              <a:rPr lang="en-CA"/>
              <a:t>Image: Canva </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17</a:t>
            </a:fld>
            <a:endParaRPr lang="en-US"/>
          </a:p>
        </p:txBody>
      </p:sp>
    </p:spTree>
    <p:extLst>
      <p:ext uri="{BB962C8B-B14F-4D97-AF65-F5344CB8AC3E}">
        <p14:creationId xmlns:p14="http://schemas.microsoft.com/office/powerpoint/2010/main" val="46999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HSV will remain in your body for life. </a:t>
            </a:r>
          </a:p>
          <a:p>
            <a:pPr>
              <a:lnSpc>
                <a:spcPct val="90000"/>
              </a:lnSpc>
              <a:spcBef>
                <a:spcPts val="1000"/>
              </a:spcBef>
            </a:pPr>
            <a:endParaRPr lang="en-US" b="1"/>
          </a:p>
          <a:p>
            <a:pPr>
              <a:lnSpc>
                <a:spcPct val="90000"/>
              </a:lnSpc>
              <a:spcBef>
                <a:spcPts val="1000"/>
              </a:spcBef>
            </a:pPr>
            <a:r>
              <a:rPr lang="en-US" b="1"/>
              <a:t>Primary infection</a:t>
            </a:r>
            <a:r>
              <a:rPr lang="en-US"/>
              <a:t> presents with flu like symptoms, genital pain, pain while urinating and small blisters on the penis, vulva and anus (also called genital ulcers).</a:t>
            </a:r>
            <a:endParaRPr lang="en-US">
              <a:cs typeface="Calibri" panose="020F0502020204030204"/>
            </a:endParaRPr>
          </a:p>
          <a:p>
            <a:pPr>
              <a:lnSpc>
                <a:spcPct val="90000"/>
              </a:lnSpc>
              <a:spcBef>
                <a:spcPts val="1000"/>
              </a:spcBef>
            </a:pPr>
            <a:endParaRPr lang="en-US">
              <a:cs typeface="Calibri" panose="020F0502020204030204"/>
            </a:endParaRPr>
          </a:p>
          <a:p>
            <a:pPr>
              <a:lnSpc>
                <a:spcPct val="90000"/>
              </a:lnSpc>
              <a:spcBef>
                <a:spcPts val="1000"/>
              </a:spcBef>
            </a:pPr>
            <a:r>
              <a:rPr lang="en-US" b="1"/>
              <a:t>Recurrent infections</a:t>
            </a:r>
            <a:r>
              <a:rPr lang="en-US"/>
              <a:t> can be triggered by stress, sexual intercourse, medications, surgery and the menstrual cycle. </a:t>
            </a:r>
            <a:endParaRPr lang="en-US">
              <a:cs typeface="Calibri" panose="020F0502020204030204"/>
            </a:endParaRPr>
          </a:p>
          <a:p>
            <a:pPr>
              <a:lnSpc>
                <a:spcPct val="90000"/>
              </a:lnSpc>
              <a:spcBef>
                <a:spcPts val="1000"/>
              </a:spcBef>
            </a:pPr>
            <a:r>
              <a:rPr lang="en-US"/>
              <a:t>Often begins with tingling, burning and itching, followed by the genital ulcers.  </a:t>
            </a:r>
            <a:endParaRPr lang="en-US">
              <a:cs typeface="Calibri"/>
            </a:endParaRPr>
          </a:p>
          <a:p>
            <a:endParaRPr lang="en-US">
              <a:cs typeface="Calibri"/>
            </a:endParaRPr>
          </a:p>
          <a:p>
            <a:endParaRPr lang="en-US">
              <a:cs typeface="Calibri"/>
            </a:endParaRPr>
          </a:p>
          <a:p>
            <a:r>
              <a:rPr lang="en-US">
                <a:cs typeface="Calibri"/>
              </a:rPr>
              <a:t>Medications are most effective when initiated immediately after/during primary infection. </a:t>
            </a:r>
            <a:endParaRPr lang="en-US"/>
          </a:p>
          <a:p>
            <a:endParaRPr lang="en-US">
              <a:cs typeface="Calibri"/>
            </a:endParaRPr>
          </a:p>
          <a:p>
            <a:r>
              <a:rPr lang="en-US">
                <a:cs typeface="Calibri"/>
              </a:rPr>
              <a:t>Reference: </a:t>
            </a:r>
            <a:r>
              <a:rPr lang="en-US">
                <a:hlinkClick r:id="rId3"/>
              </a:rPr>
              <a:t>https://www.sexandu.ca/stis/herpes/</a:t>
            </a:r>
            <a:r>
              <a:rPr lang="en-US"/>
              <a:t> </a:t>
            </a:r>
          </a:p>
          <a:p>
            <a:endParaRPr lang="en-US">
              <a:cs typeface="Calibri"/>
            </a:endParaRPr>
          </a:p>
          <a:p>
            <a:r>
              <a:rPr lang="en-CA"/>
              <a:t>Image: Canva </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18</a:t>
            </a:fld>
            <a:endParaRPr lang="en-US"/>
          </a:p>
        </p:txBody>
      </p:sp>
    </p:spTree>
    <p:extLst>
      <p:ext uri="{BB962C8B-B14F-4D97-AF65-F5344CB8AC3E}">
        <p14:creationId xmlns:p14="http://schemas.microsoft.com/office/powerpoint/2010/main" val="3294846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Hepatitis A</a:t>
            </a:r>
            <a:r>
              <a:rPr lang="en-US">
                <a:cs typeface="Calibri"/>
              </a:rPr>
              <a:t> </a:t>
            </a:r>
            <a:endParaRPr lang="en-US"/>
          </a:p>
          <a:p>
            <a:r>
              <a:rPr lang="en-US">
                <a:cs typeface="Calibri"/>
              </a:rPr>
              <a:t>- transmission is fecal oral and most often occurs when ingesting contaminated food. </a:t>
            </a:r>
          </a:p>
          <a:p>
            <a:r>
              <a:rPr lang="en-US">
                <a:cs typeface="Calibri"/>
              </a:rPr>
              <a:t>- Transmission can occur when engaging in oral-anal sexual activity (contact with feces) of an individual who has hepatitis A. </a:t>
            </a:r>
          </a:p>
          <a:p>
            <a:r>
              <a:rPr lang="en-US">
                <a:cs typeface="Calibri"/>
              </a:rPr>
              <a:t>- Symptoms appear 2-7 weeks after infection and can include:</a:t>
            </a:r>
          </a:p>
          <a:p>
            <a:pPr marL="285750" lvl="1">
              <a:buFont typeface="Arial"/>
              <a:buChar char="•"/>
            </a:pPr>
            <a:r>
              <a:rPr lang="en-US"/>
              <a:t> fever</a:t>
            </a:r>
            <a:endParaRPr lang="en-US">
              <a:cs typeface="Calibri"/>
            </a:endParaRPr>
          </a:p>
          <a:p>
            <a:pPr marL="285750" lvl="1">
              <a:buFont typeface="Arial"/>
              <a:buChar char="•"/>
            </a:pPr>
            <a:r>
              <a:rPr lang="en-US"/>
              <a:t> loss of appetite</a:t>
            </a:r>
            <a:endParaRPr lang="en-US">
              <a:cs typeface="Calibri"/>
            </a:endParaRPr>
          </a:p>
          <a:p>
            <a:pPr marL="285750" lvl="1">
              <a:buFont typeface="Arial"/>
              <a:buChar char="•"/>
            </a:pPr>
            <a:r>
              <a:rPr lang="en-US"/>
              <a:t> stomach cramps</a:t>
            </a:r>
            <a:endParaRPr lang="en-US">
              <a:cs typeface="Calibri"/>
            </a:endParaRPr>
          </a:p>
          <a:p>
            <a:pPr marL="285750" lvl="1">
              <a:buFont typeface="Arial"/>
              <a:buChar char="•"/>
            </a:pPr>
            <a:r>
              <a:rPr lang="en-US"/>
              <a:t> jaundice (yellowing of the skin and eyes)</a:t>
            </a:r>
            <a:endParaRPr lang="en-US">
              <a:cs typeface="Calibri"/>
            </a:endParaRPr>
          </a:p>
          <a:p>
            <a:pPr marL="285750" lvl="1">
              <a:buFont typeface="Arial"/>
              <a:buChar char="•"/>
            </a:pPr>
            <a:r>
              <a:rPr lang="en-US"/>
              <a:t> dark urine</a:t>
            </a:r>
            <a:endParaRPr lang="en-US">
              <a:cs typeface="Calibri"/>
            </a:endParaRPr>
          </a:p>
          <a:p>
            <a:pPr marL="285750" lvl="1">
              <a:buFont typeface="Arial"/>
              <a:buChar char="•"/>
            </a:pPr>
            <a:r>
              <a:rPr lang="en-US"/>
              <a:t> Fatigue</a:t>
            </a:r>
            <a:endParaRPr lang="en-US">
              <a:cs typeface="Calibri"/>
            </a:endParaRPr>
          </a:p>
          <a:p>
            <a:pPr marL="285750" lvl="1">
              <a:buFont typeface="Arial"/>
              <a:buChar char="•"/>
            </a:pPr>
            <a:endParaRPr lang="en-US">
              <a:cs typeface="Calibri"/>
            </a:endParaRPr>
          </a:p>
          <a:p>
            <a:pPr marL="171450" indent="-171450">
              <a:buFont typeface="Arial"/>
              <a:buChar char="•"/>
            </a:pPr>
            <a:endParaRPr lang="en-US">
              <a:cs typeface="Calibri"/>
            </a:endParaRPr>
          </a:p>
          <a:p>
            <a:r>
              <a:rPr lang="en-US" b="1">
                <a:cs typeface="Calibri"/>
              </a:rPr>
              <a:t>Hepatitis B </a:t>
            </a:r>
            <a:r>
              <a:rPr lang="en-US">
                <a:cs typeface="Calibri"/>
              </a:rPr>
              <a:t>– See next slide for more details. </a:t>
            </a:r>
          </a:p>
          <a:p>
            <a:endParaRPr lang="en-US">
              <a:cs typeface="Calibri"/>
            </a:endParaRPr>
          </a:p>
          <a:p>
            <a:r>
              <a:rPr lang="en-US" b="1">
                <a:cs typeface="Calibri"/>
              </a:rPr>
              <a:t>Hepatitis C</a:t>
            </a:r>
          </a:p>
          <a:p>
            <a:r>
              <a:rPr lang="en-US">
                <a:cs typeface="Calibri"/>
              </a:rPr>
              <a:t>- transmission is through blood and most often occurs through the shared use of contaminated needles or equipment (example: drug use, tattooing).  </a:t>
            </a:r>
          </a:p>
          <a:p>
            <a:r>
              <a:rPr lang="en-US">
                <a:cs typeface="Calibri"/>
              </a:rPr>
              <a:t>- Transmission can occur when engaging in sexual activity when an individual who has hepatitis C. </a:t>
            </a:r>
          </a:p>
          <a:p>
            <a:r>
              <a:rPr lang="en-US">
                <a:cs typeface="Calibri"/>
              </a:rPr>
              <a:t>- There is no vaccine for hepatitis C. </a:t>
            </a:r>
            <a:endParaRPr lang="en-US"/>
          </a:p>
          <a:p>
            <a:pPr>
              <a:lnSpc>
                <a:spcPct val="90000"/>
              </a:lnSpc>
              <a:spcBef>
                <a:spcPts val="1000"/>
              </a:spcBef>
            </a:pPr>
            <a:r>
              <a:rPr lang="en-US"/>
              <a:t>- Symptoms can include:</a:t>
            </a:r>
            <a:endParaRPr lang="en-US">
              <a:cs typeface="Calibri" panose="020F0502020204030204"/>
            </a:endParaRPr>
          </a:p>
          <a:p>
            <a:pPr marL="914400" lvl="1" indent="-457200">
              <a:lnSpc>
                <a:spcPct val="90000"/>
              </a:lnSpc>
              <a:spcBef>
                <a:spcPts val="500"/>
              </a:spcBef>
              <a:buFont typeface="Arial"/>
              <a:buChar char="•"/>
            </a:pPr>
            <a:r>
              <a:rPr lang="en-US"/>
              <a:t>Flu-like symptoms</a:t>
            </a:r>
            <a:endParaRPr lang="en-US">
              <a:cs typeface="Calibri"/>
            </a:endParaRPr>
          </a:p>
          <a:p>
            <a:pPr marL="914400" lvl="1" indent="-457200">
              <a:lnSpc>
                <a:spcPct val="90000"/>
              </a:lnSpc>
              <a:spcBef>
                <a:spcPts val="500"/>
              </a:spcBef>
              <a:buFont typeface="Arial"/>
              <a:buChar char="•"/>
            </a:pPr>
            <a:r>
              <a:rPr lang="en-US"/>
              <a:t>Jaundice of the skin</a:t>
            </a:r>
            <a:endParaRPr lang="en-US">
              <a:cs typeface="Calibri"/>
            </a:endParaRPr>
          </a:p>
          <a:p>
            <a:pPr marL="914400" lvl="1" indent="-457200">
              <a:lnSpc>
                <a:spcPct val="90000"/>
              </a:lnSpc>
              <a:spcBef>
                <a:spcPts val="500"/>
              </a:spcBef>
              <a:buFont typeface="Arial"/>
              <a:buChar char="•"/>
            </a:pPr>
            <a:r>
              <a:rPr lang="en-US"/>
              <a:t>Dark urine and clay colored stool</a:t>
            </a:r>
            <a:endParaRPr lang="en-US">
              <a:cs typeface="Calibri"/>
            </a:endParaRPr>
          </a:p>
          <a:p>
            <a:endParaRPr lang="en-US">
              <a:cs typeface="Calibri"/>
            </a:endParaRPr>
          </a:p>
          <a:p>
            <a:endParaRPr lang="en-US">
              <a:cs typeface="Calibri"/>
            </a:endParaRPr>
          </a:p>
          <a:p>
            <a:r>
              <a:rPr lang="en-US">
                <a:cs typeface="Calibri"/>
              </a:rPr>
              <a:t>References:</a:t>
            </a:r>
            <a:endParaRPr lang="en-US"/>
          </a:p>
          <a:p>
            <a:r>
              <a:rPr lang="en-US">
                <a:hlinkClick r:id="rId3"/>
              </a:rPr>
              <a:t>https://www.canada.ca/en/public-health/services/food-poisoning/hepatitis-a.html</a:t>
            </a:r>
            <a:r>
              <a:rPr lang="en-US"/>
              <a:t> </a:t>
            </a:r>
            <a:endParaRPr lang="en-US">
              <a:cs typeface="Calibri"/>
            </a:endParaRPr>
          </a:p>
          <a:p>
            <a:r>
              <a:rPr lang="en-US">
                <a:hlinkClick r:id="rId4"/>
              </a:rPr>
              <a:t>https://www.sexandu.ca/stis/hepatitis-b/</a:t>
            </a:r>
            <a:r>
              <a:rPr lang="en-US"/>
              <a:t> </a:t>
            </a:r>
            <a:endParaRPr lang="en-US">
              <a:cs typeface="Calibri"/>
            </a:endParaRPr>
          </a:p>
          <a:p>
            <a:r>
              <a:rPr lang="en-US">
                <a:hlinkClick r:id="rId5"/>
              </a:rPr>
              <a:t>https://www.sexandu.ca/stis/hepatitis-c/</a:t>
            </a:r>
            <a:r>
              <a:rPr lang="en-US"/>
              <a:t> </a:t>
            </a:r>
          </a:p>
          <a:p>
            <a:endParaRPr lang="en-US">
              <a:cs typeface="Calibri"/>
            </a:endParaRPr>
          </a:p>
          <a:p>
            <a:r>
              <a:rPr lang="en-CA"/>
              <a:t>Image: Canva </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19</a:t>
            </a:fld>
            <a:endParaRPr lang="en-US"/>
          </a:p>
        </p:txBody>
      </p:sp>
    </p:spTree>
    <p:extLst>
      <p:ext uri="{BB962C8B-B14F-4D97-AF65-F5344CB8AC3E}">
        <p14:creationId xmlns:p14="http://schemas.microsoft.com/office/powerpoint/2010/main" val="176054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2</a:t>
            </a:fld>
            <a:endParaRPr lang="en-US"/>
          </a:p>
        </p:txBody>
      </p:sp>
    </p:spTree>
    <p:extLst>
      <p:ext uri="{BB962C8B-B14F-4D97-AF65-F5344CB8AC3E}">
        <p14:creationId xmlns:p14="http://schemas.microsoft.com/office/powerpoint/2010/main" val="3215125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Hepatitis B is a Sexually Transmitted Blood Borne Infection. </a:t>
            </a:r>
          </a:p>
          <a:p>
            <a:endParaRPr lang="en-US"/>
          </a:p>
          <a:p>
            <a:r>
              <a:rPr lang="en-US"/>
              <a:t>Hepatitis B is sexually transmitted through oral, anal or vaginal sex. </a:t>
            </a:r>
            <a:r>
              <a:rPr lang="en-US" b="1"/>
              <a:t>It can also be transmitted through shared needles.</a:t>
            </a:r>
            <a:endParaRPr lang="en-US" b="1">
              <a:cs typeface="Calibri" panose="020F0502020204030204"/>
            </a:endParaRPr>
          </a:p>
          <a:p>
            <a:endParaRPr lang="en-US" b="1">
              <a:cs typeface="Calibri" panose="020F0502020204030204"/>
            </a:endParaRPr>
          </a:p>
          <a:p>
            <a:r>
              <a:rPr lang="en-US"/>
              <a:t>50-70 % of people do not show symptoms. Symptoms often present two months after infection.</a:t>
            </a:r>
            <a:endParaRPr lang="en-US">
              <a:cs typeface="Calibri"/>
            </a:endParaRPr>
          </a:p>
          <a:p>
            <a:endParaRPr lang="en-US">
              <a:cs typeface="Calibri"/>
            </a:endParaRPr>
          </a:p>
          <a:p>
            <a:r>
              <a:rPr lang="en-US">
                <a:cs typeface="Calibri"/>
              </a:rPr>
              <a:t>Hepatitis Vaccines are administered in the routine grade 7 school vaccine clinics.</a:t>
            </a:r>
          </a:p>
          <a:p>
            <a:endParaRPr lang="en-US">
              <a:cs typeface="Calibri"/>
            </a:endParaRPr>
          </a:p>
          <a:p>
            <a:endParaRPr lang="en-US">
              <a:cs typeface="Calibri"/>
            </a:endParaRPr>
          </a:p>
          <a:p>
            <a:r>
              <a:rPr lang="en-US">
                <a:cs typeface="Calibri"/>
              </a:rPr>
              <a:t>Reference: </a:t>
            </a:r>
            <a:r>
              <a:rPr lang="en-US">
                <a:hlinkClick r:id="rId3"/>
              </a:rPr>
              <a:t>https://www.sexandu.ca/stis/hepatitis-b/</a:t>
            </a:r>
            <a:r>
              <a:rPr lang="en-US"/>
              <a:t> </a:t>
            </a:r>
          </a:p>
          <a:p>
            <a:endParaRPr lang="en-US">
              <a:cs typeface="Calibri"/>
            </a:endParaRPr>
          </a:p>
          <a:p>
            <a:r>
              <a:rPr lang="en-CA"/>
              <a:t>Image: Canva </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20</a:t>
            </a:fld>
            <a:endParaRPr lang="en-US"/>
          </a:p>
        </p:txBody>
      </p:sp>
    </p:spTree>
    <p:extLst>
      <p:ext uri="{BB962C8B-B14F-4D97-AF65-F5344CB8AC3E}">
        <p14:creationId xmlns:p14="http://schemas.microsoft.com/office/powerpoint/2010/main" val="238264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HIV can be transmitted through sexual contact and exposure to contaminated blood, HIV is considered a Sexually Transmitted Infection AND a Blood Borne Infection.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HIV transmission has also been seen through breastfeeding and childbirth from parent to child.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immune system protects the body from infection, HIV decreases the body’s ability to fight infections.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r>
              <a:rPr lang="en-US"/>
              <a:t>D</a:t>
            </a:r>
            <a:r>
              <a:rPr lang="en-US" sz="1200" b="0" i="0" kern="1200">
                <a:solidFill>
                  <a:schemeClr val="tx1"/>
                </a:solidFill>
                <a:effectLst/>
                <a:latin typeface="+mn-lt"/>
                <a:ea typeface="+mn-ea"/>
                <a:cs typeface="+mn-cs"/>
              </a:rPr>
              <a:t>aily </a:t>
            </a:r>
            <a:r>
              <a:rPr lang="en-US"/>
              <a:t>HIV</a:t>
            </a:r>
            <a:r>
              <a:rPr lang="en-US" sz="1200" b="0" i="0" kern="1200">
                <a:solidFill>
                  <a:schemeClr val="tx1"/>
                </a:solidFill>
                <a:effectLst/>
                <a:latin typeface="+mn-lt"/>
                <a:ea typeface="+mn-ea"/>
                <a:cs typeface="+mn-cs"/>
              </a:rPr>
              <a:t> treatment and ongoing medical care can result in HIV being a long-term chronic condition.</a:t>
            </a:r>
            <a:r>
              <a:rPr lang="en-US"/>
              <a:t>  </a:t>
            </a:r>
          </a:p>
          <a:p>
            <a:endParaRPr lang="en-US" altLang="en-US">
              <a:cs typeface="Calibri" panose="020F0502020204030204"/>
            </a:endParaRPr>
          </a:p>
          <a:p>
            <a:r>
              <a:rPr lang="en-US" altLang="en-US" sz="1200" b="0" i="0" kern="1200">
                <a:solidFill>
                  <a:schemeClr val="tx1"/>
                </a:solidFill>
                <a:effectLst/>
                <a:latin typeface="+mn-lt"/>
                <a:ea typeface="+mn-ea"/>
                <a:cs typeface="+mn-cs"/>
              </a:rPr>
              <a:t>If HIV is untreated, the immune system continues to weaken and the body can develop AIDS (Acquired immunodeficiency syndrome).</a:t>
            </a:r>
            <a:r>
              <a:rPr lang="en-US" altLang="en-US"/>
              <a:t> </a:t>
            </a:r>
            <a:r>
              <a:rPr lang="en-US" altLang="en-US" sz="1200" b="0" i="0" kern="1200">
                <a:solidFill>
                  <a:schemeClr val="tx1"/>
                </a:solidFill>
                <a:effectLst/>
                <a:latin typeface="+mn-lt"/>
                <a:ea typeface="+mn-ea"/>
                <a:cs typeface="+mn-cs"/>
              </a:rPr>
              <a:t> Severe infections (cancers, pneumonia, brain conditions) are considered AIDS-defining illnesses.</a:t>
            </a:r>
            <a:r>
              <a:rPr lang="en-US" altLang="en-US"/>
              <a:t>   </a:t>
            </a:r>
            <a:endParaRPr lang="en-US" altLang="en-US" sz="1200" b="0" i="0" kern="1200">
              <a:solidFill>
                <a:schemeClr val="tx1"/>
              </a:solidFill>
              <a:effectLst/>
              <a:latin typeface="+mn-lt"/>
              <a:cs typeface="Calibri"/>
            </a:endParaRPr>
          </a:p>
          <a:p>
            <a:endParaRPr lang="en-US" altLang="en-US" sz="1200" b="0" i="0" kern="1200">
              <a:solidFill>
                <a:schemeClr val="tx1"/>
              </a:solidFill>
              <a:effectLst/>
              <a:latin typeface="+mn-lt"/>
              <a:ea typeface="+mn-ea"/>
              <a:cs typeface="+mn-cs"/>
            </a:endParaRPr>
          </a:p>
          <a:p>
            <a:endParaRPr lang="en-US" altLang="en-US" sz="1200" b="0" i="0" kern="1200">
              <a:solidFill>
                <a:schemeClr val="tx1"/>
              </a:solidFill>
              <a:effectLst/>
              <a:latin typeface="+mn-lt"/>
              <a:ea typeface="+mn-ea"/>
              <a:cs typeface="+mn-cs"/>
            </a:endParaRPr>
          </a:p>
          <a:p>
            <a:endParaRPr lang="en-US" altLang="en-US" sz="1200" b="0" i="0" kern="1200">
              <a:solidFill>
                <a:schemeClr val="tx1"/>
              </a:solidFill>
              <a:effectLst/>
              <a:latin typeface="+mn-lt"/>
              <a:ea typeface="+mn-ea"/>
              <a:cs typeface="+mn-cs"/>
            </a:endParaRPr>
          </a:p>
          <a:p>
            <a:r>
              <a:rPr lang="en-US" altLang="en-US" sz="1200" b="0" i="0" kern="1200">
                <a:solidFill>
                  <a:schemeClr val="tx1"/>
                </a:solidFill>
                <a:effectLst/>
                <a:latin typeface="+mn-lt"/>
                <a:ea typeface="+mn-ea"/>
                <a:cs typeface="+mn-cs"/>
              </a:rPr>
              <a:t>Testing is done through a blood sample</a:t>
            </a:r>
            <a:endParaRPr lang="en-US" altLang="en-US">
              <a:latin typeface="Arial"/>
              <a:cs typeface="Arial"/>
            </a:endParaRPr>
          </a:p>
          <a:p>
            <a:endParaRPr lang="en-US" altLang="en-US">
              <a:latin typeface="Times New Roman"/>
              <a:cs typeface="Times New Roman"/>
            </a:endParaRPr>
          </a:p>
          <a:p>
            <a:pPr>
              <a:defRPr/>
            </a:pPr>
            <a:r>
              <a:rPr lang="en-US" altLang="en-US" sz="1200" b="0" i="0" kern="1200">
                <a:solidFill>
                  <a:schemeClr val="tx1"/>
                </a:solidFill>
                <a:effectLst/>
                <a:latin typeface="+mn-lt"/>
                <a:ea typeface="+mn-ea"/>
                <a:cs typeface="+mn-cs"/>
              </a:rPr>
              <a:t>It is estimated that 20% of those infected with HIV are unaware.</a:t>
            </a:r>
            <a:r>
              <a:rPr lang="en-US" altLang="en-US"/>
              <a:t> </a:t>
            </a:r>
            <a:r>
              <a:rPr lang="en-US" altLang="en-US" sz="1200" b="0" i="0" kern="1200">
                <a:solidFill>
                  <a:schemeClr val="tx1"/>
                </a:solidFill>
                <a:effectLst/>
                <a:latin typeface="+mn-lt"/>
                <a:ea typeface="+mn-ea"/>
                <a:cs typeface="+mn-cs"/>
              </a:rPr>
              <a:t> Stigma around HIV can prevent people from getting tested.</a:t>
            </a:r>
            <a:endParaRPr lang="en-US" altLang="en-US" sz="1200" b="0" i="0" kern="1200">
              <a:solidFill>
                <a:schemeClr val="tx1"/>
              </a:solidFill>
              <a:effectLst/>
              <a:latin typeface="+mn-lt"/>
              <a:cs typeface="Calibri"/>
            </a:endParaRPr>
          </a:p>
          <a:p>
            <a:endParaRPr lang="en-US" altLang="en-US">
              <a:latin typeface="Arial" panose="020B0604020202020204" pitchFamily="34" charset="0"/>
              <a:cs typeface="Arial" panose="020B0604020202020204" pitchFamily="34" charset="0"/>
            </a:endParaRPr>
          </a:p>
          <a:p>
            <a:endParaRPr lang="en-US" altLang="en-US">
              <a:latin typeface="Arial"/>
              <a:cs typeface="Arial"/>
            </a:endParaRPr>
          </a:p>
          <a:p>
            <a:r>
              <a:rPr lang="en-CA"/>
              <a:t>Image: Canva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6DF3DC4A-19F6-42CA-A5EF-5A7430E77B3B}" type="slidenum">
              <a:rPr lang="en-US" smtClean="0"/>
              <a:t>21</a:t>
            </a:fld>
            <a:endParaRPr lang="en-US"/>
          </a:p>
        </p:txBody>
      </p:sp>
    </p:spTree>
    <p:extLst>
      <p:ext uri="{BB962C8B-B14F-4D97-AF65-F5344CB8AC3E}">
        <p14:creationId xmlns:p14="http://schemas.microsoft.com/office/powerpoint/2010/main" val="3545743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latin typeface="Arial"/>
                <a:cs typeface="Arial"/>
              </a:rPr>
              <a:t>Getting tested is the only way to know for sure.</a:t>
            </a:r>
          </a:p>
          <a:p>
            <a:endParaRPr lang="en-CA" altLang="en-US">
              <a:latin typeface="Arial"/>
              <a:cs typeface="Arial"/>
            </a:endParaRPr>
          </a:p>
          <a:p>
            <a:r>
              <a:rPr lang="en-CA" altLang="en-US">
                <a:latin typeface="Arial"/>
                <a:cs typeface="Arial"/>
              </a:rPr>
              <a:t>Routine testing includes a urine sample for chlamydia and gonorrhea and a blood sample for HIV, Hepatitis B, C and Syphilis.</a:t>
            </a:r>
          </a:p>
          <a:p>
            <a:endParaRPr lang="en-CA" altLang="en-US">
              <a:latin typeface="Arial"/>
              <a:cs typeface="Arial"/>
            </a:endParaRPr>
          </a:p>
          <a:p>
            <a:r>
              <a:rPr lang="en-CA" altLang="en-US">
                <a:latin typeface="Arial"/>
                <a:cs typeface="Arial"/>
              </a:rPr>
              <a:t>A swab may be taken, depending on the presence of symptoms.</a:t>
            </a:r>
          </a:p>
          <a:p>
            <a:endParaRPr lang="en-CA" altLang="en-US">
              <a:latin typeface="Arial"/>
              <a:cs typeface="Arial"/>
            </a:endParaRPr>
          </a:p>
          <a:p>
            <a:endParaRPr lang="en-CA" altLang="en-US">
              <a:latin typeface="Arial"/>
              <a:cs typeface="Arial"/>
            </a:endParaRPr>
          </a:p>
          <a:p>
            <a:r>
              <a:rPr lang="en-CA" altLang="en-US">
                <a:latin typeface="Arial"/>
                <a:cs typeface="Arial"/>
              </a:rPr>
              <a:t>When someone tests positive for some STI/STBBIs (reportable diseases) they will get a call from the Health Unit to ensure proper treatment and partner notification.  This is done to decrease community spread of STBBIs.</a:t>
            </a:r>
          </a:p>
          <a:p>
            <a:endParaRPr lang="en-CA" altLang="en-US">
              <a:latin typeface="Arial"/>
              <a:cs typeface="Arial"/>
            </a:endParaRPr>
          </a:p>
          <a:p>
            <a:r>
              <a:rPr lang="en-CA" altLang="en-US">
                <a:latin typeface="Arial"/>
                <a:cs typeface="Arial"/>
              </a:rPr>
              <a:t>Image Source: canva.com</a:t>
            </a:r>
          </a:p>
          <a:p>
            <a:endParaRPr lang="en-CA" altLang="en-US">
              <a:latin typeface="Arial"/>
              <a:cs typeface="Arial"/>
            </a:endParaRPr>
          </a:p>
          <a:p>
            <a:endParaRPr lang="en-CA" altLang="en-US">
              <a:latin typeface="Arial"/>
              <a:cs typeface="Arial"/>
            </a:endParaRPr>
          </a:p>
          <a:p>
            <a:endParaRPr lang="en-CA" altLang="en-US">
              <a:latin typeface="Arial"/>
              <a:cs typeface="Arial"/>
            </a:endParaRPr>
          </a:p>
          <a:p>
            <a:endParaRPr lang="en-CA" altLang="en-US">
              <a:latin typeface="Arial"/>
              <a:cs typeface="Arial"/>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22</a:t>
            </a:fld>
            <a:endParaRPr lang="en-US"/>
          </a:p>
        </p:txBody>
      </p:sp>
    </p:spTree>
    <p:extLst>
      <p:ext uri="{BB962C8B-B14F-4D97-AF65-F5344CB8AC3E}">
        <p14:creationId xmlns:p14="http://schemas.microsoft.com/office/powerpoint/2010/main" val="1316289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t>Image: Canva </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23</a:t>
            </a:fld>
            <a:endParaRPr lang="en-US"/>
          </a:p>
        </p:txBody>
      </p:sp>
    </p:spTree>
    <p:extLst>
      <p:ext uri="{BB962C8B-B14F-4D97-AF65-F5344CB8AC3E}">
        <p14:creationId xmlns:p14="http://schemas.microsoft.com/office/powerpoint/2010/main" val="4024153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Abstinence is the only 100% effective method against STIs and pregnancy if there is no vaginal, anal, oral sex or skin to skin contact.</a:t>
            </a:r>
          </a:p>
          <a:p>
            <a:endParaRPr lang="en-US"/>
          </a:p>
          <a:p>
            <a:r>
              <a:rPr lang="en-US"/>
              <a:t>Ask the class what other ways two people can be intimate if they are practicing abstinence. (e.g. hugging, holding hands, kissing)</a:t>
            </a:r>
            <a:endParaRPr lang="en-US">
              <a:cs typeface="Calibri"/>
            </a:endParaRPr>
          </a:p>
          <a:p>
            <a:endParaRPr lang="en-US"/>
          </a:p>
          <a:p>
            <a:r>
              <a:rPr lang="en-CA" sz="1200" kern="1200">
                <a:solidFill>
                  <a:schemeClr val="tx1"/>
                </a:solidFill>
                <a:effectLst/>
                <a:latin typeface="+mn-lt"/>
                <a:ea typeface="+mn-ea"/>
                <a:cs typeface="+mn-cs"/>
              </a:rPr>
              <a:t>What should students consider when setting personal limits on physical intimacy? e.g. family and personal values, religious beliefs, risks and how to reduce risks</a:t>
            </a:r>
            <a:endParaRPr lang="en-CA" sz="1200" kern="1200">
              <a:solidFill>
                <a:schemeClr val="tx1"/>
              </a:solidFill>
              <a:effectLst/>
              <a:latin typeface="+mn-lt"/>
              <a:cs typeface="Calibri"/>
            </a:endParaRPr>
          </a:p>
          <a:p>
            <a:endParaRPr lang="en-CA" sz="1200" kern="1200">
              <a:solidFill>
                <a:schemeClr val="tx1"/>
              </a:solidFill>
              <a:effectLst/>
              <a:latin typeface="+mn-lt"/>
              <a:ea typeface="+mn-ea"/>
              <a:cs typeface="+mn-cs"/>
            </a:endParaRPr>
          </a:p>
          <a:p>
            <a:endParaRPr lang="en-CA"/>
          </a:p>
          <a:p>
            <a:r>
              <a:rPr lang="en-CA"/>
              <a:t>Image source: canva.com</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24</a:t>
            </a:fld>
            <a:endParaRPr lang="en-US"/>
          </a:p>
        </p:txBody>
      </p:sp>
    </p:spTree>
    <p:extLst>
      <p:ext uri="{BB962C8B-B14F-4D97-AF65-F5344CB8AC3E}">
        <p14:creationId xmlns:p14="http://schemas.microsoft.com/office/powerpoint/2010/main" val="2734016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ltLang="en-US">
                <a:latin typeface="Arial" panose="020B0604020202020204" pitchFamily="34" charset="0"/>
                <a:cs typeface="Arial" panose="020B0604020202020204" pitchFamily="34" charset="0"/>
              </a:rPr>
              <a:t>If someone chooses to have sex (oral, vaginal, anal), there is risk of getting an STI.  Harm reduction means there are things that can be done to reduce the risk but not eliminate it.</a:t>
            </a:r>
          </a:p>
          <a:p>
            <a:pPr>
              <a:defRPr/>
            </a:pPr>
            <a:endParaRPr lang="en-CA" altLang="en-US">
              <a:latin typeface="Arial" panose="020B0604020202020204" pitchFamily="34" charset="0"/>
              <a:cs typeface="Arial" panose="020B0604020202020204" pitchFamily="34" charset="0"/>
            </a:endParaRPr>
          </a:p>
          <a:p>
            <a:pPr>
              <a:defRPr/>
            </a:pPr>
            <a:r>
              <a:rPr lang="en-CA" altLang="en-US">
                <a:latin typeface="Arial" panose="020B0604020202020204" pitchFamily="34" charset="0"/>
                <a:cs typeface="Arial" panose="020B0604020202020204" pitchFamily="34" charset="0"/>
              </a:rPr>
              <a:t>Using alcohol and other substances, such as cannabis, can impair judgement and increase likelihood of unprotected sex and having multiple partners.  This can increase the risk of getting an STI</a:t>
            </a:r>
          </a:p>
          <a:p>
            <a:pPr>
              <a:defRPr/>
            </a:pPr>
            <a:endParaRPr lang="en-CA" alt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cs typeface="Arial" panose="020B0604020202020204" pitchFamily="34" charset="0"/>
              </a:rPr>
              <a:t>Regular testing and partner notification are important to reduce the spread of all STIs</a:t>
            </a:r>
          </a:p>
          <a:p>
            <a:pPr>
              <a:defRPr/>
            </a:pPr>
            <a:endParaRPr lang="en-CA" altLang="en-US">
              <a:latin typeface="Arial" panose="020B0604020202020204" pitchFamily="34" charset="0"/>
              <a:cs typeface="Arial" panose="020B0604020202020204" pitchFamily="34" charset="0"/>
            </a:endParaRPr>
          </a:p>
          <a:p>
            <a:pPr>
              <a:defRPr/>
            </a:pPr>
            <a:endParaRPr lang="en-CA" altLang="en-US">
              <a:latin typeface="Arial" panose="020B0604020202020204" pitchFamily="34" charset="0"/>
              <a:cs typeface="Arial" panose="020B0604020202020204" pitchFamily="34" charset="0"/>
            </a:endParaRPr>
          </a:p>
          <a:p>
            <a:pPr>
              <a:defRPr/>
            </a:pPr>
            <a:r>
              <a:rPr lang="en-CA" altLang="en-US">
                <a:latin typeface="Arial" panose="020B0604020202020204" pitchFamily="34" charset="0"/>
                <a:cs typeface="Arial" panose="020B0604020202020204" pitchFamily="34" charset="0"/>
              </a:rPr>
              <a:t>Reference: https://www.sexandu.ca/stis/</a:t>
            </a:r>
          </a:p>
          <a:p>
            <a:pPr>
              <a:defRPr/>
            </a:pPr>
            <a:endParaRPr lang="en-CA" alt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25</a:t>
            </a:fld>
            <a:endParaRPr lang="en-US"/>
          </a:p>
        </p:txBody>
      </p:sp>
    </p:spTree>
    <p:extLst>
      <p:ext uri="{BB962C8B-B14F-4D97-AF65-F5344CB8AC3E}">
        <p14:creationId xmlns:p14="http://schemas.microsoft.com/office/powerpoint/2010/main" val="1129625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a:latin typeface="Arial"/>
                <a:cs typeface="Arial"/>
              </a:rPr>
              <a:t>Condom Demonstration: (may choose to demonstrate with a real condom while showing the slides)</a:t>
            </a:r>
          </a:p>
          <a:p>
            <a:pPr eaLnBrk="1" hangingPunct="1"/>
            <a:r>
              <a:rPr lang="en-US" altLang="en-US">
                <a:latin typeface="Times New Roman"/>
                <a:cs typeface="Times New Roman"/>
                <a:hlinkClick r:id="rId3"/>
              </a:rPr>
              <a:t>https://teachingsexualhealth.ca/teachers/resource/using-a-condom-video/</a:t>
            </a:r>
            <a:endParaRPr lang="en-US" altLang="en-US">
              <a:latin typeface="Times New Roman"/>
              <a:cs typeface="Times New Roman"/>
            </a:endParaRP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Condoms are widely available at low or no cost and no prescription is required</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Condoms catch sperm during ejaculation, preventing it from fertilizing an egg.</a:t>
            </a:r>
          </a:p>
          <a:p>
            <a:pPr eaLnBrk="1" hangingPunct="1"/>
            <a:endParaRPr lang="en-US" alt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Made of thin latex or polyurethane</a:t>
            </a:r>
            <a:endParaRPr lang="en-US" altLang="en-US">
              <a:cs typeface="Calibri"/>
            </a:endParaRP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Condoms reduce the risk of spreading sexually transmitted and blood-borne infections and can be used in addition to other birth control methods for greatest protection.</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Condoms need to be put on an erect penis before any skin to skin contact and removed and thrown away after ejaculation.</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A new condom is needed with every act of intercourse.</a:t>
            </a:r>
          </a:p>
          <a:p>
            <a:pPr eaLnBrk="1" hangingPunct="1"/>
            <a:endParaRPr lang="en-US" altLang="en-US">
              <a:latin typeface="Arial" panose="020B0604020202020204" pitchFamily="34" charset="0"/>
              <a:cs typeface="Arial" panose="020B0604020202020204" pitchFamily="34" charset="0"/>
            </a:endParaRPr>
          </a:p>
          <a:p>
            <a:r>
              <a:rPr lang="en-US" altLang="en-US">
                <a:latin typeface="Arial"/>
                <a:cs typeface="Arial"/>
              </a:rPr>
              <a:t>Condoms have an expiry date and need to be stored correctly to reduce the risk of breaking. </a:t>
            </a:r>
            <a:endParaRPr lang="en-US">
              <a:latin typeface="Arial"/>
              <a:cs typeface="Arial"/>
            </a:endParaRPr>
          </a:p>
          <a:p>
            <a:endParaRPr lang="en-US" altLang="en-US">
              <a:latin typeface="Arial" panose="020B0604020202020204" pitchFamily="34" charset="0"/>
              <a:cs typeface="Arial" panose="020B0604020202020204" pitchFamily="34" charset="0"/>
            </a:endParaRPr>
          </a:p>
          <a:p>
            <a:r>
              <a:rPr lang="en-US" altLang="en-US">
                <a:latin typeface="Arial"/>
                <a:cs typeface="Arial"/>
              </a:rPr>
              <a:t>Condoms can be made into dental dams, which can be used during oral sex. </a:t>
            </a:r>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a:p>
            <a:endParaRPr lang="en-CA" altLang="en-US">
              <a:latin typeface="Times New Roman" panose="02020603050405020304" pitchFamily="18" charset="0"/>
            </a:endParaRPr>
          </a:p>
          <a:p>
            <a:pPr eaLnBrk="1" hangingPunct="1"/>
            <a:r>
              <a:rPr lang="en-CA" altLang="en-US">
                <a:latin typeface="Times New Roman"/>
                <a:cs typeface="Times New Roman"/>
              </a:rPr>
              <a:t>Reference: https://www.sexandu.ca/contraception/non-hormonal-contraception/</a:t>
            </a:r>
          </a:p>
          <a:p>
            <a:pPr eaLnBrk="1" hangingPunct="1"/>
            <a:r>
              <a:rPr lang="en-CA" altLang="en-US">
                <a:latin typeface="Times New Roman"/>
                <a:cs typeface="Times New Roman"/>
              </a:rPr>
              <a:t>Image Source: </a:t>
            </a:r>
            <a:r>
              <a:rPr lang="en-US" altLang="en-US">
                <a:latin typeface="Times New Roman"/>
                <a:cs typeface="Times New Roman"/>
                <a:hlinkClick r:id="rId4"/>
              </a:rPr>
              <a:t>h ttps://unsplash.com/photos/Wb-rLP27Gvo</a:t>
            </a:r>
            <a:endParaRPr lang="en-US" altLang="en-US">
              <a:latin typeface="Times New Roman"/>
              <a:cs typeface="Times New Roman"/>
            </a:endParaRPr>
          </a:p>
          <a:p>
            <a:pPr eaLnBrk="1" hangingPunct="1"/>
            <a:endParaRPr lang="en-US" alt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26</a:t>
            </a:fld>
            <a:endParaRPr lang="en-US"/>
          </a:p>
        </p:txBody>
      </p:sp>
    </p:spTree>
    <p:extLst>
      <p:ext uri="{BB962C8B-B14F-4D97-AF65-F5344CB8AC3E}">
        <p14:creationId xmlns:p14="http://schemas.microsoft.com/office/powerpoint/2010/main" val="4151699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Partner:  Having a discussion about STIs before being sexually active allows individuals to consider their personal values and options before being in the moment.  </a:t>
            </a:r>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27</a:t>
            </a:fld>
            <a:endParaRPr lang="en-US"/>
          </a:p>
        </p:txBody>
      </p:sp>
    </p:spTree>
    <p:extLst>
      <p:ext uri="{BB962C8B-B14F-4D97-AF65-F5344CB8AC3E}">
        <p14:creationId xmlns:p14="http://schemas.microsoft.com/office/powerpoint/2010/main" val="2977979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28</a:t>
            </a:fld>
            <a:endParaRPr lang="en-US"/>
          </a:p>
        </p:txBody>
      </p:sp>
    </p:spTree>
    <p:extLst>
      <p:ext uri="{BB962C8B-B14F-4D97-AF65-F5344CB8AC3E}">
        <p14:creationId xmlns:p14="http://schemas.microsoft.com/office/powerpoint/2010/main" val="3512729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MLHU STI testing clinic clients can be tested and treated for a variety of STIs. In secondary schools, STI testing can be completed by the </a:t>
            </a:r>
            <a:r>
              <a:rPr lang="en-US">
                <a:hlinkClick r:id="rId3"/>
              </a:rPr>
              <a:t>school public health nurse</a:t>
            </a:r>
            <a:r>
              <a:rPr lang="en-US"/>
              <a:t>. </a:t>
            </a:r>
          </a:p>
          <a:p>
            <a:endParaRPr lang="en-US"/>
          </a:p>
          <a:p>
            <a:r>
              <a:rPr lang="en-US"/>
              <a:t>At</a:t>
            </a:r>
            <a:r>
              <a:rPr lang="en-US" sz="1200" b="0" i="0" kern="1200">
                <a:solidFill>
                  <a:schemeClr val="tx1"/>
                </a:solidFill>
                <a:effectLst/>
                <a:latin typeface="+mn-lt"/>
                <a:ea typeface="+mn-ea"/>
                <a:cs typeface="+mn-cs"/>
              </a:rPr>
              <a:t> the Birth Control Clinic in London, we offer </a:t>
            </a:r>
            <a:r>
              <a:rPr lang="en-US" sz="1200" b="0" i="0" u="sng" kern="1200">
                <a:solidFill>
                  <a:schemeClr val="tx1"/>
                </a:solidFill>
                <a:effectLst/>
                <a:latin typeface="+mn-lt"/>
                <a:ea typeface="+mn-ea"/>
                <a:cs typeface="+mn-cs"/>
                <a:hlinkClick r:id="rId4"/>
              </a:rPr>
              <a:t>birth control</a:t>
            </a:r>
            <a:r>
              <a:rPr lang="en-US" sz="1200" b="0" i="0" kern="1200">
                <a:solidFill>
                  <a:schemeClr val="tx1"/>
                </a:solidFill>
                <a:effectLst/>
                <a:latin typeface="+mn-lt"/>
                <a:ea typeface="+mn-ea"/>
                <a:cs typeface="+mn-cs"/>
              </a:rPr>
              <a:t>, pregnancy testing and birth control counselling, </a:t>
            </a:r>
            <a:r>
              <a:rPr lang="en-US" sz="1200" b="0" i="0" u="sng" kern="1200">
                <a:solidFill>
                  <a:schemeClr val="tx1"/>
                </a:solidFill>
                <a:effectLst/>
                <a:latin typeface="+mn-lt"/>
                <a:ea typeface="+mn-ea"/>
                <a:cs typeface="+mn-cs"/>
                <a:hlinkClick r:id="rId5"/>
              </a:rPr>
              <a:t>emergency contraception</a:t>
            </a:r>
            <a:r>
              <a:rPr lang="en-US" sz="1200" b="0" i="0" kern="1200">
                <a:solidFill>
                  <a:schemeClr val="tx1"/>
                </a:solidFill>
                <a:effectLst/>
                <a:latin typeface="+mn-lt"/>
                <a:ea typeface="+mn-ea"/>
                <a:cs typeface="+mn-cs"/>
              </a:rPr>
              <a:t>, and </a:t>
            </a:r>
            <a:r>
              <a:rPr lang="en-US" sz="1200" b="0" i="0" u="sng" kern="1200">
                <a:solidFill>
                  <a:schemeClr val="tx1"/>
                </a:solidFill>
                <a:effectLst/>
                <a:latin typeface="+mn-lt"/>
                <a:ea typeface="+mn-ea"/>
                <a:cs typeface="+mn-cs"/>
                <a:hlinkClick r:id="rId6"/>
              </a:rPr>
              <a:t>Pap tests</a:t>
            </a:r>
            <a:r>
              <a:rPr lang="en-US" sz="1200" b="0" i="0" kern="1200">
                <a:solidFill>
                  <a:schemeClr val="tx1"/>
                </a:solidFill>
                <a:effectLst/>
                <a:latin typeface="+mn-lt"/>
                <a:ea typeface="+mn-ea"/>
                <a:cs typeface="+mn-cs"/>
              </a:rPr>
              <a:t> to individuals under 50 years of age. Clients are counselled about birth control options, most of which can be purchased at the clinic at an affordable price. Appointments are required and you must bring a valid health card to each visit.</a:t>
            </a:r>
            <a:endParaRPr lang="en-US">
              <a:cs typeface="Calibri"/>
            </a:endParaRPr>
          </a:p>
          <a:p>
            <a:pPr eaLnBrk="1" hangingPunct="1"/>
            <a:endParaRPr lang="en-US" alt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Birth Control Counselling</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Low cost birth control</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Low cost emergency contraception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Pregnancy testing (*based on assessment)</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Cervical Cancer Screening</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STI/infection checks/Pelvic Pain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IUD consultation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IUD insertion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Free condoms</a:t>
            </a:r>
            <a:endParaRPr lang="en-US" sz="1200" b="0" i="0" kern="1200">
              <a:solidFill>
                <a:schemeClr val="tx1"/>
              </a:solidFill>
              <a:effectLst/>
              <a:latin typeface="+mn-lt"/>
              <a:cs typeface="Calibri"/>
            </a:endParaRPr>
          </a:p>
          <a:p>
            <a:pPr eaLnBrk="1" hangingPunct="1"/>
            <a:endParaRPr lang="en-US" altLang="en-US">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29</a:t>
            </a:fld>
            <a:endParaRPr lang="en-US"/>
          </a:p>
        </p:txBody>
      </p:sp>
    </p:spTree>
    <p:extLst>
      <p:ext uri="{BB962C8B-B14F-4D97-AF65-F5344CB8AC3E}">
        <p14:creationId xmlns:p14="http://schemas.microsoft.com/office/powerpoint/2010/main" val="152956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Image source: </a:t>
            </a:r>
            <a:r>
              <a:rPr lang="en-CA" err="1"/>
              <a:t>wordart</a:t>
            </a:r>
            <a:r>
              <a:rPr lang="en-CA"/>
              <a:t>.com</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3</a:t>
            </a:fld>
            <a:endParaRPr lang="en-US"/>
          </a:p>
        </p:txBody>
      </p:sp>
    </p:spTree>
    <p:extLst>
      <p:ext uri="{BB962C8B-B14F-4D97-AF65-F5344CB8AC3E}">
        <p14:creationId xmlns:p14="http://schemas.microsoft.com/office/powerpoint/2010/main" val="16668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Image source: https://www.pexels.com/photo/hands-on-a-metal-railing-7496143/ </a:t>
            </a:r>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4</a:t>
            </a:fld>
            <a:endParaRPr lang="en-US"/>
          </a:p>
        </p:txBody>
      </p:sp>
    </p:spTree>
    <p:extLst>
      <p:ext uri="{BB962C8B-B14F-4D97-AF65-F5344CB8AC3E}">
        <p14:creationId xmlns:p14="http://schemas.microsoft.com/office/powerpoint/2010/main" val="1143016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 Consent video geared to secondary students can be found on the next slide. </a:t>
            </a:r>
          </a:p>
          <a:p>
            <a:endParaRPr lang="en-CA"/>
          </a:p>
          <a:p>
            <a:r>
              <a:rPr lang="en-CA"/>
              <a:t>Optional Consent Quiz through Kids Help Phone: https://kidshelpphone.ca/get-info/quiz-consent/ </a:t>
            </a:r>
            <a:endParaRPr lang="en-CA">
              <a:cs typeface="Calibri" panose="020F0502020204030204"/>
            </a:endParaRPr>
          </a:p>
          <a:p>
            <a:endParaRPr lang="en-CA"/>
          </a:p>
          <a:p>
            <a:r>
              <a:rPr lang="en-CA"/>
              <a:t>FRENCH VIDEO: https://www.youtube.com/watch?v=AaKoSIeLAKc </a:t>
            </a:r>
            <a:endParaRPr lang="en-CA">
              <a:cs typeface="Calibri"/>
            </a:endParaRPr>
          </a:p>
          <a:p>
            <a:endParaRPr lang="en-CA"/>
          </a:p>
          <a:p>
            <a:endParaRPr lang="en-CA"/>
          </a:p>
          <a:p>
            <a:endParaRPr lang="en-CA"/>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5</a:t>
            </a:fld>
            <a:endParaRPr lang="en-US"/>
          </a:p>
        </p:txBody>
      </p:sp>
    </p:spTree>
    <p:extLst>
      <p:ext uri="{BB962C8B-B14F-4D97-AF65-F5344CB8AC3E}">
        <p14:creationId xmlns:p14="http://schemas.microsoft.com/office/powerpoint/2010/main" val="163300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https://www.youtube.com/watch?v=-JwlKjRaUaw</a:t>
            </a:r>
            <a:endParaRPr lang="en-US"/>
          </a:p>
          <a:p>
            <a:endParaRPr lang="en-CA"/>
          </a:p>
          <a:p>
            <a:endParaRPr lang="en-CA"/>
          </a:p>
          <a:p>
            <a:endParaRPr lang="en-CA"/>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6</a:t>
            </a:fld>
            <a:endParaRPr lang="en-US"/>
          </a:p>
        </p:txBody>
      </p:sp>
    </p:spTree>
    <p:extLst>
      <p:ext uri="{BB962C8B-B14F-4D97-AF65-F5344CB8AC3E}">
        <p14:creationId xmlns:p14="http://schemas.microsoft.com/office/powerpoint/2010/main" val="163300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Infections that are transmitted through sexual contact are considered STIs. </a:t>
            </a:r>
            <a:endParaRPr lang="en-US"/>
          </a:p>
          <a:p>
            <a:endParaRPr lang="en-CA">
              <a:cs typeface="Calibri"/>
            </a:endParaRPr>
          </a:p>
          <a:p>
            <a:r>
              <a:rPr lang="en-CA">
                <a:cs typeface="Calibri"/>
              </a:rPr>
              <a:t>Infections that are transmitted through exposure to infected blood, and sexual contact, fall under the acronym STBBI (sexually transmitted blood borne infections).</a:t>
            </a:r>
            <a:endParaRPr lang="en-CA"/>
          </a:p>
          <a:p>
            <a:endParaRPr lang="en-CA">
              <a:cs typeface="Calibri"/>
            </a:endParaRPr>
          </a:p>
          <a:p>
            <a:r>
              <a:rPr lang="en-CA" b="1">
                <a:cs typeface="Calibri"/>
              </a:rPr>
              <a:t>All sexually transmitted and blood borne infections fall under the acronym STBBI, however for this presentation we will continue to refer to them all as STIs for consistency for staff and students. </a:t>
            </a:r>
          </a:p>
          <a:p>
            <a:endParaRPr lang="en-CA" b="1">
              <a:cs typeface="Calibri"/>
            </a:endParaRPr>
          </a:p>
          <a:p>
            <a:r>
              <a:rPr lang="en-CA">
                <a:cs typeface="Calibri"/>
              </a:rPr>
              <a:t>This presentation covers viral and bacterial STIs. There are parasitic and fungal infections – for more information see </a:t>
            </a:r>
            <a:r>
              <a:rPr lang="en-CA">
                <a:hlinkClick r:id="rId3"/>
              </a:rPr>
              <a:t>https://www.sexandu.ca/stis/</a:t>
            </a:r>
            <a:r>
              <a:rPr lang="en-CA"/>
              <a:t> </a:t>
            </a:r>
            <a:endParaRPr lang="en-CA">
              <a:cs typeface="Calibri"/>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7</a:t>
            </a:fld>
            <a:endParaRPr lang="en-US"/>
          </a:p>
        </p:txBody>
      </p:sp>
    </p:spTree>
    <p:extLst>
      <p:ext uri="{BB962C8B-B14F-4D97-AF65-F5344CB8AC3E}">
        <p14:creationId xmlns:p14="http://schemas.microsoft.com/office/powerpoint/2010/main" val="15164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Image: Canva </a:t>
            </a:r>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8</a:t>
            </a:fld>
            <a:endParaRPr lang="en-US"/>
          </a:p>
        </p:txBody>
      </p:sp>
    </p:spTree>
    <p:extLst>
      <p:ext uri="{BB962C8B-B14F-4D97-AF65-F5344CB8AC3E}">
        <p14:creationId xmlns:p14="http://schemas.microsoft.com/office/powerpoint/2010/main" val="99843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a:cs typeface="Arial"/>
              </a:rPr>
              <a:t>Chlamydia is transmitted through unprotected oral, vaginal and anal sex</a:t>
            </a:r>
          </a:p>
          <a:p>
            <a:endParaRPr lang="en-US">
              <a:latin typeface="Arial"/>
              <a:cs typeface="Arial"/>
            </a:endParaRPr>
          </a:p>
          <a:p>
            <a:r>
              <a:rPr lang="en-US">
                <a:latin typeface="Arial"/>
                <a:cs typeface="Arial"/>
              </a:rPr>
              <a:t>-Typically tested through a urine sample.  If the individual has discharge a swab may be taken to rule out other infections.</a:t>
            </a:r>
          </a:p>
          <a:p>
            <a:endParaRPr lang="en-US">
              <a:latin typeface="Arial"/>
              <a:cs typeface="Arial"/>
            </a:endParaRPr>
          </a:p>
          <a:p>
            <a:r>
              <a:rPr lang="en-US">
                <a:latin typeface="Arial"/>
                <a:cs typeface="Arial"/>
              </a:rPr>
              <a:t>-Treated with a one-dose antibiotic taken by mouth</a:t>
            </a:r>
          </a:p>
          <a:p>
            <a:endParaRPr lang="en-US">
              <a:latin typeface="Arial"/>
              <a:cs typeface="Arial"/>
            </a:endParaRPr>
          </a:p>
          <a:p>
            <a:r>
              <a:rPr lang="en-US">
                <a:latin typeface="Arial"/>
                <a:cs typeface="Arial"/>
              </a:rPr>
              <a:t>Once treated, individuals can be re-infected if exposed again.</a:t>
            </a:r>
          </a:p>
          <a:p>
            <a:endParaRPr lang="en-US">
              <a:latin typeface="Arial"/>
              <a:cs typeface="Arial"/>
            </a:endParaRPr>
          </a:p>
          <a:p>
            <a:r>
              <a:rPr lang="en-US">
                <a:latin typeface="Arial"/>
                <a:cs typeface="Arial"/>
              </a:rPr>
              <a:t>Untreated chlamydia can lead to pelvic inflammatory disease and cause future difficulties with getting pregnant.</a:t>
            </a:r>
            <a:endParaRPr lang="en-US"/>
          </a:p>
          <a:p>
            <a:endParaRPr lang="en-US" altLang="en-US">
              <a:latin typeface="Arial"/>
              <a:cs typeface="Arial"/>
            </a:endParaRPr>
          </a:p>
          <a:p>
            <a:endParaRPr lang="en-US" altLang="en-US">
              <a:latin typeface="Arial"/>
              <a:cs typeface="Arial"/>
            </a:endParaRPr>
          </a:p>
          <a:p>
            <a:r>
              <a:rPr lang="en-US" altLang="en-US">
                <a:latin typeface="Times New Roman"/>
                <a:cs typeface="Times New Roman"/>
              </a:rPr>
              <a:t>Reference:</a:t>
            </a:r>
          </a:p>
          <a:p>
            <a:endParaRPr lang="en-US" altLang="en-US">
              <a:latin typeface="Times New Roman"/>
              <a:cs typeface="Times New Roman"/>
            </a:endParaRPr>
          </a:p>
          <a:p>
            <a:r>
              <a:rPr lang="en-CA"/>
              <a:t>Image: Canva </a:t>
            </a:r>
            <a:endParaRPr lang="en-US"/>
          </a:p>
          <a:p>
            <a:endParaRPr lang="en-US" alt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9</a:t>
            </a:fld>
            <a:endParaRPr lang="en-US"/>
          </a:p>
        </p:txBody>
      </p:sp>
    </p:spTree>
    <p:extLst>
      <p:ext uri="{BB962C8B-B14F-4D97-AF65-F5344CB8AC3E}">
        <p14:creationId xmlns:p14="http://schemas.microsoft.com/office/powerpoint/2010/main" val="415169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3"/>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7" y="29846"/>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2023-11-06</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64" r:id="rId2"/>
    <p:sldLayoutId id="2147483665" r:id="rId3"/>
    <p:sldLayoutId id="2147483666" r:id="rId4"/>
    <p:sldLayoutId id="2147483667" r:id="rId5"/>
    <p:sldLayoutId id="2147483653" r:id="rId6"/>
    <p:sldLayoutId id="2147483654" r:id="rId7"/>
    <p:sldLayoutId id="2147483655" r:id="rId8"/>
    <p:sldLayoutId id="2147483656" r:id="rId9"/>
    <p:sldLayoutId id="2147483657" r:id="rId10"/>
    <p:sldLayoutId id="2147483658" r:id="rId11"/>
    <p:sldLayoutId id="2147483668" r:id="rId12"/>
    <p:sldLayoutId id="2147483669" r:id="rId13"/>
    <p:sldLayoutId id="2147483670" r:id="rId14"/>
    <p:sldLayoutId id="2147483671" r:id="rId15"/>
    <p:sldLayoutId id="2147483659" r:id="rId16"/>
    <p:sldLayoutId id="2147483660" r:id="rId17"/>
    <p:sldLayoutId id="2147483661" r:id="rId18"/>
    <p:sldLayoutId id="2147483662" r:id="rId19"/>
    <p:sldLayoutId id="2147483663" r:id="rId20"/>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hyperlink" Target="https://teachingsexualhealth.ca/teachers/resource/using-a-condom-video/"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althunit.com/sexually-transmitted-infection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https://sexualhealthontario.ca/en/stis" TargetMode="External"/><Relationship Id="rId4" Type="http://schemas.openxmlformats.org/officeDocument/2006/relationships/hyperlink" Target="https://www.sexandu.ca/sti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JC_GOjKwcsU" TargetMode="External"/><Relationship Id="rId5" Type="http://schemas.openxmlformats.org/officeDocument/2006/relationships/hyperlink" Target="https://www.youtube.com/watch?v=JC_GOjKwcsU"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JwlKjRaUaw?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nvSpPr>
        <p:spPr>
          <a:xfrm>
            <a:off x="2098766" y="4310747"/>
            <a:ext cx="8368937" cy="477054"/>
          </a:xfrm>
          <a:prstGeom prst="rect">
            <a:avLst/>
          </a:prstGeom>
          <a:noFill/>
        </p:spPr>
        <p:txBody>
          <a:bodyPr wrap="square" lIns="91440" tIns="45720" rIns="91440" bIns="45720" rtlCol="0" anchor="t">
            <a:spAutoFit/>
          </a:bodyPr>
          <a:lstStyle/>
          <a:p>
            <a:pPr algn="ctr"/>
            <a:r>
              <a:rPr lang="en-CA" sz="2500">
                <a:solidFill>
                  <a:schemeClr val="bg1"/>
                </a:solidFill>
                <a:latin typeface="Arial"/>
                <a:cs typeface="Arial"/>
              </a:rPr>
              <a:t>Sexually Transmitted Infections (STI)</a:t>
            </a:r>
            <a:endParaRPr lang="en-CA" sz="250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242EFC4-1E99-440C-A697-E490E1BF57F2}"/>
              </a:ext>
            </a:extLst>
          </p:cNvPr>
          <p:cNvSpPr txBox="1">
            <a:spLocks noChangeArrowheads="1"/>
          </p:cNvSpPr>
          <p:nvPr/>
        </p:nvSpPr>
        <p:spPr bwMode="auto">
          <a:xfrm>
            <a:off x="7837010" y="5639017"/>
            <a:ext cx="4356100" cy="1138773"/>
          </a:xfrm>
          <a:prstGeom prst="rect">
            <a:avLst/>
          </a:prstGeom>
          <a:noFill/>
          <a:ln>
            <a:noFill/>
          </a:ln>
          <a:effectLst/>
        </p:spPr>
        <p:txBody>
          <a:bodyPr lIns="91440" tIns="45720" rIns="91440" bIns="45720" anchor="t">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a:buNone/>
            </a:pPr>
            <a:r>
              <a:rPr lang="en-CA" altLang="en-US" sz="2000" dirty="0">
                <a:solidFill>
                  <a:schemeClr val="bg1"/>
                </a:solidFill>
                <a:latin typeface="Arial"/>
                <a:cs typeface="Arial"/>
              </a:rPr>
              <a:t>Created by: School Health Team</a:t>
            </a:r>
          </a:p>
          <a:p>
            <a:pPr>
              <a:buNone/>
            </a:pPr>
            <a:r>
              <a:rPr lang="en-CA" altLang="en-US" sz="2000" dirty="0">
                <a:solidFill>
                  <a:schemeClr val="bg1"/>
                </a:solidFill>
                <a:latin typeface="Arial"/>
                <a:cs typeface="Arial"/>
              </a:rPr>
              <a:t>Created: June 2022</a:t>
            </a:r>
          </a:p>
          <a:p>
            <a:pPr>
              <a:buNone/>
            </a:pPr>
            <a:r>
              <a:rPr lang="en-CA" altLang="en-US" sz="2000" dirty="0">
                <a:solidFill>
                  <a:schemeClr val="bg1"/>
                </a:solidFill>
                <a:latin typeface="Arial"/>
                <a:cs typeface="Arial"/>
              </a:rPr>
              <a:t>Last Reviewed: June 2022</a:t>
            </a:r>
            <a:endParaRPr lang="en-CA" altLang="en-US" sz="2000" dirty="0">
              <a:solidFill>
                <a:schemeClr val="bg1"/>
              </a:solidFill>
              <a:latin typeface="Arial" panose="020B0604020202020204" pitchFamily="34" charset="0"/>
              <a:cs typeface="Arial" panose="020B0604020202020204" pitchFamily="34" charset="0"/>
            </a:endParaRPr>
          </a:p>
        </p:txBody>
      </p:sp>
      <p:sp>
        <p:nvSpPr>
          <p:cNvPr id="3" name="Content Placeholder 3">
            <a:extLst>
              <a:ext uri="{FF2B5EF4-FFF2-40B4-BE49-F238E27FC236}">
                <a16:creationId xmlns:a16="http://schemas.microsoft.com/office/drawing/2014/main" id="{290BC12F-5D99-ADEB-0B25-7EFD947204DC}"/>
              </a:ext>
            </a:extLst>
          </p:cNvPr>
          <p:cNvSpPr txBox="1">
            <a:spLocks noChangeArrowheads="1"/>
          </p:cNvSpPr>
          <p:nvPr/>
        </p:nvSpPr>
        <p:spPr bwMode="auto">
          <a:xfrm>
            <a:off x="364731" y="6207895"/>
            <a:ext cx="4356100" cy="400110"/>
          </a:xfrm>
          <a:prstGeom prst="rect">
            <a:avLst/>
          </a:prstGeom>
          <a:noFill/>
          <a:ln>
            <a:noFill/>
          </a:ln>
          <a:effectLst/>
        </p:spPr>
        <p:txBody>
          <a:bodyPr lIns="91440" tIns="45720" rIns="91440" bIns="45720" anchor="t">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a:buNone/>
            </a:pPr>
            <a:r>
              <a:rPr lang="en-CA" altLang="en-US" sz="2000">
                <a:solidFill>
                  <a:schemeClr val="bg1"/>
                </a:solidFill>
                <a:latin typeface="Arial"/>
                <a:cs typeface="Arial"/>
              </a:rPr>
              <a:t>Recommended for Grades 7-12</a:t>
            </a:r>
            <a:endParaRPr lang="en-US" sz="2000">
              <a:solidFill>
                <a:schemeClr val="bg1"/>
              </a:solidFill>
            </a:endParaRP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838200" y="2260750"/>
            <a:ext cx="10515600" cy="4097135"/>
          </a:xfrm>
        </p:spPr>
        <p:txBody>
          <a:bodyPr vert="horz" lIns="91440" tIns="45720" rIns="91440" bIns="45720" rtlCol="0" anchor="t">
            <a:normAutofit/>
          </a:bodyPr>
          <a:lstStyle/>
          <a:p>
            <a:pPr marL="457200" indent="-457200" algn="l">
              <a:lnSpc>
                <a:spcPct val="150000"/>
              </a:lnSpc>
              <a:spcBef>
                <a:spcPts val="600"/>
              </a:spcBef>
            </a:pPr>
            <a:r>
              <a:rPr lang="en-US" altLang="en-US">
                <a:latin typeface="Arial"/>
                <a:cs typeface="Arial"/>
              </a:rPr>
              <a:t>Individuals can be co-infected with chlamydia</a:t>
            </a:r>
            <a:endParaRPr lang="en-US" altLang="en-US"/>
          </a:p>
          <a:p>
            <a:pPr marL="457200" indent="-457200" algn="l">
              <a:lnSpc>
                <a:spcPct val="150000"/>
              </a:lnSpc>
              <a:spcBef>
                <a:spcPct val="0"/>
              </a:spcBef>
            </a:pPr>
            <a:r>
              <a:rPr lang="en-US" altLang="en-US">
                <a:latin typeface="Arial"/>
                <a:cs typeface="Arial"/>
              </a:rPr>
              <a:t>Symptoms can include:</a:t>
            </a:r>
            <a:endParaRPr lang="en-US" altLang="en-US"/>
          </a:p>
          <a:p>
            <a:pPr marL="914400" lvl="1" indent="-457200">
              <a:lnSpc>
                <a:spcPct val="100000"/>
              </a:lnSpc>
              <a:spcBef>
                <a:spcPct val="0"/>
              </a:spcBef>
            </a:pPr>
            <a:r>
              <a:rPr lang="en-US" altLang="en-US">
                <a:latin typeface="Arial"/>
                <a:cs typeface="Arial"/>
              </a:rPr>
              <a:t>No symptoms</a:t>
            </a:r>
          </a:p>
          <a:p>
            <a:pPr marL="914400" lvl="1" indent="-457200">
              <a:lnSpc>
                <a:spcPct val="100000"/>
              </a:lnSpc>
              <a:spcBef>
                <a:spcPct val="0"/>
              </a:spcBef>
            </a:pPr>
            <a:r>
              <a:rPr lang="en-US" altLang="en-US">
                <a:latin typeface="Arial"/>
                <a:cs typeface="Arial"/>
              </a:rPr>
              <a:t>Pain during sexual intercourse</a:t>
            </a:r>
            <a:endParaRPr lang="en-US" altLang="en-US"/>
          </a:p>
          <a:p>
            <a:pPr marL="914400" lvl="1" indent="-457200">
              <a:lnSpc>
                <a:spcPct val="100000"/>
              </a:lnSpc>
              <a:spcBef>
                <a:spcPct val="0"/>
              </a:spcBef>
            </a:pPr>
            <a:r>
              <a:rPr lang="en-US" altLang="en-US">
                <a:latin typeface="Arial"/>
                <a:cs typeface="Arial"/>
              </a:rPr>
              <a:t>Discharge from the penis or vagina</a:t>
            </a:r>
          </a:p>
          <a:p>
            <a:pPr marL="914400" lvl="1" indent="-457200">
              <a:lnSpc>
                <a:spcPct val="100000"/>
              </a:lnSpc>
              <a:spcBef>
                <a:spcPct val="0"/>
              </a:spcBef>
            </a:pPr>
            <a:r>
              <a:rPr lang="en-US" altLang="en-US">
                <a:latin typeface="Arial"/>
                <a:cs typeface="Arial"/>
              </a:rPr>
              <a:t>Testicular pain</a:t>
            </a:r>
          </a:p>
          <a:p>
            <a:pPr marL="914400" lvl="1" indent="-457200">
              <a:lnSpc>
                <a:spcPct val="100000"/>
              </a:lnSpc>
              <a:spcBef>
                <a:spcPct val="0"/>
              </a:spcBef>
            </a:pPr>
            <a:endParaRPr lang="en-US" altLang="en-US">
              <a:latin typeface="Arial"/>
              <a:cs typeface="Arial"/>
            </a:endParaRPr>
          </a:p>
          <a:p>
            <a:pPr marL="457200" indent="-457200" algn="l">
              <a:lnSpc>
                <a:spcPct val="100000"/>
              </a:lnSpc>
              <a:spcBef>
                <a:spcPct val="0"/>
              </a:spcBef>
            </a:pPr>
            <a:r>
              <a:rPr lang="en-US" altLang="en-US">
                <a:latin typeface="Arial"/>
                <a:cs typeface="Arial"/>
              </a:rPr>
              <a:t>Treated with antibiotics</a:t>
            </a:r>
          </a:p>
          <a:p>
            <a:pPr marL="914400" lvl="1" indent="-457200">
              <a:lnSpc>
                <a:spcPct val="100000"/>
              </a:lnSpc>
              <a:spcBef>
                <a:spcPct val="0"/>
              </a:spcBef>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Gonorrhea</a:t>
            </a:r>
            <a:endParaRPr lang="en-US" altLang="en-US">
              <a:solidFill>
                <a:srgbClr val="006345"/>
              </a:solidFill>
            </a:endParaRPr>
          </a:p>
        </p:txBody>
      </p:sp>
      <p:pic>
        <p:nvPicPr>
          <p:cNvPr id="26" name="Picture 25">
            <a:extLst>
              <a:ext uri="{FF2B5EF4-FFF2-40B4-BE49-F238E27FC236}">
                <a16:creationId xmlns:a16="http://schemas.microsoft.com/office/drawing/2014/main" id="{2B7B9CA6-0438-4A27-B2D6-DE9793E8F770}"/>
              </a:ext>
            </a:extLst>
          </p:cNvPr>
          <p:cNvPicPr>
            <a:picLocks noChangeAspect="1"/>
          </p:cNvPicPr>
          <p:nvPr/>
        </p:nvPicPr>
        <p:blipFill>
          <a:blip r:embed="rId3"/>
          <a:stretch>
            <a:fillRect/>
          </a:stretch>
        </p:blipFill>
        <p:spPr>
          <a:xfrm rot="20267748">
            <a:off x="9497919" y="3989626"/>
            <a:ext cx="1038225" cy="971550"/>
          </a:xfrm>
          <a:prstGeom prst="rect">
            <a:avLst/>
          </a:prstGeom>
        </p:spPr>
      </p:pic>
      <p:pic>
        <p:nvPicPr>
          <p:cNvPr id="27" name="Picture 26">
            <a:extLst>
              <a:ext uri="{FF2B5EF4-FFF2-40B4-BE49-F238E27FC236}">
                <a16:creationId xmlns:a16="http://schemas.microsoft.com/office/drawing/2014/main" id="{1652FB2E-A3E9-4654-B062-3966B641CDE4}"/>
              </a:ext>
            </a:extLst>
          </p:cNvPr>
          <p:cNvPicPr>
            <a:picLocks noChangeAspect="1"/>
          </p:cNvPicPr>
          <p:nvPr/>
        </p:nvPicPr>
        <p:blipFill>
          <a:blip r:embed="rId3"/>
          <a:stretch>
            <a:fillRect/>
          </a:stretch>
        </p:blipFill>
        <p:spPr>
          <a:xfrm>
            <a:off x="9903258" y="2522526"/>
            <a:ext cx="1038225" cy="971550"/>
          </a:xfrm>
          <a:prstGeom prst="rect">
            <a:avLst/>
          </a:prstGeom>
        </p:spPr>
      </p:pic>
      <p:pic>
        <p:nvPicPr>
          <p:cNvPr id="28" name="Picture 27">
            <a:extLst>
              <a:ext uri="{FF2B5EF4-FFF2-40B4-BE49-F238E27FC236}">
                <a16:creationId xmlns:a16="http://schemas.microsoft.com/office/drawing/2014/main" id="{4AC17013-8CBE-4BF8-9465-9630C006614E}"/>
              </a:ext>
            </a:extLst>
          </p:cNvPr>
          <p:cNvPicPr>
            <a:picLocks noChangeAspect="1"/>
          </p:cNvPicPr>
          <p:nvPr/>
        </p:nvPicPr>
        <p:blipFill>
          <a:blip r:embed="rId3"/>
          <a:stretch>
            <a:fillRect/>
          </a:stretch>
        </p:blipFill>
        <p:spPr>
          <a:xfrm rot="6831329">
            <a:off x="10772122" y="3175999"/>
            <a:ext cx="1038225" cy="971550"/>
          </a:xfrm>
          <a:prstGeom prst="rect">
            <a:avLst/>
          </a:prstGeom>
        </p:spPr>
      </p:pic>
      <p:pic>
        <p:nvPicPr>
          <p:cNvPr id="29" name="Picture 28">
            <a:extLst>
              <a:ext uri="{FF2B5EF4-FFF2-40B4-BE49-F238E27FC236}">
                <a16:creationId xmlns:a16="http://schemas.microsoft.com/office/drawing/2014/main" id="{0D86FCD9-B500-4FA7-B8D5-D31B9A1E5966}"/>
              </a:ext>
            </a:extLst>
          </p:cNvPr>
          <p:cNvPicPr>
            <a:picLocks noChangeAspect="1"/>
          </p:cNvPicPr>
          <p:nvPr/>
        </p:nvPicPr>
        <p:blipFill>
          <a:blip r:embed="rId3"/>
          <a:stretch>
            <a:fillRect/>
          </a:stretch>
        </p:blipFill>
        <p:spPr>
          <a:xfrm rot="3372041">
            <a:off x="10576072" y="4457610"/>
            <a:ext cx="1038225" cy="971550"/>
          </a:xfrm>
          <a:prstGeom prst="rect">
            <a:avLst/>
          </a:prstGeom>
        </p:spPr>
      </p:pic>
      <p:pic>
        <p:nvPicPr>
          <p:cNvPr id="30" name="Picture 29">
            <a:extLst>
              <a:ext uri="{FF2B5EF4-FFF2-40B4-BE49-F238E27FC236}">
                <a16:creationId xmlns:a16="http://schemas.microsoft.com/office/drawing/2014/main" id="{8CA725B5-BA7E-49CD-B736-DD1F82BD8935}"/>
              </a:ext>
            </a:extLst>
          </p:cNvPr>
          <p:cNvPicPr>
            <a:picLocks noChangeAspect="1"/>
          </p:cNvPicPr>
          <p:nvPr/>
        </p:nvPicPr>
        <p:blipFill>
          <a:blip r:embed="rId3"/>
          <a:stretch>
            <a:fillRect/>
          </a:stretch>
        </p:blipFill>
        <p:spPr>
          <a:xfrm rot="19958518">
            <a:off x="9704088" y="4915581"/>
            <a:ext cx="1038225" cy="971550"/>
          </a:xfrm>
          <a:prstGeom prst="rect">
            <a:avLst/>
          </a:prstGeom>
        </p:spPr>
      </p:pic>
      <p:pic>
        <p:nvPicPr>
          <p:cNvPr id="31" name="Picture 30">
            <a:extLst>
              <a:ext uri="{FF2B5EF4-FFF2-40B4-BE49-F238E27FC236}">
                <a16:creationId xmlns:a16="http://schemas.microsoft.com/office/drawing/2014/main" id="{96FB0A42-188D-4CCA-81D2-E998DC2AFB26}"/>
              </a:ext>
            </a:extLst>
          </p:cNvPr>
          <p:cNvPicPr>
            <a:picLocks noChangeAspect="1"/>
          </p:cNvPicPr>
          <p:nvPr/>
        </p:nvPicPr>
        <p:blipFill>
          <a:blip r:embed="rId3"/>
          <a:stretch>
            <a:fillRect/>
          </a:stretch>
        </p:blipFill>
        <p:spPr>
          <a:xfrm>
            <a:off x="10574452" y="5493099"/>
            <a:ext cx="1038225" cy="971550"/>
          </a:xfrm>
          <a:prstGeom prst="rect">
            <a:avLst/>
          </a:prstGeom>
        </p:spPr>
      </p:pic>
      <p:pic>
        <p:nvPicPr>
          <p:cNvPr id="32" name="Picture 31">
            <a:extLst>
              <a:ext uri="{FF2B5EF4-FFF2-40B4-BE49-F238E27FC236}">
                <a16:creationId xmlns:a16="http://schemas.microsoft.com/office/drawing/2014/main" id="{1662CF5F-8EA9-49DB-B069-293A5294C778}"/>
              </a:ext>
            </a:extLst>
          </p:cNvPr>
          <p:cNvPicPr>
            <a:picLocks noChangeAspect="1"/>
          </p:cNvPicPr>
          <p:nvPr/>
        </p:nvPicPr>
        <p:blipFill>
          <a:blip r:embed="rId3"/>
          <a:stretch>
            <a:fillRect/>
          </a:stretch>
        </p:blipFill>
        <p:spPr>
          <a:xfrm>
            <a:off x="11578423" y="4122562"/>
            <a:ext cx="1038225" cy="971550"/>
          </a:xfrm>
          <a:prstGeom prst="rect">
            <a:avLst/>
          </a:prstGeom>
        </p:spPr>
      </p:pic>
      <p:pic>
        <p:nvPicPr>
          <p:cNvPr id="33" name="Picture 32">
            <a:extLst>
              <a:ext uri="{FF2B5EF4-FFF2-40B4-BE49-F238E27FC236}">
                <a16:creationId xmlns:a16="http://schemas.microsoft.com/office/drawing/2014/main" id="{E2B83704-56FA-4FD7-A267-0B5F3C9690DB}"/>
              </a:ext>
            </a:extLst>
          </p:cNvPr>
          <p:cNvPicPr>
            <a:picLocks noChangeAspect="1"/>
          </p:cNvPicPr>
          <p:nvPr/>
        </p:nvPicPr>
        <p:blipFill>
          <a:blip r:embed="rId3"/>
          <a:stretch>
            <a:fillRect/>
          </a:stretch>
        </p:blipFill>
        <p:spPr>
          <a:xfrm rot="7083957">
            <a:off x="8585963" y="4821440"/>
            <a:ext cx="1038225" cy="971550"/>
          </a:xfrm>
          <a:prstGeom prst="rect">
            <a:avLst/>
          </a:prstGeom>
        </p:spPr>
      </p:pic>
      <p:pic>
        <p:nvPicPr>
          <p:cNvPr id="35" name="Picture 34">
            <a:extLst>
              <a:ext uri="{FF2B5EF4-FFF2-40B4-BE49-F238E27FC236}">
                <a16:creationId xmlns:a16="http://schemas.microsoft.com/office/drawing/2014/main" id="{49AC97F3-214E-4F7C-B904-77D0E1A3800E}"/>
              </a:ext>
            </a:extLst>
          </p:cNvPr>
          <p:cNvPicPr>
            <a:picLocks noChangeAspect="1"/>
          </p:cNvPicPr>
          <p:nvPr/>
        </p:nvPicPr>
        <p:blipFill>
          <a:blip r:embed="rId3"/>
          <a:stretch>
            <a:fillRect/>
          </a:stretch>
        </p:blipFill>
        <p:spPr>
          <a:xfrm rot="5626456">
            <a:off x="10995581" y="1940748"/>
            <a:ext cx="1038225" cy="971550"/>
          </a:xfrm>
          <a:prstGeom prst="rect">
            <a:avLst/>
          </a:prstGeom>
        </p:spPr>
      </p:pic>
      <p:pic>
        <p:nvPicPr>
          <p:cNvPr id="36" name="Picture 35">
            <a:extLst>
              <a:ext uri="{FF2B5EF4-FFF2-40B4-BE49-F238E27FC236}">
                <a16:creationId xmlns:a16="http://schemas.microsoft.com/office/drawing/2014/main" id="{F85EC941-FF30-4DCA-BA8F-6E623E21D214}"/>
              </a:ext>
            </a:extLst>
          </p:cNvPr>
          <p:cNvPicPr>
            <a:picLocks noChangeAspect="1"/>
          </p:cNvPicPr>
          <p:nvPr/>
        </p:nvPicPr>
        <p:blipFill>
          <a:blip r:embed="rId3"/>
          <a:stretch>
            <a:fillRect/>
          </a:stretch>
        </p:blipFill>
        <p:spPr>
          <a:xfrm>
            <a:off x="9515731" y="5941317"/>
            <a:ext cx="1038225" cy="971550"/>
          </a:xfrm>
          <a:prstGeom prst="rect">
            <a:avLst/>
          </a:prstGeom>
        </p:spPr>
      </p:pic>
      <p:pic>
        <p:nvPicPr>
          <p:cNvPr id="37" name="Picture 36">
            <a:extLst>
              <a:ext uri="{FF2B5EF4-FFF2-40B4-BE49-F238E27FC236}">
                <a16:creationId xmlns:a16="http://schemas.microsoft.com/office/drawing/2014/main" id="{CF15B25C-9BC2-45FD-9C6C-F2A4F2C97741}"/>
              </a:ext>
            </a:extLst>
          </p:cNvPr>
          <p:cNvPicPr>
            <a:picLocks noChangeAspect="1"/>
          </p:cNvPicPr>
          <p:nvPr/>
        </p:nvPicPr>
        <p:blipFill>
          <a:blip r:embed="rId3"/>
          <a:stretch>
            <a:fillRect/>
          </a:stretch>
        </p:blipFill>
        <p:spPr>
          <a:xfrm rot="10026989">
            <a:off x="11426342" y="6180491"/>
            <a:ext cx="1038225" cy="971550"/>
          </a:xfrm>
          <a:prstGeom prst="rect">
            <a:avLst/>
          </a:prstGeom>
        </p:spPr>
      </p:pic>
      <p:pic>
        <p:nvPicPr>
          <p:cNvPr id="38" name="Picture 37">
            <a:extLst>
              <a:ext uri="{FF2B5EF4-FFF2-40B4-BE49-F238E27FC236}">
                <a16:creationId xmlns:a16="http://schemas.microsoft.com/office/drawing/2014/main" id="{DBF50228-0DE7-4E5D-979B-1C77A7BB2E86}"/>
              </a:ext>
            </a:extLst>
          </p:cNvPr>
          <p:cNvPicPr>
            <a:picLocks noChangeAspect="1"/>
          </p:cNvPicPr>
          <p:nvPr/>
        </p:nvPicPr>
        <p:blipFill>
          <a:blip r:embed="rId3"/>
          <a:stretch>
            <a:fillRect/>
          </a:stretch>
        </p:blipFill>
        <p:spPr>
          <a:xfrm rot="9715728">
            <a:off x="6765300" y="5538421"/>
            <a:ext cx="1038225" cy="971550"/>
          </a:xfrm>
          <a:prstGeom prst="rect">
            <a:avLst/>
          </a:prstGeom>
        </p:spPr>
      </p:pic>
      <p:pic>
        <p:nvPicPr>
          <p:cNvPr id="40" name="Picture 39">
            <a:extLst>
              <a:ext uri="{FF2B5EF4-FFF2-40B4-BE49-F238E27FC236}">
                <a16:creationId xmlns:a16="http://schemas.microsoft.com/office/drawing/2014/main" id="{145E7592-1FD5-418C-BFD2-99CDA7E74743}"/>
              </a:ext>
            </a:extLst>
          </p:cNvPr>
          <p:cNvPicPr>
            <a:picLocks noChangeAspect="1"/>
          </p:cNvPicPr>
          <p:nvPr/>
        </p:nvPicPr>
        <p:blipFill>
          <a:blip r:embed="rId3"/>
          <a:stretch>
            <a:fillRect/>
          </a:stretch>
        </p:blipFill>
        <p:spPr>
          <a:xfrm rot="2614648">
            <a:off x="8333953" y="5941316"/>
            <a:ext cx="1038225" cy="971550"/>
          </a:xfrm>
          <a:prstGeom prst="rect">
            <a:avLst/>
          </a:prstGeom>
        </p:spPr>
      </p:pic>
      <p:pic>
        <p:nvPicPr>
          <p:cNvPr id="39" name="Picture 38">
            <a:extLst>
              <a:ext uri="{FF2B5EF4-FFF2-40B4-BE49-F238E27FC236}">
                <a16:creationId xmlns:a16="http://schemas.microsoft.com/office/drawing/2014/main" id="{CCCBB2FC-A54A-4CF7-8570-344B40E06195}"/>
              </a:ext>
            </a:extLst>
          </p:cNvPr>
          <p:cNvPicPr>
            <a:picLocks noChangeAspect="1"/>
          </p:cNvPicPr>
          <p:nvPr/>
        </p:nvPicPr>
        <p:blipFill>
          <a:blip r:embed="rId3"/>
          <a:stretch>
            <a:fillRect/>
          </a:stretch>
        </p:blipFill>
        <p:spPr>
          <a:xfrm>
            <a:off x="7393963" y="6304942"/>
            <a:ext cx="1038225" cy="971550"/>
          </a:xfrm>
          <a:prstGeom prst="rect">
            <a:avLst/>
          </a:prstGeom>
        </p:spPr>
      </p:pic>
      <p:pic>
        <p:nvPicPr>
          <p:cNvPr id="41" name="Picture 40">
            <a:extLst>
              <a:ext uri="{FF2B5EF4-FFF2-40B4-BE49-F238E27FC236}">
                <a16:creationId xmlns:a16="http://schemas.microsoft.com/office/drawing/2014/main" id="{F0E4606A-614F-4241-9577-77B40C175F3A}"/>
              </a:ext>
            </a:extLst>
          </p:cNvPr>
          <p:cNvPicPr>
            <a:picLocks noChangeAspect="1"/>
          </p:cNvPicPr>
          <p:nvPr/>
        </p:nvPicPr>
        <p:blipFill>
          <a:blip r:embed="rId3"/>
          <a:stretch>
            <a:fillRect/>
          </a:stretch>
        </p:blipFill>
        <p:spPr>
          <a:xfrm>
            <a:off x="5576887" y="6084083"/>
            <a:ext cx="1038225" cy="971550"/>
          </a:xfrm>
          <a:prstGeom prst="rect">
            <a:avLst/>
          </a:prstGeom>
        </p:spPr>
      </p:pic>
    </p:spTree>
    <p:extLst>
      <p:ext uri="{BB962C8B-B14F-4D97-AF65-F5344CB8AC3E}">
        <p14:creationId xmlns:p14="http://schemas.microsoft.com/office/powerpoint/2010/main" val="353107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F5404-1E66-4665-A965-40EF0F647B31}"/>
              </a:ext>
            </a:extLst>
          </p:cNvPr>
          <p:cNvPicPr>
            <a:picLocks noChangeAspect="1"/>
          </p:cNvPicPr>
          <p:nvPr/>
        </p:nvPicPr>
        <p:blipFill rotWithShape="1">
          <a:blip r:embed="rId3"/>
          <a:srcRect t="4744" b="5397"/>
          <a:stretch/>
        </p:blipFill>
        <p:spPr>
          <a:xfrm>
            <a:off x="275359" y="4750363"/>
            <a:ext cx="723900" cy="1172599"/>
          </a:xfrm>
          <a:prstGeom prst="rect">
            <a:avLst/>
          </a:prstGeom>
        </p:spPr>
      </p:pic>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824089" y="2091417"/>
            <a:ext cx="10529711" cy="4280579"/>
          </a:xfrm>
        </p:spPr>
        <p:txBody>
          <a:bodyPr vert="horz" lIns="91440" tIns="45720" rIns="91440" bIns="45720" rtlCol="0" anchor="t">
            <a:normAutofit/>
          </a:bodyPr>
          <a:lstStyle/>
          <a:p>
            <a:pPr marL="457200" indent="-457200" algn="l">
              <a:lnSpc>
                <a:spcPct val="150000"/>
              </a:lnSpc>
              <a:spcBef>
                <a:spcPts val="600"/>
              </a:spcBef>
            </a:pPr>
            <a:r>
              <a:rPr lang="en-US" altLang="en-US">
                <a:latin typeface="Arial"/>
                <a:cs typeface="Arial"/>
              </a:rPr>
              <a:t>Can have no symptoms</a:t>
            </a:r>
            <a:endParaRPr lang="en-US"/>
          </a:p>
          <a:p>
            <a:pPr marL="457200" indent="-457200" algn="l">
              <a:lnSpc>
                <a:spcPct val="150000"/>
              </a:lnSpc>
              <a:spcBef>
                <a:spcPts val="600"/>
              </a:spcBef>
            </a:pPr>
            <a:r>
              <a:rPr lang="en-US" altLang="en-US">
                <a:latin typeface="Arial"/>
                <a:cs typeface="Arial"/>
              </a:rPr>
              <a:t>Progresses in stages, beginning with a painless open sore</a:t>
            </a:r>
          </a:p>
          <a:p>
            <a:pPr marL="457200" indent="-457200" algn="l">
              <a:lnSpc>
                <a:spcPct val="150000"/>
              </a:lnSpc>
              <a:spcBef>
                <a:spcPts val="600"/>
              </a:spcBef>
            </a:pPr>
            <a:r>
              <a:rPr lang="en-US" altLang="en-US">
                <a:latin typeface="Arial"/>
                <a:cs typeface="Arial"/>
              </a:rPr>
              <a:t>Serious health consequences if not treated</a:t>
            </a:r>
          </a:p>
          <a:p>
            <a:pPr marL="457200" indent="-457200" algn="l">
              <a:lnSpc>
                <a:spcPct val="150000"/>
              </a:lnSpc>
              <a:spcBef>
                <a:spcPts val="600"/>
              </a:spcBef>
            </a:pPr>
            <a:r>
              <a:rPr lang="en-US" altLang="en-US">
                <a:latin typeface="Arial"/>
                <a:cs typeface="Arial"/>
              </a:rPr>
              <a:t>Treated with antibiotics</a:t>
            </a:r>
          </a:p>
          <a:p>
            <a:pPr marL="914400" lvl="1" indent="-457200">
              <a:lnSpc>
                <a:spcPct val="100000"/>
              </a:lnSpc>
              <a:spcBef>
                <a:spcPct val="0"/>
              </a:spcBef>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Syphilis</a:t>
            </a:r>
            <a:endParaRPr lang="en-US" altLang="en-US">
              <a:solidFill>
                <a:srgbClr val="006345"/>
              </a:solidFill>
            </a:endParaRPr>
          </a:p>
        </p:txBody>
      </p:sp>
      <p:pic>
        <p:nvPicPr>
          <p:cNvPr id="5" name="Picture 4">
            <a:extLst>
              <a:ext uri="{FF2B5EF4-FFF2-40B4-BE49-F238E27FC236}">
                <a16:creationId xmlns:a16="http://schemas.microsoft.com/office/drawing/2014/main" id="{B4191BF7-AC31-4FE8-848F-AEA65DBB9C72}"/>
              </a:ext>
            </a:extLst>
          </p:cNvPr>
          <p:cNvPicPr>
            <a:picLocks noChangeAspect="1"/>
          </p:cNvPicPr>
          <p:nvPr/>
        </p:nvPicPr>
        <p:blipFill rotWithShape="1">
          <a:blip r:embed="rId3"/>
          <a:srcRect b="3039"/>
          <a:stretch/>
        </p:blipFill>
        <p:spPr>
          <a:xfrm rot="3442778">
            <a:off x="910894" y="5532314"/>
            <a:ext cx="723900" cy="1265273"/>
          </a:xfrm>
          <a:prstGeom prst="rect">
            <a:avLst/>
          </a:prstGeom>
        </p:spPr>
      </p:pic>
      <p:pic>
        <p:nvPicPr>
          <p:cNvPr id="6" name="Picture 5">
            <a:extLst>
              <a:ext uri="{FF2B5EF4-FFF2-40B4-BE49-F238E27FC236}">
                <a16:creationId xmlns:a16="http://schemas.microsoft.com/office/drawing/2014/main" id="{9C389571-BB29-4E9B-B8A2-E2C255EB554B}"/>
              </a:ext>
            </a:extLst>
          </p:cNvPr>
          <p:cNvPicPr>
            <a:picLocks noChangeAspect="1"/>
          </p:cNvPicPr>
          <p:nvPr/>
        </p:nvPicPr>
        <p:blipFill rotWithShape="1">
          <a:blip r:embed="rId3"/>
          <a:srcRect t="8078" b="5417"/>
          <a:stretch/>
        </p:blipFill>
        <p:spPr>
          <a:xfrm rot="5756613">
            <a:off x="1948312" y="5814007"/>
            <a:ext cx="723900" cy="1128807"/>
          </a:xfrm>
          <a:prstGeom prst="rect">
            <a:avLst/>
          </a:prstGeom>
        </p:spPr>
      </p:pic>
      <p:pic>
        <p:nvPicPr>
          <p:cNvPr id="7" name="Picture 6">
            <a:extLst>
              <a:ext uri="{FF2B5EF4-FFF2-40B4-BE49-F238E27FC236}">
                <a16:creationId xmlns:a16="http://schemas.microsoft.com/office/drawing/2014/main" id="{42D20FDF-C805-470F-95B1-D72FEDDFC1BB}"/>
              </a:ext>
            </a:extLst>
          </p:cNvPr>
          <p:cNvPicPr>
            <a:picLocks noChangeAspect="1"/>
          </p:cNvPicPr>
          <p:nvPr/>
        </p:nvPicPr>
        <p:blipFill rotWithShape="1">
          <a:blip r:embed="rId3"/>
          <a:srcRect t="6840" b="1900"/>
          <a:stretch/>
        </p:blipFill>
        <p:spPr>
          <a:xfrm rot="7435300">
            <a:off x="9627107" y="6142086"/>
            <a:ext cx="723900" cy="1190866"/>
          </a:xfrm>
          <a:prstGeom prst="rect">
            <a:avLst/>
          </a:prstGeom>
        </p:spPr>
      </p:pic>
      <p:pic>
        <p:nvPicPr>
          <p:cNvPr id="9" name="Picture 8">
            <a:extLst>
              <a:ext uri="{FF2B5EF4-FFF2-40B4-BE49-F238E27FC236}">
                <a16:creationId xmlns:a16="http://schemas.microsoft.com/office/drawing/2014/main" id="{A9DE2EC3-2C4F-4C73-8DA1-951C35E1FFDF}"/>
              </a:ext>
            </a:extLst>
          </p:cNvPr>
          <p:cNvPicPr>
            <a:picLocks noChangeAspect="1"/>
          </p:cNvPicPr>
          <p:nvPr/>
        </p:nvPicPr>
        <p:blipFill rotWithShape="1">
          <a:blip r:embed="rId3"/>
          <a:srcRect t="6012"/>
          <a:stretch/>
        </p:blipFill>
        <p:spPr>
          <a:xfrm rot="6697561">
            <a:off x="-297660" y="5597193"/>
            <a:ext cx="723900" cy="1226485"/>
          </a:xfrm>
          <a:prstGeom prst="rect">
            <a:avLst/>
          </a:prstGeom>
        </p:spPr>
      </p:pic>
      <p:pic>
        <p:nvPicPr>
          <p:cNvPr id="11" name="Picture 10">
            <a:extLst>
              <a:ext uri="{FF2B5EF4-FFF2-40B4-BE49-F238E27FC236}">
                <a16:creationId xmlns:a16="http://schemas.microsoft.com/office/drawing/2014/main" id="{DC2CAAF6-9011-4FFB-8BC0-6DCB25EA95C4}"/>
              </a:ext>
            </a:extLst>
          </p:cNvPr>
          <p:cNvPicPr>
            <a:picLocks noChangeAspect="1"/>
          </p:cNvPicPr>
          <p:nvPr/>
        </p:nvPicPr>
        <p:blipFill rotWithShape="1">
          <a:blip r:embed="rId3"/>
          <a:srcRect t="8033" b="3813"/>
          <a:stretch/>
        </p:blipFill>
        <p:spPr>
          <a:xfrm rot="5023517">
            <a:off x="3894221" y="5506889"/>
            <a:ext cx="723900" cy="1150341"/>
          </a:xfrm>
          <a:prstGeom prst="rect">
            <a:avLst/>
          </a:prstGeom>
        </p:spPr>
      </p:pic>
      <p:pic>
        <p:nvPicPr>
          <p:cNvPr id="12" name="Picture 11">
            <a:extLst>
              <a:ext uri="{FF2B5EF4-FFF2-40B4-BE49-F238E27FC236}">
                <a16:creationId xmlns:a16="http://schemas.microsoft.com/office/drawing/2014/main" id="{EAEDF871-4DB4-461D-8C03-BAF4F97FBBD9}"/>
              </a:ext>
            </a:extLst>
          </p:cNvPr>
          <p:cNvPicPr>
            <a:picLocks noChangeAspect="1"/>
          </p:cNvPicPr>
          <p:nvPr/>
        </p:nvPicPr>
        <p:blipFill rotWithShape="1">
          <a:blip r:embed="rId3"/>
          <a:srcRect t="6495"/>
          <a:stretch/>
        </p:blipFill>
        <p:spPr>
          <a:xfrm rot="18170260">
            <a:off x="4506764" y="6223739"/>
            <a:ext cx="723900" cy="1220167"/>
          </a:xfrm>
          <a:prstGeom prst="rect">
            <a:avLst/>
          </a:prstGeom>
        </p:spPr>
      </p:pic>
      <p:pic>
        <p:nvPicPr>
          <p:cNvPr id="13" name="Picture 12">
            <a:extLst>
              <a:ext uri="{FF2B5EF4-FFF2-40B4-BE49-F238E27FC236}">
                <a16:creationId xmlns:a16="http://schemas.microsoft.com/office/drawing/2014/main" id="{508B648E-A947-4FF0-8C02-524B51B62C4C}"/>
              </a:ext>
            </a:extLst>
          </p:cNvPr>
          <p:cNvPicPr>
            <a:picLocks noChangeAspect="1"/>
          </p:cNvPicPr>
          <p:nvPr/>
        </p:nvPicPr>
        <p:blipFill rotWithShape="1">
          <a:blip r:embed="rId3"/>
          <a:srcRect t="8133" b="1724"/>
          <a:stretch/>
        </p:blipFill>
        <p:spPr>
          <a:xfrm rot="19581320">
            <a:off x="-163394" y="3472049"/>
            <a:ext cx="723900" cy="1176301"/>
          </a:xfrm>
          <a:prstGeom prst="rect">
            <a:avLst/>
          </a:prstGeom>
        </p:spPr>
      </p:pic>
      <p:pic>
        <p:nvPicPr>
          <p:cNvPr id="34" name="Picture 33">
            <a:extLst>
              <a:ext uri="{FF2B5EF4-FFF2-40B4-BE49-F238E27FC236}">
                <a16:creationId xmlns:a16="http://schemas.microsoft.com/office/drawing/2014/main" id="{69B0EA01-F219-4596-8406-DF8791C16923}"/>
              </a:ext>
            </a:extLst>
          </p:cNvPr>
          <p:cNvPicPr>
            <a:picLocks noChangeAspect="1"/>
          </p:cNvPicPr>
          <p:nvPr/>
        </p:nvPicPr>
        <p:blipFill rotWithShape="1">
          <a:blip r:embed="rId3"/>
          <a:srcRect t="8078" b="5417"/>
          <a:stretch/>
        </p:blipFill>
        <p:spPr>
          <a:xfrm rot="5756613">
            <a:off x="5215634" y="5521854"/>
            <a:ext cx="723900" cy="1128807"/>
          </a:xfrm>
          <a:prstGeom prst="rect">
            <a:avLst/>
          </a:prstGeom>
        </p:spPr>
      </p:pic>
      <p:pic>
        <p:nvPicPr>
          <p:cNvPr id="42" name="Picture 41">
            <a:extLst>
              <a:ext uri="{FF2B5EF4-FFF2-40B4-BE49-F238E27FC236}">
                <a16:creationId xmlns:a16="http://schemas.microsoft.com/office/drawing/2014/main" id="{D7858479-12D2-492D-9A51-C209765EFF51}"/>
              </a:ext>
            </a:extLst>
          </p:cNvPr>
          <p:cNvPicPr>
            <a:picLocks noChangeAspect="1"/>
          </p:cNvPicPr>
          <p:nvPr/>
        </p:nvPicPr>
        <p:blipFill rotWithShape="1">
          <a:blip r:embed="rId3"/>
          <a:srcRect b="3039"/>
          <a:stretch/>
        </p:blipFill>
        <p:spPr>
          <a:xfrm rot="3442778">
            <a:off x="6054874" y="6162042"/>
            <a:ext cx="723900" cy="1265273"/>
          </a:xfrm>
          <a:prstGeom prst="rect">
            <a:avLst/>
          </a:prstGeom>
        </p:spPr>
      </p:pic>
      <p:pic>
        <p:nvPicPr>
          <p:cNvPr id="43" name="Picture 42">
            <a:extLst>
              <a:ext uri="{FF2B5EF4-FFF2-40B4-BE49-F238E27FC236}">
                <a16:creationId xmlns:a16="http://schemas.microsoft.com/office/drawing/2014/main" id="{F5E5AF63-F063-4994-BC16-AE967EEE6FC9}"/>
              </a:ext>
            </a:extLst>
          </p:cNvPr>
          <p:cNvPicPr>
            <a:picLocks noChangeAspect="1"/>
          </p:cNvPicPr>
          <p:nvPr/>
        </p:nvPicPr>
        <p:blipFill rotWithShape="1">
          <a:blip r:embed="rId3"/>
          <a:srcRect t="6840" b="1900"/>
          <a:stretch/>
        </p:blipFill>
        <p:spPr>
          <a:xfrm rot="8990615">
            <a:off x="6989190" y="5909271"/>
            <a:ext cx="723900" cy="1190866"/>
          </a:xfrm>
          <a:prstGeom prst="rect">
            <a:avLst/>
          </a:prstGeom>
        </p:spPr>
      </p:pic>
      <p:pic>
        <p:nvPicPr>
          <p:cNvPr id="44" name="Picture 43">
            <a:extLst>
              <a:ext uri="{FF2B5EF4-FFF2-40B4-BE49-F238E27FC236}">
                <a16:creationId xmlns:a16="http://schemas.microsoft.com/office/drawing/2014/main" id="{0A26C8E4-4C35-4D94-B8D2-19A2C1F5CA9E}"/>
              </a:ext>
            </a:extLst>
          </p:cNvPr>
          <p:cNvPicPr>
            <a:picLocks noChangeAspect="1"/>
          </p:cNvPicPr>
          <p:nvPr/>
        </p:nvPicPr>
        <p:blipFill rotWithShape="1">
          <a:blip r:embed="rId3"/>
          <a:srcRect t="6840" b="1900"/>
          <a:stretch/>
        </p:blipFill>
        <p:spPr>
          <a:xfrm rot="18013143">
            <a:off x="8163897" y="5909271"/>
            <a:ext cx="723900" cy="1190866"/>
          </a:xfrm>
          <a:prstGeom prst="rect">
            <a:avLst/>
          </a:prstGeom>
        </p:spPr>
      </p:pic>
      <p:pic>
        <p:nvPicPr>
          <p:cNvPr id="10" name="Picture 9">
            <a:extLst>
              <a:ext uri="{FF2B5EF4-FFF2-40B4-BE49-F238E27FC236}">
                <a16:creationId xmlns:a16="http://schemas.microsoft.com/office/drawing/2014/main" id="{9542F526-337A-4D05-955B-8B90AB192D40}"/>
              </a:ext>
            </a:extLst>
          </p:cNvPr>
          <p:cNvPicPr>
            <a:picLocks noChangeAspect="1"/>
          </p:cNvPicPr>
          <p:nvPr/>
        </p:nvPicPr>
        <p:blipFill rotWithShape="1">
          <a:blip r:embed="rId3"/>
          <a:srcRect t="12123"/>
          <a:stretch/>
        </p:blipFill>
        <p:spPr>
          <a:xfrm>
            <a:off x="3054983" y="5803176"/>
            <a:ext cx="723900" cy="1146725"/>
          </a:xfrm>
          <a:prstGeom prst="rect">
            <a:avLst/>
          </a:prstGeom>
        </p:spPr>
      </p:pic>
    </p:spTree>
    <p:extLst>
      <p:ext uri="{BB962C8B-B14F-4D97-AF65-F5344CB8AC3E}">
        <p14:creationId xmlns:p14="http://schemas.microsoft.com/office/powerpoint/2010/main" val="262043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948812" y="2188605"/>
            <a:ext cx="5622587" cy="4351338"/>
          </a:xfrm>
        </p:spPr>
        <p:txBody>
          <a:bodyPr vert="horz" lIns="91440" tIns="45720" rIns="91440" bIns="45720" rtlCol="0" anchor="t">
            <a:normAutofit fontScale="92500" lnSpcReduction="10000"/>
          </a:bodyPr>
          <a:lstStyle/>
          <a:p>
            <a:pPr algn="l">
              <a:defRPr/>
            </a:pPr>
            <a:r>
              <a:rPr lang="en-US">
                <a:latin typeface="Arial"/>
                <a:cs typeface="Arial"/>
              </a:rPr>
              <a:t>Caused by a virus </a:t>
            </a:r>
          </a:p>
          <a:p>
            <a:pPr algn="l">
              <a:defRPr/>
            </a:pPr>
            <a:endParaRPr lang="en-US">
              <a:latin typeface="Arial"/>
              <a:cs typeface="Arial"/>
            </a:endParaRPr>
          </a:p>
          <a:p>
            <a:pPr algn="l">
              <a:defRPr/>
            </a:pPr>
            <a:r>
              <a:rPr lang="en-US">
                <a:latin typeface="Arial"/>
                <a:cs typeface="Arial"/>
              </a:rPr>
              <a:t>There is no cure</a:t>
            </a:r>
          </a:p>
          <a:p>
            <a:pPr algn="l">
              <a:defRPr/>
            </a:pPr>
            <a:endParaRPr lang="en-US">
              <a:latin typeface="Arial"/>
              <a:cs typeface="Arial"/>
            </a:endParaRPr>
          </a:p>
          <a:p>
            <a:pPr algn="l">
              <a:defRPr/>
            </a:pPr>
            <a:r>
              <a:rPr lang="en-US">
                <a:latin typeface="Arial"/>
                <a:cs typeface="Arial"/>
              </a:rPr>
              <a:t>Treatments are available to manage symptoms</a:t>
            </a:r>
            <a:endParaRPr lang="en-US"/>
          </a:p>
          <a:p>
            <a:pPr algn="l">
              <a:defRPr/>
            </a:pPr>
            <a:endParaRPr lang="en-US"/>
          </a:p>
          <a:p>
            <a:pPr algn="l">
              <a:defRPr/>
            </a:pPr>
            <a:r>
              <a:rPr lang="en-US">
                <a:latin typeface="Arial"/>
                <a:cs typeface="Arial"/>
              </a:rPr>
              <a:t>Some viral STIs will resolve on their own while others will remain in the body for life</a:t>
            </a:r>
            <a:endParaRPr lang="en-CA"/>
          </a:p>
          <a:p>
            <a:pPr marL="457200" lvl="1" indent="0" algn="l">
              <a:spcBef>
                <a:spcPts val="600"/>
              </a:spcBef>
              <a:buNone/>
              <a:defRPr/>
            </a:pPr>
            <a:endParaRPr lang="en-CA" altLang="en-US">
              <a:latin typeface="Arial"/>
              <a:cs typeface="Arial"/>
            </a:endParaRPr>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Viral Infections</a:t>
            </a:r>
            <a:endParaRPr lang="en-US" altLang="en-US">
              <a:solidFill>
                <a:srgbClr val="006345"/>
              </a:solidFill>
            </a:endParaRPr>
          </a:p>
        </p:txBody>
      </p:sp>
      <p:pic>
        <p:nvPicPr>
          <p:cNvPr id="6" name="Picture 5">
            <a:extLst>
              <a:ext uri="{FF2B5EF4-FFF2-40B4-BE49-F238E27FC236}">
                <a16:creationId xmlns:a16="http://schemas.microsoft.com/office/drawing/2014/main" id="{1FF08BEF-F27E-475D-A724-DA2C1403D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507" y="1873237"/>
            <a:ext cx="4761905" cy="4761905"/>
          </a:xfrm>
          <a:prstGeom prst="rect">
            <a:avLst/>
          </a:prstGeom>
        </p:spPr>
      </p:pic>
    </p:spTree>
    <p:extLst>
      <p:ext uri="{BB962C8B-B14F-4D97-AF65-F5344CB8AC3E}">
        <p14:creationId xmlns:p14="http://schemas.microsoft.com/office/powerpoint/2010/main" val="200103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32FE-02F0-6BDD-C157-E88E1F707C64}"/>
              </a:ext>
            </a:extLst>
          </p:cNvPr>
          <p:cNvSpPr>
            <a:spLocks noGrp="1"/>
          </p:cNvSpPr>
          <p:nvPr>
            <p:ph type="title"/>
          </p:nvPr>
        </p:nvSpPr>
        <p:spPr/>
        <p:txBody>
          <a:bodyPr/>
          <a:lstStyle/>
          <a:p>
            <a:r>
              <a:rPr lang="en-US">
                <a:solidFill>
                  <a:srgbClr val="006345"/>
                </a:solidFill>
                <a:latin typeface="Arial"/>
                <a:cs typeface="Arial"/>
              </a:rPr>
              <a:t>Human Papillomavirus (HPV)</a:t>
            </a:r>
            <a:endParaRPr lang="en-US">
              <a:solidFill>
                <a:srgbClr val="006345"/>
              </a:solidFill>
            </a:endParaRPr>
          </a:p>
        </p:txBody>
      </p:sp>
      <p:sp>
        <p:nvSpPr>
          <p:cNvPr id="3" name="Content Placeholder 2">
            <a:extLst>
              <a:ext uri="{FF2B5EF4-FFF2-40B4-BE49-F238E27FC236}">
                <a16:creationId xmlns:a16="http://schemas.microsoft.com/office/drawing/2014/main" id="{08457F8C-43B9-E55C-2228-6CF116AD6B0F}"/>
              </a:ext>
            </a:extLst>
          </p:cNvPr>
          <p:cNvSpPr>
            <a:spLocks noGrp="1"/>
          </p:cNvSpPr>
          <p:nvPr>
            <p:ph idx="1"/>
          </p:nvPr>
        </p:nvSpPr>
        <p:spPr/>
        <p:txBody>
          <a:bodyPr vert="horz" lIns="91440" tIns="45720" rIns="91440" bIns="45720" rtlCol="0" anchor="t">
            <a:normAutofit/>
          </a:bodyPr>
          <a:lstStyle/>
          <a:p>
            <a:pPr algn="l"/>
            <a:r>
              <a:rPr lang="en-US">
                <a:latin typeface="Arial"/>
                <a:cs typeface="Arial"/>
              </a:rPr>
              <a:t>There are over 200 different HPV viruses</a:t>
            </a:r>
            <a:endParaRPr lang="en-US"/>
          </a:p>
          <a:p>
            <a:pPr algn="l"/>
            <a:endParaRPr lang="en-US">
              <a:latin typeface="Arial"/>
              <a:cs typeface="Arial"/>
            </a:endParaRPr>
          </a:p>
          <a:p>
            <a:pPr algn="l"/>
            <a:r>
              <a:rPr lang="en-US">
                <a:latin typeface="Arial"/>
                <a:cs typeface="Arial"/>
              </a:rPr>
              <a:t>40 of the 200 viruses cause either genital warts or cancer</a:t>
            </a:r>
          </a:p>
          <a:p>
            <a:pPr algn="l"/>
            <a:endParaRPr lang="en-US">
              <a:latin typeface="Arial"/>
              <a:cs typeface="Arial"/>
            </a:endParaRPr>
          </a:p>
          <a:p>
            <a:pPr algn="l"/>
            <a:r>
              <a:rPr lang="en-US">
                <a:latin typeface="Arial"/>
                <a:cs typeface="Arial"/>
              </a:rPr>
              <a:t>If not immunized, 75% of sexually active Canadians will get at least one HPV infection in their lifetime</a:t>
            </a:r>
          </a:p>
          <a:p>
            <a:pPr marL="457200" indent="-457200" algn="l"/>
            <a:endParaRPr lang="en-US">
              <a:latin typeface="Arial"/>
              <a:cs typeface="Arial"/>
            </a:endParaRPr>
          </a:p>
        </p:txBody>
      </p:sp>
      <p:pic>
        <p:nvPicPr>
          <p:cNvPr id="24" name="Picture 24">
            <a:extLst>
              <a:ext uri="{FF2B5EF4-FFF2-40B4-BE49-F238E27FC236}">
                <a16:creationId xmlns:a16="http://schemas.microsoft.com/office/drawing/2014/main" id="{665F6F6A-97EE-CF41-CC29-1014D8C261F7}"/>
              </a:ext>
            </a:extLst>
          </p:cNvPr>
          <p:cNvPicPr>
            <a:picLocks noChangeAspect="1"/>
          </p:cNvPicPr>
          <p:nvPr/>
        </p:nvPicPr>
        <p:blipFill>
          <a:blip r:embed="rId3"/>
          <a:stretch>
            <a:fillRect/>
          </a:stretch>
        </p:blipFill>
        <p:spPr>
          <a:xfrm>
            <a:off x="11229515" y="2330859"/>
            <a:ext cx="523875" cy="647700"/>
          </a:xfrm>
          <a:prstGeom prst="rect">
            <a:avLst/>
          </a:prstGeom>
        </p:spPr>
      </p:pic>
      <p:pic>
        <p:nvPicPr>
          <p:cNvPr id="25" name="Picture 25">
            <a:extLst>
              <a:ext uri="{FF2B5EF4-FFF2-40B4-BE49-F238E27FC236}">
                <a16:creationId xmlns:a16="http://schemas.microsoft.com/office/drawing/2014/main" id="{B161C1C9-357C-605D-DABA-8C5C4C750DE1}"/>
              </a:ext>
            </a:extLst>
          </p:cNvPr>
          <p:cNvPicPr>
            <a:picLocks noChangeAspect="1"/>
          </p:cNvPicPr>
          <p:nvPr/>
        </p:nvPicPr>
        <p:blipFill>
          <a:blip r:embed="rId3"/>
          <a:stretch>
            <a:fillRect/>
          </a:stretch>
        </p:blipFill>
        <p:spPr>
          <a:xfrm>
            <a:off x="11229515" y="-164076"/>
            <a:ext cx="523875" cy="647700"/>
          </a:xfrm>
          <a:prstGeom prst="rect">
            <a:avLst/>
          </a:prstGeom>
        </p:spPr>
      </p:pic>
      <p:pic>
        <p:nvPicPr>
          <p:cNvPr id="26" name="Picture 26">
            <a:extLst>
              <a:ext uri="{FF2B5EF4-FFF2-40B4-BE49-F238E27FC236}">
                <a16:creationId xmlns:a16="http://schemas.microsoft.com/office/drawing/2014/main" id="{6198E955-CF22-2949-77FD-B60B6E7D1933}"/>
              </a:ext>
            </a:extLst>
          </p:cNvPr>
          <p:cNvPicPr>
            <a:picLocks noChangeAspect="1"/>
          </p:cNvPicPr>
          <p:nvPr/>
        </p:nvPicPr>
        <p:blipFill>
          <a:blip r:embed="rId3"/>
          <a:stretch>
            <a:fillRect/>
          </a:stretch>
        </p:blipFill>
        <p:spPr>
          <a:xfrm>
            <a:off x="11364708" y="536473"/>
            <a:ext cx="523875" cy="647700"/>
          </a:xfrm>
          <a:prstGeom prst="rect">
            <a:avLst/>
          </a:prstGeom>
        </p:spPr>
      </p:pic>
      <p:pic>
        <p:nvPicPr>
          <p:cNvPr id="27" name="Picture 27">
            <a:extLst>
              <a:ext uri="{FF2B5EF4-FFF2-40B4-BE49-F238E27FC236}">
                <a16:creationId xmlns:a16="http://schemas.microsoft.com/office/drawing/2014/main" id="{6007381D-D7EE-175F-D927-57C539137AC6}"/>
              </a:ext>
            </a:extLst>
          </p:cNvPr>
          <p:cNvPicPr>
            <a:picLocks noChangeAspect="1"/>
          </p:cNvPicPr>
          <p:nvPr/>
        </p:nvPicPr>
        <p:blipFill>
          <a:blip r:embed="rId3"/>
          <a:stretch>
            <a:fillRect/>
          </a:stretch>
        </p:blipFill>
        <p:spPr>
          <a:xfrm>
            <a:off x="10971418" y="1445956"/>
            <a:ext cx="523875" cy="647700"/>
          </a:xfrm>
          <a:prstGeom prst="rect">
            <a:avLst/>
          </a:prstGeom>
        </p:spPr>
      </p:pic>
      <p:pic>
        <p:nvPicPr>
          <p:cNvPr id="28" name="Picture 28">
            <a:extLst>
              <a:ext uri="{FF2B5EF4-FFF2-40B4-BE49-F238E27FC236}">
                <a16:creationId xmlns:a16="http://schemas.microsoft.com/office/drawing/2014/main" id="{928160A8-5B34-0862-7DAE-4771E9B6F250}"/>
              </a:ext>
            </a:extLst>
          </p:cNvPr>
          <p:cNvPicPr>
            <a:picLocks noChangeAspect="1"/>
          </p:cNvPicPr>
          <p:nvPr/>
        </p:nvPicPr>
        <p:blipFill>
          <a:blip r:embed="rId3"/>
          <a:stretch>
            <a:fillRect/>
          </a:stretch>
        </p:blipFill>
        <p:spPr>
          <a:xfrm>
            <a:off x="9680934" y="1618021"/>
            <a:ext cx="523875" cy="647700"/>
          </a:xfrm>
          <a:prstGeom prst="rect">
            <a:avLst/>
          </a:prstGeom>
        </p:spPr>
      </p:pic>
      <p:pic>
        <p:nvPicPr>
          <p:cNvPr id="29" name="Picture 29">
            <a:extLst>
              <a:ext uri="{FF2B5EF4-FFF2-40B4-BE49-F238E27FC236}">
                <a16:creationId xmlns:a16="http://schemas.microsoft.com/office/drawing/2014/main" id="{357095D8-E0F7-D024-BD1F-E0E5FBA07CEC}"/>
              </a:ext>
            </a:extLst>
          </p:cNvPr>
          <p:cNvPicPr>
            <a:picLocks noChangeAspect="1"/>
          </p:cNvPicPr>
          <p:nvPr/>
        </p:nvPicPr>
        <p:blipFill>
          <a:blip r:embed="rId3"/>
          <a:stretch>
            <a:fillRect/>
          </a:stretch>
        </p:blipFill>
        <p:spPr>
          <a:xfrm>
            <a:off x="10160257" y="-4302"/>
            <a:ext cx="523875" cy="647700"/>
          </a:xfrm>
          <a:prstGeom prst="rect">
            <a:avLst/>
          </a:prstGeom>
        </p:spPr>
      </p:pic>
      <p:pic>
        <p:nvPicPr>
          <p:cNvPr id="30" name="Picture 30">
            <a:extLst>
              <a:ext uri="{FF2B5EF4-FFF2-40B4-BE49-F238E27FC236}">
                <a16:creationId xmlns:a16="http://schemas.microsoft.com/office/drawing/2014/main" id="{97D5B805-8E7D-DFBA-19F8-3CC5C4D13804}"/>
              </a:ext>
            </a:extLst>
          </p:cNvPr>
          <p:cNvPicPr>
            <a:picLocks noChangeAspect="1"/>
          </p:cNvPicPr>
          <p:nvPr/>
        </p:nvPicPr>
        <p:blipFill>
          <a:blip r:embed="rId3"/>
          <a:stretch>
            <a:fillRect/>
          </a:stretch>
        </p:blipFill>
        <p:spPr>
          <a:xfrm>
            <a:off x="10197127" y="794569"/>
            <a:ext cx="523875" cy="647700"/>
          </a:xfrm>
          <a:prstGeom prst="rect">
            <a:avLst/>
          </a:prstGeom>
        </p:spPr>
      </p:pic>
      <p:pic>
        <p:nvPicPr>
          <p:cNvPr id="31" name="Picture 31">
            <a:extLst>
              <a:ext uri="{FF2B5EF4-FFF2-40B4-BE49-F238E27FC236}">
                <a16:creationId xmlns:a16="http://schemas.microsoft.com/office/drawing/2014/main" id="{E566B890-78EC-5771-2D89-6311BFA4A1FD}"/>
              </a:ext>
            </a:extLst>
          </p:cNvPr>
          <p:cNvPicPr>
            <a:picLocks noChangeAspect="1"/>
          </p:cNvPicPr>
          <p:nvPr/>
        </p:nvPicPr>
        <p:blipFill>
          <a:blip r:embed="rId3"/>
          <a:stretch>
            <a:fillRect/>
          </a:stretch>
        </p:blipFill>
        <p:spPr>
          <a:xfrm>
            <a:off x="8968095" y="-250108"/>
            <a:ext cx="523875" cy="647700"/>
          </a:xfrm>
          <a:prstGeom prst="rect">
            <a:avLst/>
          </a:prstGeom>
        </p:spPr>
      </p:pic>
      <p:pic>
        <p:nvPicPr>
          <p:cNvPr id="32" name="Picture 32">
            <a:extLst>
              <a:ext uri="{FF2B5EF4-FFF2-40B4-BE49-F238E27FC236}">
                <a16:creationId xmlns:a16="http://schemas.microsoft.com/office/drawing/2014/main" id="{09AF496C-CD8D-46B5-0514-F7D8512D3CC0}"/>
              </a:ext>
            </a:extLst>
          </p:cNvPr>
          <p:cNvPicPr>
            <a:picLocks noChangeAspect="1"/>
          </p:cNvPicPr>
          <p:nvPr/>
        </p:nvPicPr>
        <p:blipFill>
          <a:blip r:embed="rId3"/>
          <a:stretch>
            <a:fillRect/>
          </a:stretch>
        </p:blipFill>
        <p:spPr>
          <a:xfrm>
            <a:off x="8513354" y="536472"/>
            <a:ext cx="523875" cy="647700"/>
          </a:xfrm>
          <a:prstGeom prst="rect">
            <a:avLst/>
          </a:prstGeom>
        </p:spPr>
      </p:pic>
      <p:pic>
        <p:nvPicPr>
          <p:cNvPr id="33" name="Picture 33">
            <a:extLst>
              <a:ext uri="{FF2B5EF4-FFF2-40B4-BE49-F238E27FC236}">
                <a16:creationId xmlns:a16="http://schemas.microsoft.com/office/drawing/2014/main" id="{9DC73700-F702-E0C7-2FE2-24DEA70706A2}"/>
              </a:ext>
            </a:extLst>
          </p:cNvPr>
          <p:cNvPicPr>
            <a:picLocks noChangeAspect="1"/>
          </p:cNvPicPr>
          <p:nvPr/>
        </p:nvPicPr>
        <p:blipFill>
          <a:blip r:embed="rId3"/>
          <a:stretch>
            <a:fillRect/>
          </a:stretch>
        </p:blipFill>
        <p:spPr>
          <a:xfrm>
            <a:off x="7947999" y="-164076"/>
            <a:ext cx="523875" cy="647700"/>
          </a:xfrm>
          <a:prstGeom prst="rect">
            <a:avLst/>
          </a:prstGeom>
        </p:spPr>
      </p:pic>
      <p:pic>
        <p:nvPicPr>
          <p:cNvPr id="34" name="Picture 34">
            <a:extLst>
              <a:ext uri="{FF2B5EF4-FFF2-40B4-BE49-F238E27FC236}">
                <a16:creationId xmlns:a16="http://schemas.microsoft.com/office/drawing/2014/main" id="{B4E5F8E9-64CD-AA26-3073-3E20EFF02A97}"/>
              </a:ext>
            </a:extLst>
          </p:cNvPr>
          <p:cNvPicPr>
            <a:picLocks noChangeAspect="1"/>
          </p:cNvPicPr>
          <p:nvPr/>
        </p:nvPicPr>
        <p:blipFill>
          <a:blip r:embed="rId3"/>
          <a:stretch>
            <a:fillRect/>
          </a:stretch>
        </p:blipFill>
        <p:spPr>
          <a:xfrm>
            <a:off x="7222869" y="388989"/>
            <a:ext cx="523875" cy="647700"/>
          </a:xfrm>
          <a:prstGeom prst="rect">
            <a:avLst/>
          </a:prstGeom>
        </p:spPr>
      </p:pic>
      <p:pic>
        <p:nvPicPr>
          <p:cNvPr id="35" name="Picture 35">
            <a:extLst>
              <a:ext uri="{FF2B5EF4-FFF2-40B4-BE49-F238E27FC236}">
                <a16:creationId xmlns:a16="http://schemas.microsoft.com/office/drawing/2014/main" id="{4F00B59F-FADE-DAAF-ECD5-8EC9054417CE}"/>
              </a:ext>
            </a:extLst>
          </p:cNvPr>
          <p:cNvPicPr>
            <a:picLocks noChangeAspect="1"/>
          </p:cNvPicPr>
          <p:nvPr/>
        </p:nvPicPr>
        <p:blipFill>
          <a:blip r:embed="rId3"/>
          <a:stretch>
            <a:fillRect/>
          </a:stretch>
        </p:blipFill>
        <p:spPr>
          <a:xfrm>
            <a:off x="6657514" y="-250108"/>
            <a:ext cx="523875" cy="647700"/>
          </a:xfrm>
          <a:prstGeom prst="rect">
            <a:avLst/>
          </a:prstGeom>
        </p:spPr>
      </p:pic>
      <p:pic>
        <p:nvPicPr>
          <p:cNvPr id="36" name="Picture 36">
            <a:extLst>
              <a:ext uri="{FF2B5EF4-FFF2-40B4-BE49-F238E27FC236}">
                <a16:creationId xmlns:a16="http://schemas.microsoft.com/office/drawing/2014/main" id="{6181DFFB-6DCA-137E-C10D-15B57BD99A5D}"/>
              </a:ext>
            </a:extLst>
          </p:cNvPr>
          <p:cNvPicPr>
            <a:picLocks noChangeAspect="1"/>
          </p:cNvPicPr>
          <p:nvPr/>
        </p:nvPicPr>
        <p:blipFill>
          <a:blip r:embed="rId3"/>
          <a:stretch>
            <a:fillRect/>
          </a:stretch>
        </p:blipFill>
        <p:spPr>
          <a:xfrm>
            <a:off x="9287644" y="475021"/>
            <a:ext cx="523875" cy="647700"/>
          </a:xfrm>
          <a:prstGeom prst="rect">
            <a:avLst/>
          </a:prstGeom>
        </p:spPr>
      </p:pic>
      <p:pic>
        <p:nvPicPr>
          <p:cNvPr id="37" name="Picture 37">
            <a:extLst>
              <a:ext uri="{FF2B5EF4-FFF2-40B4-BE49-F238E27FC236}">
                <a16:creationId xmlns:a16="http://schemas.microsoft.com/office/drawing/2014/main" id="{05E46A8A-232E-E1F9-5339-9B8A97084631}"/>
              </a:ext>
            </a:extLst>
          </p:cNvPr>
          <p:cNvPicPr>
            <a:picLocks noChangeAspect="1"/>
          </p:cNvPicPr>
          <p:nvPr/>
        </p:nvPicPr>
        <p:blipFill>
          <a:blip r:embed="rId3"/>
          <a:stretch>
            <a:fillRect/>
          </a:stretch>
        </p:blipFill>
        <p:spPr>
          <a:xfrm>
            <a:off x="11794870" y="2908505"/>
            <a:ext cx="523875" cy="647700"/>
          </a:xfrm>
          <a:prstGeom prst="rect">
            <a:avLst/>
          </a:prstGeom>
        </p:spPr>
      </p:pic>
      <p:pic>
        <p:nvPicPr>
          <p:cNvPr id="38" name="Picture 38">
            <a:extLst>
              <a:ext uri="{FF2B5EF4-FFF2-40B4-BE49-F238E27FC236}">
                <a16:creationId xmlns:a16="http://schemas.microsoft.com/office/drawing/2014/main" id="{2C7382CA-E3FF-8F18-A76B-76B49243BF29}"/>
              </a:ext>
            </a:extLst>
          </p:cNvPr>
          <p:cNvPicPr>
            <a:picLocks noChangeAspect="1"/>
          </p:cNvPicPr>
          <p:nvPr/>
        </p:nvPicPr>
        <p:blipFill>
          <a:blip r:embed="rId3"/>
          <a:stretch>
            <a:fillRect/>
          </a:stretch>
        </p:blipFill>
        <p:spPr>
          <a:xfrm>
            <a:off x="11930062" y="1396795"/>
            <a:ext cx="523875" cy="647700"/>
          </a:xfrm>
          <a:prstGeom prst="rect">
            <a:avLst/>
          </a:prstGeom>
        </p:spPr>
      </p:pic>
      <p:pic>
        <p:nvPicPr>
          <p:cNvPr id="39" name="Picture 39">
            <a:extLst>
              <a:ext uri="{FF2B5EF4-FFF2-40B4-BE49-F238E27FC236}">
                <a16:creationId xmlns:a16="http://schemas.microsoft.com/office/drawing/2014/main" id="{8F7F61B5-D5D8-1F22-3C40-3F9B6C8E7D56}"/>
              </a:ext>
            </a:extLst>
          </p:cNvPr>
          <p:cNvPicPr>
            <a:picLocks noChangeAspect="1"/>
          </p:cNvPicPr>
          <p:nvPr/>
        </p:nvPicPr>
        <p:blipFill>
          <a:blip r:embed="rId3"/>
          <a:stretch>
            <a:fillRect/>
          </a:stretch>
        </p:blipFill>
        <p:spPr>
          <a:xfrm>
            <a:off x="9545741" y="2330860"/>
            <a:ext cx="523875" cy="647700"/>
          </a:xfrm>
          <a:prstGeom prst="rect">
            <a:avLst/>
          </a:prstGeom>
        </p:spPr>
      </p:pic>
      <p:pic>
        <p:nvPicPr>
          <p:cNvPr id="40" name="Picture 40">
            <a:extLst>
              <a:ext uri="{FF2B5EF4-FFF2-40B4-BE49-F238E27FC236}">
                <a16:creationId xmlns:a16="http://schemas.microsoft.com/office/drawing/2014/main" id="{DBAF1A37-0013-2A51-1250-C9BF34D6BD93}"/>
              </a:ext>
            </a:extLst>
          </p:cNvPr>
          <p:cNvPicPr>
            <a:picLocks noChangeAspect="1"/>
          </p:cNvPicPr>
          <p:nvPr/>
        </p:nvPicPr>
        <p:blipFill>
          <a:blip r:embed="rId3"/>
          <a:stretch>
            <a:fillRect/>
          </a:stretch>
        </p:blipFill>
        <p:spPr>
          <a:xfrm>
            <a:off x="10381483" y="2011311"/>
            <a:ext cx="523875" cy="647700"/>
          </a:xfrm>
          <a:prstGeom prst="rect">
            <a:avLst/>
          </a:prstGeom>
        </p:spPr>
      </p:pic>
      <p:pic>
        <p:nvPicPr>
          <p:cNvPr id="41" name="Picture 41">
            <a:extLst>
              <a:ext uri="{FF2B5EF4-FFF2-40B4-BE49-F238E27FC236}">
                <a16:creationId xmlns:a16="http://schemas.microsoft.com/office/drawing/2014/main" id="{B150E5B9-051E-0073-D113-4DB3F2C8AFD8}"/>
              </a:ext>
            </a:extLst>
          </p:cNvPr>
          <p:cNvPicPr>
            <a:picLocks noChangeAspect="1"/>
          </p:cNvPicPr>
          <p:nvPr/>
        </p:nvPicPr>
        <p:blipFill>
          <a:blip r:embed="rId3"/>
          <a:stretch>
            <a:fillRect/>
          </a:stretch>
        </p:blipFill>
        <p:spPr>
          <a:xfrm>
            <a:off x="11536773" y="3633634"/>
            <a:ext cx="523875" cy="647700"/>
          </a:xfrm>
          <a:prstGeom prst="rect">
            <a:avLst/>
          </a:prstGeom>
        </p:spPr>
      </p:pic>
      <p:pic>
        <p:nvPicPr>
          <p:cNvPr id="42" name="Picture 42">
            <a:extLst>
              <a:ext uri="{FF2B5EF4-FFF2-40B4-BE49-F238E27FC236}">
                <a16:creationId xmlns:a16="http://schemas.microsoft.com/office/drawing/2014/main" id="{632B6028-68BE-4856-6565-75E2D3392F1D}"/>
              </a:ext>
            </a:extLst>
          </p:cNvPr>
          <p:cNvPicPr>
            <a:picLocks noChangeAspect="1"/>
          </p:cNvPicPr>
          <p:nvPr/>
        </p:nvPicPr>
        <p:blipFill>
          <a:blip r:embed="rId3"/>
          <a:stretch>
            <a:fillRect/>
          </a:stretch>
        </p:blipFill>
        <p:spPr>
          <a:xfrm>
            <a:off x="10701031" y="3043698"/>
            <a:ext cx="671358" cy="647700"/>
          </a:xfrm>
          <a:prstGeom prst="rect">
            <a:avLst/>
          </a:prstGeom>
        </p:spPr>
      </p:pic>
    </p:spTree>
    <p:extLst>
      <p:ext uri="{BB962C8B-B14F-4D97-AF65-F5344CB8AC3E}">
        <p14:creationId xmlns:p14="http://schemas.microsoft.com/office/powerpoint/2010/main" val="122467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32FE-02F0-6BDD-C157-E88E1F707C64}"/>
              </a:ext>
            </a:extLst>
          </p:cNvPr>
          <p:cNvSpPr>
            <a:spLocks noGrp="1"/>
          </p:cNvSpPr>
          <p:nvPr>
            <p:ph type="title"/>
          </p:nvPr>
        </p:nvSpPr>
        <p:spPr/>
        <p:txBody>
          <a:bodyPr>
            <a:normAutofit fontScale="90000"/>
          </a:bodyPr>
          <a:lstStyle/>
          <a:p>
            <a:r>
              <a:rPr lang="en-US">
                <a:solidFill>
                  <a:srgbClr val="006345"/>
                </a:solidFill>
                <a:latin typeface="Arial"/>
                <a:cs typeface="Arial"/>
              </a:rPr>
              <a:t>Human Papillomavirus (HPV)</a:t>
            </a:r>
            <a:br>
              <a:rPr lang="en-US">
                <a:solidFill>
                  <a:srgbClr val="006345"/>
                </a:solidFill>
                <a:latin typeface="Arial"/>
                <a:cs typeface="Arial"/>
              </a:rPr>
            </a:br>
            <a:br>
              <a:rPr lang="en-US">
                <a:latin typeface="Arial"/>
                <a:cs typeface="Arial"/>
              </a:rPr>
            </a:br>
            <a:r>
              <a:rPr lang="en-US" sz="2800">
                <a:solidFill>
                  <a:srgbClr val="006345"/>
                </a:solidFill>
                <a:latin typeface="Arial"/>
                <a:cs typeface="Arial"/>
              </a:rPr>
              <a:t>Presentation: Genital Warts</a:t>
            </a:r>
            <a:endParaRPr lang="en-US" sz="2800">
              <a:solidFill>
                <a:srgbClr val="006345"/>
              </a:solidFill>
            </a:endParaRPr>
          </a:p>
        </p:txBody>
      </p:sp>
      <p:sp>
        <p:nvSpPr>
          <p:cNvPr id="3" name="Content Placeholder 2">
            <a:extLst>
              <a:ext uri="{FF2B5EF4-FFF2-40B4-BE49-F238E27FC236}">
                <a16:creationId xmlns:a16="http://schemas.microsoft.com/office/drawing/2014/main" id="{08457F8C-43B9-E55C-2228-6CF116AD6B0F}"/>
              </a:ext>
            </a:extLst>
          </p:cNvPr>
          <p:cNvSpPr>
            <a:spLocks noGrp="1"/>
          </p:cNvSpPr>
          <p:nvPr>
            <p:ph idx="1"/>
          </p:nvPr>
        </p:nvSpPr>
        <p:spPr>
          <a:xfrm>
            <a:off x="838200" y="2815411"/>
            <a:ext cx="10515600" cy="3921177"/>
          </a:xfrm>
        </p:spPr>
        <p:txBody>
          <a:bodyPr vert="horz" lIns="91440" tIns="45720" rIns="91440" bIns="45720" rtlCol="0" anchor="t">
            <a:normAutofit/>
          </a:bodyPr>
          <a:lstStyle/>
          <a:p>
            <a:pPr marL="457200" indent="-457200" algn="l"/>
            <a:r>
              <a:rPr lang="en-US">
                <a:latin typeface="Arial"/>
                <a:cs typeface="Arial"/>
              </a:rPr>
              <a:t>Lower risk HPV viruses cause genital warts and usually clear on their own within a few years</a:t>
            </a:r>
            <a:endParaRPr lang="en-US"/>
          </a:p>
          <a:p>
            <a:pPr marL="457200" indent="-457200" algn="l"/>
            <a:endParaRPr lang="en-US">
              <a:latin typeface="Arial"/>
              <a:cs typeface="Arial"/>
            </a:endParaRPr>
          </a:p>
          <a:p>
            <a:pPr marL="457200" indent="-457200" algn="l"/>
            <a:r>
              <a:rPr lang="en-US">
                <a:latin typeface="Arial"/>
                <a:cs typeface="Arial"/>
              </a:rPr>
              <a:t>Genital warts are small cauliflower-like growths on the vulva, penis or anus</a:t>
            </a:r>
          </a:p>
          <a:p>
            <a:pPr marL="457200" indent="-457200" algn="l"/>
            <a:endParaRPr lang="en-US">
              <a:latin typeface="Arial"/>
              <a:cs typeface="Arial"/>
            </a:endParaRPr>
          </a:p>
          <a:p>
            <a:pPr marL="457200" indent="-457200" algn="l"/>
            <a:r>
              <a:rPr lang="en-US">
                <a:latin typeface="Arial"/>
                <a:cs typeface="Arial"/>
              </a:rPr>
              <a:t>Can cause itching and bleeding/discomfort during intercourse</a:t>
            </a:r>
          </a:p>
          <a:p>
            <a:pPr marL="457200" indent="-457200" algn="l"/>
            <a:endParaRPr lang="en-US">
              <a:latin typeface="Arial"/>
              <a:cs typeface="Arial"/>
            </a:endParaRPr>
          </a:p>
        </p:txBody>
      </p:sp>
      <p:pic>
        <p:nvPicPr>
          <p:cNvPr id="38" name="Picture 38">
            <a:extLst>
              <a:ext uri="{FF2B5EF4-FFF2-40B4-BE49-F238E27FC236}">
                <a16:creationId xmlns:a16="http://schemas.microsoft.com/office/drawing/2014/main" id="{D9F548AF-E383-61C1-5DB7-DF16BA64829D}"/>
              </a:ext>
            </a:extLst>
          </p:cNvPr>
          <p:cNvPicPr>
            <a:picLocks noChangeAspect="1"/>
          </p:cNvPicPr>
          <p:nvPr/>
        </p:nvPicPr>
        <p:blipFill>
          <a:blip r:embed="rId3"/>
          <a:stretch>
            <a:fillRect/>
          </a:stretch>
        </p:blipFill>
        <p:spPr>
          <a:xfrm>
            <a:off x="11364708" y="-164076"/>
            <a:ext cx="523875" cy="647700"/>
          </a:xfrm>
          <a:prstGeom prst="rect">
            <a:avLst/>
          </a:prstGeom>
        </p:spPr>
      </p:pic>
      <p:pic>
        <p:nvPicPr>
          <p:cNvPr id="39" name="Picture 39">
            <a:extLst>
              <a:ext uri="{FF2B5EF4-FFF2-40B4-BE49-F238E27FC236}">
                <a16:creationId xmlns:a16="http://schemas.microsoft.com/office/drawing/2014/main" id="{491C80DF-3D47-35A7-30EB-0FCA840EE800}"/>
              </a:ext>
            </a:extLst>
          </p:cNvPr>
          <p:cNvPicPr>
            <a:picLocks noChangeAspect="1"/>
          </p:cNvPicPr>
          <p:nvPr/>
        </p:nvPicPr>
        <p:blipFill>
          <a:blip r:embed="rId3"/>
          <a:stretch>
            <a:fillRect/>
          </a:stretch>
        </p:blipFill>
        <p:spPr>
          <a:xfrm>
            <a:off x="9852999" y="610216"/>
            <a:ext cx="523875" cy="647700"/>
          </a:xfrm>
          <a:prstGeom prst="rect">
            <a:avLst/>
          </a:prstGeom>
        </p:spPr>
      </p:pic>
      <p:pic>
        <p:nvPicPr>
          <p:cNvPr id="42" name="Picture 42">
            <a:extLst>
              <a:ext uri="{FF2B5EF4-FFF2-40B4-BE49-F238E27FC236}">
                <a16:creationId xmlns:a16="http://schemas.microsoft.com/office/drawing/2014/main" id="{AB6A7364-AB6C-862D-B0A4-3829288B3047}"/>
              </a:ext>
            </a:extLst>
          </p:cNvPr>
          <p:cNvPicPr>
            <a:picLocks noChangeAspect="1"/>
          </p:cNvPicPr>
          <p:nvPr/>
        </p:nvPicPr>
        <p:blipFill>
          <a:blip r:embed="rId3"/>
          <a:stretch>
            <a:fillRect/>
          </a:stretch>
        </p:blipFill>
        <p:spPr>
          <a:xfrm>
            <a:off x="11032869" y="1396795"/>
            <a:ext cx="523875" cy="647700"/>
          </a:xfrm>
          <a:prstGeom prst="rect">
            <a:avLst/>
          </a:prstGeom>
        </p:spPr>
      </p:pic>
      <p:pic>
        <p:nvPicPr>
          <p:cNvPr id="43" name="Picture 43">
            <a:extLst>
              <a:ext uri="{FF2B5EF4-FFF2-40B4-BE49-F238E27FC236}">
                <a16:creationId xmlns:a16="http://schemas.microsoft.com/office/drawing/2014/main" id="{6BA2726F-22DB-3A07-449E-4DC42E152B9F}"/>
              </a:ext>
            </a:extLst>
          </p:cNvPr>
          <p:cNvPicPr>
            <a:picLocks noChangeAspect="1"/>
          </p:cNvPicPr>
          <p:nvPr/>
        </p:nvPicPr>
        <p:blipFill>
          <a:blip r:embed="rId3"/>
          <a:stretch>
            <a:fillRect/>
          </a:stretch>
        </p:blipFill>
        <p:spPr>
          <a:xfrm>
            <a:off x="10307740" y="-225527"/>
            <a:ext cx="523875" cy="647700"/>
          </a:xfrm>
          <a:prstGeom prst="rect">
            <a:avLst/>
          </a:prstGeom>
        </p:spPr>
      </p:pic>
      <p:pic>
        <p:nvPicPr>
          <p:cNvPr id="44" name="Picture 44">
            <a:extLst>
              <a:ext uri="{FF2B5EF4-FFF2-40B4-BE49-F238E27FC236}">
                <a16:creationId xmlns:a16="http://schemas.microsoft.com/office/drawing/2014/main" id="{3CAD6DFB-1A29-E270-2309-55A5397047A6}"/>
              </a:ext>
            </a:extLst>
          </p:cNvPr>
          <p:cNvPicPr>
            <a:picLocks noChangeAspect="1"/>
          </p:cNvPicPr>
          <p:nvPr/>
        </p:nvPicPr>
        <p:blipFill>
          <a:blip r:embed="rId3"/>
          <a:stretch>
            <a:fillRect/>
          </a:stretch>
        </p:blipFill>
        <p:spPr>
          <a:xfrm>
            <a:off x="10823933" y="475021"/>
            <a:ext cx="523875" cy="647700"/>
          </a:xfrm>
          <a:prstGeom prst="rect">
            <a:avLst/>
          </a:prstGeom>
        </p:spPr>
      </p:pic>
      <p:pic>
        <p:nvPicPr>
          <p:cNvPr id="49" name="Picture 49">
            <a:extLst>
              <a:ext uri="{FF2B5EF4-FFF2-40B4-BE49-F238E27FC236}">
                <a16:creationId xmlns:a16="http://schemas.microsoft.com/office/drawing/2014/main" id="{385A1372-A1C6-735D-8001-A1DC15219DF1}"/>
              </a:ext>
            </a:extLst>
          </p:cNvPr>
          <p:cNvPicPr>
            <a:picLocks noChangeAspect="1"/>
          </p:cNvPicPr>
          <p:nvPr/>
        </p:nvPicPr>
        <p:blipFill>
          <a:blip r:embed="rId3"/>
          <a:stretch>
            <a:fillRect/>
          </a:stretch>
        </p:blipFill>
        <p:spPr>
          <a:xfrm>
            <a:off x="9115578" y="-164076"/>
            <a:ext cx="523875" cy="647700"/>
          </a:xfrm>
          <a:prstGeom prst="rect">
            <a:avLst/>
          </a:prstGeom>
        </p:spPr>
      </p:pic>
      <p:pic>
        <p:nvPicPr>
          <p:cNvPr id="51" name="Picture 51">
            <a:extLst>
              <a:ext uri="{FF2B5EF4-FFF2-40B4-BE49-F238E27FC236}">
                <a16:creationId xmlns:a16="http://schemas.microsoft.com/office/drawing/2014/main" id="{294629A2-EE7F-73B0-A0C2-B1601024DF9C}"/>
              </a:ext>
            </a:extLst>
          </p:cNvPr>
          <p:cNvPicPr>
            <a:picLocks noChangeAspect="1"/>
          </p:cNvPicPr>
          <p:nvPr/>
        </p:nvPicPr>
        <p:blipFill>
          <a:blip r:embed="rId3"/>
          <a:stretch>
            <a:fillRect/>
          </a:stretch>
        </p:blipFill>
        <p:spPr>
          <a:xfrm>
            <a:off x="11880902" y="413569"/>
            <a:ext cx="523875" cy="647700"/>
          </a:xfrm>
          <a:prstGeom prst="rect">
            <a:avLst/>
          </a:prstGeom>
        </p:spPr>
      </p:pic>
      <p:pic>
        <p:nvPicPr>
          <p:cNvPr id="52" name="Picture 52">
            <a:extLst>
              <a:ext uri="{FF2B5EF4-FFF2-40B4-BE49-F238E27FC236}">
                <a16:creationId xmlns:a16="http://schemas.microsoft.com/office/drawing/2014/main" id="{73AAD12B-2ED5-83D8-FC0C-EEF1EF0E4BE6}"/>
              </a:ext>
            </a:extLst>
          </p:cNvPr>
          <p:cNvPicPr>
            <a:picLocks noChangeAspect="1"/>
          </p:cNvPicPr>
          <p:nvPr/>
        </p:nvPicPr>
        <p:blipFill>
          <a:blip r:embed="rId3"/>
          <a:stretch>
            <a:fillRect/>
          </a:stretch>
        </p:blipFill>
        <p:spPr>
          <a:xfrm>
            <a:off x="11880902" y="1495117"/>
            <a:ext cx="523875" cy="647700"/>
          </a:xfrm>
          <a:prstGeom prst="rect">
            <a:avLst/>
          </a:prstGeom>
        </p:spPr>
      </p:pic>
      <p:pic>
        <p:nvPicPr>
          <p:cNvPr id="53" name="Picture 53">
            <a:extLst>
              <a:ext uri="{FF2B5EF4-FFF2-40B4-BE49-F238E27FC236}">
                <a16:creationId xmlns:a16="http://schemas.microsoft.com/office/drawing/2014/main" id="{8B0FF33A-2C86-7D9D-CB90-3C371589A044}"/>
              </a:ext>
            </a:extLst>
          </p:cNvPr>
          <p:cNvPicPr>
            <a:picLocks noChangeAspect="1"/>
          </p:cNvPicPr>
          <p:nvPr/>
        </p:nvPicPr>
        <p:blipFill>
          <a:blip r:embed="rId3"/>
          <a:stretch>
            <a:fillRect/>
          </a:stretch>
        </p:blipFill>
        <p:spPr>
          <a:xfrm>
            <a:off x="11880901" y="2380021"/>
            <a:ext cx="523875" cy="647700"/>
          </a:xfrm>
          <a:prstGeom prst="rect">
            <a:avLst/>
          </a:prstGeom>
        </p:spPr>
      </p:pic>
      <p:pic>
        <p:nvPicPr>
          <p:cNvPr id="54" name="Picture 39">
            <a:extLst>
              <a:ext uri="{FF2B5EF4-FFF2-40B4-BE49-F238E27FC236}">
                <a16:creationId xmlns:a16="http://schemas.microsoft.com/office/drawing/2014/main" id="{79A2E449-3796-462E-EA74-62B65052835E}"/>
              </a:ext>
            </a:extLst>
          </p:cNvPr>
          <p:cNvPicPr>
            <a:picLocks noChangeAspect="1"/>
          </p:cNvPicPr>
          <p:nvPr/>
        </p:nvPicPr>
        <p:blipFill>
          <a:blip r:embed="rId3"/>
          <a:stretch>
            <a:fillRect/>
          </a:stretch>
        </p:blipFill>
        <p:spPr>
          <a:xfrm>
            <a:off x="11106611" y="2380022"/>
            <a:ext cx="523875" cy="647700"/>
          </a:xfrm>
          <a:prstGeom prst="rect">
            <a:avLst/>
          </a:prstGeom>
        </p:spPr>
      </p:pic>
      <p:pic>
        <p:nvPicPr>
          <p:cNvPr id="55" name="Picture 39">
            <a:extLst>
              <a:ext uri="{FF2B5EF4-FFF2-40B4-BE49-F238E27FC236}">
                <a16:creationId xmlns:a16="http://schemas.microsoft.com/office/drawing/2014/main" id="{FF803FD3-B92B-8C37-AA53-D5F3A5C4D84F}"/>
              </a:ext>
            </a:extLst>
          </p:cNvPr>
          <p:cNvPicPr>
            <a:picLocks noChangeAspect="1"/>
          </p:cNvPicPr>
          <p:nvPr/>
        </p:nvPicPr>
        <p:blipFill>
          <a:blip r:embed="rId3"/>
          <a:stretch>
            <a:fillRect/>
          </a:stretch>
        </p:blipFill>
        <p:spPr>
          <a:xfrm>
            <a:off x="11622805" y="3326377"/>
            <a:ext cx="523875" cy="647700"/>
          </a:xfrm>
          <a:prstGeom prst="rect">
            <a:avLst/>
          </a:prstGeom>
        </p:spPr>
      </p:pic>
      <p:pic>
        <p:nvPicPr>
          <p:cNvPr id="56" name="Picture 39">
            <a:extLst>
              <a:ext uri="{FF2B5EF4-FFF2-40B4-BE49-F238E27FC236}">
                <a16:creationId xmlns:a16="http://schemas.microsoft.com/office/drawing/2014/main" id="{A7880000-2BC1-FE82-AF7A-A8336D4C1347}"/>
              </a:ext>
            </a:extLst>
          </p:cNvPr>
          <p:cNvPicPr>
            <a:picLocks noChangeAspect="1"/>
          </p:cNvPicPr>
          <p:nvPr/>
        </p:nvPicPr>
        <p:blipFill>
          <a:blip r:embed="rId3"/>
          <a:stretch>
            <a:fillRect/>
          </a:stretch>
        </p:blipFill>
        <p:spPr>
          <a:xfrm>
            <a:off x="11880902" y="3965473"/>
            <a:ext cx="523875" cy="647700"/>
          </a:xfrm>
          <a:prstGeom prst="rect">
            <a:avLst/>
          </a:prstGeom>
        </p:spPr>
      </p:pic>
    </p:spTree>
    <p:extLst>
      <p:ext uri="{BB962C8B-B14F-4D97-AF65-F5344CB8AC3E}">
        <p14:creationId xmlns:p14="http://schemas.microsoft.com/office/powerpoint/2010/main" val="1412256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32FE-02F0-6BDD-C157-E88E1F707C64}"/>
              </a:ext>
            </a:extLst>
          </p:cNvPr>
          <p:cNvSpPr>
            <a:spLocks noGrp="1"/>
          </p:cNvSpPr>
          <p:nvPr>
            <p:ph type="title"/>
          </p:nvPr>
        </p:nvSpPr>
        <p:spPr>
          <a:xfrm>
            <a:off x="1157748" y="1032603"/>
            <a:ext cx="10515600" cy="1325563"/>
          </a:xfrm>
        </p:spPr>
        <p:txBody>
          <a:bodyPr>
            <a:normAutofit fontScale="90000"/>
          </a:bodyPr>
          <a:lstStyle/>
          <a:p>
            <a:r>
              <a:rPr lang="en-US">
                <a:solidFill>
                  <a:srgbClr val="006345"/>
                </a:solidFill>
                <a:latin typeface="Arial"/>
                <a:cs typeface="Arial"/>
              </a:rPr>
              <a:t>Human Papillomavirus (HPV)</a:t>
            </a:r>
            <a:br>
              <a:rPr lang="en-US">
                <a:solidFill>
                  <a:srgbClr val="006345"/>
                </a:solidFill>
                <a:latin typeface="Arial"/>
                <a:cs typeface="Arial"/>
              </a:rPr>
            </a:br>
            <a:br>
              <a:rPr lang="en-US">
                <a:latin typeface="Arial"/>
                <a:cs typeface="Arial"/>
              </a:rPr>
            </a:br>
            <a:r>
              <a:rPr lang="en-US" sz="2800">
                <a:solidFill>
                  <a:srgbClr val="006345"/>
                </a:solidFill>
                <a:latin typeface="Arial"/>
                <a:cs typeface="Arial"/>
              </a:rPr>
              <a:t>Presentation: Cancer</a:t>
            </a:r>
            <a:endParaRPr lang="en-US" sz="2800">
              <a:solidFill>
                <a:srgbClr val="006345"/>
              </a:solidFill>
            </a:endParaRPr>
          </a:p>
        </p:txBody>
      </p:sp>
      <p:sp>
        <p:nvSpPr>
          <p:cNvPr id="3" name="Content Placeholder 2">
            <a:extLst>
              <a:ext uri="{FF2B5EF4-FFF2-40B4-BE49-F238E27FC236}">
                <a16:creationId xmlns:a16="http://schemas.microsoft.com/office/drawing/2014/main" id="{08457F8C-43B9-E55C-2228-6CF116AD6B0F}"/>
              </a:ext>
            </a:extLst>
          </p:cNvPr>
          <p:cNvSpPr>
            <a:spLocks noGrp="1"/>
          </p:cNvSpPr>
          <p:nvPr>
            <p:ph idx="1"/>
          </p:nvPr>
        </p:nvSpPr>
        <p:spPr>
          <a:xfrm>
            <a:off x="838200" y="2680217"/>
            <a:ext cx="10515600" cy="4056371"/>
          </a:xfrm>
        </p:spPr>
        <p:txBody>
          <a:bodyPr vert="horz" lIns="91440" tIns="45720" rIns="91440" bIns="45720" rtlCol="0" anchor="t">
            <a:normAutofit/>
          </a:bodyPr>
          <a:lstStyle/>
          <a:p>
            <a:pPr marL="457200" indent="-457200" algn="l"/>
            <a:r>
              <a:rPr lang="en-US">
                <a:latin typeface="Arial"/>
                <a:cs typeface="Arial"/>
              </a:rPr>
              <a:t>Higher risk HPV viruses cause cancer</a:t>
            </a:r>
            <a:endParaRPr lang="en-US"/>
          </a:p>
          <a:p>
            <a:pPr marL="457200" indent="-457200" algn="l"/>
            <a:endParaRPr lang="en-US">
              <a:latin typeface="Arial"/>
              <a:cs typeface="Arial"/>
            </a:endParaRPr>
          </a:p>
          <a:p>
            <a:pPr marL="457200" indent="-457200" algn="l"/>
            <a:r>
              <a:rPr lang="en-US">
                <a:latin typeface="Arial"/>
                <a:cs typeface="Arial"/>
              </a:rPr>
              <a:t>Most commonly in the vulva, cervix, penis, anus and throat </a:t>
            </a:r>
            <a:endParaRPr lang="en-US"/>
          </a:p>
          <a:p>
            <a:pPr marL="457200" indent="-457200" algn="l"/>
            <a:endParaRPr lang="en-US"/>
          </a:p>
          <a:p>
            <a:pPr marL="457200" indent="-457200" algn="l"/>
            <a:r>
              <a:rPr lang="en-US">
                <a:latin typeface="Arial"/>
                <a:cs typeface="Arial"/>
              </a:rPr>
              <a:t>PAP tests detect early signs of cervical cancer. PAP tests are recommended every three years for sexually active individuals who are over the age of 21.</a:t>
            </a:r>
            <a:endParaRPr lang="en-US"/>
          </a:p>
          <a:p>
            <a:pPr marL="457200" indent="-457200" algn="l"/>
            <a:endParaRPr lang="en-US"/>
          </a:p>
          <a:p>
            <a:pPr marL="457200" indent="-457200" algn="l"/>
            <a:endParaRPr lang="en-US">
              <a:latin typeface="Arial"/>
              <a:cs typeface="Arial"/>
            </a:endParaRPr>
          </a:p>
          <a:p>
            <a:pPr marL="0" indent="0" algn="l">
              <a:buNone/>
            </a:pPr>
            <a:endParaRPr lang="en-US">
              <a:latin typeface="Arial"/>
              <a:cs typeface="Arial"/>
            </a:endParaRPr>
          </a:p>
        </p:txBody>
      </p:sp>
      <p:pic>
        <p:nvPicPr>
          <p:cNvPr id="28" name="Picture 28">
            <a:extLst>
              <a:ext uri="{FF2B5EF4-FFF2-40B4-BE49-F238E27FC236}">
                <a16:creationId xmlns:a16="http://schemas.microsoft.com/office/drawing/2014/main" id="{354E7264-620C-BA7F-2E4B-1B47162AA763}"/>
              </a:ext>
            </a:extLst>
          </p:cNvPr>
          <p:cNvPicPr>
            <a:picLocks noChangeAspect="1"/>
          </p:cNvPicPr>
          <p:nvPr/>
        </p:nvPicPr>
        <p:blipFill>
          <a:blip r:embed="rId3"/>
          <a:stretch>
            <a:fillRect/>
          </a:stretch>
        </p:blipFill>
        <p:spPr>
          <a:xfrm>
            <a:off x="11856321" y="388989"/>
            <a:ext cx="523875" cy="647700"/>
          </a:xfrm>
          <a:prstGeom prst="rect">
            <a:avLst/>
          </a:prstGeom>
        </p:spPr>
      </p:pic>
      <p:pic>
        <p:nvPicPr>
          <p:cNvPr id="29" name="Picture 29">
            <a:extLst>
              <a:ext uri="{FF2B5EF4-FFF2-40B4-BE49-F238E27FC236}">
                <a16:creationId xmlns:a16="http://schemas.microsoft.com/office/drawing/2014/main" id="{F182E01F-4E20-BA97-2B72-A37C99CC9C10}"/>
              </a:ext>
            </a:extLst>
          </p:cNvPr>
          <p:cNvPicPr>
            <a:picLocks noChangeAspect="1"/>
          </p:cNvPicPr>
          <p:nvPr/>
        </p:nvPicPr>
        <p:blipFill>
          <a:blip r:embed="rId3"/>
          <a:stretch>
            <a:fillRect/>
          </a:stretch>
        </p:blipFill>
        <p:spPr>
          <a:xfrm>
            <a:off x="11278676" y="-200947"/>
            <a:ext cx="523875" cy="647700"/>
          </a:xfrm>
          <a:prstGeom prst="rect">
            <a:avLst/>
          </a:prstGeom>
        </p:spPr>
      </p:pic>
      <p:pic>
        <p:nvPicPr>
          <p:cNvPr id="30" name="Picture 30">
            <a:extLst>
              <a:ext uri="{FF2B5EF4-FFF2-40B4-BE49-F238E27FC236}">
                <a16:creationId xmlns:a16="http://schemas.microsoft.com/office/drawing/2014/main" id="{18A2B1E4-0DEC-FEC0-C309-7630271911A8}"/>
              </a:ext>
            </a:extLst>
          </p:cNvPr>
          <p:cNvPicPr>
            <a:picLocks noChangeAspect="1"/>
          </p:cNvPicPr>
          <p:nvPr/>
        </p:nvPicPr>
        <p:blipFill>
          <a:blip r:embed="rId3"/>
          <a:stretch>
            <a:fillRect/>
          </a:stretch>
        </p:blipFill>
        <p:spPr>
          <a:xfrm>
            <a:off x="11684257" y="1249312"/>
            <a:ext cx="523875" cy="647700"/>
          </a:xfrm>
          <a:prstGeom prst="rect">
            <a:avLst/>
          </a:prstGeom>
        </p:spPr>
      </p:pic>
      <p:pic>
        <p:nvPicPr>
          <p:cNvPr id="31" name="Picture 31">
            <a:extLst>
              <a:ext uri="{FF2B5EF4-FFF2-40B4-BE49-F238E27FC236}">
                <a16:creationId xmlns:a16="http://schemas.microsoft.com/office/drawing/2014/main" id="{8F6F83FF-BAD1-DC8F-9A30-78674A5555F0}"/>
              </a:ext>
            </a:extLst>
          </p:cNvPr>
          <p:cNvPicPr>
            <a:picLocks noChangeAspect="1"/>
          </p:cNvPicPr>
          <p:nvPr/>
        </p:nvPicPr>
        <p:blipFill>
          <a:blip r:embed="rId3"/>
          <a:stretch>
            <a:fillRect/>
          </a:stretch>
        </p:blipFill>
        <p:spPr>
          <a:xfrm>
            <a:off x="10467515" y="-102624"/>
            <a:ext cx="523875" cy="647700"/>
          </a:xfrm>
          <a:prstGeom prst="rect">
            <a:avLst/>
          </a:prstGeom>
        </p:spPr>
      </p:pic>
      <p:pic>
        <p:nvPicPr>
          <p:cNvPr id="33" name="Picture 33">
            <a:extLst>
              <a:ext uri="{FF2B5EF4-FFF2-40B4-BE49-F238E27FC236}">
                <a16:creationId xmlns:a16="http://schemas.microsoft.com/office/drawing/2014/main" id="{A1C11E27-EDF2-E676-3656-96CAF70F712B}"/>
              </a:ext>
            </a:extLst>
          </p:cNvPr>
          <p:cNvPicPr>
            <a:picLocks noChangeAspect="1"/>
          </p:cNvPicPr>
          <p:nvPr/>
        </p:nvPicPr>
        <p:blipFill>
          <a:blip r:embed="rId3"/>
          <a:stretch>
            <a:fillRect/>
          </a:stretch>
        </p:blipFill>
        <p:spPr>
          <a:xfrm>
            <a:off x="10983708" y="536473"/>
            <a:ext cx="523875" cy="647700"/>
          </a:xfrm>
          <a:prstGeom prst="rect">
            <a:avLst/>
          </a:prstGeom>
        </p:spPr>
      </p:pic>
      <p:pic>
        <p:nvPicPr>
          <p:cNvPr id="34" name="Picture 34">
            <a:extLst>
              <a:ext uri="{FF2B5EF4-FFF2-40B4-BE49-F238E27FC236}">
                <a16:creationId xmlns:a16="http://schemas.microsoft.com/office/drawing/2014/main" id="{86D094BC-A26F-50D2-717B-D5BD8B2744FC}"/>
              </a:ext>
            </a:extLst>
          </p:cNvPr>
          <p:cNvPicPr>
            <a:picLocks noChangeAspect="1"/>
          </p:cNvPicPr>
          <p:nvPr/>
        </p:nvPicPr>
        <p:blipFill>
          <a:blip r:embed="rId3"/>
          <a:stretch>
            <a:fillRect/>
          </a:stretch>
        </p:blipFill>
        <p:spPr>
          <a:xfrm>
            <a:off x="11930063" y="3916311"/>
            <a:ext cx="523875" cy="647700"/>
          </a:xfrm>
          <a:prstGeom prst="rect">
            <a:avLst/>
          </a:prstGeom>
        </p:spPr>
      </p:pic>
      <p:pic>
        <p:nvPicPr>
          <p:cNvPr id="36" name="Picture 36">
            <a:extLst>
              <a:ext uri="{FF2B5EF4-FFF2-40B4-BE49-F238E27FC236}">
                <a16:creationId xmlns:a16="http://schemas.microsoft.com/office/drawing/2014/main" id="{4EDCC959-41B4-0926-DA90-218B52FE278A}"/>
              </a:ext>
            </a:extLst>
          </p:cNvPr>
          <p:cNvPicPr>
            <a:picLocks noChangeAspect="1"/>
          </p:cNvPicPr>
          <p:nvPr/>
        </p:nvPicPr>
        <p:blipFill>
          <a:blip r:embed="rId3"/>
          <a:stretch>
            <a:fillRect/>
          </a:stretch>
        </p:blipFill>
        <p:spPr>
          <a:xfrm>
            <a:off x="11930063" y="3105150"/>
            <a:ext cx="523875" cy="647700"/>
          </a:xfrm>
          <a:prstGeom prst="rect">
            <a:avLst/>
          </a:prstGeom>
        </p:spPr>
      </p:pic>
      <p:pic>
        <p:nvPicPr>
          <p:cNvPr id="37" name="Picture 37">
            <a:extLst>
              <a:ext uri="{FF2B5EF4-FFF2-40B4-BE49-F238E27FC236}">
                <a16:creationId xmlns:a16="http://schemas.microsoft.com/office/drawing/2014/main" id="{EAEA94D6-C374-0E01-C02B-6AFFFA7D4B81}"/>
              </a:ext>
            </a:extLst>
          </p:cNvPr>
          <p:cNvPicPr>
            <a:picLocks noChangeAspect="1"/>
          </p:cNvPicPr>
          <p:nvPr/>
        </p:nvPicPr>
        <p:blipFill>
          <a:blip r:embed="rId3"/>
          <a:stretch>
            <a:fillRect/>
          </a:stretch>
        </p:blipFill>
        <p:spPr>
          <a:xfrm>
            <a:off x="10897676" y="1531989"/>
            <a:ext cx="523875" cy="647700"/>
          </a:xfrm>
          <a:prstGeom prst="rect">
            <a:avLst/>
          </a:prstGeom>
        </p:spPr>
      </p:pic>
      <p:pic>
        <p:nvPicPr>
          <p:cNvPr id="41" name="Picture 41">
            <a:extLst>
              <a:ext uri="{FF2B5EF4-FFF2-40B4-BE49-F238E27FC236}">
                <a16:creationId xmlns:a16="http://schemas.microsoft.com/office/drawing/2014/main" id="{4117BD8F-62CE-54D0-4930-82BCB7F92776}"/>
              </a:ext>
            </a:extLst>
          </p:cNvPr>
          <p:cNvPicPr>
            <a:picLocks noChangeAspect="1"/>
          </p:cNvPicPr>
          <p:nvPr/>
        </p:nvPicPr>
        <p:blipFill>
          <a:blip r:embed="rId3"/>
          <a:stretch>
            <a:fillRect/>
          </a:stretch>
        </p:blipFill>
        <p:spPr>
          <a:xfrm>
            <a:off x="11794869" y="2035892"/>
            <a:ext cx="523875" cy="647700"/>
          </a:xfrm>
          <a:prstGeom prst="rect">
            <a:avLst/>
          </a:prstGeom>
        </p:spPr>
      </p:pic>
      <p:pic>
        <p:nvPicPr>
          <p:cNvPr id="44" name="Picture 39">
            <a:extLst>
              <a:ext uri="{FF2B5EF4-FFF2-40B4-BE49-F238E27FC236}">
                <a16:creationId xmlns:a16="http://schemas.microsoft.com/office/drawing/2014/main" id="{5FE034E3-6499-2D65-5151-3041FFFE63D7}"/>
              </a:ext>
            </a:extLst>
          </p:cNvPr>
          <p:cNvPicPr>
            <a:picLocks noChangeAspect="1"/>
          </p:cNvPicPr>
          <p:nvPr/>
        </p:nvPicPr>
        <p:blipFill>
          <a:blip r:embed="rId3"/>
          <a:stretch>
            <a:fillRect/>
          </a:stretch>
        </p:blipFill>
        <p:spPr>
          <a:xfrm>
            <a:off x="11278676" y="2466055"/>
            <a:ext cx="523875" cy="647700"/>
          </a:xfrm>
          <a:prstGeom prst="rect">
            <a:avLst/>
          </a:prstGeom>
        </p:spPr>
      </p:pic>
      <p:pic>
        <p:nvPicPr>
          <p:cNvPr id="46" name="Picture 39">
            <a:extLst>
              <a:ext uri="{FF2B5EF4-FFF2-40B4-BE49-F238E27FC236}">
                <a16:creationId xmlns:a16="http://schemas.microsoft.com/office/drawing/2014/main" id="{C17DD5B5-52BE-1BD6-B1FF-B10D5068101A}"/>
              </a:ext>
            </a:extLst>
          </p:cNvPr>
          <p:cNvPicPr>
            <a:picLocks noChangeAspect="1"/>
          </p:cNvPicPr>
          <p:nvPr/>
        </p:nvPicPr>
        <p:blipFill>
          <a:blip r:embed="rId3"/>
          <a:stretch>
            <a:fillRect/>
          </a:stretch>
        </p:blipFill>
        <p:spPr>
          <a:xfrm>
            <a:off x="11241805" y="3424700"/>
            <a:ext cx="523875" cy="647700"/>
          </a:xfrm>
          <a:prstGeom prst="rect">
            <a:avLst/>
          </a:prstGeom>
        </p:spPr>
      </p:pic>
      <p:pic>
        <p:nvPicPr>
          <p:cNvPr id="48" name="Picture 39">
            <a:extLst>
              <a:ext uri="{FF2B5EF4-FFF2-40B4-BE49-F238E27FC236}">
                <a16:creationId xmlns:a16="http://schemas.microsoft.com/office/drawing/2014/main" id="{70B13263-D698-E98F-841F-332D68D4FA1D}"/>
              </a:ext>
            </a:extLst>
          </p:cNvPr>
          <p:cNvPicPr>
            <a:picLocks noChangeAspect="1"/>
          </p:cNvPicPr>
          <p:nvPr/>
        </p:nvPicPr>
        <p:blipFill>
          <a:blip r:embed="rId3"/>
          <a:stretch>
            <a:fillRect/>
          </a:stretch>
        </p:blipFill>
        <p:spPr>
          <a:xfrm>
            <a:off x="11598225" y="4555410"/>
            <a:ext cx="523875" cy="647700"/>
          </a:xfrm>
          <a:prstGeom prst="rect">
            <a:avLst/>
          </a:prstGeom>
        </p:spPr>
      </p:pic>
      <p:pic>
        <p:nvPicPr>
          <p:cNvPr id="50" name="Picture 39">
            <a:extLst>
              <a:ext uri="{FF2B5EF4-FFF2-40B4-BE49-F238E27FC236}">
                <a16:creationId xmlns:a16="http://schemas.microsoft.com/office/drawing/2014/main" id="{EA223731-6A42-86AE-CE0F-266A372782B7}"/>
              </a:ext>
            </a:extLst>
          </p:cNvPr>
          <p:cNvPicPr>
            <a:picLocks noChangeAspect="1"/>
          </p:cNvPicPr>
          <p:nvPr/>
        </p:nvPicPr>
        <p:blipFill>
          <a:blip r:embed="rId3"/>
          <a:stretch>
            <a:fillRect/>
          </a:stretch>
        </p:blipFill>
        <p:spPr>
          <a:xfrm>
            <a:off x="11991515" y="5194506"/>
            <a:ext cx="523875" cy="647700"/>
          </a:xfrm>
          <a:prstGeom prst="rect">
            <a:avLst/>
          </a:prstGeom>
        </p:spPr>
      </p:pic>
      <p:pic>
        <p:nvPicPr>
          <p:cNvPr id="52" name="Picture 39">
            <a:extLst>
              <a:ext uri="{FF2B5EF4-FFF2-40B4-BE49-F238E27FC236}">
                <a16:creationId xmlns:a16="http://schemas.microsoft.com/office/drawing/2014/main" id="{10505775-E542-63A3-B915-F41FA29AB5E0}"/>
              </a:ext>
            </a:extLst>
          </p:cNvPr>
          <p:cNvPicPr>
            <a:picLocks noChangeAspect="1"/>
          </p:cNvPicPr>
          <p:nvPr/>
        </p:nvPicPr>
        <p:blipFill>
          <a:blip r:embed="rId3"/>
          <a:stretch>
            <a:fillRect/>
          </a:stretch>
        </p:blipFill>
        <p:spPr>
          <a:xfrm>
            <a:off x="11278676" y="5514055"/>
            <a:ext cx="523875" cy="647700"/>
          </a:xfrm>
          <a:prstGeom prst="rect">
            <a:avLst/>
          </a:prstGeom>
        </p:spPr>
      </p:pic>
    </p:spTree>
    <p:extLst>
      <p:ext uri="{BB962C8B-B14F-4D97-AF65-F5344CB8AC3E}">
        <p14:creationId xmlns:p14="http://schemas.microsoft.com/office/powerpoint/2010/main" val="288489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32FE-02F0-6BDD-C157-E88E1F707C64}"/>
              </a:ext>
            </a:extLst>
          </p:cNvPr>
          <p:cNvSpPr>
            <a:spLocks noGrp="1"/>
          </p:cNvSpPr>
          <p:nvPr>
            <p:ph type="title"/>
          </p:nvPr>
        </p:nvSpPr>
        <p:spPr/>
        <p:txBody>
          <a:bodyPr>
            <a:normAutofit fontScale="90000"/>
          </a:bodyPr>
          <a:lstStyle/>
          <a:p>
            <a:r>
              <a:rPr lang="en-US">
                <a:solidFill>
                  <a:srgbClr val="006345"/>
                </a:solidFill>
                <a:latin typeface="Arial"/>
                <a:cs typeface="Arial"/>
              </a:rPr>
              <a:t>Human Papillomavirus (HPV)</a:t>
            </a:r>
            <a:br>
              <a:rPr lang="en-US">
                <a:solidFill>
                  <a:srgbClr val="006345"/>
                </a:solidFill>
                <a:latin typeface="Arial"/>
                <a:cs typeface="Arial"/>
              </a:rPr>
            </a:br>
            <a:r>
              <a:rPr lang="en-US">
                <a:solidFill>
                  <a:srgbClr val="006345"/>
                </a:solidFill>
                <a:latin typeface="Arial"/>
                <a:cs typeface="Arial"/>
              </a:rPr>
              <a:t> </a:t>
            </a:r>
            <a:br>
              <a:rPr lang="en-US">
                <a:latin typeface="Arial"/>
                <a:cs typeface="Arial"/>
              </a:rPr>
            </a:br>
            <a:r>
              <a:rPr lang="en-US" sz="2800">
                <a:solidFill>
                  <a:srgbClr val="006345"/>
                </a:solidFill>
                <a:latin typeface="Arial"/>
                <a:cs typeface="Arial"/>
              </a:rPr>
              <a:t>Prevention:</a:t>
            </a:r>
            <a:r>
              <a:rPr lang="en-US">
                <a:solidFill>
                  <a:srgbClr val="006345"/>
                </a:solidFill>
                <a:latin typeface="Arial"/>
                <a:cs typeface="Arial"/>
              </a:rPr>
              <a:t> </a:t>
            </a:r>
            <a:r>
              <a:rPr lang="en-US" sz="2800">
                <a:solidFill>
                  <a:srgbClr val="006345"/>
                </a:solidFill>
                <a:latin typeface="Arial"/>
                <a:cs typeface="Arial"/>
              </a:rPr>
              <a:t>Vaccination</a:t>
            </a:r>
            <a:r>
              <a:rPr lang="en-US">
                <a:solidFill>
                  <a:srgbClr val="006345"/>
                </a:solidFill>
                <a:latin typeface="Arial"/>
                <a:cs typeface="Arial"/>
              </a:rPr>
              <a:t> </a:t>
            </a:r>
          </a:p>
        </p:txBody>
      </p:sp>
      <p:sp>
        <p:nvSpPr>
          <p:cNvPr id="3" name="Content Placeholder 2">
            <a:extLst>
              <a:ext uri="{FF2B5EF4-FFF2-40B4-BE49-F238E27FC236}">
                <a16:creationId xmlns:a16="http://schemas.microsoft.com/office/drawing/2014/main" id="{08457F8C-43B9-E55C-2228-6CF116AD6B0F}"/>
              </a:ext>
            </a:extLst>
          </p:cNvPr>
          <p:cNvSpPr>
            <a:spLocks noGrp="1"/>
          </p:cNvSpPr>
          <p:nvPr>
            <p:ph idx="1"/>
          </p:nvPr>
        </p:nvSpPr>
        <p:spPr>
          <a:xfrm>
            <a:off x="838200" y="2729379"/>
            <a:ext cx="10478730" cy="4007209"/>
          </a:xfrm>
        </p:spPr>
        <p:txBody>
          <a:bodyPr vert="horz" lIns="91440" tIns="45720" rIns="91440" bIns="45720" rtlCol="0" anchor="t">
            <a:normAutofit/>
          </a:bodyPr>
          <a:lstStyle/>
          <a:p>
            <a:pPr marL="457200" indent="-457200" algn="l"/>
            <a:r>
              <a:rPr lang="en-US">
                <a:latin typeface="Arial"/>
                <a:cs typeface="Arial"/>
              </a:rPr>
              <a:t>Vaccination is the best prevention against HPV</a:t>
            </a:r>
            <a:endParaRPr lang="en-US"/>
          </a:p>
          <a:p>
            <a:pPr marL="457200" indent="-457200" algn="l"/>
            <a:endParaRPr lang="en-US">
              <a:latin typeface="Arial"/>
              <a:cs typeface="Arial"/>
            </a:endParaRPr>
          </a:p>
          <a:p>
            <a:pPr marL="457200" indent="-457200" algn="l"/>
            <a:r>
              <a:rPr lang="en-US">
                <a:latin typeface="Arial"/>
                <a:cs typeface="Arial"/>
              </a:rPr>
              <a:t>Current vaccine products reduce the risk of both cancer and genital warts</a:t>
            </a:r>
            <a:endParaRPr lang="en-US"/>
          </a:p>
          <a:p>
            <a:pPr marL="457200" indent="-457200" algn="l"/>
            <a:endParaRPr lang="en-US"/>
          </a:p>
          <a:p>
            <a:pPr marL="457200" indent="-457200" algn="l"/>
            <a:r>
              <a:rPr lang="en-US">
                <a:latin typeface="Arial"/>
                <a:cs typeface="Arial"/>
              </a:rPr>
              <a:t>The HPV vaccine is offered routinely with the grade 7 vaccination campaign in schools</a:t>
            </a:r>
          </a:p>
        </p:txBody>
      </p:sp>
      <p:pic>
        <p:nvPicPr>
          <p:cNvPr id="13" name="Picture 13">
            <a:extLst>
              <a:ext uri="{FF2B5EF4-FFF2-40B4-BE49-F238E27FC236}">
                <a16:creationId xmlns:a16="http://schemas.microsoft.com/office/drawing/2014/main" id="{F79B5DC5-173D-473C-47E0-F45F0051800C}"/>
              </a:ext>
            </a:extLst>
          </p:cNvPr>
          <p:cNvPicPr>
            <a:picLocks noChangeAspect="1"/>
          </p:cNvPicPr>
          <p:nvPr/>
        </p:nvPicPr>
        <p:blipFill>
          <a:blip r:embed="rId3"/>
          <a:stretch>
            <a:fillRect/>
          </a:stretch>
        </p:blipFill>
        <p:spPr>
          <a:xfrm>
            <a:off x="11561353" y="4235860"/>
            <a:ext cx="523875" cy="647700"/>
          </a:xfrm>
          <a:prstGeom prst="rect">
            <a:avLst/>
          </a:prstGeom>
        </p:spPr>
      </p:pic>
      <p:pic>
        <p:nvPicPr>
          <p:cNvPr id="14" name="Picture 14">
            <a:extLst>
              <a:ext uri="{FF2B5EF4-FFF2-40B4-BE49-F238E27FC236}">
                <a16:creationId xmlns:a16="http://schemas.microsoft.com/office/drawing/2014/main" id="{4947E2BE-7F4C-41A8-5436-836CEC1E7482}"/>
              </a:ext>
            </a:extLst>
          </p:cNvPr>
          <p:cNvPicPr>
            <a:picLocks noChangeAspect="1"/>
          </p:cNvPicPr>
          <p:nvPr/>
        </p:nvPicPr>
        <p:blipFill>
          <a:blip r:embed="rId3"/>
          <a:stretch>
            <a:fillRect/>
          </a:stretch>
        </p:blipFill>
        <p:spPr>
          <a:xfrm>
            <a:off x="10946838" y="4653731"/>
            <a:ext cx="523875" cy="647700"/>
          </a:xfrm>
          <a:prstGeom prst="rect">
            <a:avLst/>
          </a:prstGeom>
        </p:spPr>
      </p:pic>
      <p:pic>
        <p:nvPicPr>
          <p:cNvPr id="15" name="Picture 15">
            <a:extLst>
              <a:ext uri="{FF2B5EF4-FFF2-40B4-BE49-F238E27FC236}">
                <a16:creationId xmlns:a16="http://schemas.microsoft.com/office/drawing/2014/main" id="{79F3B347-D9B3-D5BF-7032-95810E105EDC}"/>
              </a:ext>
            </a:extLst>
          </p:cNvPr>
          <p:cNvPicPr>
            <a:picLocks noChangeAspect="1"/>
          </p:cNvPicPr>
          <p:nvPr/>
        </p:nvPicPr>
        <p:blipFill>
          <a:blip r:embed="rId3"/>
          <a:stretch>
            <a:fillRect/>
          </a:stretch>
        </p:blipFill>
        <p:spPr>
          <a:xfrm>
            <a:off x="11770288" y="5391150"/>
            <a:ext cx="523875" cy="647700"/>
          </a:xfrm>
          <a:prstGeom prst="rect">
            <a:avLst/>
          </a:prstGeom>
        </p:spPr>
      </p:pic>
      <p:pic>
        <p:nvPicPr>
          <p:cNvPr id="18" name="Picture 18">
            <a:extLst>
              <a:ext uri="{FF2B5EF4-FFF2-40B4-BE49-F238E27FC236}">
                <a16:creationId xmlns:a16="http://schemas.microsoft.com/office/drawing/2014/main" id="{319794BB-FD03-97BE-9440-87886AB7EFE8}"/>
              </a:ext>
            </a:extLst>
          </p:cNvPr>
          <p:cNvPicPr>
            <a:picLocks noChangeAspect="1"/>
          </p:cNvPicPr>
          <p:nvPr/>
        </p:nvPicPr>
        <p:blipFill>
          <a:blip r:embed="rId3"/>
          <a:stretch>
            <a:fillRect/>
          </a:stretch>
        </p:blipFill>
        <p:spPr>
          <a:xfrm>
            <a:off x="10283159" y="6312923"/>
            <a:ext cx="523875" cy="647700"/>
          </a:xfrm>
          <a:prstGeom prst="rect">
            <a:avLst/>
          </a:prstGeom>
        </p:spPr>
      </p:pic>
      <p:pic>
        <p:nvPicPr>
          <p:cNvPr id="19" name="Picture 19">
            <a:extLst>
              <a:ext uri="{FF2B5EF4-FFF2-40B4-BE49-F238E27FC236}">
                <a16:creationId xmlns:a16="http://schemas.microsoft.com/office/drawing/2014/main" id="{C4F9D274-207A-E7D9-F450-2654CBCD8D22}"/>
              </a:ext>
            </a:extLst>
          </p:cNvPr>
          <p:cNvPicPr>
            <a:picLocks noChangeAspect="1"/>
          </p:cNvPicPr>
          <p:nvPr/>
        </p:nvPicPr>
        <p:blipFill>
          <a:blip r:embed="rId3"/>
          <a:stretch>
            <a:fillRect/>
          </a:stretch>
        </p:blipFill>
        <p:spPr>
          <a:xfrm>
            <a:off x="10123385" y="5624667"/>
            <a:ext cx="523875" cy="647700"/>
          </a:xfrm>
          <a:prstGeom prst="rect">
            <a:avLst/>
          </a:prstGeom>
        </p:spPr>
      </p:pic>
      <p:pic>
        <p:nvPicPr>
          <p:cNvPr id="20" name="Picture 20">
            <a:extLst>
              <a:ext uri="{FF2B5EF4-FFF2-40B4-BE49-F238E27FC236}">
                <a16:creationId xmlns:a16="http://schemas.microsoft.com/office/drawing/2014/main" id="{8D8E4F20-BA48-AC02-7271-5E2737D461D5}"/>
              </a:ext>
            </a:extLst>
          </p:cNvPr>
          <p:cNvPicPr>
            <a:picLocks noChangeAspect="1"/>
          </p:cNvPicPr>
          <p:nvPr/>
        </p:nvPicPr>
        <p:blipFill>
          <a:blip r:embed="rId3"/>
          <a:stretch>
            <a:fillRect/>
          </a:stretch>
        </p:blipFill>
        <p:spPr>
          <a:xfrm flipH="1">
            <a:off x="11249487" y="3424699"/>
            <a:ext cx="508512" cy="647700"/>
          </a:xfrm>
          <a:prstGeom prst="rect">
            <a:avLst/>
          </a:prstGeom>
        </p:spPr>
      </p:pic>
      <p:pic>
        <p:nvPicPr>
          <p:cNvPr id="21" name="Picture 21">
            <a:extLst>
              <a:ext uri="{FF2B5EF4-FFF2-40B4-BE49-F238E27FC236}">
                <a16:creationId xmlns:a16="http://schemas.microsoft.com/office/drawing/2014/main" id="{7D0BA6D9-5749-0E84-0A16-8B680610FF65}"/>
              </a:ext>
            </a:extLst>
          </p:cNvPr>
          <p:cNvPicPr>
            <a:picLocks noChangeAspect="1"/>
          </p:cNvPicPr>
          <p:nvPr/>
        </p:nvPicPr>
        <p:blipFill>
          <a:blip r:embed="rId3"/>
          <a:stretch>
            <a:fillRect/>
          </a:stretch>
        </p:blipFill>
        <p:spPr>
          <a:xfrm>
            <a:off x="11819450" y="6534150"/>
            <a:ext cx="523875" cy="647700"/>
          </a:xfrm>
          <a:prstGeom prst="rect">
            <a:avLst/>
          </a:prstGeom>
        </p:spPr>
      </p:pic>
      <p:pic>
        <p:nvPicPr>
          <p:cNvPr id="23" name="Picture 23">
            <a:extLst>
              <a:ext uri="{FF2B5EF4-FFF2-40B4-BE49-F238E27FC236}">
                <a16:creationId xmlns:a16="http://schemas.microsoft.com/office/drawing/2014/main" id="{1D9EB144-C6CA-58CC-5BB2-79E371302808}"/>
              </a:ext>
            </a:extLst>
          </p:cNvPr>
          <p:cNvPicPr>
            <a:picLocks noChangeAspect="1"/>
          </p:cNvPicPr>
          <p:nvPr/>
        </p:nvPicPr>
        <p:blipFill>
          <a:blip r:embed="rId3"/>
          <a:stretch>
            <a:fillRect/>
          </a:stretch>
        </p:blipFill>
        <p:spPr>
          <a:xfrm>
            <a:off x="11057450" y="5895053"/>
            <a:ext cx="523875" cy="647700"/>
          </a:xfrm>
          <a:prstGeom prst="rect">
            <a:avLst/>
          </a:prstGeom>
        </p:spPr>
      </p:pic>
      <p:pic>
        <p:nvPicPr>
          <p:cNvPr id="24" name="Picture 24">
            <a:extLst>
              <a:ext uri="{FF2B5EF4-FFF2-40B4-BE49-F238E27FC236}">
                <a16:creationId xmlns:a16="http://schemas.microsoft.com/office/drawing/2014/main" id="{2445D2DB-EF3E-93F1-5245-CEECB1CDB9E7}"/>
              </a:ext>
            </a:extLst>
          </p:cNvPr>
          <p:cNvPicPr>
            <a:picLocks noChangeAspect="1"/>
          </p:cNvPicPr>
          <p:nvPr/>
        </p:nvPicPr>
        <p:blipFill>
          <a:blip r:embed="rId3"/>
          <a:stretch>
            <a:fillRect/>
          </a:stretch>
        </p:blipFill>
        <p:spPr>
          <a:xfrm>
            <a:off x="11721127" y="2785601"/>
            <a:ext cx="523875" cy="647700"/>
          </a:xfrm>
          <a:prstGeom prst="rect">
            <a:avLst/>
          </a:prstGeom>
        </p:spPr>
      </p:pic>
      <p:pic>
        <p:nvPicPr>
          <p:cNvPr id="26" name="Picture 39">
            <a:extLst>
              <a:ext uri="{FF2B5EF4-FFF2-40B4-BE49-F238E27FC236}">
                <a16:creationId xmlns:a16="http://schemas.microsoft.com/office/drawing/2014/main" id="{00EB8F09-C8E1-BD6F-8A03-5F729E206AC9}"/>
              </a:ext>
            </a:extLst>
          </p:cNvPr>
          <p:cNvPicPr>
            <a:picLocks noChangeAspect="1"/>
          </p:cNvPicPr>
          <p:nvPr/>
        </p:nvPicPr>
        <p:blipFill>
          <a:blip r:embed="rId3"/>
          <a:stretch>
            <a:fillRect/>
          </a:stretch>
        </p:blipFill>
        <p:spPr>
          <a:xfrm>
            <a:off x="9250773" y="6214602"/>
            <a:ext cx="523875" cy="647700"/>
          </a:xfrm>
          <a:prstGeom prst="rect">
            <a:avLst/>
          </a:prstGeom>
        </p:spPr>
      </p:pic>
      <p:pic>
        <p:nvPicPr>
          <p:cNvPr id="28" name="Picture 39">
            <a:extLst>
              <a:ext uri="{FF2B5EF4-FFF2-40B4-BE49-F238E27FC236}">
                <a16:creationId xmlns:a16="http://schemas.microsoft.com/office/drawing/2014/main" id="{7184717F-9539-CCCF-2E6E-62012F88DE42}"/>
              </a:ext>
            </a:extLst>
          </p:cNvPr>
          <p:cNvPicPr>
            <a:picLocks noChangeAspect="1"/>
          </p:cNvPicPr>
          <p:nvPr/>
        </p:nvPicPr>
        <p:blipFill>
          <a:blip r:embed="rId3"/>
          <a:stretch>
            <a:fillRect/>
          </a:stretch>
        </p:blipFill>
        <p:spPr>
          <a:xfrm>
            <a:off x="8587095" y="6534151"/>
            <a:ext cx="523875" cy="647700"/>
          </a:xfrm>
          <a:prstGeom prst="rect">
            <a:avLst/>
          </a:prstGeom>
        </p:spPr>
      </p:pic>
      <p:pic>
        <p:nvPicPr>
          <p:cNvPr id="30" name="Picture 39">
            <a:extLst>
              <a:ext uri="{FF2B5EF4-FFF2-40B4-BE49-F238E27FC236}">
                <a16:creationId xmlns:a16="http://schemas.microsoft.com/office/drawing/2014/main" id="{E4D3AEB9-A887-FB12-A1ED-68B5EB66D78A}"/>
              </a:ext>
            </a:extLst>
          </p:cNvPr>
          <p:cNvPicPr>
            <a:picLocks noChangeAspect="1"/>
          </p:cNvPicPr>
          <p:nvPr/>
        </p:nvPicPr>
        <p:blipFill>
          <a:blip r:embed="rId3"/>
          <a:stretch>
            <a:fillRect/>
          </a:stretch>
        </p:blipFill>
        <p:spPr>
          <a:xfrm>
            <a:off x="11303257" y="1937571"/>
            <a:ext cx="523875" cy="647700"/>
          </a:xfrm>
          <a:prstGeom prst="rect">
            <a:avLst/>
          </a:prstGeom>
        </p:spPr>
      </p:pic>
      <p:pic>
        <p:nvPicPr>
          <p:cNvPr id="32" name="Picture 39">
            <a:extLst>
              <a:ext uri="{FF2B5EF4-FFF2-40B4-BE49-F238E27FC236}">
                <a16:creationId xmlns:a16="http://schemas.microsoft.com/office/drawing/2014/main" id="{9457479E-0407-A779-E402-C77D693233BC}"/>
              </a:ext>
            </a:extLst>
          </p:cNvPr>
          <p:cNvPicPr>
            <a:picLocks noChangeAspect="1"/>
          </p:cNvPicPr>
          <p:nvPr/>
        </p:nvPicPr>
        <p:blipFill>
          <a:blip r:embed="rId3"/>
          <a:stretch>
            <a:fillRect/>
          </a:stretch>
        </p:blipFill>
        <p:spPr>
          <a:xfrm>
            <a:off x="11819451" y="1298474"/>
            <a:ext cx="523875" cy="647700"/>
          </a:xfrm>
          <a:prstGeom prst="rect">
            <a:avLst/>
          </a:prstGeom>
        </p:spPr>
      </p:pic>
    </p:spTree>
    <p:extLst>
      <p:ext uri="{BB962C8B-B14F-4D97-AF65-F5344CB8AC3E}">
        <p14:creationId xmlns:p14="http://schemas.microsoft.com/office/powerpoint/2010/main" val="1321350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C497-BA13-1794-A0AC-6F8BA09CBFDE}"/>
              </a:ext>
            </a:extLst>
          </p:cNvPr>
          <p:cNvSpPr>
            <a:spLocks noGrp="1"/>
          </p:cNvSpPr>
          <p:nvPr>
            <p:ph type="title"/>
          </p:nvPr>
        </p:nvSpPr>
        <p:spPr>
          <a:xfrm>
            <a:off x="838200" y="676184"/>
            <a:ext cx="10515600" cy="1325563"/>
          </a:xfrm>
        </p:spPr>
        <p:txBody>
          <a:bodyPr>
            <a:normAutofit fontScale="90000"/>
          </a:bodyPr>
          <a:lstStyle/>
          <a:p>
            <a:r>
              <a:rPr lang="en-US">
                <a:solidFill>
                  <a:srgbClr val="006345"/>
                </a:solidFill>
                <a:latin typeface="Arial"/>
                <a:cs typeface="Arial"/>
              </a:rPr>
              <a:t>Herpes</a:t>
            </a:r>
            <a:br>
              <a:rPr lang="en-US">
                <a:solidFill>
                  <a:srgbClr val="006345"/>
                </a:solidFill>
                <a:latin typeface="Arial"/>
                <a:cs typeface="Arial"/>
              </a:rPr>
            </a:br>
            <a:br>
              <a:rPr lang="en-US">
                <a:latin typeface="Arial"/>
                <a:cs typeface="Arial"/>
              </a:rPr>
            </a:br>
            <a:r>
              <a:rPr lang="en-US" sz="2800">
                <a:solidFill>
                  <a:srgbClr val="006345"/>
                </a:solidFill>
                <a:latin typeface="Arial"/>
                <a:cs typeface="Arial"/>
              </a:rPr>
              <a:t>Virus: Herpes Simplex Virus 1 and 2</a:t>
            </a:r>
            <a:r>
              <a:rPr lang="en-US" sz="2800">
                <a:latin typeface="Arial"/>
                <a:cs typeface="Arial"/>
              </a:rPr>
              <a:t> </a:t>
            </a:r>
            <a:endParaRPr lang="en-US" sz="2800"/>
          </a:p>
        </p:txBody>
      </p:sp>
      <p:sp>
        <p:nvSpPr>
          <p:cNvPr id="3" name="Content Placeholder 2">
            <a:extLst>
              <a:ext uri="{FF2B5EF4-FFF2-40B4-BE49-F238E27FC236}">
                <a16:creationId xmlns:a16="http://schemas.microsoft.com/office/drawing/2014/main" id="{8B6BB39C-797C-61C3-E129-84C1328026D8}"/>
              </a:ext>
            </a:extLst>
          </p:cNvPr>
          <p:cNvSpPr>
            <a:spLocks noGrp="1"/>
          </p:cNvSpPr>
          <p:nvPr>
            <p:ph idx="1"/>
          </p:nvPr>
        </p:nvSpPr>
        <p:spPr>
          <a:xfrm>
            <a:off x="838200" y="2238189"/>
            <a:ext cx="10515600" cy="3933468"/>
          </a:xfrm>
        </p:spPr>
        <p:txBody>
          <a:bodyPr vert="horz" lIns="91440" tIns="45720" rIns="91440" bIns="45720" rtlCol="0" anchor="t">
            <a:normAutofit/>
          </a:bodyPr>
          <a:lstStyle/>
          <a:p>
            <a:pPr marL="0" indent="0">
              <a:buNone/>
            </a:pPr>
            <a:r>
              <a:rPr lang="en-US">
                <a:latin typeface="Arial"/>
                <a:cs typeface="Arial"/>
              </a:rPr>
              <a:t>Herpes Simplex Virus (HSV) is not curable and does not resolve on its own </a:t>
            </a:r>
            <a:endParaRPr lang="en-US"/>
          </a:p>
          <a:p>
            <a:pPr marL="0" indent="0">
              <a:buNone/>
            </a:pPr>
            <a:endParaRPr lang="en-US"/>
          </a:p>
          <a:p>
            <a:pPr marL="0" indent="0">
              <a:buNone/>
            </a:pPr>
            <a:endParaRPr lang="en-US"/>
          </a:p>
        </p:txBody>
      </p:sp>
      <p:graphicFrame>
        <p:nvGraphicFramePr>
          <p:cNvPr id="4" name="Table 4">
            <a:extLst>
              <a:ext uri="{FF2B5EF4-FFF2-40B4-BE49-F238E27FC236}">
                <a16:creationId xmlns:a16="http://schemas.microsoft.com/office/drawing/2014/main" id="{F1DD047B-4F43-04F6-8E0A-20151B3CD3D4}"/>
              </a:ext>
            </a:extLst>
          </p:cNvPr>
          <p:cNvGraphicFramePr>
            <a:graphicFrameLocks noGrp="1"/>
          </p:cNvGraphicFramePr>
          <p:nvPr>
            <p:extLst>
              <p:ext uri="{D42A27DB-BD31-4B8C-83A1-F6EECF244321}">
                <p14:modId xmlns:p14="http://schemas.microsoft.com/office/powerpoint/2010/main" val="3974151915"/>
              </p:ext>
            </p:extLst>
          </p:nvPr>
        </p:nvGraphicFramePr>
        <p:xfrm>
          <a:off x="1752182" y="3329741"/>
          <a:ext cx="8615361" cy="2950368"/>
        </p:xfrm>
        <a:graphic>
          <a:graphicData uri="http://schemas.openxmlformats.org/drawingml/2006/table">
            <a:tbl>
              <a:tblPr firstRow="1" bandRow="1">
                <a:tableStyleId>{5C22544A-7EE6-4342-B048-85BDC9FD1C3A}</a:tableStyleId>
              </a:tblPr>
              <a:tblGrid>
                <a:gridCol w="4329112">
                  <a:extLst>
                    <a:ext uri="{9D8B030D-6E8A-4147-A177-3AD203B41FA5}">
                      <a16:colId xmlns:a16="http://schemas.microsoft.com/office/drawing/2014/main" val="1858749548"/>
                    </a:ext>
                  </a:extLst>
                </a:gridCol>
                <a:gridCol w="4286249">
                  <a:extLst>
                    <a:ext uri="{9D8B030D-6E8A-4147-A177-3AD203B41FA5}">
                      <a16:colId xmlns:a16="http://schemas.microsoft.com/office/drawing/2014/main" val="848463095"/>
                    </a:ext>
                  </a:extLst>
                </a:gridCol>
              </a:tblGrid>
              <a:tr h="664368">
                <a:tc>
                  <a:txBody>
                    <a:bodyPr/>
                    <a:lstStyle/>
                    <a:p>
                      <a:pPr lvl="0" algn="ctr">
                        <a:buNone/>
                      </a:pPr>
                      <a:r>
                        <a:rPr lang="en-US" sz="2800" b="1" i="0" u="none" strike="noStrike" noProof="0">
                          <a:latin typeface="Calibri"/>
                        </a:rPr>
                        <a:t>HSV-1</a:t>
                      </a:r>
                      <a:endParaRPr lang="en-US" sz="2800" b="1"/>
                    </a:p>
                  </a:txBody>
                  <a:tcPr>
                    <a:solidFill>
                      <a:srgbClr val="006345"/>
                    </a:solidFill>
                  </a:tcPr>
                </a:tc>
                <a:tc>
                  <a:txBody>
                    <a:bodyPr/>
                    <a:lstStyle/>
                    <a:p>
                      <a:pPr lvl="0" algn="ctr">
                        <a:buNone/>
                      </a:pPr>
                      <a:r>
                        <a:rPr lang="en-US" sz="2800" b="1" i="0" u="none" strike="noStrike" noProof="0">
                          <a:latin typeface="Calibri"/>
                        </a:rPr>
                        <a:t>HSV-2</a:t>
                      </a:r>
                      <a:endParaRPr lang="en-US" sz="2800" b="1"/>
                    </a:p>
                  </a:txBody>
                  <a:tcPr>
                    <a:solidFill>
                      <a:srgbClr val="006345"/>
                    </a:solidFill>
                  </a:tcPr>
                </a:tc>
                <a:extLst>
                  <a:ext uri="{0D108BD9-81ED-4DB2-BD59-A6C34878D82A}">
                    <a16:rowId xmlns:a16="http://schemas.microsoft.com/office/drawing/2014/main" val="2299931069"/>
                  </a:ext>
                </a:extLst>
              </a:tr>
              <a:tr h="1056155">
                <a:tc>
                  <a:txBody>
                    <a:bodyPr/>
                    <a:lstStyle/>
                    <a:p>
                      <a:pPr lvl="0">
                        <a:buNone/>
                      </a:pPr>
                      <a:r>
                        <a:rPr lang="en-US" sz="2400" b="0" i="0" u="none" strike="noStrike" noProof="0">
                          <a:latin typeface="Arial"/>
                        </a:rPr>
                        <a:t>Primarily associated with </a:t>
                      </a:r>
                      <a:r>
                        <a:rPr lang="en-US" sz="2400" b="1" i="0" u="none" strike="noStrike" noProof="0">
                          <a:latin typeface="Arial"/>
                        </a:rPr>
                        <a:t>oral infection</a:t>
                      </a:r>
                      <a:r>
                        <a:rPr lang="en-US" sz="2400" b="0" i="0" u="none" strike="noStrike" noProof="0">
                          <a:latin typeface="Arial"/>
                        </a:rPr>
                        <a:t>.</a:t>
                      </a:r>
                      <a:endParaRPr lang="en-US" sz="2400"/>
                    </a:p>
                    <a:p>
                      <a:pPr lvl="0">
                        <a:buNone/>
                      </a:pPr>
                      <a:endParaRPr lang="en-US" sz="2400" b="0" i="0" u="none" strike="noStrike" noProof="0">
                        <a:latin typeface="Arial"/>
                      </a:endParaRPr>
                    </a:p>
                    <a:p>
                      <a:pPr lvl="0">
                        <a:buNone/>
                      </a:pPr>
                      <a:r>
                        <a:rPr lang="en-US" sz="2400" b="0" i="0" u="none" strike="noStrike" noProof="0">
                          <a:latin typeface="Arial"/>
                        </a:rPr>
                        <a:t>Example: cold sores</a:t>
                      </a:r>
                      <a:endParaRPr lang="en-US" sz="2400"/>
                    </a:p>
                  </a:txBody>
                  <a:tcPr>
                    <a:solidFill>
                      <a:srgbClr val="006345">
                        <a:alpha val="37000"/>
                      </a:srgbClr>
                    </a:solidFill>
                  </a:tcPr>
                </a:tc>
                <a:tc>
                  <a:txBody>
                    <a:bodyPr/>
                    <a:lstStyle/>
                    <a:p>
                      <a:pPr lvl="0">
                        <a:buNone/>
                      </a:pPr>
                      <a:r>
                        <a:rPr lang="en-US" sz="2400" b="0" i="0" u="none" strike="noStrike" noProof="0">
                          <a:latin typeface="Arial"/>
                        </a:rPr>
                        <a:t>Primarily associated with </a:t>
                      </a:r>
                      <a:r>
                        <a:rPr lang="en-US" sz="2400" b="1" i="0" u="none" strike="noStrike" noProof="0">
                          <a:latin typeface="Arial"/>
                        </a:rPr>
                        <a:t>genital infection</a:t>
                      </a:r>
                      <a:r>
                        <a:rPr lang="en-US" sz="2400" b="0" i="0" u="none" strike="noStrike" noProof="0">
                          <a:latin typeface="Arial"/>
                        </a:rPr>
                        <a:t>.</a:t>
                      </a:r>
                    </a:p>
                    <a:p>
                      <a:pPr lvl="0">
                        <a:buNone/>
                      </a:pPr>
                      <a:endParaRPr lang="en-US" sz="2400" b="0" i="0" u="none" strike="noStrike" noProof="0">
                        <a:latin typeface="Arial"/>
                      </a:endParaRPr>
                    </a:p>
                    <a:p>
                      <a:pPr lvl="0">
                        <a:buNone/>
                      </a:pPr>
                      <a:r>
                        <a:rPr lang="en-US" sz="2400" b="0" i="0" u="none" strike="noStrike" noProof="0">
                          <a:latin typeface="Arial"/>
                        </a:rPr>
                        <a:t>Example: genital ulcers (small blister-like sores on the penis, anus or vulva)</a:t>
                      </a:r>
                    </a:p>
                  </a:txBody>
                  <a:tcPr>
                    <a:solidFill>
                      <a:srgbClr val="006345">
                        <a:alpha val="37000"/>
                      </a:srgbClr>
                    </a:solidFill>
                  </a:tcPr>
                </a:tc>
                <a:extLst>
                  <a:ext uri="{0D108BD9-81ED-4DB2-BD59-A6C34878D82A}">
                    <a16:rowId xmlns:a16="http://schemas.microsoft.com/office/drawing/2014/main" val="2920884175"/>
                  </a:ext>
                </a:extLst>
              </a:tr>
            </a:tbl>
          </a:graphicData>
        </a:graphic>
      </p:graphicFrame>
      <p:pic>
        <p:nvPicPr>
          <p:cNvPr id="21" name="Picture 11" descr="A picture containing clipart&#10;&#10;Description automatically generated">
            <a:extLst>
              <a:ext uri="{FF2B5EF4-FFF2-40B4-BE49-F238E27FC236}">
                <a16:creationId xmlns:a16="http://schemas.microsoft.com/office/drawing/2014/main" id="{D93059CC-5553-1CDF-9E0B-CC7EB8257221}"/>
              </a:ext>
            </a:extLst>
          </p:cNvPr>
          <p:cNvPicPr>
            <a:picLocks noChangeAspect="1"/>
          </p:cNvPicPr>
          <p:nvPr/>
        </p:nvPicPr>
        <p:blipFill>
          <a:blip r:embed="rId3"/>
          <a:stretch>
            <a:fillRect/>
          </a:stretch>
        </p:blipFill>
        <p:spPr>
          <a:xfrm rot="4560000">
            <a:off x="10087466" y="6461928"/>
            <a:ext cx="561668" cy="527870"/>
          </a:xfrm>
          <a:prstGeom prst="rect">
            <a:avLst/>
          </a:prstGeom>
        </p:spPr>
      </p:pic>
      <p:pic>
        <p:nvPicPr>
          <p:cNvPr id="27" name="Picture 11" descr="A picture containing clipart&#10;&#10;Description automatically generated">
            <a:extLst>
              <a:ext uri="{FF2B5EF4-FFF2-40B4-BE49-F238E27FC236}">
                <a16:creationId xmlns:a16="http://schemas.microsoft.com/office/drawing/2014/main" id="{24B100C2-657E-70C5-D5EE-ED201D653F5D}"/>
              </a:ext>
            </a:extLst>
          </p:cNvPr>
          <p:cNvPicPr>
            <a:picLocks noChangeAspect="1"/>
          </p:cNvPicPr>
          <p:nvPr/>
        </p:nvPicPr>
        <p:blipFill>
          <a:blip r:embed="rId3"/>
          <a:stretch>
            <a:fillRect/>
          </a:stretch>
        </p:blipFill>
        <p:spPr>
          <a:xfrm rot="2220000">
            <a:off x="11916097" y="1744903"/>
            <a:ext cx="561668" cy="527870"/>
          </a:xfrm>
          <a:prstGeom prst="rect">
            <a:avLst/>
          </a:prstGeom>
        </p:spPr>
      </p:pic>
      <p:pic>
        <p:nvPicPr>
          <p:cNvPr id="29" name="Picture 11" descr="A picture containing clipart&#10;&#10;Description automatically generated">
            <a:extLst>
              <a:ext uri="{FF2B5EF4-FFF2-40B4-BE49-F238E27FC236}">
                <a16:creationId xmlns:a16="http://schemas.microsoft.com/office/drawing/2014/main" id="{78F42871-958E-CBAC-E14A-AE13E5F5987B}"/>
              </a:ext>
            </a:extLst>
          </p:cNvPr>
          <p:cNvPicPr>
            <a:picLocks noChangeAspect="1"/>
          </p:cNvPicPr>
          <p:nvPr/>
        </p:nvPicPr>
        <p:blipFill>
          <a:blip r:embed="rId3"/>
          <a:stretch>
            <a:fillRect/>
          </a:stretch>
        </p:blipFill>
        <p:spPr>
          <a:xfrm rot="6720000">
            <a:off x="11776496" y="2669474"/>
            <a:ext cx="561668" cy="527870"/>
          </a:xfrm>
          <a:prstGeom prst="rect">
            <a:avLst/>
          </a:prstGeom>
        </p:spPr>
      </p:pic>
      <p:pic>
        <p:nvPicPr>
          <p:cNvPr id="31" name="Picture 11" descr="A picture containing clipart&#10;&#10;Description automatically generated">
            <a:extLst>
              <a:ext uri="{FF2B5EF4-FFF2-40B4-BE49-F238E27FC236}">
                <a16:creationId xmlns:a16="http://schemas.microsoft.com/office/drawing/2014/main" id="{416C3046-CC10-828B-AC75-A9EBBE42689B}"/>
              </a:ext>
            </a:extLst>
          </p:cNvPr>
          <p:cNvPicPr>
            <a:picLocks noChangeAspect="1"/>
          </p:cNvPicPr>
          <p:nvPr/>
        </p:nvPicPr>
        <p:blipFill>
          <a:blip r:embed="rId3"/>
          <a:stretch>
            <a:fillRect/>
          </a:stretch>
        </p:blipFill>
        <p:spPr>
          <a:xfrm rot="4560000">
            <a:off x="11002883" y="6539908"/>
            <a:ext cx="561668" cy="527870"/>
          </a:xfrm>
          <a:prstGeom prst="rect">
            <a:avLst/>
          </a:prstGeom>
        </p:spPr>
      </p:pic>
      <p:pic>
        <p:nvPicPr>
          <p:cNvPr id="37" name="Picture 11" descr="A picture containing clipart&#10;&#10;Description automatically generated">
            <a:extLst>
              <a:ext uri="{FF2B5EF4-FFF2-40B4-BE49-F238E27FC236}">
                <a16:creationId xmlns:a16="http://schemas.microsoft.com/office/drawing/2014/main" id="{2283C624-2122-82C7-BD40-9591764E4D03}"/>
              </a:ext>
            </a:extLst>
          </p:cNvPr>
          <p:cNvPicPr>
            <a:picLocks noChangeAspect="1"/>
          </p:cNvPicPr>
          <p:nvPr/>
        </p:nvPicPr>
        <p:blipFill>
          <a:blip r:embed="rId3"/>
          <a:stretch>
            <a:fillRect/>
          </a:stretch>
        </p:blipFill>
        <p:spPr>
          <a:xfrm rot="5820000">
            <a:off x="10996442" y="4700937"/>
            <a:ext cx="561668" cy="527870"/>
          </a:xfrm>
          <a:prstGeom prst="rect">
            <a:avLst/>
          </a:prstGeom>
        </p:spPr>
      </p:pic>
      <p:pic>
        <p:nvPicPr>
          <p:cNvPr id="39" name="Picture 11" descr="A picture containing clipart&#10;&#10;Description automatically generated">
            <a:extLst>
              <a:ext uri="{FF2B5EF4-FFF2-40B4-BE49-F238E27FC236}">
                <a16:creationId xmlns:a16="http://schemas.microsoft.com/office/drawing/2014/main" id="{1BD92EB6-3C07-486E-B3D3-B30A1F13C32F}"/>
              </a:ext>
            </a:extLst>
          </p:cNvPr>
          <p:cNvPicPr>
            <a:picLocks noChangeAspect="1"/>
          </p:cNvPicPr>
          <p:nvPr/>
        </p:nvPicPr>
        <p:blipFill>
          <a:blip r:embed="rId3"/>
          <a:stretch>
            <a:fillRect/>
          </a:stretch>
        </p:blipFill>
        <p:spPr>
          <a:xfrm rot="4560000">
            <a:off x="11804891" y="4150246"/>
            <a:ext cx="561668" cy="527870"/>
          </a:xfrm>
          <a:prstGeom prst="rect">
            <a:avLst/>
          </a:prstGeom>
        </p:spPr>
      </p:pic>
      <p:pic>
        <p:nvPicPr>
          <p:cNvPr id="47" name="Picture 11" descr="A picture containing clipart&#10;&#10;Description automatically generated">
            <a:extLst>
              <a:ext uri="{FF2B5EF4-FFF2-40B4-BE49-F238E27FC236}">
                <a16:creationId xmlns:a16="http://schemas.microsoft.com/office/drawing/2014/main" id="{50321177-71A5-4EF8-B01D-9852A5238B6C}"/>
              </a:ext>
            </a:extLst>
          </p:cNvPr>
          <p:cNvPicPr>
            <a:picLocks noChangeAspect="1"/>
          </p:cNvPicPr>
          <p:nvPr/>
        </p:nvPicPr>
        <p:blipFill>
          <a:blip r:embed="rId3"/>
          <a:stretch>
            <a:fillRect/>
          </a:stretch>
        </p:blipFill>
        <p:spPr>
          <a:xfrm rot="4560000">
            <a:off x="11713095" y="5120927"/>
            <a:ext cx="561668" cy="527870"/>
          </a:xfrm>
          <a:prstGeom prst="rect">
            <a:avLst/>
          </a:prstGeom>
        </p:spPr>
      </p:pic>
      <p:pic>
        <p:nvPicPr>
          <p:cNvPr id="49" name="Picture 11" descr="A picture containing clipart&#10;&#10;Description automatically generated">
            <a:extLst>
              <a:ext uri="{FF2B5EF4-FFF2-40B4-BE49-F238E27FC236}">
                <a16:creationId xmlns:a16="http://schemas.microsoft.com/office/drawing/2014/main" id="{6D737A2F-2279-D2C8-9535-9EAF0FBB05CE}"/>
              </a:ext>
            </a:extLst>
          </p:cNvPr>
          <p:cNvPicPr>
            <a:picLocks noChangeAspect="1"/>
          </p:cNvPicPr>
          <p:nvPr/>
        </p:nvPicPr>
        <p:blipFill>
          <a:blip r:embed="rId3"/>
          <a:stretch>
            <a:fillRect/>
          </a:stretch>
        </p:blipFill>
        <p:spPr>
          <a:xfrm rot="2640000">
            <a:off x="10798355" y="5744598"/>
            <a:ext cx="561668" cy="527870"/>
          </a:xfrm>
          <a:prstGeom prst="rect">
            <a:avLst/>
          </a:prstGeom>
        </p:spPr>
      </p:pic>
      <p:pic>
        <p:nvPicPr>
          <p:cNvPr id="53" name="Picture 11" descr="A picture containing clipart&#10;&#10;Description automatically generated">
            <a:extLst>
              <a:ext uri="{FF2B5EF4-FFF2-40B4-BE49-F238E27FC236}">
                <a16:creationId xmlns:a16="http://schemas.microsoft.com/office/drawing/2014/main" id="{138B3087-E46B-88B5-715D-EB9C90F08D57}"/>
              </a:ext>
            </a:extLst>
          </p:cNvPr>
          <p:cNvPicPr>
            <a:picLocks noChangeAspect="1"/>
          </p:cNvPicPr>
          <p:nvPr/>
        </p:nvPicPr>
        <p:blipFill>
          <a:blip r:embed="rId3"/>
          <a:stretch>
            <a:fillRect/>
          </a:stretch>
        </p:blipFill>
        <p:spPr>
          <a:xfrm rot="5400000">
            <a:off x="11650287" y="6210443"/>
            <a:ext cx="561668" cy="527870"/>
          </a:xfrm>
          <a:prstGeom prst="rect">
            <a:avLst/>
          </a:prstGeom>
        </p:spPr>
      </p:pic>
      <p:pic>
        <p:nvPicPr>
          <p:cNvPr id="55" name="Picture 11" descr="A picture containing clipart&#10;&#10;Description automatically generated">
            <a:extLst>
              <a:ext uri="{FF2B5EF4-FFF2-40B4-BE49-F238E27FC236}">
                <a16:creationId xmlns:a16="http://schemas.microsoft.com/office/drawing/2014/main" id="{99B06545-85A9-AB43-7804-129DDD36904B}"/>
              </a:ext>
            </a:extLst>
          </p:cNvPr>
          <p:cNvPicPr>
            <a:picLocks noChangeAspect="1"/>
          </p:cNvPicPr>
          <p:nvPr/>
        </p:nvPicPr>
        <p:blipFill>
          <a:blip r:embed="rId3"/>
          <a:stretch>
            <a:fillRect/>
          </a:stretch>
        </p:blipFill>
        <p:spPr>
          <a:xfrm rot="6060000">
            <a:off x="11497972" y="3491993"/>
            <a:ext cx="561668" cy="527870"/>
          </a:xfrm>
          <a:prstGeom prst="rect">
            <a:avLst/>
          </a:prstGeom>
        </p:spPr>
      </p:pic>
    </p:spTree>
    <p:extLst>
      <p:ext uri="{BB962C8B-B14F-4D97-AF65-F5344CB8AC3E}">
        <p14:creationId xmlns:p14="http://schemas.microsoft.com/office/powerpoint/2010/main" val="378400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C497-BA13-1794-A0AC-6F8BA09CBFDE}"/>
              </a:ext>
            </a:extLst>
          </p:cNvPr>
          <p:cNvSpPr>
            <a:spLocks noGrp="1"/>
          </p:cNvSpPr>
          <p:nvPr>
            <p:ph type="title"/>
          </p:nvPr>
        </p:nvSpPr>
        <p:spPr/>
        <p:txBody>
          <a:bodyPr>
            <a:normAutofit fontScale="90000"/>
          </a:bodyPr>
          <a:lstStyle/>
          <a:p>
            <a:r>
              <a:rPr lang="en-US">
                <a:solidFill>
                  <a:srgbClr val="006345"/>
                </a:solidFill>
                <a:latin typeface="Arial"/>
                <a:cs typeface="Arial"/>
              </a:rPr>
              <a:t>Herpes</a:t>
            </a:r>
            <a:br>
              <a:rPr lang="en-US">
                <a:solidFill>
                  <a:srgbClr val="006345"/>
                </a:solidFill>
                <a:latin typeface="Arial"/>
                <a:cs typeface="Arial"/>
              </a:rPr>
            </a:br>
            <a:br>
              <a:rPr lang="en-US">
                <a:latin typeface="Arial"/>
                <a:cs typeface="Arial"/>
              </a:rPr>
            </a:br>
            <a:r>
              <a:rPr lang="en-US" sz="2800">
                <a:solidFill>
                  <a:srgbClr val="006345"/>
                </a:solidFill>
                <a:latin typeface="Arial"/>
                <a:cs typeface="Arial"/>
              </a:rPr>
              <a:t>Virus: Herpes Simplex Virus-2 </a:t>
            </a:r>
            <a:endParaRPr lang="en-US" sz="2800">
              <a:solidFill>
                <a:srgbClr val="006345"/>
              </a:solidFill>
            </a:endParaRPr>
          </a:p>
        </p:txBody>
      </p:sp>
      <p:sp>
        <p:nvSpPr>
          <p:cNvPr id="3" name="Content Placeholder 2">
            <a:extLst>
              <a:ext uri="{FF2B5EF4-FFF2-40B4-BE49-F238E27FC236}">
                <a16:creationId xmlns:a16="http://schemas.microsoft.com/office/drawing/2014/main" id="{8B6BB39C-797C-61C3-E129-84C1328026D8}"/>
              </a:ext>
            </a:extLst>
          </p:cNvPr>
          <p:cNvSpPr>
            <a:spLocks noGrp="1"/>
          </p:cNvSpPr>
          <p:nvPr>
            <p:ph idx="1"/>
          </p:nvPr>
        </p:nvSpPr>
        <p:spPr>
          <a:xfrm>
            <a:off x="795068" y="2650999"/>
            <a:ext cx="10558732" cy="4085589"/>
          </a:xfrm>
        </p:spPr>
        <p:txBody>
          <a:bodyPr vert="horz" lIns="91440" tIns="45720" rIns="91440" bIns="45720" rtlCol="0" anchor="t">
            <a:normAutofit/>
          </a:bodyPr>
          <a:lstStyle/>
          <a:p>
            <a:pPr algn="l"/>
            <a:r>
              <a:rPr lang="en-US">
                <a:latin typeface="Arial"/>
                <a:cs typeface="Arial"/>
              </a:rPr>
              <a:t>Symptoms can include:</a:t>
            </a:r>
            <a:endParaRPr lang="en-US"/>
          </a:p>
          <a:p>
            <a:pPr lvl="1"/>
            <a:r>
              <a:rPr lang="en-US">
                <a:latin typeface="Arial"/>
                <a:cs typeface="Arial"/>
              </a:rPr>
              <a:t>Small blisters on the genitals</a:t>
            </a:r>
          </a:p>
          <a:p>
            <a:pPr lvl="1"/>
            <a:r>
              <a:rPr lang="en-US">
                <a:latin typeface="Arial"/>
                <a:cs typeface="Arial"/>
              </a:rPr>
              <a:t>Genital pain and pain while urinating</a:t>
            </a:r>
          </a:p>
          <a:p>
            <a:pPr algn="l"/>
            <a:endParaRPr lang="en-US">
              <a:latin typeface="Arial"/>
              <a:cs typeface="Arial"/>
            </a:endParaRPr>
          </a:p>
          <a:p>
            <a:pPr algn="l"/>
            <a:r>
              <a:rPr lang="en-US">
                <a:latin typeface="Arial"/>
                <a:cs typeface="Arial"/>
              </a:rPr>
              <a:t>There are medications that can be taken to manage symptoms, reduce the number of outbreaks and reduce the severity of outbreaks experienced</a:t>
            </a:r>
            <a:endParaRPr lang="en-US"/>
          </a:p>
        </p:txBody>
      </p:sp>
      <p:pic>
        <p:nvPicPr>
          <p:cNvPr id="11" name="Picture 11" descr="A picture containing clipart&#10;&#10;Description automatically generated">
            <a:extLst>
              <a:ext uri="{FF2B5EF4-FFF2-40B4-BE49-F238E27FC236}">
                <a16:creationId xmlns:a16="http://schemas.microsoft.com/office/drawing/2014/main" id="{6EE936B0-F428-8307-3045-D8369389BCA5}"/>
              </a:ext>
            </a:extLst>
          </p:cNvPr>
          <p:cNvPicPr>
            <a:picLocks noChangeAspect="1"/>
          </p:cNvPicPr>
          <p:nvPr/>
        </p:nvPicPr>
        <p:blipFill>
          <a:blip r:embed="rId3"/>
          <a:stretch>
            <a:fillRect/>
          </a:stretch>
        </p:blipFill>
        <p:spPr>
          <a:xfrm rot="4560000">
            <a:off x="11197202" y="4904975"/>
            <a:ext cx="561668" cy="527870"/>
          </a:xfrm>
          <a:prstGeom prst="rect">
            <a:avLst/>
          </a:prstGeom>
        </p:spPr>
      </p:pic>
      <p:pic>
        <p:nvPicPr>
          <p:cNvPr id="15" name="Picture 11" descr="A picture containing clipart&#10;&#10;Description automatically generated">
            <a:extLst>
              <a:ext uri="{FF2B5EF4-FFF2-40B4-BE49-F238E27FC236}">
                <a16:creationId xmlns:a16="http://schemas.microsoft.com/office/drawing/2014/main" id="{592B7694-B3E9-9682-973C-E28E154F7D05}"/>
              </a:ext>
            </a:extLst>
          </p:cNvPr>
          <p:cNvPicPr>
            <a:picLocks noChangeAspect="1"/>
          </p:cNvPicPr>
          <p:nvPr/>
        </p:nvPicPr>
        <p:blipFill>
          <a:blip r:embed="rId3"/>
          <a:stretch>
            <a:fillRect/>
          </a:stretch>
        </p:blipFill>
        <p:spPr>
          <a:xfrm rot="1800000">
            <a:off x="8521157" y="6599648"/>
            <a:ext cx="561668" cy="527870"/>
          </a:xfrm>
          <a:prstGeom prst="rect">
            <a:avLst/>
          </a:prstGeom>
        </p:spPr>
      </p:pic>
      <p:pic>
        <p:nvPicPr>
          <p:cNvPr id="18" name="Picture 11" descr="A picture containing clipart&#10;&#10;Description automatically generated">
            <a:extLst>
              <a:ext uri="{FF2B5EF4-FFF2-40B4-BE49-F238E27FC236}">
                <a16:creationId xmlns:a16="http://schemas.microsoft.com/office/drawing/2014/main" id="{B86D1128-96E1-3FAF-39BD-CEC75689B3D1}"/>
              </a:ext>
            </a:extLst>
          </p:cNvPr>
          <p:cNvPicPr>
            <a:picLocks noChangeAspect="1"/>
          </p:cNvPicPr>
          <p:nvPr/>
        </p:nvPicPr>
        <p:blipFill>
          <a:blip r:embed="rId3"/>
          <a:stretch>
            <a:fillRect/>
          </a:stretch>
        </p:blipFill>
        <p:spPr>
          <a:xfrm rot="1500000">
            <a:off x="11768121" y="4440726"/>
            <a:ext cx="561668" cy="527870"/>
          </a:xfrm>
          <a:prstGeom prst="rect">
            <a:avLst/>
          </a:prstGeom>
        </p:spPr>
      </p:pic>
      <p:pic>
        <p:nvPicPr>
          <p:cNvPr id="20" name="Picture 11" descr="A picture containing clipart&#10;&#10;Description automatically generated">
            <a:extLst>
              <a:ext uri="{FF2B5EF4-FFF2-40B4-BE49-F238E27FC236}">
                <a16:creationId xmlns:a16="http://schemas.microsoft.com/office/drawing/2014/main" id="{0FC0DFEC-55B1-2C4A-E209-AC5FD064B97D}"/>
              </a:ext>
            </a:extLst>
          </p:cNvPr>
          <p:cNvPicPr>
            <a:picLocks noChangeAspect="1"/>
          </p:cNvPicPr>
          <p:nvPr/>
        </p:nvPicPr>
        <p:blipFill>
          <a:blip r:embed="rId3"/>
          <a:stretch>
            <a:fillRect/>
          </a:stretch>
        </p:blipFill>
        <p:spPr>
          <a:xfrm rot="3120000">
            <a:off x="9368495" y="5921363"/>
            <a:ext cx="561668" cy="527870"/>
          </a:xfrm>
          <a:prstGeom prst="rect">
            <a:avLst/>
          </a:prstGeom>
        </p:spPr>
      </p:pic>
      <p:pic>
        <p:nvPicPr>
          <p:cNvPr id="21" name="Picture 11" descr="A picture containing clipart&#10;&#10;Description automatically generated">
            <a:extLst>
              <a:ext uri="{FF2B5EF4-FFF2-40B4-BE49-F238E27FC236}">
                <a16:creationId xmlns:a16="http://schemas.microsoft.com/office/drawing/2014/main" id="{9A11F498-3FD7-EE03-773A-E328EB92053F}"/>
              </a:ext>
            </a:extLst>
          </p:cNvPr>
          <p:cNvPicPr>
            <a:picLocks noChangeAspect="1"/>
          </p:cNvPicPr>
          <p:nvPr/>
        </p:nvPicPr>
        <p:blipFill>
          <a:blip r:embed="rId3"/>
          <a:stretch>
            <a:fillRect/>
          </a:stretch>
        </p:blipFill>
        <p:spPr>
          <a:xfrm rot="4920000">
            <a:off x="11830269" y="5708948"/>
            <a:ext cx="561668" cy="527870"/>
          </a:xfrm>
          <a:prstGeom prst="rect">
            <a:avLst/>
          </a:prstGeom>
        </p:spPr>
      </p:pic>
      <p:pic>
        <p:nvPicPr>
          <p:cNvPr id="22" name="Picture 11" descr="A picture containing clipart&#10;&#10;Description automatically generated">
            <a:extLst>
              <a:ext uri="{FF2B5EF4-FFF2-40B4-BE49-F238E27FC236}">
                <a16:creationId xmlns:a16="http://schemas.microsoft.com/office/drawing/2014/main" id="{2CAE52AA-EC04-365F-8A07-F5A26C551966}"/>
              </a:ext>
            </a:extLst>
          </p:cNvPr>
          <p:cNvPicPr>
            <a:picLocks noChangeAspect="1"/>
          </p:cNvPicPr>
          <p:nvPr/>
        </p:nvPicPr>
        <p:blipFill>
          <a:blip r:embed="rId3"/>
          <a:stretch>
            <a:fillRect/>
          </a:stretch>
        </p:blipFill>
        <p:spPr>
          <a:xfrm rot="3120000">
            <a:off x="10601004" y="5629176"/>
            <a:ext cx="561668" cy="527870"/>
          </a:xfrm>
          <a:prstGeom prst="rect">
            <a:avLst/>
          </a:prstGeom>
        </p:spPr>
      </p:pic>
      <p:pic>
        <p:nvPicPr>
          <p:cNvPr id="24" name="Picture 11" descr="A picture containing clipart&#10;&#10;Description automatically generated">
            <a:extLst>
              <a:ext uri="{FF2B5EF4-FFF2-40B4-BE49-F238E27FC236}">
                <a16:creationId xmlns:a16="http://schemas.microsoft.com/office/drawing/2014/main" id="{8CFF1059-B09C-C19D-D375-ED7B8813CD82}"/>
              </a:ext>
            </a:extLst>
          </p:cNvPr>
          <p:cNvPicPr>
            <a:picLocks noChangeAspect="1"/>
          </p:cNvPicPr>
          <p:nvPr/>
        </p:nvPicPr>
        <p:blipFill>
          <a:blip r:embed="rId3"/>
          <a:stretch>
            <a:fillRect/>
          </a:stretch>
        </p:blipFill>
        <p:spPr>
          <a:xfrm rot="3120000">
            <a:off x="10986412" y="6300508"/>
            <a:ext cx="561668" cy="527870"/>
          </a:xfrm>
          <a:prstGeom prst="rect">
            <a:avLst/>
          </a:prstGeom>
        </p:spPr>
      </p:pic>
      <p:pic>
        <p:nvPicPr>
          <p:cNvPr id="25" name="Picture 11" descr="A picture containing clipart&#10;&#10;Description automatically generated">
            <a:extLst>
              <a:ext uri="{FF2B5EF4-FFF2-40B4-BE49-F238E27FC236}">
                <a16:creationId xmlns:a16="http://schemas.microsoft.com/office/drawing/2014/main" id="{A3ADCD31-CD68-D2E3-C069-F3962F1F5B3D}"/>
              </a:ext>
            </a:extLst>
          </p:cNvPr>
          <p:cNvPicPr>
            <a:picLocks noChangeAspect="1"/>
          </p:cNvPicPr>
          <p:nvPr/>
        </p:nvPicPr>
        <p:blipFill>
          <a:blip r:embed="rId3"/>
          <a:stretch>
            <a:fillRect/>
          </a:stretch>
        </p:blipFill>
        <p:spPr>
          <a:xfrm rot="240000">
            <a:off x="10053042" y="6302593"/>
            <a:ext cx="561668" cy="527870"/>
          </a:xfrm>
          <a:prstGeom prst="rect">
            <a:avLst/>
          </a:prstGeom>
        </p:spPr>
      </p:pic>
      <p:pic>
        <p:nvPicPr>
          <p:cNvPr id="26" name="Picture 11" descr="A picture containing clipart&#10;&#10;Description automatically generated">
            <a:extLst>
              <a:ext uri="{FF2B5EF4-FFF2-40B4-BE49-F238E27FC236}">
                <a16:creationId xmlns:a16="http://schemas.microsoft.com/office/drawing/2014/main" id="{FF6FEC1F-BA73-04FF-2690-AC16BA27B1AB}"/>
              </a:ext>
            </a:extLst>
          </p:cNvPr>
          <p:cNvPicPr>
            <a:picLocks noChangeAspect="1"/>
          </p:cNvPicPr>
          <p:nvPr/>
        </p:nvPicPr>
        <p:blipFill>
          <a:blip r:embed="rId3"/>
          <a:stretch>
            <a:fillRect/>
          </a:stretch>
        </p:blipFill>
        <p:spPr>
          <a:xfrm rot="3120000">
            <a:off x="11706438" y="6414134"/>
            <a:ext cx="561668" cy="527870"/>
          </a:xfrm>
          <a:prstGeom prst="rect">
            <a:avLst/>
          </a:prstGeom>
        </p:spPr>
      </p:pic>
    </p:spTree>
    <p:extLst>
      <p:ext uri="{BB962C8B-B14F-4D97-AF65-F5344CB8AC3E}">
        <p14:creationId xmlns:p14="http://schemas.microsoft.com/office/powerpoint/2010/main" val="78872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50C1-07F5-FCB2-7475-093F7541FC86}"/>
              </a:ext>
            </a:extLst>
          </p:cNvPr>
          <p:cNvSpPr>
            <a:spLocks noGrp="1"/>
          </p:cNvSpPr>
          <p:nvPr>
            <p:ph type="title"/>
          </p:nvPr>
        </p:nvSpPr>
        <p:spPr/>
        <p:txBody>
          <a:bodyPr>
            <a:normAutofit fontScale="90000"/>
          </a:bodyPr>
          <a:lstStyle/>
          <a:p>
            <a:r>
              <a:rPr lang="en-US">
                <a:solidFill>
                  <a:srgbClr val="006345"/>
                </a:solidFill>
                <a:latin typeface="Arial"/>
                <a:cs typeface="Arial"/>
              </a:rPr>
              <a:t>Hepatitis </a:t>
            </a:r>
            <a:br>
              <a:rPr lang="en-US">
                <a:solidFill>
                  <a:srgbClr val="006345"/>
                </a:solidFill>
                <a:latin typeface="Arial"/>
                <a:cs typeface="Arial"/>
              </a:rPr>
            </a:br>
            <a:br>
              <a:rPr lang="en-US">
                <a:latin typeface="Arial"/>
                <a:cs typeface="Arial"/>
              </a:rPr>
            </a:br>
            <a:r>
              <a:rPr lang="en-US" sz="2800">
                <a:solidFill>
                  <a:srgbClr val="006345"/>
                </a:solidFill>
                <a:latin typeface="Arial"/>
                <a:cs typeface="Arial"/>
              </a:rPr>
              <a:t>Subgroups: A, B, C</a:t>
            </a:r>
            <a:endParaRPr lang="en-US" sz="2800">
              <a:solidFill>
                <a:srgbClr val="006345"/>
              </a:solidFill>
            </a:endParaRPr>
          </a:p>
        </p:txBody>
      </p:sp>
      <p:sp>
        <p:nvSpPr>
          <p:cNvPr id="3" name="Content Placeholder 2">
            <a:extLst>
              <a:ext uri="{FF2B5EF4-FFF2-40B4-BE49-F238E27FC236}">
                <a16:creationId xmlns:a16="http://schemas.microsoft.com/office/drawing/2014/main" id="{7BA5E97D-05C3-1EB5-01E9-F0B076178241}"/>
              </a:ext>
            </a:extLst>
          </p:cNvPr>
          <p:cNvSpPr>
            <a:spLocks noGrp="1"/>
          </p:cNvSpPr>
          <p:nvPr>
            <p:ph idx="1"/>
          </p:nvPr>
        </p:nvSpPr>
        <p:spPr>
          <a:xfrm>
            <a:off x="1317522" y="2557778"/>
            <a:ext cx="10036278" cy="4178810"/>
          </a:xfrm>
        </p:spPr>
        <p:txBody>
          <a:bodyPr vert="horz" lIns="91440" tIns="45720" rIns="91440" bIns="45720" rtlCol="0" anchor="t">
            <a:normAutofit/>
          </a:bodyPr>
          <a:lstStyle/>
          <a:p>
            <a:pPr marL="0" indent="0">
              <a:buNone/>
            </a:pPr>
            <a:r>
              <a:rPr lang="en-US">
                <a:latin typeface="Arial"/>
                <a:cs typeface="Arial"/>
              </a:rPr>
              <a:t>Hepatitis is a virus that affects the liver </a:t>
            </a:r>
          </a:p>
          <a:p>
            <a:pPr marL="0" indent="0" algn="l">
              <a:buNone/>
            </a:pPr>
            <a:endParaRPr lang="en-US">
              <a:latin typeface="Arial"/>
              <a:cs typeface="Arial"/>
            </a:endParaRPr>
          </a:p>
          <a:p>
            <a:pPr marL="0" indent="0" algn="l">
              <a:buNone/>
            </a:pPr>
            <a:endParaRPr lang="en-US">
              <a:latin typeface="Arial"/>
              <a:cs typeface="Arial"/>
            </a:endParaRPr>
          </a:p>
          <a:p>
            <a:pPr marL="0" indent="0" algn="l">
              <a:buNone/>
            </a:pPr>
            <a:endParaRPr lang="en-US">
              <a:latin typeface="Arial"/>
              <a:cs typeface="Arial"/>
            </a:endParaRPr>
          </a:p>
          <a:p>
            <a:pPr marL="0" indent="0" algn="l">
              <a:buNone/>
            </a:pPr>
            <a:endParaRPr lang="en-US">
              <a:latin typeface="Arial"/>
              <a:cs typeface="Arial"/>
            </a:endParaRPr>
          </a:p>
          <a:p>
            <a:pPr marL="457200" indent="-457200" algn="l">
              <a:lnSpc>
                <a:spcPct val="100000"/>
              </a:lnSpc>
              <a:spcBef>
                <a:spcPct val="20000"/>
              </a:spcBef>
              <a:spcAft>
                <a:spcPct val="0"/>
              </a:spcAft>
            </a:pPr>
            <a:endParaRPr lang="en-CA" sz="2800">
              <a:latin typeface="Arial"/>
              <a:cs typeface="Arial"/>
            </a:endParaRPr>
          </a:p>
          <a:p>
            <a:pPr marL="0" indent="0">
              <a:buNone/>
            </a:pPr>
            <a:endParaRPr lang="en-US"/>
          </a:p>
        </p:txBody>
      </p:sp>
      <p:graphicFrame>
        <p:nvGraphicFramePr>
          <p:cNvPr id="6" name="Table 6">
            <a:extLst>
              <a:ext uri="{FF2B5EF4-FFF2-40B4-BE49-F238E27FC236}">
                <a16:creationId xmlns:a16="http://schemas.microsoft.com/office/drawing/2014/main" id="{7E820A95-F2C7-9E17-91A4-FBB566874C62}"/>
              </a:ext>
            </a:extLst>
          </p:cNvPr>
          <p:cNvGraphicFramePr>
            <a:graphicFrameLocks noGrp="1"/>
          </p:cNvGraphicFramePr>
          <p:nvPr>
            <p:extLst>
              <p:ext uri="{D42A27DB-BD31-4B8C-83A1-F6EECF244321}">
                <p14:modId xmlns:p14="http://schemas.microsoft.com/office/powerpoint/2010/main" val="3256897968"/>
              </p:ext>
            </p:extLst>
          </p:nvPr>
        </p:nvGraphicFramePr>
        <p:xfrm>
          <a:off x="1225089" y="3410912"/>
          <a:ext cx="9895708" cy="2458565"/>
        </p:xfrm>
        <a:graphic>
          <a:graphicData uri="http://schemas.openxmlformats.org/drawingml/2006/table">
            <a:tbl>
              <a:tblPr firstRow="1" bandRow="1">
                <a:tableStyleId>{5C22544A-7EE6-4342-B048-85BDC9FD1C3A}</a:tableStyleId>
              </a:tblPr>
              <a:tblGrid>
                <a:gridCol w="3509271">
                  <a:extLst>
                    <a:ext uri="{9D8B030D-6E8A-4147-A177-3AD203B41FA5}">
                      <a16:colId xmlns:a16="http://schemas.microsoft.com/office/drawing/2014/main" val="2987024900"/>
                    </a:ext>
                  </a:extLst>
                </a:gridCol>
                <a:gridCol w="3204117">
                  <a:extLst>
                    <a:ext uri="{9D8B030D-6E8A-4147-A177-3AD203B41FA5}">
                      <a16:colId xmlns:a16="http://schemas.microsoft.com/office/drawing/2014/main" val="1102103781"/>
                    </a:ext>
                  </a:extLst>
                </a:gridCol>
                <a:gridCol w="3182320">
                  <a:extLst>
                    <a:ext uri="{9D8B030D-6E8A-4147-A177-3AD203B41FA5}">
                      <a16:colId xmlns:a16="http://schemas.microsoft.com/office/drawing/2014/main" val="2277656776"/>
                    </a:ext>
                  </a:extLst>
                </a:gridCol>
              </a:tblGrid>
              <a:tr h="527547">
                <a:tc>
                  <a:txBody>
                    <a:bodyPr/>
                    <a:lstStyle/>
                    <a:p>
                      <a:pPr algn="ctr"/>
                      <a:r>
                        <a:rPr lang="en-US" sz="2800"/>
                        <a:t>Type A</a:t>
                      </a:r>
                    </a:p>
                  </a:txBody>
                  <a:tcPr>
                    <a:solidFill>
                      <a:srgbClr val="006345"/>
                    </a:solidFill>
                  </a:tcPr>
                </a:tc>
                <a:tc>
                  <a:txBody>
                    <a:bodyPr/>
                    <a:lstStyle/>
                    <a:p>
                      <a:pPr algn="ctr"/>
                      <a:r>
                        <a:rPr lang="en-US" sz="2800"/>
                        <a:t>Type B</a:t>
                      </a:r>
                    </a:p>
                  </a:txBody>
                  <a:tcPr>
                    <a:solidFill>
                      <a:srgbClr val="006345"/>
                    </a:solidFill>
                  </a:tcPr>
                </a:tc>
                <a:tc>
                  <a:txBody>
                    <a:bodyPr/>
                    <a:lstStyle/>
                    <a:p>
                      <a:pPr algn="ctr"/>
                      <a:r>
                        <a:rPr lang="en-US" sz="2800"/>
                        <a:t>Type C</a:t>
                      </a:r>
                    </a:p>
                  </a:txBody>
                  <a:tcPr>
                    <a:solidFill>
                      <a:srgbClr val="006345"/>
                    </a:solidFill>
                  </a:tcPr>
                </a:tc>
                <a:extLst>
                  <a:ext uri="{0D108BD9-81ED-4DB2-BD59-A6C34878D82A}">
                    <a16:rowId xmlns:a16="http://schemas.microsoft.com/office/drawing/2014/main" val="846368413"/>
                  </a:ext>
                </a:extLst>
              </a:tr>
              <a:tr h="1931018">
                <a:tc>
                  <a:txBody>
                    <a:bodyPr/>
                    <a:lstStyle/>
                    <a:p>
                      <a:pPr lvl="0">
                        <a:buNone/>
                      </a:pPr>
                      <a:r>
                        <a:rPr lang="en-CA" sz="2400" b="0" i="0" u="none" strike="noStrike" noProof="0">
                          <a:latin typeface="Arial"/>
                        </a:rPr>
                        <a:t>Fecal oral transmission (ingesting contaminated food or water often while travelling)</a:t>
                      </a:r>
                      <a:endParaRPr lang="en-US" sz="2400"/>
                    </a:p>
                  </a:txBody>
                  <a:tcPr>
                    <a:solidFill>
                      <a:srgbClr val="006345">
                        <a:alpha val="37000"/>
                      </a:srgbClr>
                    </a:solidFill>
                  </a:tcPr>
                </a:tc>
                <a:tc>
                  <a:txBody>
                    <a:bodyPr/>
                    <a:lstStyle/>
                    <a:p>
                      <a:pPr lvl="0">
                        <a:buNone/>
                      </a:pPr>
                      <a:r>
                        <a:rPr lang="en-US" sz="2400" b="0" i="0" u="none" strike="noStrike" noProof="0">
                          <a:latin typeface="Arial"/>
                        </a:rPr>
                        <a:t>Sexually transmitted</a:t>
                      </a:r>
                      <a:endParaRPr lang="en-US" sz="2400">
                        <a:latin typeface="Arial"/>
                      </a:endParaRPr>
                    </a:p>
                  </a:txBody>
                  <a:tcPr>
                    <a:solidFill>
                      <a:srgbClr val="006345">
                        <a:alpha val="37000"/>
                      </a:srgbClr>
                    </a:solidFill>
                  </a:tcPr>
                </a:tc>
                <a:tc>
                  <a:txBody>
                    <a:bodyPr/>
                    <a:lstStyle/>
                    <a:p>
                      <a:pPr lvl="0">
                        <a:buNone/>
                      </a:pPr>
                      <a:r>
                        <a:rPr lang="en-CA" sz="2400" b="0" i="0" u="none" strike="noStrike" noProof="0">
                          <a:solidFill>
                            <a:schemeClr val="tx1"/>
                          </a:solidFill>
                          <a:latin typeface="Arial"/>
                        </a:rPr>
                        <a:t>Transmitted through blood, usually spread through the sharing of needles</a:t>
                      </a:r>
                      <a:endParaRPr lang="en-US" sz="2400"/>
                    </a:p>
                  </a:txBody>
                  <a:tcPr>
                    <a:solidFill>
                      <a:srgbClr val="006345">
                        <a:alpha val="37000"/>
                      </a:srgbClr>
                    </a:solidFill>
                  </a:tcPr>
                </a:tc>
                <a:extLst>
                  <a:ext uri="{0D108BD9-81ED-4DB2-BD59-A6C34878D82A}">
                    <a16:rowId xmlns:a16="http://schemas.microsoft.com/office/drawing/2014/main" val="642563679"/>
                  </a:ext>
                </a:extLst>
              </a:tr>
            </a:tbl>
          </a:graphicData>
        </a:graphic>
      </p:graphicFrame>
      <p:pic>
        <p:nvPicPr>
          <p:cNvPr id="40" name="Picture 17" descr="Icon&#10;&#10;Description automatically generated">
            <a:extLst>
              <a:ext uri="{FF2B5EF4-FFF2-40B4-BE49-F238E27FC236}">
                <a16:creationId xmlns:a16="http://schemas.microsoft.com/office/drawing/2014/main" id="{175BFF33-CF15-157D-B37B-5F40EA5E1CEE}"/>
              </a:ext>
            </a:extLst>
          </p:cNvPr>
          <p:cNvPicPr>
            <a:picLocks noChangeAspect="1"/>
          </p:cNvPicPr>
          <p:nvPr/>
        </p:nvPicPr>
        <p:blipFill>
          <a:blip r:embed="rId3"/>
          <a:stretch>
            <a:fillRect/>
          </a:stretch>
        </p:blipFill>
        <p:spPr>
          <a:xfrm rot="1140000">
            <a:off x="9475176" y="325734"/>
            <a:ext cx="442146" cy="473485"/>
          </a:xfrm>
          <a:prstGeom prst="rect">
            <a:avLst/>
          </a:prstGeom>
        </p:spPr>
      </p:pic>
      <p:pic>
        <p:nvPicPr>
          <p:cNvPr id="42" name="Picture 17" descr="Icon&#10;&#10;Description automatically generated">
            <a:extLst>
              <a:ext uri="{FF2B5EF4-FFF2-40B4-BE49-F238E27FC236}">
                <a16:creationId xmlns:a16="http://schemas.microsoft.com/office/drawing/2014/main" id="{5293BFE2-2795-28FF-6E0B-ABD9E885071A}"/>
              </a:ext>
            </a:extLst>
          </p:cNvPr>
          <p:cNvPicPr>
            <a:picLocks noChangeAspect="1"/>
          </p:cNvPicPr>
          <p:nvPr/>
        </p:nvPicPr>
        <p:blipFill>
          <a:blip r:embed="rId3"/>
          <a:stretch>
            <a:fillRect/>
          </a:stretch>
        </p:blipFill>
        <p:spPr>
          <a:xfrm rot="1140000">
            <a:off x="10851692" y="30767"/>
            <a:ext cx="442146" cy="473485"/>
          </a:xfrm>
          <a:prstGeom prst="rect">
            <a:avLst/>
          </a:prstGeom>
        </p:spPr>
      </p:pic>
      <p:pic>
        <p:nvPicPr>
          <p:cNvPr id="44" name="Picture 17" descr="Icon&#10;&#10;Description automatically generated">
            <a:extLst>
              <a:ext uri="{FF2B5EF4-FFF2-40B4-BE49-F238E27FC236}">
                <a16:creationId xmlns:a16="http://schemas.microsoft.com/office/drawing/2014/main" id="{85E438FE-76BC-82CE-8849-DB80B3F8A0AF}"/>
              </a:ext>
            </a:extLst>
          </p:cNvPr>
          <p:cNvPicPr>
            <a:picLocks noChangeAspect="1"/>
          </p:cNvPicPr>
          <p:nvPr/>
        </p:nvPicPr>
        <p:blipFill>
          <a:blip r:embed="rId3"/>
          <a:stretch>
            <a:fillRect/>
          </a:stretch>
        </p:blipFill>
        <p:spPr>
          <a:xfrm rot="1140000" flipH="1" flipV="1">
            <a:off x="11689603" y="-255776"/>
            <a:ext cx="467337" cy="522031"/>
          </a:xfrm>
          <a:prstGeom prst="rect">
            <a:avLst/>
          </a:prstGeom>
        </p:spPr>
      </p:pic>
      <p:pic>
        <p:nvPicPr>
          <p:cNvPr id="46" name="Picture 17" descr="Icon&#10;&#10;Description automatically generated">
            <a:extLst>
              <a:ext uri="{FF2B5EF4-FFF2-40B4-BE49-F238E27FC236}">
                <a16:creationId xmlns:a16="http://schemas.microsoft.com/office/drawing/2014/main" id="{E3BFFED5-2BD4-07C8-11CE-F62F9A747016}"/>
              </a:ext>
            </a:extLst>
          </p:cNvPr>
          <p:cNvPicPr>
            <a:picLocks noChangeAspect="1"/>
          </p:cNvPicPr>
          <p:nvPr/>
        </p:nvPicPr>
        <p:blipFill>
          <a:blip r:embed="rId3"/>
          <a:stretch>
            <a:fillRect/>
          </a:stretch>
        </p:blipFill>
        <p:spPr>
          <a:xfrm rot="1140000">
            <a:off x="11724305" y="694444"/>
            <a:ext cx="442146" cy="473485"/>
          </a:xfrm>
          <a:prstGeom prst="rect">
            <a:avLst/>
          </a:prstGeom>
        </p:spPr>
      </p:pic>
      <p:pic>
        <p:nvPicPr>
          <p:cNvPr id="48" name="Picture 17" descr="Icon&#10;&#10;Description automatically generated">
            <a:extLst>
              <a:ext uri="{FF2B5EF4-FFF2-40B4-BE49-F238E27FC236}">
                <a16:creationId xmlns:a16="http://schemas.microsoft.com/office/drawing/2014/main" id="{4F6BD0E9-EBAB-E07B-C3BB-0DE775D4D01F}"/>
              </a:ext>
            </a:extLst>
          </p:cNvPr>
          <p:cNvPicPr>
            <a:picLocks noChangeAspect="1"/>
          </p:cNvPicPr>
          <p:nvPr/>
        </p:nvPicPr>
        <p:blipFill>
          <a:blip r:embed="rId3"/>
          <a:stretch>
            <a:fillRect/>
          </a:stretch>
        </p:blipFill>
        <p:spPr>
          <a:xfrm rot="1140000">
            <a:off x="11237609" y="2444586"/>
            <a:ext cx="442146" cy="473485"/>
          </a:xfrm>
          <a:prstGeom prst="rect">
            <a:avLst/>
          </a:prstGeom>
        </p:spPr>
      </p:pic>
      <p:pic>
        <p:nvPicPr>
          <p:cNvPr id="52" name="Picture 17" descr="Icon&#10;&#10;Description automatically generated">
            <a:extLst>
              <a:ext uri="{FF2B5EF4-FFF2-40B4-BE49-F238E27FC236}">
                <a16:creationId xmlns:a16="http://schemas.microsoft.com/office/drawing/2014/main" id="{7E7E3D86-6BE3-0BE7-FAF7-3A6DD11788E7}"/>
              </a:ext>
            </a:extLst>
          </p:cNvPr>
          <p:cNvPicPr>
            <a:picLocks noChangeAspect="1"/>
          </p:cNvPicPr>
          <p:nvPr/>
        </p:nvPicPr>
        <p:blipFill>
          <a:blip r:embed="rId3"/>
          <a:stretch>
            <a:fillRect/>
          </a:stretch>
        </p:blipFill>
        <p:spPr>
          <a:xfrm rot="1140000">
            <a:off x="11677602" y="1729289"/>
            <a:ext cx="442146" cy="473485"/>
          </a:xfrm>
          <a:prstGeom prst="rect">
            <a:avLst/>
          </a:prstGeom>
        </p:spPr>
      </p:pic>
      <p:pic>
        <p:nvPicPr>
          <p:cNvPr id="54" name="Picture 17" descr="Icon&#10;&#10;Description automatically generated">
            <a:extLst>
              <a:ext uri="{FF2B5EF4-FFF2-40B4-BE49-F238E27FC236}">
                <a16:creationId xmlns:a16="http://schemas.microsoft.com/office/drawing/2014/main" id="{7B264992-DF29-7C47-E407-1B2925F4738F}"/>
              </a:ext>
            </a:extLst>
          </p:cNvPr>
          <p:cNvPicPr>
            <a:picLocks noChangeAspect="1"/>
          </p:cNvPicPr>
          <p:nvPr/>
        </p:nvPicPr>
        <p:blipFill>
          <a:blip r:embed="rId3"/>
          <a:stretch>
            <a:fillRect/>
          </a:stretch>
        </p:blipFill>
        <p:spPr>
          <a:xfrm rot="1140000">
            <a:off x="10957388" y="775560"/>
            <a:ext cx="442146" cy="473485"/>
          </a:xfrm>
          <a:prstGeom prst="rect">
            <a:avLst/>
          </a:prstGeom>
        </p:spPr>
      </p:pic>
      <p:pic>
        <p:nvPicPr>
          <p:cNvPr id="58" name="Picture 17" descr="Icon&#10;&#10;Description automatically generated">
            <a:extLst>
              <a:ext uri="{FF2B5EF4-FFF2-40B4-BE49-F238E27FC236}">
                <a16:creationId xmlns:a16="http://schemas.microsoft.com/office/drawing/2014/main" id="{04C6E3DB-83E6-7260-54AA-22FD639865D0}"/>
              </a:ext>
            </a:extLst>
          </p:cNvPr>
          <p:cNvPicPr>
            <a:picLocks noChangeAspect="1"/>
          </p:cNvPicPr>
          <p:nvPr/>
        </p:nvPicPr>
        <p:blipFill>
          <a:blip r:embed="rId3"/>
          <a:stretch>
            <a:fillRect/>
          </a:stretch>
        </p:blipFill>
        <p:spPr>
          <a:xfrm rot="1140000">
            <a:off x="10101982" y="-264201"/>
            <a:ext cx="442146" cy="473485"/>
          </a:xfrm>
          <a:prstGeom prst="rect">
            <a:avLst/>
          </a:prstGeom>
        </p:spPr>
      </p:pic>
      <p:pic>
        <p:nvPicPr>
          <p:cNvPr id="60" name="Picture 17" descr="Icon&#10;&#10;Description automatically generated">
            <a:extLst>
              <a:ext uri="{FF2B5EF4-FFF2-40B4-BE49-F238E27FC236}">
                <a16:creationId xmlns:a16="http://schemas.microsoft.com/office/drawing/2014/main" id="{71F387C9-6F55-8228-0709-2F76F826A66E}"/>
              </a:ext>
            </a:extLst>
          </p:cNvPr>
          <p:cNvPicPr>
            <a:picLocks noChangeAspect="1"/>
          </p:cNvPicPr>
          <p:nvPr/>
        </p:nvPicPr>
        <p:blipFill>
          <a:blip r:embed="rId3"/>
          <a:stretch>
            <a:fillRect/>
          </a:stretch>
        </p:blipFill>
        <p:spPr>
          <a:xfrm rot="1140000">
            <a:off x="8688595" y="-202750"/>
            <a:ext cx="442146" cy="473485"/>
          </a:xfrm>
          <a:prstGeom prst="rect">
            <a:avLst/>
          </a:prstGeom>
        </p:spPr>
      </p:pic>
      <p:pic>
        <p:nvPicPr>
          <p:cNvPr id="64" name="Picture 17" descr="Icon&#10;&#10;Description automatically generated">
            <a:extLst>
              <a:ext uri="{FF2B5EF4-FFF2-40B4-BE49-F238E27FC236}">
                <a16:creationId xmlns:a16="http://schemas.microsoft.com/office/drawing/2014/main" id="{96F1625C-3BDF-4A68-ABA0-C252BD7009E9}"/>
              </a:ext>
            </a:extLst>
          </p:cNvPr>
          <p:cNvPicPr>
            <a:picLocks noChangeAspect="1"/>
          </p:cNvPicPr>
          <p:nvPr/>
        </p:nvPicPr>
        <p:blipFill>
          <a:blip r:embed="rId3"/>
          <a:stretch>
            <a:fillRect/>
          </a:stretch>
        </p:blipFill>
        <p:spPr>
          <a:xfrm rot="1140000">
            <a:off x="10101983" y="780476"/>
            <a:ext cx="442146" cy="473485"/>
          </a:xfrm>
          <a:prstGeom prst="rect">
            <a:avLst/>
          </a:prstGeom>
        </p:spPr>
      </p:pic>
      <p:pic>
        <p:nvPicPr>
          <p:cNvPr id="66" name="Picture 17" descr="Icon&#10;&#10;Description automatically generated">
            <a:extLst>
              <a:ext uri="{FF2B5EF4-FFF2-40B4-BE49-F238E27FC236}">
                <a16:creationId xmlns:a16="http://schemas.microsoft.com/office/drawing/2014/main" id="{C0A5B02F-28FF-1EEC-5918-A26AEA5F1438}"/>
              </a:ext>
            </a:extLst>
          </p:cNvPr>
          <p:cNvPicPr>
            <a:picLocks noChangeAspect="1"/>
          </p:cNvPicPr>
          <p:nvPr/>
        </p:nvPicPr>
        <p:blipFill>
          <a:blip r:embed="rId3"/>
          <a:stretch>
            <a:fillRect/>
          </a:stretch>
        </p:blipFill>
        <p:spPr>
          <a:xfrm rot="1140000">
            <a:off x="8012627" y="30766"/>
            <a:ext cx="442146" cy="473485"/>
          </a:xfrm>
          <a:prstGeom prst="rect">
            <a:avLst/>
          </a:prstGeom>
        </p:spPr>
      </p:pic>
      <p:pic>
        <p:nvPicPr>
          <p:cNvPr id="70" name="Picture 17" descr="Icon&#10;&#10;Description automatically generated">
            <a:extLst>
              <a:ext uri="{FF2B5EF4-FFF2-40B4-BE49-F238E27FC236}">
                <a16:creationId xmlns:a16="http://schemas.microsoft.com/office/drawing/2014/main" id="{82A53904-5DA1-F6BC-053D-61B284DB1BEA}"/>
              </a:ext>
            </a:extLst>
          </p:cNvPr>
          <p:cNvPicPr>
            <a:picLocks noChangeAspect="1"/>
          </p:cNvPicPr>
          <p:nvPr/>
        </p:nvPicPr>
        <p:blipFill>
          <a:blip r:embed="rId3"/>
          <a:stretch>
            <a:fillRect/>
          </a:stretch>
        </p:blipFill>
        <p:spPr>
          <a:xfrm rot="1140000">
            <a:off x="10950014" y="1554766"/>
            <a:ext cx="442146" cy="473485"/>
          </a:xfrm>
          <a:prstGeom prst="rect">
            <a:avLst/>
          </a:prstGeom>
        </p:spPr>
      </p:pic>
      <p:pic>
        <p:nvPicPr>
          <p:cNvPr id="76" name="Picture 17" descr="Icon&#10;&#10;Description automatically generated">
            <a:extLst>
              <a:ext uri="{FF2B5EF4-FFF2-40B4-BE49-F238E27FC236}">
                <a16:creationId xmlns:a16="http://schemas.microsoft.com/office/drawing/2014/main" id="{EA1829E6-307A-0DD6-FDA6-795186CDC86F}"/>
              </a:ext>
            </a:extLst>
          </p:cNvPr>
          <p:cNvPicPr>
            <a:picLocks noChangeAspect="1"/>
          </p:cNvPicPr>
          <p:nvPr/>
        </p:nvPicPr>
        <p:blipFill>
          <a:blip r:embed="rId3"/>
          <a:stretch>
            <a:fillRect/>
          </a:stretch>
        </p:blipFill>
        <p:spPr>
          <a:xfrm rot="1140000">
            <a:off x="11871788" y="2624024"/>
            <a:ext cx="442146" cy="473485"/>
          </a:xfrm>
          <a:prstGeom prst="rect">
            <a:avLst/>
          </a:prstGeom>
        </p:spPr>
      </p:pic>
    </p:spTree>
    <p:extLst>
      <p:ext uri="{BB962C8B-B14F-4D97-AF65-F5344CB8AC3E}">
        <p14:creationId xmlns:p14="http://schemas.microsoft.com/office/powerpoint/2010/main" val="398386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49E5-5404-F036-CA57-7795F2360AF5}"/>
              </a:ext>
            </a:extLst>
          </p:cNvPr>
          <p:cNvSpPr>
            <a:spLocks noGrp="1"/>
          </p:cNvSpPr>
          <p:nvPr>
            <p:ph type="title"/>
          </p:nvPr>
        </p:nvSpPr>
        <p:spPr/>
        <p:txBody>
          <a:bodyPr/>
          <a:lstStyle/>
          <a:p>
            <a:r>
              <a:rPr lang="en-US">
                <a:solidFill>
                  <a:srgbClr val="006345"/>
                </a:solidFill>
              </a:rPr>
              <a:t>Class Overview</a:t>
            </a:r>
            <a:r>
              <a:rPr lang="en-US">
                <a:latin typeface="Arial"/>
                <a:cs typeface="Arial"/>
              </a:rPr>
              <a:t> </a:t>
            </a:r>
            <a:endParaRPr lang="en-US"/>
          </a:p>
        </p:txBody>
      </p:sp>
      <p:sp>
        <p:nvSpPr>
          <p:cNvPr id="3" name="Content Placeholder 2">
            <a:extLst>
              <a:ext uri="{FF2B5EF4-FFF2-40B4-BE49-F238E27FC236}">
                <a16:creationId xmlns:a16="http://schemas.microsoft.com/office/drawing/2014/main" id="{62765390-CB25-4A49-647A-C9285D04A4A1}"/>
              </a:ext>
            </a:extLst>
          </p:cNvPr>
          <p:cNvSpPr>
            <a:spLocks noGrp="1"/>
          </p:cNvSpPr>
          <p:nvPr>
            <p:ph idx="1"/>
          </p:nvPr>
        </p:nvSpPr>
        <p:spPr/>
        <p:txBody>
          <a:bodyPr vert="horz" lIns="91440" tIns="45720" rIns="91440" bIns="45720" rtlCol="0" anchor="t">
            <a:normAutofit/>
          </a:bodyPr>
          <a:lstStyle/>
          <a:p>
            <a:pPr algn="l"/>
            <a:r>
              <a:rPr lang="en-US">
                <a:latin typeface="Arial"/>
                <a:cs typeface="Arial"/>
              </a:rPr>
              <a:t>Consent </a:t>
            </a:r>
          </a:p>
          <a:p>
            <a:pPr algn="l"/>
            <a:r>
              <a:rPr lang="en-US">
                <a:latin typeface="Arial"/>
                <a:cs typeface="Arial"/>
              </a:rPr>
              <a:t>Sexually Transmitted Infections (STI) </a:t>
            </a:r>
            <a:endParaRPr lang="en-US"/>
          </a:p>
          <a:p>
            <a:pPr algn="l"/>
            <a:r>
              <a:rPr lang="en-US">
                <a:latin typeface="Arial"/>
                <a:cs typeface="Arial"/>
              </a:rPr>
              <a:t>Prevention</a:t>
            </a:r>
          </a:p>
          <a:p>
            <a:pPr algn="l"/>
            <a:r>
              <a:rPr lang="en-US">
                <a:latin typeface="Arial"/>
                <a:cs typeface="Arial"/>
              </a:rPr>
              <a:t>Testing</a:t>
            </a:r>
          </a:p>
          <a:p>
            <a:pPr algn="l"/>
            <a:r>
              <a:rPr lang="en-US">
                <a:latin typeface="Arial"/>
                <a:cs typeface="Arial"/>
              </a:rPr>
              <a:t>Where to go for help</a:t>
            </a:r>
          </a:p>
          <a:p>
            <a:pPr lvl="1"/>
            <a:endParaRPr lang="en-US">
              <a:latin typeface="Arial"/>
              <a:cs typeface="Arial"/>
            </a:endParaRPr>
          </a:p>
        </p:txBody>
      </p:sp>
    </p:spTree>
    <p:extLst>
      <p:ext uri="{BB962C8B-B14F-4D97-AF65-F5344CB8AC3E}">
        <p14:creationId xmlns:p14="http://schemas.microsoft.com/office/powerpoint/2010/main" val="276845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50C1-07F5-FCB2-7475-093F7541FC86}"/>
              </a:ext>
            </a:extLst>
          </p:cNvPr>
          <p:cNvSpPr>
            <a:spLocks noGrp="1"/>
          </p:cNvSpPr>
          <p:nvPr>
            <p:ph type="title"/>
          </p:nvPr>
        </p:nvSpPr>
        <p:spPr>
          <a:xfrm>
            <a:off x="1366684" y="774507"/>
            <a:ext cx="10515600" cy="1325563"/>
          </a:xfrm>
        </p:spPr>
        <p:txBody>
          <a:bodyPr>
            <a:normAutofit fontScale="90000"/>
          </a:bodyPr>
          <a:lstStyle/>
          <a:p>
            <a:r>
              <a:rPr lang="en-US">
                <a:solidFill>
                  <a:srgbClr val="006345"/>
                </a:solidFill>
                <a:latin typeface="Arial"/>
                <a:cs typeface="Arial"/>
              </a:rPr>
              <a:t>Hepatitis </a:t>
            </a:r>
            <a:br>
              <a:rPr lang="en-US">
                <a:solidFill>
                  <a:srgbClr val="006345"/>
                </a:solidFill>
                <a:latin typeface="Arial"/>
                <a:cs typeface="Arial"/>
              </a:rPr>
            </a:br>
            <a:br>
              <a:rPr lang="en-US">
                <a:latin typeface="Arial"/>
                <a:cs typeface="Arial"/>
              </a:rPr>
            </a:br>
            <a:r>
              <a:rPr lang="en-US" sz="2800">
                <a:solidFill>
                  <a:srgbClr val="006345"/>
                </a:solidFill>
                <a:latin typeface="Arial"/>
                <a:cs typeface="Arial"/>
              </a:rPr>
              <a:t>Subgroup: B</a:t>
            </a:r>
            <a:endParaRPr lang="en-US" sz="2800">
              <a:solidFill>
                <a:srgbClr val="006345"/>
              </a:solidFill>
            </a:endParaRPr>
          </a:p>
        </p:txBody>
      </p:sp>
      <p:sp>
        <p:nvSpPr>
          <p:cNvPr id="3" name="Content Placeholder 2">
            <a:extLst>
              <a:ext uri="{FF2B5EF4-FFF2-40B4-BE49-F238E27FC236}">
                <a16:creationId xmlns:a16="http://schemas.microsoft.com/office/drawing/2014/main" id="{7BA5E97D-05C3-1EB5-01E9-F0B076178241}"/>
              </a:ext>
            </a:extLst>
          </p:cNvPr>
          <p:cNvSpPr>
            <a:spLocks noGrp="1"/>
          </p:cNvSpPr>
          <p:nvPr>
            <p:ph idx="1"/>
          </p:nvPr>
        </p:nvSpPr>
        <p:spPr>
          <a:xfrm>
            <a:off x="690717" y="2554067"/>
            <a:ext cx="10726622" cy="4059617"/>
          </a:xfrm>
        </p:spPr>
        <p:txBody>
          <a:bodyPr vert="horz" lIns="91440" tIns="45720" rIns="91440" bIns="45720" rtlCol="0" anchor="t">
            <a:normAutofit fontScale="92500" lnSpcReduction="10000"/>
          </a:bodyPr>
          <a:lstStyle/>
          <a:p>
            <a:pPr algn="l"/>
            <a:r>
              <a:rPr lang="en-US">
                <a:latin typeface="Arial"/>
                <a:cs typeface="Arial"/>
              </a:rPr>
              <a:t>Hepatitis B is transmitted through oral, anal or vaginal sex</a:t>
            </a:r>
            <a:endParaRPr lang="en-US"/>
          </a:p>
          <a:p>
            <a:pPr algn="l"/>
            <a:endParaRPr lang="en-US">
              <a:latin typeface="Arial"/>
              <a:cs typeface="Arial"/>
            </a:endParaRPr>
          </a:p>
          <a:p>
            <a:pPr algn="l"/>
            <a:r>
              <a:rPr lang="en-US">
                <a:latin typeface="Arial"/>
                <a:cs typeface="Arial"/>
              </a:rPr>
              <a:t> Symptoms can include:</a:t>
            </a:r>
            <a:endParaRPr lang="en-US"/>
          </a:p>
          <a:p>
            <a:pPr lvl="1"/>
            <a:r>
              <a:rPr lang="en-US">
                <a:latin typeface="Arial"/>
                <a:cs typeface="Arial"/>
              </a:rPr>
              <a:t> Flu-like symptoms</a:t>
            </a:r>
            <a:endParaRPr lang="en-US">
              <a:latin typeface="Calibri" panose="020F0502020204030204"/>
              <a:cs typeface="Calibri" panose="020F0502020204030204"/>
            </a:endParaRPr>
          </a:p>
          <a:p>
            <a:pPr lvl="1"/>
            <a:r>
              <a:rPr lang="en-US">
                <a:latin typeface="Arial"/>
                <a:cs typeface="Arial"/>
              </a:rPr>
              <a:t>Joint paint</a:t>
            </a:r>
            <a:endParaRPr lang="en-US">
              <a:latin typeface="Calibri" panose="020F0502020204030204"/>
              <a:cs typeface="Calibri"/>
            </a:endParaRPr>
          </a:p>
          <a:p>
            <a:pPr lvl="1"/>
            <a:r>
              <a:rPr lang="en-US">
                <a:latin typeface="Arial"/>
                <a:cs typeface="Arial"/>
              </a:rPr>
              <a:t>Jaundice (yellowing of the eyes and skin)</a:t>
            </a:r>
          </a:p>
          <a:p>
            <a:pPr marL="457200" lvl="1" indent="0" algn="l">
              <a:buNone/>
            </a:pPr>
            <a:endParaRPr lang="en-US">
              <a:latin typeface="Arial"/>
              <a:cs typeface="Arial"/>
            </a:endParaRPr>
          </a:p>
          <a:p>
            <a:pPr algn="l"/>
            <a:r>
              <a:rPr lang="en-US">
                <a:latin typeface="Arial"/>
                <a:cs typeface="Arial"/>
              </a:rPr>
              <a:t>Once infected, there is no cure</a:t>
            </a:r>
          </a:p>
          <a:p>
            <a:pPr algn="l"/>
            <a:endParaRPr lang="en-US">
              <a:latin typeface="Arial"/>
              <a:cs typeface="Arial"/>
            </a:endParaRPr>
          </a:p>
          <a:p>
            <a:pPr algn="l"/>
            <a:r>
              <a:rPr lang="en-US">
                <a:latin typeface="Arial"/>
                <a:cs typeface="Arial"/>
              </a:rPr>
              <a:t>Hepatitis B is a vaccine preventable disease</a:t>
            </a:r>
            <a:endParaRPr lang="en-US"/>
          </a:p>
          <a:p>
            <a:pPr algn="l"/>
            <a:endParaRPr lang="en-US">
              <a:latin typeface="Arial"/>
              <a:cs typeface="Arial"/>
            </a:endParaRPr>
          </a:p>
          <a:p>
            <a:pPr algn="l"/>
            <a:endParaRPr lang="en-US"/>
          </a:p>
          <a:p>
            <a:pPr marL="0" indent="0" algn="l">
              <a:buNone/>
            </a:pPr>
            <a:endParaRPr lang="en-US"/>
          </a:p>
          <a:p>
            <a:pPr marL="0" indent="0">
              <a:buNone/>
            </a:pPr>
            <a:endParaRPr lang="en-US"/>
          </a:p>
        </p:txBody>
      </p:sp>
      <p:pic>
        <p:nvPicPr>
          <p:cNvPr id="49" name="Picture 17" descr="Icon&#10;&#10;Description automatically generated">
            <a:extLst>
              <a:ext uri="{FF2B5EF4-FFF2-40B4-BE49-F238E27FC236}">
                <a16:creationId xmlns:a16="http://schemas.microsoft.com/office/drawing/2014/main" id="{68E46D26-A303-2524-7C36-FE2678BF62F4}"/>
              </a:ext>
            </a:extLst>
          </p:cNvPr>
          <p:cNvPicPr>
            <a:picLocks noChangeAspect="1"/>
          </p:cNvPicPr>
          <p:nvPr/>
        </p:nvPicPr>
        <p:blipFill>
          <a:blip r:embed="rId3"/>
          <a:stretch>
            <a:fillRect/>
          </a:stretch>
        </p:blipFill>
        <p:spPr>
          <a:xfrm rot="1140000">
            <a:off x="10077402" y="301154"/>
            <a:ext cx="442146" cy="473485"/>
          </a:xfrm>
          <a:prstGeom prst="rect">
            <a:avLst/>
          </a:prstGeom>
        </p:spPr>
      </p:pic>
      <p:pic>
        <p:nvPicPr>
          <p:cNvPr id="51" name="Picture 17" descr="Icon&#10;&#10;Description automatically generated">
            <a:extLst>
              <a:ext uri="{FF2B5EF4-FFF2-40B4-BE49-F238E27FC236}">
                <a16:creationId xmlns:a16="http://schemas.microsoft.com/office/drawing/2014/main" id="{B093158C-CE29-3880-55B7-994DD597D89D}"/>
              </a:ext>
            </a:extLst>
          </p:cNvPr>
          <p:cNvPicPr>
            <a:picLocks noChangeAspect="1"/>
          </p:cNvPicPr>
          <p:nvPr/>
        </p:nvPicPr>
        <p:blipFill>
          <a:blip r:embed="rId3"/>
          <a:stretch>
            <a:fillRect/>
          </a:stretch>
        </p:blipFill>
        <p:spPr>
          <a:xfrm rot="1140000">
            <a:off x="10519853" y="1394992"/>
            <a:ext cx="442146" cy="473485"/>
          </a:xfrm>
          <a:prstGeom prst="rect">
            <a:avLst/>
          </a:prstGeom>
        </p:spPr>
      </p:pic>
      <p:pic>
        <p:nvPicPr>
          <p:cNvPr id="53" name="Picture 17" descr="Icon&#10;&#10;Description automatically generated">
            <a:extLst>
              <a:ext uri="{FF2B5EF4-FFF2-40B4-BE49-F238E27FC236}">
                <a16:creationId xmlns:a16="http://schemas.microsoft.com/office/drawing/2014/main" id="{E3D53B6D-AA47-3069-E06A-412D53474FAA}"/>
              </a:ext>
            </a:extLst>
          </p:cNvPr>
          <p:cNvPicPr>
            <a:picLocks noChangeAspect="1"/>
          </p:cNvPicPr>
          <p:nvPr/>
        </p:nvPicPr>
        <p:blipFill>
          <a:blip r:embed="rId3"/>
          <a:stretch>
            <a:fillRect/>
          </a:stretch>
        </p:blipFill>
        <p:spPr>
          <a:xfrm rot="1140000">
            <a:off x="11183531" y="1935766"/>
            <a:ext cx="442146" cy="473485"/>
          </a:xfrm>
          <a:prstGeom prst="rect">
            <a:avLst/>
          </a:prstGeom>
        </p:spPr>
      </p:pic>
      <p:pic>
        <p:nvPicPr>
          <p:cNvPr id="55" name="Picture 17" descr="Icon&#10;&#10;Description automatically generated">
            <a:extLst>
              <a:ext uri="{FF2B5EF4-FFF2-40B4-BE49-F238E27FC236}">
                <a16:creationId xmlns:a16="http://schemas.microsoft.com/office/drawing/2014/main" id="{2268BEDB-A921-ED9B-4DFF-E11DE54FC7B8}"/>
              </a:ext>
            </a:extLst>
          </p:cNvPr>
          <p:cNvPicPr>
            <a:picLocks noChangeAspect="1"/>
          </p:cNvPicPr>
          <p:nvPr/>
        </p:nvPicPr>
        <p:blipFill>
          <a:blip r:embed="rId3"/>
          <a:stretch>
            <a:fillRect/>
          </a:stretch>
        </p:blipFill>
        <p:spPr>
          <a:xfrm rot="1140000">
            <a:off x="11085208" y="964831"/>
            <a:ext cx="442146" cy="473485"/>
          </a:xfrm>
          <a:prstGeom prst="rect">
            <a:avLst/>
          </a:prstGeom>
        </p:spPr>
      </p:pic>
      <p:pic>
        <p:nvPicPr>
          <p:cNvPr id="57" name="Picture 17" descr="Icon&#10;&#10;Description automatically generated">
            <a:extLst>
              <a:ext uri="{FF2B5EF4-FFF2-40B4-BE49-F238E27FC236}">
                <a16:creationId xmlns:a16="http://schemas.microsoft.com/office/drawing/2014/main" id="{1F4DB147-6964-A488-C953-62B50C423CE7}"/>
              </a:ext>
            </a:extLst>
          </p:cNvPr>
          <p:cNvPicPr>
            <a:picLocks noChangeAspect="1"/>
          </p:cNvPicPr>
          <p:nvPr/>
        </p:nvPicPr>
        <p:blipFill>
          <a:blip r:embed="rId3"/>
          <a:stretch>
            <a:fillRect/>
          </a:stretch>
        </p:blipFill>
        <p:spPr>
          <a:xfrm rot="1140000">
            <a:off x="10802531" y="129089"/>
            <a:ext cx="442146" cy="473485"/>
          </a:xfrm>
          <a:prstGeom prst="rect">
            <a:avLst/>
          </a:prstGeom>
        </p:spPr>
      </p:pic>
      <p:pic>
        <p:nvPicPr>
          <p:cNvPr id="59" name="Picture 17" descr="Icon&#10;&#10;Description automatically generated">
            <a:extLst>
              <a:ext uri="{FF2B5EF4-FFF2-40B4-BE49-F238E27FC236}">
                <a16:creationId xmlns:a16="http://schemas.microsoft.com/office/drawing/2014/main" id="{8A816467-108C-4955-1249-40D0B861F13B}"/>
              </a:ext>
            </a:extLst>
          </p:cNvPr>
          <p:cNvPicPr>
            <a:picLocks noChangeAspect="1"/>
          </p:cNvPicPr>
          <p:nvPr/>
        </p:nvPicPr>
        <p:blipFill>
          <a:blip r:embed="rId3"/>
          <a:stretch>
            <a:fillRect/>
          </a:stretch>
        </p:blipFill>
        <p:spPr>
          <a:xfrm rot="1140000">
            <a:off x="11761176" y="239702"/>
            <a:ext cx="442146" cy="473485"/>
          </a:xfrm>
          <a:prstGeom prst="rect">
            <a:avLst/>
          </a:prstGeom>
        </p:spPr>
      </p:pic>
      <p:pic>
        <p:nvPicPr>
          <p:cNvPr id="61" name="Picture 17" descr="Icon&#10;&#10;Description automatically generated">
            <a:extLst>
              <a:ext uri="{FF2B5EF4-FFF2-40B4-BE49-F238E27FC236}">
                <a16:creationId xmlns:a16="http://schemas.microsoft.com/office/drawing/2014/main" id="{CF449545-AEDA-4D96-F497-956B718AA45B}"/>
              </a:ext>
            </a:extLst>
          </p:cNvPr>
          <p:cNvPicPr>
            <a:picLocks noChangeAspect="1"/>
          </p:cNvPicPr>
          <p:nvPr/>
        </p:nvPicPr>
        <p:blipFill>
          <a:blip r:embed="rId3"/>
          <a:stretch>
            <a:fillRect/>
          </a:stretch>
        </p:blipFill>
        <p:spPr>
          <a:xfrm rot="1140000">
            <a:off x="11847208" y="1259799"/>
            <a:ext cx="442146" cy="473485"/>
          </a:xfrm>
          <a:prstGeom prst="rect">
            <a:avLst/>
          </a:prstGeom>
        </p:spPr>
      </p:pic>
      <p:pic>
        <p:nvPicPr>
          <p:cNvPr id="63" name="Picture 17" descr="Icon&#10;&#10;Description automatically generated">
            <a:extLst>
              <a:ext uri="{FF2B5EF4-FFF2-40B4-BE49-F238E27FC236}">
                <a16:creationId xmlns:a16="http://schemas.microsoft.com/office/drawing/2014/main" id="{8D6C05A8-CD51-A922-62C8-C5A0376AD629}"/>
              </a:ext>
            </a:extLst>
          </p:cNvPr>
          <p:cNvPicPr>
            <a:picLocks noChangeAspect="1"/>
          </p:cNvPicPr>
          <p:nvPr/>
        </p:nvPicPr>
        <p:blipFill>
          <a:blip r:embed="rId3"/>
          <a:stretch>
            <a:fillRect/>
          </a:stretch>
        </p:blipFill>
        <p:spPr>
          <a:xfrm rot="1140000">
            <a:off x="11847208" y="2451960"/>
            <a:ext cx="442146" cy="473485"/>
          </a:xfrm>
          <a:prstGeom prst="rect">
            <a:avLst/>
          </a:prstGeom>
        </p:spPr>
      </p:pic>
      <p:pic>
        <p:nvPicPr>
          <p:cNvPr id="65" name="Picture 17" descr="Icon&#10;&#10;Description automatically generated">
            <a:extLst>
              <a:ext uri="{FF2B5EF4-FFF2-40B4-BE49-F238E27FC236}">
                <a16:creationId xmlns:a16="http://schemas.microsoft.com/office/drawing/2014/main" id="{6AF28003-3755-DA62-3FFF-561704E1D651}"/>
              </a:ext>
            </a:extLst>
          </p:cNvPr>
          <p:cNvPicPr>
            <a:picLocks noChangeAspect="1"/>
          </p:cNvPicPr>
          <p:nvPr/>
        </p:nvPicPr>
        <p:blipFill>
          <a:blip r:embed="rId3"/>
          <a:stretch>
            <a:fillRect/>
          </a:stretch>
        </p:blipFill>
        <p:spPr>
          <a:xfrm rot="1140000">
            <a:off x="11478498" y="3484347"/>
            <a:ext cx="442146" cy="473485"/>
          </a:xfrm>
          <a:prstGeom prst="rect">
            <a:avLst/>
          </a:prstGeom>
        </p:spPr>
      </p:pic>
      <p:pic>
        <p:nvPicPr>
          <p:cNvPr id="67" name="Picture 17" descr="Icon&#10;&#10;Description automatically generated">
            <a:extLst>
              <a:ext uri="{FF2B5EF4-FFF2-40B4-BE49-F238E27FC236}">
                <a16:creationId xmlns:a16="http://schemas.microsoft.com/office/drawing/2014/main" id="{A81A2A01-6403-83BD-2B17-39DE7FBC6B2E}"/>
              </a:ext>
            </a:extLst>
          </p:cNvPr>
          <p:cNvPicPr>
            <a:picLocks noChangeAspect="1"/>
          </p:cNvPicPr>
          <p:nvPr/>
        </p:nvPicPr>
        <p:blipFill>
          <a:blip r:embed="rId3"/>
          <a:stretch>
            <a:fillRect/>
          </a:stretch>
        </p:blipFill>
        <p:spPr>
          <a:xfrm rot="1140000">
            <a:off x="11957821" y="4320089"/>
            <a:ext cx="442146" cy="473485"/>
          </a:xfrm>
          <a:prstGeom prst="rect">
            <a:avLst/>
          </a:prstGeom>
        </p:spPr>
      </p:pic>
      <p:pic>
        <p:nvPicPr>
          <p:cNvPr id="69" name="Picture 17" descr="Icon&#10;&#10;Description automatically generated">
            <a:extLst>
              <a:ext uri="{FF2B5EF4-FFF2-40B4-BE49-F238E27FC236}">
                <a16:creationId xmlns:a16="http://schemas.microsoft.com/office/drawing/2014/main" id="{217BA852-D3A3-BD20-476A-46A339E6EFE8}"/>
              </a:ext>
            </a:extLst>
          </p:cNvPr>
          <p:cNvPicPr>
            <a:picLocks noChangeAspect="1"/>
          </p:cNvPicPr>
          <p:nvPr/>
        </p:nvPicPr>
        <p:blipFill>
          <a:blip r:embed="rId3"/>
          <a:stretch>
            <a:fillRect/>
          </a:stretch>
        </p:blipFill>
        <p:spPr>
          <a:xfrm rot="1140000">
            <a:off x="11269563" y="4553605"/>
            <a:ext cx="442146" cy="473485"/>
          </a:xfrm>
          <a:prstGeom prst="rect">
            <a:avLst/>
          </a:prstGeom>
        </p:spPr>
      </p:pic>
      <p:pic>
        <p:nvPicPr>
          <p:cNvPr id="71" name="Picture 17" descr="Icon&#10;&#10;Description automatically generated">
            <a:extLst>
              <a:ext uri="{FF2B5EF4-FFF2-40B4-BE49-F238E27FC236}">
                <a16:creationId xmlns:a16="http://schemas.microsoft.com/office/drawing/2014/main" id="{848B98C5-A576-3154-FD59-39F618BC1213}"/>
              </a:ext>
            </a:extLst>
          </p:cNvPr>
          <p:cNvPicPr>
            <a:picLocks noChangeAspect="1"/>
          </p:cNvPicPr>
          <p:nvPr/>
        </p:nvPicPr>
        <p:blipFill>
          <a:blip r:embed="rId3"/>
          <a:stretch>
            <a:fillRect/>
          </a:stretch>
        </p:blipFill>
        <p:spPr>
          <a:xfrm rot="1140000">
            <a:off x="11896369" y="5340186"/>
            <a:ext cx="442146" cy="473485"/>
          </a:xfrm>
          <a:prstGeom prst="rect">
            <a:avLst/>
          </a:prstGeom>
        </p:spPr>
      </p:pic>
      <p:pic>
        <p:nvPicPr>
          <p:cNvPr id="73" name="Picture 17" descr="Icon&#10;&#10;Description automatically generated">
            <a:extLst>
              <a:ext uri="{FF2B5EF4-FFF2-40B4-BE49-F238E27FC236}">
                <a16:creationId xmlns:a16="http://schemas.microsoft.com/office/drawing/2014/main" id="{57091AED-DE11-729D-727B-B0BAA1111BA2}"/>
              </a:ext>
            </a:extLst>
          </p:cNvPr>
          <p:cNvPicPr>
            <a:picLocks noChangeAspect="1"/>
          </p:cNvPicPr>
          <p:nvPr/>
        </p:nvPicPr>
        <p:blipFill>
          <a:blip r:embed="rId3"/>
          <a:stretch>
            <a:fillRect/>
          </a:stretch>
        </p:blipFill>
        <p:spPr>
          <a:xfrm rot="1140000">
            <a:off x="10360079" y="-239621"/>
            <a:ext cx="442146" cy="473485"/>
          </a:xfrm>
          <a:prstGeom prst="rect">
            <a:avLst/>
          </a:prstGeom>
        </p:spPr>
      </p:pic>
    </p:spTree>
    <p:extLst>
      <p:ext uri="{BB962C8B-B14F-4D97-AF65-F5344CB8AC3E}">
        <p14:creationId xmlns:p14="http://schemas.microsoft.com/office/powerpoint/2010/main" val="4002227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descr="Diagram, icon&#10;&#10;Description automatically generated">
            <a:extLst>
              <a:ext uri="{FF2B5EF4-FFF2-40B4-BE49-F238E27FC236}">
                <a16:creationId xmlns:a16="http://schemas.microsoft.com/office/drawing/2014/main" id="{00532DE3-EDE3-FEC0-F82B-4992BE22C05D}"/>
              </a:ext>
            </a:extLst>
          </p:cNvPr>
          <p:cNvPicPr>
            <a:picLocks noChangeAspect="1"/>
          </p:cNvPicPr>
          <p:nvPr/>
        </p:nvPicPr>
        <p:blipFill>
          <a:blip r:embed="rId3"/>
          <a:stretch>
            <a:fillRect/>
          </a:stretch>
        </p:blipFill>
        <p:spPr>
          <a:xfrm rot="-1620000">
            <a:off x="734193" y="6418775"/>
            <a:ext cx="866775" cy="657225"/>
          </a:xfrm>
          <a:prstGeom prst="rect">
            <a:avLst/>
          </a:prstGeom>
        </p:spPr>
      </p:pic>
      <p:pic>
        <p:nvPicPr>
          <p:cNvPr id="4" name="Picture 4" descr="Diagram, icon&#10;&#10;Description automatically generated">
            <a:extLst>
              <a:ext uri="{FF2B5EF4-FFF2-40B4-BE49-F238E27FC236}">
                <a16:creationId xmlns:a16="http://schemas.microsoft.com/office/drawing/2014/main" id="{5080F56A-C99B-60C4-62D2-FD102BA7E06F}"/>
              </a:ext>
            </a:extLst>
          </p:cNvPr>
          <p:cNvPicPr>
            <a:picLocks noChangeAspect="1"/>
          </p:cNvPicPr>
          <p:nvPr/>
        </p:nvPicPr>
        <p:blipFill>
          <a:blip r:embed="rId3"/>
          <a:stretch>
            <a:fillRect/>
          </a:stretch>
        </p:blipFill>
        <p:spPr>
          <a:xfrm rot="2100000">
            <a:off x="8478582" y="6406484"/>
            <a:ext cx="866775" cy="657225"/>
          </a:xfrm>
          <a:prstGeom prst="rect">
            <a:avLst/>
          </a:prstGeom>
        </p:spPr>
      </p:pic>
      <p:pic>
        <p:nvPicPr>
          <p:cNvPr id="5" name="Picture 5" descr="Diagram, icon&#10;&#10;Description automatically generated">
            <a:extLst>
              <a:ext uri="{FF2B5EF4-FFF2-40B4-BE49-F238E27FC236}">
                <a16:creationId xmlns:a16="http://schemas.microsoft.com/office/drawing/2014/main" id="{2789C5AD-835C-914D-F908-C28518F2F7ED}"/>
              </a:ext>
            </a:extLst>
          </p:cNvPr>
          <p:cNvPicPr>
            <a:picLocks noChangeAspect="1"/>
          </p:cNvPicPr>
          <p:nvPr/>
        </p:nvPicPr>
        <p:blipFill>
          <a:blip r:embed="rId3"/>
          <a:stretch>
            <a:fillRect/>
          </a:stretch>
        </p:blipFill>
        <p:spPr>
          <a:xfrm rot="2160000">
            <a:off x="8341901" y="5484711"/>
            <a:ext cx="866775" cy="657225"/>
          </a:xfrm>
          <a:prstGeom prst="rect">
            <a:avLst/>
          </a:prstGeom>
        </p:spPr>
      </p:pic>
      <p:pic>
        <p:nvPicPr>
          <p:cNvPr id="7" name="Picture 7" descr="Diagram, icon&#10;&#10;Description automatically generated">
            <a:extLst>
              <a:ext uri="{FF2B5EF4-FFF2-40B4-BE49-F238E27FC236}">
                <a16:creationId xmlns:a16="http://schemas.microsoft.com/office/drawing/2014/main" id="{2AAC6199-BED5-8022-E7A7-324E3F2AE9C0}"/>
              </a:ext>
            </a:extLst>
          </p:cNvPr>
          <p:cNvPicPr>
            <a:picLocks noChangeAspect="1"/>
          </p:cNvPicPr>
          <p:nvPr/>
        </p:nvPicPr>
        <p:blipFill>
          <a:blip r:embed="rId3"/>
          <a:stretch>
            <a:fillRect/>
          </a:stretch>
        </p:blipFill>
        <p:spPr>
          <a:xfrm>
            <a:off x="-224452" y="4808743"/>
            <a:ext cx="866775" cy="657225"/>
          </a:xfrm>
          <a:prstGeom prst="rect">
            <a:avLst/>
          </a:prstGeom>
        </p:spPr>
      </p:pic>
      <p:pic>
        <p:nvPicPr>
          <p:cNvPr id="10" name="Picture 10" descr="Diagram, icon&#10;&#10;Description automatically generated">
            <a:extLst>
              <a:ext uri="{FF2B5EF4-FFF2-40B4-BE49-F238E27FC236}">
                <a16:creationId xmlns:a16="http://schemas.microsoft.com/office/drawing/2014/main" id="{85B76FCB-AA71-E106-CD63-D7C5B8577975}"/>
              </a:ext>
            </a:extLst>
          </p:cNvPr>
          <p:cNvPicPr>
            <a:picLocks noChangeAspect="1"/>
          </p:cNvPicPr>
          <p:nvPr/>
        </p:nvPicPr>
        <p:blipFill>
          <a:blip r:embed="rId3"/>
          <a:stretch>
            <a:fillRect/>
          </a:stretch>
        </p:blipFill>
        <p:spPr>
          <a:xfrm rot="-1440000">
            <a:off x="3197629" y="6220716"/>
            <a:ext cx="866775" cy="657225"/>
          </a:xfrm>
          <a:prstGeom prst="rect">
            <a:avLst/>
          </a:prstGeom>
        </p:spPr>
      </p:pic>
      <p:pic>
        <p:nvPicPr>
          <p:cNvPr id="11" name="Picture 11" descr="Diagram, icon&#10;&#10;Description automatically generated">
            <a:extLst>
              <a:ext uri="{FF2B5EF4-FFF2-40B4-BE49-F238E27FC236}">
                <a16:creationId xmlns:a16="http://schemas.microsoft.com/office/drawing/2014/main" id="{5D0461C6-B313-3C9F-6675-6BDE20A8325B}"/>
              </a:ext>
            </a:extLst>
          </p:cNvPr>
          <p:cNvPicPr>
            <a:picLocks noChangeAspect="1"/>
          </p:cNvPicPr>
          <p:nvPr/>
        </p:nvPicPr>
        <p:blipFill>
          <a:blip r:embed="rId3"/>
          <a:stretch>
            <a:fillRect/>
          </a:stretch>
        </p:blipFill>
        <p:spPr>
          <a:xfrm>
            <a:off x="7005349" y="5986558"/>
            <a:ext cx="866775" cy="657225"/>
          </a:xfrm>
          <a:prstGeom prst="rect">
            <a:avLst/>
          </a:prstGeom>
        </p:spPr>
      </p:pic>
      <p:pic>
        <p:nvPicPr>
          <p:cNvPr id="12" name="Picture 12" descr="Diagram, icon&#10;&#10;Description automatically generated">
            <a:extLst>
              <a:ext uri="{FF2B5EF4-FFF2-40B4-BE49-F238E27FC236}">
                <a16:creationId xmlns:a16="http://schemas.microsoft.com/office/drawing/2014/main" id="{5ED45B01-58E6-2A7C-3DD3-7117DB4724C8}"/>
              </a:ext>
            </a:extLst>
          </p:cNvPr>
          <p:cNvPicPr>
            <a:picLocks noChangeAspect="1"/>
          </p:cNvPicPr>
          <p:nvPr/>
        </p:nvPicPr>
        <p:blipFill>
          <a:blip r:embed="rId3"/>
          <a:stretch>
            <a:fillRect/>
          </a:stretch>
        </p:blipFill>
        <p:spPr>
          <a:xfrm rot="18720000">
            <a:off x="9214515" y="5767388"/>
            <a:ext cx="866775" cy="657225"/>
          </a:xfrm>
          <a:prstGeom prst="rect">
            <a:avLst/>
          </a:prstGeom>
        </p:spPr>
      </p:pic>
      <p:pic>
        <p:nvPicPr>
          <p:cNvPr id="14" name="Picture 14" descr="Diagram, icon&#10;&#10;Description automatically generated">
            <a:extLst>
              <a:ext uri="{FF2B5EF4-FFF2-40B4-BE49-F238E27FC236}">
                <a16:creationId xmlns:a16="http://schemas.microsoft.com/office/drawing/2014/main" id="{1ABFE483-7F21-23E1-D54C-82933F44DF5A}"/>
              </a:ext>
            </a:extLst>
          </p:cNvPr>
          <p:cNvPicPr>
            <a:picLocks noChangeAspect="1"/>
          </p:cNvPicPr>
          <p:nvPr/>
        </p:nvPicPr>
        <p:blipFill>
          <a:blip r:embed="rId3"/>
          <a:stretch>
            <a:fillRect/>
          </a:stretch>
        </p:blipFill>
        <p:spPr>
          <a:xfrm rot="-2220000">
            <a:off x="11561968" y="6406484"/>
            <a:ext cx="866775" cy="657225"/>
          </a:xfrm>
          <a:prstGeom prst="rect">
            <a:avLst/>
          </a:prstGeom>
        </p:spPr>
      </p:pic>
      <p:pic>
        <p:nvPicPr>
          <p:cNvPr id="16" name="Picture 16" descr="Diagram, icon&#10;&#10;Description automatically generated">
            <a:extLst>
              <a:ext uri="{FF2B5EF4-FFF2-40B4-BE49-F238E27FC236}">
                <a16:creationId xmlns:a16="http://schemas.microsoft.com/office/drawing/2014/main" id="{633A9D25-6F16-11F9-A53D-5D31BA8E93E5}"/>
              </a:ext>
            </a:extLst>
          </p:cNvPr>
          <p:cNvPicPr>
            <a:picLocks noChangeAspect="1"/>
          </p:cNvPicPr>
          <p:nvPr/>
        </p:nvPicPr>
        <p:blipFill>
          <a:blip r:embed="rId3"/>
          <a:stretch>
            <a:fillRect/>
          </a:stretch>
        </p:blipFill>
        <p:spPr>
          <a:xfrm rot="-2340000">
            <a:off x="2114461" y="6367608"/>
            <a:ext cx="866775" cy="657225"/>
          </a:xfrm>
          <a:prstGeom prst="rect">
            <a:avLst/>
          </a:prstGeom>
        </p:spPr>
      </p:pic>
      <p:pic>
        <p:nvPicPr>
          <p:cNvPr id="17" name="Picture 17" descr="Diagram, icon&#10;&#10;Description automatically generated">
            <a:extLst>
              <a:ext uri="{FF2B5EF4-FFF2-40B4-BE49-F238E27FC236}">
                <a16:creationId xmlns:a16="http://schemas.microsoft.com/office/drawing/2014/main" id="{8AE28686-E280-A52B-8F19-5F30A93E8266}"/>
              </a:ext>
            </a:extLst>
          </p:cNvPr>
          <p:cNvPicPr>
            <a:picLocks noChangeAspect="1"/>
          </p:cNvPicPr>
          <p:nvPr/>
        </p:nvPicPr>
        <p:blipFill>
          <a:blip r:embed="rId3"/>
          <a:stretch>
            <a:fillRect/>
          </a:stretch>
        </p:blipFill>
        <p:spPr>
          <a:xfrm>
            <a:off x="4176005" y="6127696"/>
            <a:ext cx="866775" cy="657225"/>
          </a:xfrm>
          <a:prstGeom prst="rect">
            <a:avLst/>
          </a:prstGeom>
        </p:spPr>
      </p:pic>
      <p:pic>
        <p:nvPicPr>
          <p:cNvPr id="19" name="Picture 19" descr="Diagram, icon&#10;&#10;Description automatically generated">
            <a:extLst>
              <a:ext uri="{FF2B5EF4-FFF2-40B4-BE49-F238E27FC236}">
                <a16:creationId xmlns:a16="http://schemas.microsoft.com/office/drawing/2014/main" id="{B8C97E71-95D0-592A-E568-EE017EA9D367}"/>
              </a:ext>
            </a:extLst>
          </p:cNvPr>
          <p:cNvPicPr>
            <a:picLocks noChangeAspect="1"/>
          </p:cNvPicPr>
          <p:nvPr/>
        </p:nvPicPr>
        <p:blipFill>
          <a:blip r:embed="rId3"/>
          <a:stretch>
            <a:fillRect/>
          </a:stretch>
        </p:blipFill>
        <p:spPr>
          <a:xfrm rot="-1980000">
            <a:off x="5914811" y="6498195"/>
            <a:ext cx="866775" cy="657225"/>
          </a:xfrm>
          <a:prstGeom prst="rect">
            <a:avLst/>
          </a:prstGeom>
        </p:spPr>
      </p:pic>
      <p:pic>
        <p:nvPicPr>
          <p:cNvPr id="20" name="Picture 20" descr="Diagram, icon&#10;&#10;Description automatically generated">
            <a:extLst>
              <a:ext uri="{FF2B5EF4-FFF2-40B4-BE49-F238E27FC236}">
                <a16:creationId xmlns:a16="http://schemas.microsoft.com/office/drawing/2014/main" id="{80A1C304-EE8D-BDD3-83EF-226AFBC3C439}"/>
              </a:ext>
            </a:extLst>
          </p:cNvPr>
          <p:cNvPicPr>
            <a:picLocks noChangeAspect="1"/>
          </p:cNvPicPr>
          <p:nvPr/>
        </p:nvPicPr>
        <p:blipFill>
          <a:blip r:embed="rId3"/>
          <a:stretch>
            <a:fillRect/>
          </a:stretch>
        </p:blipFill>
        <p:spPr>
          <a:xfrm>
            <a:off x="-433388" y="6148388"/>
            <a:ext cx="866775" cy="657225"/>
          </a:xfrm>
          <a:prstGeom prst="rect">
            <a:avLst/>
          </a:prstGeom>
        </p:spPr>
      </p:pic>
      <p:pic>
        <p:nvPicPr>
          <p:cNvPr id="23" name="Picture 23" descr="Diagram, icon&#10;&#10;Description automatically generated">
            <a:extLst>
              <a:ext uri="{FF2B5EF4-FFF2-40B4-BE49-F238E27FC236}">
                <a16:creationId xmlns:a16="http://schemas.microsoft.com/office/drawing/2014/main" id="{850C0BCE-A38C-D5F6-EED8-B05CF16919FF}"/>
              </a:ext>
            </a:extLst>
          </p:cNvPr>
          <p:cNvPicPr>
            <a:picLocks noChangeAspect="1"/>
          </p:cNvPicPr>
          <p:nvPr/>
        </p:nvPicPr>
        <p:blipFill>
          <a:blip r:embed="rId3"/>
          <a:stretch>
            <a:fillRect/>
          </a:stretch>
        </p:blipFill>
        <p:spPr>
          <a:xfrm>
            <a:off x="9921688" y="5022038"/>
            <a:ext cx="866775" cy="657225"/>
          </a:xfrm>
          <a:prstGeom prst="rect">
            <a:avLst/>
          </a:prstGeom>
        </p:spPr>
      </p:pic>
      <p:pic>
        <p:nvPicPr>
          <p:cNvPr id="27" name="Picture 14" descr="Diagram, icon&#10;&#10;Description automatically generated">
            <a:extLst>
              <a:ext uri="{FF2B5EF4-FFF2-40B4-BE49-F238E27FC236}">
                <a16:creationId xmlns:a16="http://schemas.microsoft.com/office/drawing/2014/main" id="{60A0F2EB-6208-2A4C-7C5A-D49208408C2E}"/>
              </a:ext>
            </a:extLst>
          </p:cNvPr>
          <p:cNvPicPr>
            <a:picLocks noChangeAspect="1"/>
          </p:cNvPicPr>
          <p:nvPr/>
        </p:nvPicPr>
        <p:blipFill>
          <a:blip r:embed="rId3"/>
          <a:stretch>
            <a:fillRect/>
          </a:stretch>
        </p:blipFill>
        <p:spPr>
          <a:xfrm>
            <a:off x="10701645" y="5816547"/>
            <a:ext cx="866775" cy="657225"/>
          </a:xfrm>
          <a:prstGeom prst="rect">
            <a:avLst/>
          </a:prstGeom>
        </p:spPr>
      </p:pic>
      <p:pic>
        <p:nvPicPr>
          <p:cNvPr id="28" name="Picture 14" descr="Diagram, icon&#10;&#10;Description automatically generated">
            <a:extLst>
              <a:ext uri="{FF2B5EF4-FFF2-40B4-BE49-F238E27FC236}">
                <a16:creationId xmlns:a16="http://schemas.microsoft.com/office/drawing/2014/main" id="{3D84A95C-0F86-B6EE-DD7B-88CA722AE5B3}"/>
              </a:ext>
            </a:extLst>
          </p:cNvPr>
          <p:cNvPicPr>
            <a:picLocks noChangeAspect="1"/>
          </p:cNvPicPr>
          <p:nvPr/>
        </p:nvPicPr>
        <p:blipFill>
          <a:blip r:embed="rId3"/>
          <a:stretch>
            <a:fillRect/>
          </a:stretch>
        </p:blipFill>
        <p:spPr>
          <a:xfrm>
            <a:off x="11635709" y="4157354"/>
            <a:ext cx="866775" cy="657225"/>
          </a:xfrm>
          <a:prstGeom prst="rect">
            <a:avLst/>
          </a:prstGeom>
        </p:spPr>
      </p:pic>
      <p:pic>
        <p:nvPicPr>
          <p:cNvPr id="29" name="Picture 14" descr="Diagram, icon&#10;&#10;Description automatically generated">
            <a:extLst>
              <a:ext uri="{FF2B5EF4-FFF2-40B4-BE49-F238E27FC236}">
                <a16:creationId xmlns:a16="http://schemas.microsoft.com/office/drawing/2014/main" id="{5D0985C1-1718-ECB8-AB52-5762CEFACE5D}"/>
              </a:ext>
            </a:extLst>
          </p:cNvPr>
          <p:cNvPicPr>
            <a:picLocks noChangeAspect="1"/>
          </p:cNvPicPr>
          <p:nvPr/>
        </p:nvPicPr>
        <p:blipFill>
          <a:blip r:embed="rId3"/>
          <a:stretch>
            <a:fillRect/>
          </a:stretch>
        </p:blipFill>
        <p:spPr>
          <a:xfrm>
            <a:off x="11451354" y="5140580"/>
            <a:ext cx="866775" cy="657225"/>
          </a:xfrm>
          <a:prstGeom prst="rect">
            <a:avLst/>
          </a:prstGeom>
        </p:spPr>
      </p:pic>
      <p:sp>
        <p:nvSpPr>
          <p:cNvPr id="30" name="Rectangle 2">
            <a:extLst>
              <a:ext uri="{FF2B5EF4-FFF2-40B4-BE49-F238E27FC236}">
                <a16:creationId xmlns:a16="http://schemas.microsoft.com/office/drawing/2014/main" id="{F8EB51AE-294D-4C05-80D3-DB76E54D87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Human Immunodeficiency Virus (HIV)</a:t>
            </a:r>
            <a:endParaRPr lang="en-US" altLang="en-US">
              <a:solidFill>
                <a:srgbClr val="006345"/>
              </a:solidFill>
            </a:endParaRPr>
          </a:p>
        </p:txBody>
      </p:sp>
      <p:sp>
        <p:nvSpPr>
          <p:cNvPr id="26" name="Content Placeholder 2">
            <a:extLst>
              <a:ext uri="{FF2B5EF4-FFF2-40B4-BE49-F238E27FC236}">
                <a16:creationId xmlns:a16="http://schemas.microsoft.com/office/drawing/2014/main" id="{AE0E120E-AA17-442C-BC85-7EF5C6DC78A9}"/>
              </a:ext>
            </a:extLst>
          </p:cNvPr>
          <p:cNvSpPr>
            <a:spLocks noGrp="1"/>
          </p:cNvSpPr>
          <p:nvPr>
            <p:ph idx="1"/>
          </p:nvPr>
        </p:nvSpPr>
        <p:spPr>
          <a:xfrm>
            <a:off x="838200" y="2089545"/>
            <a:ext cx="10515600" cy="4366764"/>
          </a:xfrm>
        </p:spPr>
        <p:txBody>
          <a:bodyPr vert="horz" lIns="91440" tIns="45720" rIns="91440" bIns="45720" rtlCol="0" anchor="t">
            <a:normAutofit/>
          </a:bodyPr>
          <a:lstStyle/>
          <a:p>
            <a:pPr algn="l">
              <a:lnSpc>
                <a:spcPct val="150000"/>
              </a:lnSpc>
              <a:spcBef>
                <a:spcPts val="600"/>
              </a:spcBef>
            </a:pPr>
            <a:r>
              <a:rPr lang="en-US" altLang="en-US"/>
              <a:t>Spread through:</a:t>
            </a:r>
          </a:p>
          <a:p>
            <a:pPr lvl="1">
              <a:lnSpc>
                <a:spcPct val="110000"/>
              </a:lnSpc>
              <a:spcBef>
                <a:spcPct val="0"/>
              </a:spcBef>
            </a:pPr>
            <a:r>
              <a:rPr lang="en-US" altLang="en-US" sz="2600"/>
              <a:t>Unprotected sex (oral, vaginal and anal)</a:t>
            </a:r>
          </a:p>
          <a:p>
            <a:pPr lvl="1">
              <a:lnSpc>
                <a:spcPct val="110000"/>
              </a:lnSpc>
              <a:spcBef>
                <a:spcPct val="0"/>
              </a:spcBef>
            </a:pPr>
            <a:r>
              <a:rPr lang="en-US" altLang="en-US" sz="2600"/>
              <a:t>Using contaminated needles or equipment (e.g. tattooing, drug use)</a:t>
            </a:r>
          </a:p>
          <a:p>
            <a:pPr algn="l">
              <a:lnSpc>
                <a:spcPct val="150000"/>
              </a:lnSpc>
              <a:spcBef>
                <a:spcPct val="0"/>
              </a:spcBef>
            </a:pPr>
            <a:r>
              <a:rPr lang="en-US" altLang="en-US"/>
              <a:t>Attacks the immune system</a:t>
            </a:r>
          </a:p>
          <a:p>
            <a:pPr algn="l">
              <a:lnSpc>
                <a:spcPct val="150000"/>
              </a:lnSpc>
              <a:spcBef>
                <a:spcPct val="0"/>
              </a:spcBef>
            </a:pPr>
            <a:r>
              <a:rPr lang="en-US" altLang="en-US"/>
              <a:t>Daily HIV treatment can reduce severity of illness</a:t>
            </a:r>
          </a:p>
          <a:p>
            <a:pPr algn="l">
              <a:lnSpc>
                <a:spcPct val="150000"/>
              </a:lnSpc>
              <a:spcBef>
                <a:spcPct val="0"/>
              </a:spcBef>
            </a:pPr>
            <a:r>
              <a:rPr lang="en-US" altLang="en-US"/>
              <a:t>Untreated HIV can result in AIDS</a:t>
            </a:r>
          </a:p>
          <a:p>
            <a:pPr algn="l">
              <a:lnSpc>
                <a:spcPct val="150000"/>
              </a:lnSpc>
              <a:spcBef>
                <a:spcPct val="0"/>
              </a:spcBef>
            </a:pPr>
            <a:r>
              <a:rPr lang="en-US" altLang="en-US"/>
              <a:t>There is no vaccine for HIV</a:t>
            </a:r>
          </a:p>
          <a:p>
            <a:pPr marL="0" indent="0" algn="l">
              <a:lnSpc>
                <a:spcPct val="100000"/>
              </a:lnSpc>
              <a:spcBef>
                <a:spcPct val="0"/>
              </a:spcBef>
              <a:buNone/>
            </a:pPr>
            <a:endParaRPr lang="en-US" altLang="en-US"/>
          </a:p>
        </p:txBody>
      </p:sp>
    </p:spTree>
    <p:extLst>
      <p:ext uri="{BB962C8B-B14F-4D97-AF65-F5344CB8AC3E}">
        <p14:creationId xmlns:p14="http://schemas.microsoft.com/office/powerpoint/2010/main" val="718166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838200" y="2260750"/>
            <a:ext cx="10515600" cy="4097135"/>
          </a:xfrm>
        </p:spPr>
        <p:txBody>
          <a:bodyPr vert="horz" lIns="91440" tIns="45720" rIns="91440" bIns="45720" rtlCol="0" anchor="t">
            <a:normAutofit/>
          </a:bodyPr>
          <a:lstStyle/>
          <a:p>
            <a:pPr marL="0" indent="0">
              <a:lnSpc>
                <a:spcPct val="100000"/>
              </a:lnSpc>
              <a:spcBef>
                <a:spcPts val="600"/>
              </a:spcBef>
              <a:buNone/>
            </a:pPr>
            <a:r>
              <a:rPr lang="en-US" altLang="en-US">
                <a:latin typeface="Arial"/>
                <a:cs typeface="Arial"/>
              </a:rPr>
              <a:t>How can someone know if they or their partner has a sexually transmitted or blood-borne infection?</a:t>
            </a: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Most STIs Have No Symptoms!</a:t>
            </a:r>
            <a:endParaRPr lang="en-US" altLang="en-US">
              <a:solidFill>
                <a:srgbClr val="006345"/>
              </a:solidFill>
            </a:endParaRPr>
          </a:p>
        </p:txBody>
      </p:sp>
      <p:pic>
        <p:nvPicPr>
          <p:cNvPr id="2" name="Picture 1">
            <a:extLst>
              <a:ext uri="{FF2B5EF4-FFF2-40B4-BE49-F238E27FC236}">
                <a16:creationId xmlns:a16="http://schemas.microsoft.com/office/drawing/2014/main" id="{9F005234-EF6D-4FEB-A7DF-0940F21814B4}"/>
              </a:ext>
            </a:extLst>
          </p:cNvPr>
          <p:cNvPicPr>
            <a:picLocks noChangeAspect="1"/>
          </p:cNvPicPr>
          <p:nvPr/>
        </p:nvPicPr>
        <p:blipFill>
          <a:blip r:embed="rId3"/>
          <a:stretch>
            <a:fillRect/>
          </a:stretch>
        </p:blipFill>
        <p:spPr>
          <a:xfrm>
            <a:off x="1227946" y="3931527"/>
            <a:ext cx="2938095" cy="1960887"/>
          </a:xfrm>
          <a:prstGeom prst="roundRect">
            <a:avLst/>
          </a:prstGeom>
        </p:spPr>
      </p:pic>
      <p:pic>
        <p:nvPicPr>
          <p:cNvPr id="7" name="Picture 6">
            <a:extLst>
              <a:ext uri="{FF2B5EF4-FFF2-40B4-BE49-F238E27FC236}">
                <a16:creationId xmlns:a16="http://schemas.microsoft.com/office/drawing/2014/main" id="{128A8B7E-6D4C-4914-8C7B-C89837CB16DB}"/>
              </a:ext>
            </a:extLst>
          </p:cNvPr>
          <p:cNvPicPr>
            <a:picLocks noChangeAspect="1"/>
          </p:cNvPicPr>
          <p:nvPr/>
        </p:nvPicPr>
        <p:blipFill>
          <a:blip r:embed="rId4"/>
          <a:stretch>
            <a:fillRect/>
          </a:stretch>
        </p:blipFill>
        <p:spPr>
          <a:xfrm>
            <a:off x="8046688" y="3962074"/>
            <a:ext cx="2994217" cy="1960887"/>
          </a:xfrm>
          <a:prstGeom prst="roundRect">
            <a:avLst/>
          </a:prstGeom>
        </p:spPr>
      </p:pic>
      <p:pic>
        <p:nvPicPr>
          <p:cNvPr id="8" name="Picture 7">
            <a:extLst>
              <a:ext uri="{FF2B5EF4-FFF2-40B4-BE49-F238E27FC236}">
                <a16:creationId xmlns:a16="http://schemas.microsoft.com/office/drawing/2014/main" id="{345CE79E-2C30-4B1B-99CB-254F6F19A375}"/>
              </a:ext>
            </a:extLst>
          </p:cNvPr>
          <p:cNvPicPr>
            <a:picLocks noChangeAspect="1"/>
          </p:cNvPicPr>
          <p:nvPr/>
        </p:nvPicPr>
        <p:blipFill>
          <a:blip r:embed="rId5"/>
          <a:stretch>
            <a:fillRect/>
          </a:stretch>
        </p:blipFill>
        <p:spPr>
          <a:xfrm>
            <a:off x="4648685" y="3962074"/>
            <a:ext cx="2915359" cy="1960887"/>
          </a:xfrm>
          <a:prstGeom prst="roundRect">
            <a:avLst/>
          </a:prstGeom>
        </p:spPr>
      </p:pic>
      <p:sp>
        <p:nvSpPr>
          <p:cNvPr id="9" name="TextBox 8">
            <a:extLst>
              <a:ext uri="{FF2B5EF4-FFF2-40B4-BE49-F238E27FC236}">
                <a16:creationId xmlns:a16="http://schemas.microsoft.com/office/drawing/2014/main" id="{800B11E9-F58E-4E16-9AEA-4CEC23509CB1}"/>
              </a:ext>
            </a:extLst>
          </p:cNvPr>
          <p:cNvSpPr txBox="1"/>
          <p:nvPr/>
        </p:nvSpPr>
        <p:spPr>
          <a:xfrm>
            <a:off x="3616351" y="6034719"/>
            <a:ext cx="4959298" cy="646331"/>
          </a:xfrm>
          <a:prstGeom prst="rect">
            <a:avLst/>
          </a:prstGeom>
          <a:noFill/>
        </p:spPr>
        <p:txBody>
          <a:bodyPr wrap="square" rtlCol="0">
            <a:spAutoFit/>
          </a:bodyPr>
          <a:lstStyle/>
          <a:p>
            <a:pPr algn="ctr"/>
            <a:r>
              <a:rPr lang="en-CA" sz="3600" b="1">
                <a:solidFill>
                  <a:srgbClr val="006345"/>
                </a:solidFill>
                <a:latin typeface="Arial"/>
                <a:ea typeface="+mj-ea"/>
                <a:cs typeface="Arial"/>
              </a:rPr>
              <a:t>Testing</a:t>
            </a:r>
            <a:endParaRPr lang="en-US" sz="3600" b="1">
              <a:solidFill>
                <a:srgbClr val="006345"/>
              </a:solidFill>
              <a:latin typeface="Arial"/>
              <a:ea typeface="+mj-ea"/>
              <a:cs typeface="Arial"/>
            </a:endParaRPr>
          </a:p>
        </p:txBody>
      </p:sp>
    </p:spTree>
    <p:extLst>
      <p:ext uri="{BB962C8B-B14F-4D97-AF65-F5344CB8AC3E}">
        <p14:creationId xmlns:p14="http://schemas.microsoft.com/office/powerpoint/2010/main" val="357975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con&#10;&#10;Description automatically generated">
            <a:extLst>
              <a:ext uri="{FF2B5EF4-FFF2-40B4-BE49-F238E27FC236}">
                <a16:creationId xmlns:a16="http://schemas.microsoft.com/office/drawing/2014/main" id="{60804CFF-EFFE-1A5A-9D9B-507485C0B131}"/>
              </a:ext>
            </a:extLst>
          </p:cNvPr>
          <p:cNvPicPr>
            <a:picLocks noChangeAspect="1"/>
          </p:cNvPicPr>
          <p:nvPr/>
        </p:nvPicPr>
        <p:blipFill>
          <a:blip r:embed="rId3"/>
          <a:stretch>
            <a:fillRect/>
          </a:stretch>
        </p:blipFill>
        <p:spPr>
          <a:xfrm>
            <a:off x="8248920" y="4268098"/>
            <a:ext cx="1991444" cy="1844255"/>
          </a:xfrm>
          <a:prstGeom prst="rect">
            <a:avLst/>
          </a:prstGeom>
        </p:spPr>
      </p:pic>
      <p:pic>
        <p:nvPicPr>
          <p:cNvPr id="9" name="Picture 13" descr="Icon&#10;&#10;Description automatically generated">
            <a:extLst>
              <a:ext uri="{FF2B5EF4-FFF2-40B4-BE49-F238E27FC236}">
                <a16:creationId xmlns:a16="http://schemas.microsoft.com/office/drawing/2014/main" id="{378366E1-A257-6BAD-6C13-CF63C3A66471}"/>
              </a:ext>
            </a:extLst>
          </p:cNvPr>
          <p:cNvPicPr>
            <a:picLocks noChangeAspect="1"/>
          </p:cNvPicPr>
          <p:nvPr/>
        </p:nvPicPr>
        <p:blipFill>
          <a:blip r:embed="rId4"/>
          <a:stretch>
            <a:fillRect/>
          </a:stretch>
        </p:blipFill>
        <p:spPr>
          <a:xfrm>
            <a:off x="6226475" y="4306826"/>
            <a:ext cx="2025050" cy="1968079"/>
          </a:xfrm>
          <a:prstGeom prst="rect">
            <a:avLst/>
          </a:prstGeom>
        </p:spPr>
      </p:pic>
      <p:sp>
        <p:nvSpPr>
          <p:cNvPr id="2" name="Title 1">
            <a:extLst>
              <a:ext uri="{FF2B5EF4-FFF2-40B4-BE49-F238E27FC236}">
                <a16:creationId xmlns:a16="http://schemas.microsoft.com/office/drawing/2014/main" id="{05FA9691-FFC4-4C68-AFD6-98D1E147D244}"/>
              </a:ext>
            </a:extLst>
          </p:cNvPr>
          <p:cNvSpPr>
            <a:spLocks noGrp="1"/>
          </p:cNvSpPr>
          <p:nvPr>
            <p:ph type="title"/>
          </p:nvPr>
        </p:nvSpPr>
        <p:spPr/>
        <p:txBody>
          <a:bodyPr/>
          <a:lstStyle/>
          <a:p>
            <a:r>
              <a:rPr lang="en-CA" altLang="en-US">
                <a:solidFill>
                  <a:srgbClr val="006345"/>
                </a:solidFill>
                <a:latin typeface="Arial"/>
                <a:cs typeface="Arial"/>
              </a:rPr>
              <a:t>Prevention </a:t>
            </a:r>
            <a:endParaRPr lang="en-CA" altLang="en-US">
              <a:solidFill>
                <a:srgbClr val="006345"/>
              </a:solidFill>
            </a:endParaRPr>
          </a:p>
        </p:txBody>
      </p:sp>
      <p:sp>
        <p:nvSpPr>
          <p:cNvPr id="3" name="Content Placeholder 2">
            <a:extLst>
              <a:ext uri="{FF2B5EF4-FFF2-40B4-BE49-F238E27FC236}">
                <a16:creationId xmlns:a16="http://schemas.microsoft.com/office/drawing/2014/main" id="{235CE053-035F-4F7E-A0A1-0BB1FA6209A0}"/>
              </a:ext>
            </a:extLst>
          </p:cNvPr>
          <p:cNvSpPr>
            <a:spLocks noGrp="1"/>
          </p:cNvSpPr>
          <p:nvPr>
            <p:ph idx="1"/>
          </p:nvPr>
        </p:nvSpPr>
        <p:spPr>
          <a:xfrm>
            <a:off x="838200" y="2025816"/>
            <a:ext cx="10515600" cy="4351338"/>
          </a:xfrm>
        </p:spPr>
        <p:txBody>
          <a:bodyPr vert="horz" lIns="91440" tIns="45720" rIns="91440" bIns="45720" rtlCol="0" anchor="t">
            <a:normAutofit/>
          </a:bodyPr>
          <a:lstStyle/>
          <a:p>
            <a:pPr marL="0" indent="0">
              <a:buNone/>
            </a:pPr>
            <a:endParaRPr lang="en-CA">
              <a:latin typeface="Arial"/>
              <a:cs typeface="Arial"/>
            </a:endParaRPr>
          </a:p>
          <a:p>
            <a:pPr marL="0" indent="0">
              <a:buNone/>
            </a:pPr>
            <a:r>
              <a:rPr lang="en-CA">
                <a:latin typeface="Arial"/>
                <a:cs typeface="Arial"/>
              </a:rPr>
              <a:t>Abstinence </a:t>
            </a:r>
            <a:endParaRPr lang="en-CA"/>
          </a:p>
          <a:p>
            <a:pPr marL="0" indent="0">
              <a:buNone/>
            </a:pPr>
            <a:r>
              <a:rPr lang="en-CA">
                <a:latin typeface="Arial"/>
                <a:cs typeface="Arial"/>
              </a:rPr>
              <a:t>Harm Reduction</a:t>
            </a:r>
          </a:p>
          <a:p>
            <a:pPr marL="0" indent="0">
              <a:buNone/>
            </a:pPr>
            <a:r>
              <a:rPr lang="en-CA">
                <a:latin typeface="Arial"/>
                <a:cs typeface="Arial"/>
              </a:rPr>
              <a:t>Barrier Methods</a:t>
            </a:r>
            <a:endParaRPr lang="en-CA"/>
          </a:p>
        </p:txBody>
      </p:sp>
      <p:pic>
        <p:nvPicPr>
          <p:cNvPr id="5" name="Picture 5" descr="Icon&#10;&#10;Description automatically generated">
            <a:extLst>
              <a:ext uri="{FF2B5EF4-FFF2-40B4-BE49-F238E27FC236}">
                <a16:creationId xmlns:a16="http://schemas.microsoft.com/office/drawing/2014/main" id="{24608DA1-68D6-AC00-E9E9-4AA496145A29}"/>
              </a:ext>
            </a:extLst>
          </p:cNvPr>
          <p:cNvPicPr>
            <a:picLocks noChangeAspect="1"/>
          </p:cNvPicPr>
          <p:nvPr/>
        </p:nvPicPr>
        <p:blipFill>
          <a:blip r:embed="rId5"/>
          <a:stretch>
            <a:fillRect/>
          </a:stretch>
        </p:blipFill>
        <p:spPr>
          <a:xfrm>
            <a:off x="4103119" y="4302244"/>
            <a:ext cx="1987310" cy="2020379"/>
          </a:xfrm>
          <a:prstGeom prst="rect">
            <a:avLst/>
          </a:prstGeom>
        </p:spPr>
      </p:pic>
      <p:pic>
        <p:nvPicPr>
          <p:cNvPr id="7" name="Picture 7" descr="Icon&#10;&#10;Description automatically generated">
            <a:extLst>
              <a:ext uri="{FF2B5EF4-FFF2-40B4-BE49-F238E27FC236}">
                <a16:creationId xmlns:a16="http://schemas.microsoft.com/office/drawing/2014/main" id="{0DAF369A-7104-8600-5D9A-91D4BA9A854A}"/>
              </a:ext>
            </a:extLst>
          </p:cNvPr>
          <p:cNvPicPr>
            <a:picLocks noChangeAspect="1"/>
          </p:cNvPicPr>
          <p:nvPr/>
        </p:nvPicPr>
        <p:blipFill>
          <a:blip r:embed="rId6"/>
          <a:stretch>
            <a:fillRect/>
          </a:stretch>
        </p:blipFill>
        <p:spPr>
          <a:xfrm>
            <a:off x="2094965" y="4273130"/>
            <a:ext cx="2021095" cy="1977964"/>
          </a:xfrm>
          <a:prstGeom prst="rect">
            <a:avLst/>
          </a:prstGeom>
        </p:spPr>
      </p:pic>
    </p:spTree>
    <p:extLst>
      <p:ext uri="{BB962C8B-B14F-4D97-AF65-F5344CB8AC3E}">
        <p14:creationId xmlns:p14="http://schemas.microsoft.com/office/powerpoint/2010/main" val="2403177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0495560-6D0E-4ADC-9FB0-6C0D72A6C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609600"/>
            <a:ext cx="5638800" cy="5638800"/>
          </a:xfrm>
          <a:prstGeom prst="roundRect">
            <a:avLst/>
          </a:prstGeom>
        </p:spPr>
      </p:pic>
    </p:spTree>
    <p:extLst>
      <p:ext uri="{BB962C8B-B14F-4D97-AF65-F5344CB8AC3E}">
        <p14:creationId xmlns:p14="http://schemas.microsoft.com/office/powerpoint/2010/main" val="2051968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vert="horz" lIns="91440" tIns="45720" rIns="91440" bIns="45720" rtlCol="0" anchor="t">
            <a:normAutofit/>
          </a:bodyPr>
          <a:lstStyle/>
          <a:p>
            <a:pPr algn="l">
              <a:defRPr/>
            </a:pPr>
            <a:r>
              <a:rPr lang="en-CA">
                <a:latin typeface="Arial"/>
                <a:cs typeface="Arial"/>
              </a:rPr>
              <a:t>Limit the number of sexual partners </a:t>
            </a:r>
          </a:p>
          <a:p>
            <a:pPr lvl="1">
              <a:defRPr/>
            </a:pPr>
            <a:r>
              <a:rPr lang="en-CA">
                <a:latin typeface="Arial"/>
                <a:cs typeface="Arial"/>
              </a:rPr>
              <a:t>more partners=more STI risk </a:t>
            </a:r>
            <a:endParaRPr lang="en-CA" sz="1600">
              <a:solidFill>
                <a:srgbClr val="000000"/>
              </a:solidFill>
              <a:latin typeface="Arial" panose="020B0604020202020204" pitchFamily="34" charset="0"/>
              <a:cs typeface="Arial" panose="020B0604020202020204" pitchFamily="34" charset="0"/>
            </a:endParaRPr>
          </a:p>
          <a:p>
            <a:pPr algn="l">
              <a:spcBef>
                <a:spcPts val="1800"/>
              </a:spcBef>
            </a:pPr>
            <a:r>
              <a:rPr lang="en-CA">
                <a:latin typeface="Arial"/>
                <a:cs typeface="Arial"/>
              </a:rPr>
              <a:t>Talk about sexual history and STI testing with partners</a:t>
            </a:r>
          </a:p>
          <a:p>
            <a:pPr algn="l">
              <a:spcBef>
                <a:spcPts val="1800"/>
              </a:spcBef>
            </a:pPr>
            <a:r>
              <a:rPr lang="en-CA">
                <a:latin typeface="Arial"/>
                <a:cs typeface="Arial"/>
              </a:rPr>
              <a:t>Avoid sexual contact if you or your partner have an active outbreak</a:t>
            </a:r>
            <a:endParaRPr lang="en-CA"/>
          </a:p>
          <a:p>
            <a:pPr algn="l">
              <a:spcBef>
                <a:spcPts val="1800"/>
              </a:spcBef>
            </a:pPr>
            <a:r>
              <a:rPr lang="en-CA">
                <a:latin typeface="Arial"/>
                <a:cs typeface="Arial"/>
              </a:rPr>
              <a:t>Use barrier methods</a:t>
            </a:r>
            <a:endParaRPr lang="en-CA"/>
          </a:p>
          <a:p>
            <a:pPr algn="l">
              <a:spcBef>
                <a:spcPts val="1800"/>
              </a:spcBef>
            </a:pPr>
            <a:r>
              <a:rPr lang="en-CA" b="1">
                <a:solidFill>
                  <a:srgbClr val="006345"/>
                </a:solidFill>
                <a:latin typeface="Arial"/>
                <a:cs typeface="Arial"/>
              </a:rPr>
              <a:t>Get Vaccinated!</a:t>
            </a:r>
            <a:r>
              <a:rPr lang="en-CA">
                <a:latin typeface="Arial"/>
                <a:cs typeface="Arial"/>
              </a:rPr>
              <a:t> </a:t>
            </a:r>
            <a:endParaRPr lang="en-CA"/>
          </a:p>
          <a:p>
            <a:pPr marL="0" indent="0">
              <a:lnSpc>
                <a:spcPct val="100000"/>
              </a:lnSpc>
              <a:buNone/>
            </a:pPr>
            <a:endParaRPr lang="en-CA"/>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Harm Reduction </a:t>
            </a:r>
            <a:endParaRPr lang="en-US" altLang="en-US">
              <a:solidFill>
                <a:srgbClr val="006345"/>
              </a:solidFill>
            </a:endParaRPr>
          </a:p>
        </p:txBody>
      </p:sp>
    </p:spTree>
    <p:extLst>
      <p:ext uri="{BB962C8B-B14F-4D97-AF65-F5344CB8AC3E}">
        <p14:creationId xmlns:p14="http://schemas.microsoft.com/office/powerpoint/2010/main" val="280941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502419" y="1799284"/>
            <a:ext cx="5476568" cy="1494833"/>
          </a:xfrm>
        </p:spPr>
        <p:txBody>
          <a:bodyPr vert="horz" lIns="91440" tIns="45720" rIns="91440" bIns="45720" rtlCol="0" anchor="t">
            <a:normAutofit/>
          </a:bodyPr>
          <a:lstStyle/>
          <a:p>
            <a:pPr marL="0" indent="0">
              <a:lnSpc>
                <a:spcPct val="100000"/>
              </a:lnSpc>
              <a:spcBef>
                <a:spcPct val="0"/>
              </a:spcBef>
              <a:buNone/>
            </a:pPr>
            <a:r>
              <a:rPr lang="en-US" altLang="en-US" sz="2400" b="1">
                <a:solidFill>
                  <a:srgbClr val="006345"/>
                </a:solidFill>
                <a:latin typeface="Arial"/>
                <a:cs typeface="Arial"/>
              </a:rPr>
              <a:t>Penis Condom</a:t>
            </a:r>
          </a:p>
          <a:p>
            <a:pPr marL="0" indent="0">
              <a:lnSpc>
                <a:spcPct val="100000"/>
              </a:lnSpc>
              <a:spcBef>
                <a:spcPct val="0"/>
              </a:spcBef>
              <a:buNone/>
            </a:pPr>
            <a:r>
              <a:rPr lang="en-US" altLang="en-US" sz="2000">
                <a:latin typeface="Arial"/>
                <a:cs typeface="Arial"/>
              </a:rPr>
              <a:t>Worn on an erect penis as a barrier between the penis and a partner's body parts/fluids. </a:t>
            </a:r>
            <a:endParaRPr lang="en-US" altLang="en-US" sz="200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99652" y="640070"/>
            <a:ext cx="10515600" cy="1325562"/>
          </a:xfrm>
        </p:spPr>
        <p:txBody>
          <a:bodyPr/>
          <a:lstStyle/>
          <a:p>
            <a:r>
              <a:rPr lang="en-CA" altLang="en-US">
                <a:solidFill>
                  <a:srgbClr val="006345"/>
                </a:solidFill>
                <a:latin typeface="Arial"/>
                <a:cs typeface="Arial"/>
              </a:rPr>
              <a:t>Condoms</a:t>
            </a:r>
            <a:endParaRPr lang="en-US" altLang="en-US">
              <a:solidFill>
                <a:srgbClr val="006345"/>
              </a:solidFill>
            </a:endParaRPr>
          </a:p>
        </p:txBody>
      </p:sp>
      <p:pic>
        <p:nvPicPr>
          <p:cNvPr id="6" name="Picture 5">
            <a:extLst>
              <a:ext uri="{FF2B5EF4-FFF2-40B4-BE49-F238E27FC236}">
                <a16:creationId xmlns:a16="http://schemas.microsoft.com/office/drawing/2014/main" id="{D5528338-67A2-46A6-8FC1-AAB1E82E85CA}"/>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700959" y="3435082"/>
            <a:ext cx="3062789" cy="2128587"/>
          </a:xfrm>
          <a:prstGeom prst="roundRect">
            <a:avLst/>
          </a:prstGeom>
        </p:spPr>
      </p:pic>
      <p:sp>
        <p:nvSpPr>
          <p:cNvPr id="2" name="TextBox 1">
            <a:extLst>
              <a:ext uri="{FF2B5EF4-FFF2-40B4-BE49-F238E27FC236}">
                <a16:creationId xmlns:a16="http://schemas.microsoft.com/office/drawing/2014/main" id="{AE4D3977-BB46-4150-9CCA-C3B62698045C}"/>
              </a:ext>
            </a:extLst>
          </p:cNvPr>
          <p:cNvSpPr txBox="1"/>
          <p:nvPr/>
        </p:nvSpPr>
        <p:spPr>
          <a:xfrm>
            <a:off x="3105507" y="5997185"/>
            <a:ext cx="6096001" cy="646331"/>
          </a:xfrm>
          <a:prstGeom prst="rect">
            <a:avLst/>
          </a:prstGeom>
          <a:noFill/>
        </p:spPr>
        <p:txBody>
          <a:bodyPr wrap="square" rtlCol="0">
            <a:spAutoFit/>
          </a:bodyPr>
          <a:lstStyle/>
          <a:p>
            <a:pPr algn="ctr"/>
            <a:r>
              <a:rPr lang="en-US" altLang="en-US">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Condom Demonstration Video</a:t>
            </a:r>
            <a:r>
              <a:rPr lang="en-US" altLang="en-US">
                <a:solidFill>
                  <a:schemeClr val="accent1"/>
                </a:solidFill>
                <a:latin typeface="Arial" panose="020B0604020202020204" pitchFamily="34" charset="0"/>
                <a:cs typeface="Arial" panose="020B0604020202020204" pitchFamily="34" charset="0"/>
              </a:rPr>
              <a:t> </a:t>
            </a:r>
            <a:r>
              <a:rPr lang="en-US" altLang="en-US" sz="1400">
                <a:latin typeface="Arial" panose="020B0604020202020204" pitchFamily="34" charset="0"/>
                <a:cs typeface="Arial" panose="020B0604020202020204" pitchFamily="34" charset="0"/>
              </a:rPr>
              <a:t>(YouTube sign in required)</a:t>
            </a:r>
            <a:endParaRPr lang="en-US" altLang="en-US" sz="1400">
              <a:solidFill>
                <a:schemeClr val="accent1"/>
              </a:solidFill>
              <a:latin typeface="Arial" panose="020B0604020202020204" pitchFamily="34" charset="0"/>
              <a:cs typeface="Arial" panose="020B0604020202020204" pitchFamily="34" charset="0"/>
            </a:endParaRPr>
          </a:p>
          <a:p>
            <a:endParaRPr lang="en-US"/>
          </a:p>
        </p:txBody>
      </p:sp>
      <p:pic>
        <p:nvPicPr>
          <p:cNvPr id="7" name="Picture 7" descr="A picture containing swimming&#10;&#10;Description automatically generated">
            <a:extLst>
              <a:ext uri="{FF2B5EF4-FFF2-40B4-BE49-F238E27FC236}">
                <a16:creationId xmlns:a16="http://schemas.microsoft.com/office/drawing/2014/main" id="{41474CEF-06D4-B7CC-FDB2-450B16E26F73}"/>
              </a:ext>
            </a:extLst>
          </p:cNvPr>
          <p:cNvPicPr>
            <a:picLocks noChangeAspect="1"/>
          </p:cNvPicPr>
          <p:nvPr/>
        </p:nvPicPr>
        <p:blipFill>
          <a:blip r:embed="rId5"/>
          <a:stretch>
            <a:fillRect/>
          </a:stretch>
        </p:blipFill>
        <p:spPr>
          <a:xfrm>
            <a:off x="7415980" y="3434917"/>
            <a:ext cx="3062748" cy="2126681"/>
          </a:xfrm>
          <a:prstGeom prst="rect">
            <a:avLst/>
          </a:prstGeom>
        </p:spPr>
      </p:pic>
      <p:sp>
        <p:nvSpPr>
          <p:cNvPr id="13" name="Content Placeholder 2">
            <a:extLst>
              <a:ext uri="{FF2B5EF4-FFF2-40B4-BE49-F238E27FC236}">
                <a16:creationId xmlns:a16="http://schemas.microsoft.com/office/drawing/2014/main" id="{DAEE5BB1-D759-5427-1F71-1F65B392877F}"/>
              </a:ext>
            </a:extLst>
          </p:cNvPr>
          <p:cNvSpPr txBox="1">
            <a:spLocks/>
          </p:cNvSpPr>
          <p:nvPr/>
        </p:nvSpPr>
        <p:spPr>
          <a:xfrm>
            <a:off x="6454877" y="1806010"/>
            <a:ext cx="4960375" cy="1089023"/>
          </a:xfrm>
          <a:prstGeom prst="rect">
            <a:avLst/>
          </a:prstGeom>
        </p:spPr>
        <p:txBody>
          <a:bodyPr vert="horz" lIns="91440" tIns="45720" rIns="91440" bIns="45720" rtlCol="0" anchor="t">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2600" b="1">
                <a:solidFill>
                  <a:srgbClr val="006345"/>
                </a:solidFill>
                <a:latin typeface="Arial"/>
                <a:cs typeface="Arial"/>
              </a:rPr>
              <a:t>Vulva Condom </a:t>
            </a:r>
          </a:p>
          <a:p>
            <a:pPr marL="0" indent="0">
              <a:buNone/>
              <a:defRPr/>
            </a:pPr>
            <a:r>
              <a:rPr lang="en-US" altLang="en-US" sz="2000">
                <a:latin typeface="Arial"/>
                <a:cs typeface="Arial"/>
              </a:rPr>
              <a:t>Polyurethane sheath inserted into the vagina before sex. </a:t>
            </a:r>
            <a:br>
              <a:rPr lang="en-US" altLang="en-US" sz="2000"/>
            </a:br>
            <a:endParaRPr lang="en-US" altLang="en-US" sz="1100"/>
          </a:p>
          <a:p>
            <a:pPr marL="457200" indent="-457200" algn="l">
              <a:defRPr/>
            </a:pPr>
            <a:endParaRPr lang="en-CA" altLang="en-US" sz="1400"/>
          </a:p>
          <a:p>
            <a:pPr marL="457200" lvl="1" indent="0">
              <a:buFont typeface="Arial" panose="020B0604020202020204" pitchFamily="34" charset="0"/>
              <a:buNone/>
              <a:defRPr/>
            </a:pPr>
            <a:endParaRPr lang="en-CA" sz="1200"/>
          </a:p>
        </p:txBody>
      </p:sp>
    </p:spTree>
    <p:extLst>
      <p:ext uri="{BB962C8B-B14F-4D97-AF65-F5344CB8AC3E}">
        <p14:creationId xmlns:p14="http://schemas.microsoft.com/office/powerpoint/2010/main" val="555124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vert="horz" lIns="91440" tIns="45720" rIns="91440" bIns="45720" rtlCol="0" anchor="t">
            <a:normAutofit/>
          </a:bodyPr>
          <a:lstStyle/>
          <a:p>
            <a:pPr algn="l">
              <a:lnSpc>
                <a:spcPct val="150000"/>
              </a:lnSpc>
            </a:pPr>
            <a:r>
              <a:rPr lang="en-CA" altLang="en-US"/>
              <a:t>Partner</a:t>
            </a:r>
          </a:p>
          <a:p>
            <a:pPr algn="l">
              <a:lnSpc>
                <a:spcPct val="150000"/>
              </a:lnSpc>
            </a:pPr>
            <a:r>
              <a:rPr lang="en-CA" altLang="en-US"/>
              <a:t>Parents or other family members</a:t>
            </a:r>
          </a:p>
          <a:p>
            <a:pPr algn="l">
              <a:lnSpc>
                <a:spcPct val="150000"/>
              </a:lnSpc>
              <a:spcAft>
                <a:spcPts val="600"/>
              </a:spcAft>
            </a:pPr>
            <a:r>
              <a:rPr lang="en-CA" altLang="en-US"/>
              <a:t>Other trusted adults (teachers)</a:t>
            </a:r>
          </a:p>
          <a:p>
            <a:pPr algn="l">
              <a:spcAft>
                <a:spcPts val="600"/>
              </a:spcAft>
            </a:pPr>
            <a:r>
              <a:rPr lang="en-CA" altLang="en-US">
                <a:latin typeface="Arial"/>
                <a:cs typeface="Arial"/>
              </a:rPr>
              <a:t>Health professionals (Your school public health nurse)</a:t>
            </a:r>
            <a:endParaRPr lang="en-CA" altLang="en-US"/>
          </a:p>
          <a:p>
            <a:pPr marL="0" indent="0" algn="l">
              <a:spcAft>
                <a:spcPts val="600"/>
              </a:spcAft>
              <a:buNone/>
            </a:pPr>
            <a:endParaRPr lang="en-CA" altLang="en-US"/>
          </a:p>
          <a:p>
            <a:pPr algn="l">
              <a:spcAft>
                <a:spcPts val="600"/>
              </a:spcAft>
            </a:pPr>
            <a:endParaRPr lang="en-CA" altLang="en-US"/>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rPr>
              <a:t>Who to talk to</a:t>
            </a:r>
            <a:endParaRPr lang="en-US" altLang="en-US">
              <a:solidFill>
                <a:srgbClr val="006345"/>
              </a:solidFill>
            </a:endParaRPr>
          </a:p>
        </p:txBody>
      </p:sp>
    </p:spTree>
    <p:extLst>
      <p:ext uri="{BB962C8B-B14F-4D97-AF65-F5344CB8AC3E}">
        <p14:creationId xmlns:p14="http://schemas.microsoft.com/office/powerpoint/2010/main" val="176674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vert="horz" lIns="91440" tIns="45720" rIns="91440" bIns="45720" rtlCol="0" anchor="t">
            <a:normAutofit/>
          </a:bodyPr>
          <a:lstStyle/>
          <a:p>
            <a:pPr algn="l">
              <a:lnSpc>
                <a:spcPct val="150000"/>
              </a:lnSpc>
            </a:pPr>
            <a:r>
              <a:rPr lang="en-CA">
                <a:latin typeface="Arial"/>
                <a:cs typeface="Arial"/>
                <a:hlinkClick r:id="rId3"/>
              </a:rPr>
              <a:t>https://www.healthunit.com/sexually-transmitted-infections</a:t>
            </a:r>
            <a:r>
              <a:rPr lang="en-CA">
                <a:latin typeface="Arial"/>
                <a:cs typeface="Arial"/>
              </a:rPr>
              <a:t> </a:t>
            </a:r>
            <a:endParaRPr lang="en-CA" altLang="en-US"/>
          </a:p>
          <a:p>
            <a:pPr algn="l">
              <a:lnSpc>
                <a:spcPct val="150000"/>
              </a:lnSpc>
            </a:pPr>
            <a:r>
              <a:rPr lang="en-CA">
                <a:latin typeface="Arial"/>
                <a:cs typeface="Arial"/>
                <a:hlinkClick r:id="rId4"/>
              </a:rPr>
              <a:t>https://www.sexandu.ca/stis/</a:t>
            </a:r>
            <a:r>
              <a:rPr lang="en-CA">
                <a:latin typeface="Arial"/>
                <a:cs typeface="Arial"/>
              </a:rPr>
              <a:t>  </a:t>
            </a:r>
            <a:endParaRPr lang="en-CA" altLang="en-US"/>
          </a:p>
          <a:p>
            <a:pPr algn="l">
              <a:lnSpc>
                <a:spcPct val="150000"/>
              </a:lnSpc>
            </a:pPr>
            <a:r>
              <a:rPr lang="en-CA">
                <a:latin typeface="Arial"/>
                <a:cs typeface="Arial"/>
                <a:hlinkClick r:id="rId5"/>
              </a:rPr>
              <a:t>https://sexualhealthontario.ca/en/stis</a:t>
            </a:r>
            <a:r>
              <a:rPr lang="en-CA">
                <a:latin typeface="Arial"/>
                <a:cs typeface="Arial"/>
              </a:rPr>
              <a:t> </a:t>
            </a:r>
            <a:endParaRPr lang="en-CA" altLang="en-US"/>
          </a:p>
          <a:p>
            <a:pPr marL="0" indent="0" algn="l">
              <a:spcAft>
                <a:spcPts val="600"/>
              </a:spcAft>
              <a:buNone/>
            </a:pPr>
            <a:endParaRPr lang="en-CA" altLang="en-US"/>
          </a:p>
          <a:p>
            <a:pPr algn="l">
              <a:spcAft>
                <a:spcPts val="600"/>
              </a:spcAft>
            </a:pPr>
            <a:endParaRPr lang="en-CA" altLang="en-US"/>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rPr>
              <a:t>Where to get more information</a:t>
            </a:r>
            <a:endParaRPr lang="en-US" altLang="en-US">
              <a:solidFill>
                <a:srgbClr val="006345"/>
              </a:solidFill>
            </a:endParaRPr>
          </a:p>
        </p:txBody>
      </p:sp>
    </p:spTree>
    <p:extLst>
      <p:ext uri="{BB962C8B-B14F-4D97-AF65-F5344CB8AC3E}">
        <p14:creationId xmlns:p14="http://schemas.microsoft.com/office/powerpoint/2010/main" val="193497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vert="horz" lIns="91440" tIns="45720" rIns="91440" bIns="45720" rtlCol="0" anchor="t">
            <a:normAutofit fontScale="92500" lnSpcReduction="10000"/>
          </a:bodyPr>
          <a:lstStyle/>
          <a:p>
            <a:pPr algn="l">
              <a:lnSpc>
                <a:spcPct val="150000"/>
              </a:lnSpc>
              <a:spcBef>
                <a:spcPct val="0"/>
              </a:spcBef>
            </a:pPr>
            <a:r>
              <a:rPr lang="en-US" altLang="en-US" sz="3000">
                <a:latin typeface="Arial"/>
                <a:cs typeface="Arial"/>
              </a:rPr>
              <a:t>2 locations: Citi Plaza in London and 51 Front St. in Strathroy</a:t>
            </a:r>
          </a:p>
          <a:p>
            <a:pPr algn="l">
              <a:lnSpc>
                <a:spcPct val="150000"/>
              </a:lnSpc>
              <a:spcBef>
                <a:spcPct val="0"/>
              </a:spcBef>
            </a:pPr>
            <a:r>
              <a:rPr lang="en-US" altLang="en-US" sz="3000">
                <a:latin typeface="Arial"/>
                <a:cs typeface="Arial"/>
              </a:rPr>
              <a:t>STI testing and treatment</a:t>
            </a:r>
          </a:p>
          <a:p>
            <a:pPr algn="l">
              <a:lnSpc>
                <a:spcPct val="150000"/>
              </a:lnSpc>
              <a:spcBef>
                <a:spcPct val="0"/>
              </a:spcBef>
            </a:pPr>
            <a:r>
              <a:rPr lang="en-US" sz="3000">
                <a:latin typeface="Arial"/>
                <a:cs typeface="Arial"/>
              </a:rPr>
              <a:t>Birth control counselling, prescriptions </a:t>
            </a:r>
            <a:r>
              <a:rPr lang="en-US" altLang="en-US" sz="3000">
                <a:latin typeface="Arial"/>
                <a:cs typeface="Arial"/>
              </a:rPr>
              <a:t>and emergency contraception</a:t>
            </a:r>
          </a:p>
          <a:p>
            <a:pPr algn="l">
              <a:lnSpc>
                <a:spcPct val="150000"/>
              </a:lnSpc>
              <a:spcBef>
                <a:spcPct val="0"/>
              </a:spcBef>
            </a:pPr>
            <a:r>
              <a:rPr lang="en-US" altLang="en-US" sz="3000">
                <a:latin typeface="Arial"/>
                <a:cs typeface="Arial"/>
              </a:rPr>
              <a:t>Free Condoms</a:t>
            </a:r>
          </a:p>
          <a:p>
            <a:pPr marL="0" indent="0">
              <a:lnSpc>
                <a:spcPct val="150000"/>
              </a:lnSpc>
              <a:spcBef>
                <a:spcPct val="0"/>
              </a:spcBef>
              <a:buNone/>
            </a:pPr>
            <a:endParaRPr lang="en-US" altLang="en-US" sz="3000"/>
          </a:p>
          <a:p>
            <a:pPr marL="0" indent="0">
              <a:lnSpc>
                <a:spcPct val="150000"/>
              </a:lnSpc>
              <a:spcBef>
                <a:spcPct val="0"/>
              </a:spcBef>
              <a:buNone/>
            </a:pPr>
            <a:r>
              <a:rPr lang="en-US" altLang="en-US" sz="3000" b="1">
                <a:solidFill>
                  <a:schemeClr val="accent1"/>
                </a:solidFill>
                <a:latin typeface="Arial"/>
                <a:cs typeface="Arial"/>
              </a:rPr>
              <a:t>Call 519-663-5317 to book an appointment</a:t>
            </a:r>
            <a:endParaRPr lang="en-CA" altLang="en-US" sz="3000" b="1">
              <a:solidFill>
                <a:schemeClr val="accent1"/>
              </a:solidFill>
              <a:latin typeface="Arial"/>
              <a:cs typeface="Arial"/>
            </a:endParaRPr>
          </a:p>
          <a:p>
            <a:pPr algn="l">
              <a:spcAft>
                <a:spcPts val="600"/>
              </a:spcAft>
            </a:pPr>
            <a:endParaRPr lang="en-CA" altLang="en-US"/>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STI Clinics</a:t>
            </a:r>
            <a:br>
              <a:rPr lang="en-CA" altLang="en-US"/>
            </a:br>
            <a:r>
              <a:rPr lang="en-CA" altLang="en-US" sz="3200">
                <a:solidFill>
                  <a:srgbClr val="006345"/>
                </a:solidFill>
                <a:latin typeface="Arial"/>
                <a:cs typeface="Arial"/>
              </a:rPr>
              <a:t>Middlesex-London Health Unit</a:t>
            </a:r>
            <a:endParaRPr lang="en-US" altLang="en-US">
              <a:solidFill>
                <a:srgbClr val="006345"/>
              </a:solidFill>
              <a:latin typeface="Arial"/>
              <a:cs typeface="Arial"/>
            </a:endParaRPr>
          </a:p>
        </p:txBody>
      </p:sp>
    </p:spTree>
    <p:extLst>
      <p:ext uri="{BB962C8B-B14F-4D97-AF65-F5344CB8AC3E}">
        <p14:creationId xmlns:p14="http://schemas.microsoft.com/office/powerpoint/2010/main" val="787581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4AC-416D-6757-1A20-6C7D5F47D92B}"/>
              </a:ext>
            </a:extLst>
          </p:cNvPr>
          <p:cNvSpPr>
            <a:spLocks noGrp="1"/>
          </p:cNvSpPr>
          <p:nvPr>
            <p:ph type="title"/>
          </p:nvPr>
        </p:nvSpPr>
        <p:spPr>
          <a:xfrm>
            <a:off x="839788" y="1247955"/>
            <a:ext cx="3932237" cy="1600200"/>
          </a:xfrm>
        </p:spPr>
        <p:txBody>
          <a:bodyPr anchor="b">
            <a:normAutofit/>
          </a:bodyPr>
          <a:lstStyle/>
          <a:p>
            <a:r>
              <a:rPr lang="en-CA" sz="5400">
                <a:solidFill>
                  <a:srgbClr val="006345"/>
                </a:solidFill>
                <a:latin typeface="Arial"/>
                <a:cs typeface="Arial"/>
              </a:rPr>
              <a:t> Consent</a:t>
            </a:r>
            <a:endParaRPr lang="en-CA" sz="4400" b="0">
              <a:latin typeface="Arial"/>
              <a:cs typeface="Arial"/>
            </a:endParaRPr>
          </a:p>
          <a:p>
            <a:endParaRPr lang="en-CA">
              <a:latin typeface="Arial"/>
              <a:cs typeface="Arial"/>
            </a:endParaRPr>
          </a:p>
        </p:txBody>
      </p:sp>
      <p:pic>
        <p:nvPicPr>
          <p:cNvPr id="5" name="Picture 4" descr="A picture containing calendar&#10;&#10;Description automatically generated">
            <a:extLst>
              <a:ext uri="{FF2B5EF4-FFF2-40B4-BE49-F238E27FC236}">
                <a16:creationId xmlns:a16="http://schemas.microsoft.com/office/drawing/2014/main" id="{3A9674AE-596C-FCBB-AF81-0A1963CD6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134" y="987425"/>
            <a:ext cx="5998308" cy="4873625"/>
          </a:xfrm>
          <a:prstGeom prst="rect">
            <a:avLst/>
          </a:prstGeom>
          <a:noFill/>
        </p:spPr>
      </p:pic>
      <p:sp>
        <p:nvSpPr>
          <p:cNvPr id="3" name="Content Placeholder 2">
            <a:extLst>
              <a:ext uri="{FF2B5EF4-FFF2-40B4-BE49-F238E27FC236}">
                <a16:creationId xmlns:a16="http://schemas.microsoft.com/office/drawing/2014/main" id="{0AF79422-2206-5485-6ABC-65D4512C8E1B}"/>
              </a:ext>
            </a:extLst>
          </p:cNvPr>
          <p:cNvSpPr>
            <a:spLocks noGrp="1"/>
          </p:cNvSpPr>
          <p:nvPr>
            <p:ph type="body" sz="half" idx="2"/>
          </p:nvPr>
        </p:nvSpPr>
        <p:spPr>
          <a:xfrm>
            <a:off x="839788" y="3207589"/>
            <a:ext cx="3932237" cy="3811588"/>
          </a:xfrm>
        </p:spPr>
        <p:txBody>
          <a:bodyPr vert="horz" lIns="91440" tIns="45720" rIns="91440" bIns="45720" rtlCol="0" anchor="t">
            <a:normAutofit/>
          </a:bodyPr>
          <a:lstStyle/>
          <a:p>
            <a:r>
              <a:rPr lang="en-CA" sz="2800" b="1">
                <a:solidFill>
                  <a:srgbClr val="006345"/>
                </a:solidFill>
                <a:latin typeface="Arial"/>
                <a:cs typeface="Arial"/>
              </a:rPr>
              <a:t>If someone doesn’t say “No”, it doesn’t mean Yes</a:t>
            </a:r>
            <a:endParaRPr lang="en-CA" sz="2800">
              <a:latin typeface="Arial"/>
              <a:cs typeface="Arial"/>
            </a:endParaRPr>
          </a:p>
          <a:p>
            <a:endParaRPr lang="en-CA"/>
          </a:p>
          <a:p>
            <a:endParaRPr lang="en-US"/>
          </a:p>
        </p:txBody>
      </p:sp>
    </p:spTree>
    <p:extLst>
      <p:ext uri="{BB962C8B-B14F-4D97-AF65-F5344CB8AC3E}">
        <p14:creationId xmlns:p14="http://schemas.microsoft.com/office/powerpoint/2010/main" val="93324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a:lstStyle/>
          <a:p>
            <a:pPr algn="l">
              <a:lnSpc>
                <a:spcPct val="150000"/>
              </a:lnSpc>
            </a:pPr>
            <a:r>
              <a:rPr lang="en-CA"/>
              <a:t>If they want to be in a relationship</a:t>
            </a:r>
          </a:p>
          <a:p>
            <a:pPr algn="l">
              <a:lnSpc>
                <a:spcPct val="150000"/>
              </a:lnSpc>
            </a:pPr>
            <a:r>
              <a:rPr lang="en-CA"/>
              <a:t>Who they want to be in a relationship with</a:t>
            </a:r>
          </a:p>
          <a:p>
            <a:pPr algn="l">
              <a:lnSpc>
                <a:spcPct val="150000"/>
              </a:lnSpc>
            </a:pPr>
            <a:r>
              <a:rPr lang="en-CA"/>
              <a:t>How intimate they want to be with their partner</a:t>
            </a:r>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rPr>
              <a:t>Everyone has the right to choose:</a:t>
            </a:r>
            <a:endParaRPr lang="en-US" altLang="en-US">
              <a:solidFill>
                <a:srgbClr val="006345"/>
              </a:solidFill>
            </a:endParaRPr>
          </a:p>
        </p:txBody>
      </p:sp>
      <p:pic>
        <p:nvPicPr>
          <p:cNvPr id="7" name="Picture 6">
            <a:extLst>
              <a:ext uri="{FF2B5EF4-FFF2-40B4-BE49-F238E27FC236}">
                <a16:creationId xmlns:a16="http://schemas.microsoft.com/office/drawing/2014/main" id="{5C931621-DBF1-4F8E-AF36-F385E0C1E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356" y="2133600"/>
            <a:ext cx="2802935" cy="4204402"/>
          </a:xfrm>
          <a:prstGeom prst="roundRect">
            <a:avLst/>
          </a:prstGeom>
        </p:spPr>
      </p:pic>
    </p:spTree>
    <p:extLst>
      <p:ext uri="{BB962C8B-B14F-4D97-AF65-F5344CB8AC3E}">
        <p14:creationId xmlns:p14="http://schemas.microsoft.com/office/powerpoint/2010/main" val="60983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consent?">
            <a:hlinkClick r:id="" action="ppaction://media"/>
            <a:extLst>
              <a:ext uri="{FF2B5EF4-FFF2-40B4-BE49-F238E27FC236}">
                <a16:creationId xmlns:a16="http://schemas.microsoft.com/office/drawing/2014/main" id="{AC5B0F96-007D-47CF-AD1B-F49CB2DA8328}"/>
              </a:ext>
            </a:extLst>
          </p:cNvPr>
          <p:cNvPicPr>
            <a:picLocks noGrp="1" noRot="1" noChangeAspect="1"/>
          </p:cNvPicPr>
          <p:nvPr>
            <p:ph idx="1"/>
            <a:videoFile r:link="rId1"/>
          </p:nvPr>
        </p:nvPicPr>
        <p:blipFill>
          <a:blip r:embed="rId4"/>
          <a:stretch>
            <a:fillRect/>
          </a:stretch>
        </p:blipFill>
        <p:spPr>
          <a:xfrm>
            <a:off x="2386622" y="1955800"/>
            <a:ext cx="7418755" cy="4173050"/>
          </a:xfrm>
          <a:prstGeom prst="rect">
            <a:avLst/>
          </a:prstGeom>
        </p:spPr>
      </p:pic>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198" y="729150"/>
            <a:ext cx="10515600" cy="1325562"/>
          </a:xfrm>
        </p:spPr>
        <p:txBody>
          <a:bodyPr/>
          <a:lstStyle/>
          <a:p>
            <a:r>
              <a:rPr lang="en-CA" altLang="en-US">
                <a:solidFill>
                  <a:srgbClr val="006345"/>
                </a:solidFill>
              </a:rPr>
              <a:t>Consent-Elementary Video</a:t>
            </a:r>
            <a:br>
              <a:rPr lang="en-CA" altLang="en-US">
                <a:solidFill>
                  <a:srgbClr val="006345"/>
                </a:solidFill>
              </a:rPr>
            </a:br>
            <a:r>
              <a:rPr lang="en-CA" altLang="en-US" sz="3200" b="0">
                <a:solidFill>
                  <a:srgbClr val="006345"/>
                </a:solidFill>
              </a:rPr>
              <a:t>(see next slide for secondary)</a:t>
            </a:r>
            <a:endParaRPr lang="en-US" altLang="en-US" b="0">
              <a:solidFill>
                <a:srgbClr val="006345"/>
              </a:solidFill>
            </a:endParaRPr>
          </a:p>
        </p:txBody>
      </p:sp>
      <p:sp>
        <p:nvSpPr>
          <p:cNvPr id="5" name="TextBox 4">
            <a:extLst>
              <a:ext uri="{FF2B5EF4-FFF2-40B4-BE49-F238E27FC236}">
                <a16:creationId xmlns:a16="http://schemas.microsoft.com/office/drawing/2014/main" id="{A254C4C2-F6B8-437A-90E0-B9DEF9CEC28B}"/>
              </a:ext>
            </a:extLst>
          </p:cNvPr>
          <p:cNvSpPr txBox="1"/>
          <p:nvPr/>
        </p:nvSpPr>
        <p:spPr>
          <a:xfrm>
            <a:off x="3628290" y="6128850"/>
            <a:ext cx="4935417" cy="338554"/>
          </a:xfrm>
          <a:prstGeom prst="rect">
            <a:avLst/>
          </a:prstGeom>
          <a:noFill/>
        </p:spPr>
        <p:txBody>
          <a:bodyPr wrap="square" rtlCol="0">
            <a:spAutoFit/>
          </a:bodyPr>
          <a:lstStyle/>
          <a:p>
            <a:pPr algn="ctr"/>
            <a:r>
              <a:rPr lang="en-US" sz="1600">
                <a:solidFill>
                  <a:schemeClr val="accent1"/>
                </a:solidFill>
                <a:hlinkClick r:id="rId5">
                  <a:extLst>
                    <a:ext uri="{A12FA001-AC4F-418D-AE19-62706E023703}">
                      <ahyp:hlinkClr xmlns:ahyp="http://schemas.microsoft.com/office/drawing/2018/hyperlinkcolor" val="tx"/>
                    </a:ext>
                  </a:extLst>
                </a:hlinkClick>
              </a:rPr>
              <a:t>https://www.youtube.com/watch?v=JC_GOjKwcsU</a:t>
            </a:r>
            <a:r>
              <a:rPr lang="en-US" sz="1600">
                <a:solidFill>
                  <a:schemeClr val="accent1"/>
                </a:solidFill>
              </a:rPr>
              <a:t> </a:t>
            </a:r>
          </a:p>
        </p:txBody>
      </p:sp>
    </p:spTree>
    <p:extLst>
      <p:ext uri="{BB962C8B-B14F-4D97-AF65-F5344CB8AC3E}">
        <p14:creationId xmlns:p14="http://schemas.microsoft.com/office/powerpoint/2010/main" val="167931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Consent – Secondary Video</a:t>
            </a:r>
            <a:endParaRPr lang="en-US" altLang="en-US">
              <a:solidFill>
                <a:srgbClr val="006345"/>
              </a:solidFill>
            </a:endParaRPr>
          </a:p>
        </p:txBody>
      </p:sp>
      <p:pic>
        <p:nvPicPr>
          <p:cNvPr id="7" name="Online Media 6" title="Cycling Through Consent">
            <a:hlinkClick r:id="" action="ppaction://media"/>
            <a:extLst>
              <a:ext uri="{FF2B5EF4-FFF2-40B4-BE49-F238E27FC236}">
                <a16:creationId xmlns:a16="http://schemas.microsoft.com/office/drawing/2014/main" id="{72F6D4F4-A175-18B6-9979-3297165EFB71}"/>
              </a:ext>
            </a:extLst>
          </p:cNvPr>
          <p:cNvPicPr>
            <a:picLocks noGrp="1" noRot="1" noChangeAspect="1"/>
          </p:cNvPicPr>
          <p:nvPr>
            <p:ph idx="1"/>
            <a:videoFile r:link="rId1"/>
          </p:nvPr>
        </p:nvPicPr>
        <p:blipFill>
          <a:blip r:embed="rId4"/>
          <a:stretch>
            <a:fillRect/>
          </a:stretch>
        </p:blipFill>
        <p:spPr>
          <a:xfrm>
            <a:off x="3393057" y="2085181"/>
            <a:ext cx="5420264" cy="4032849"/>
          </a:xfrm>
        </p:spPr>
      </p:pic>
      <p:sp>
        <p:nvSpPr>
          <p:cNvPr id="9" name="TextBox 8">
            <a:extLst>
              <a:ext uri="{FF2B5EF4-FFF2-40B4-BE49-F238E27FC236}">
                <a16:creationId xmlns:a16="http://schemas.microsoft.com/office/drawing/2014/main" id="{D41B84D5-806E-337F-CB50-DA76D86F894A}"/>
              </a:ext>
            </a:extLst>
          </p:cNvPr>
          <p:cNvSpPr txBox="1"/>
          <p:nvPr/>
        </p:nvSpPr>
        <p:spPr>
          <a:xfrm>
            <a:off x="3640326" y="6378359"/>
            <a:ext cx="5145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https://www.youtube.com/watch?v=-JwlKjRaUaw</a:t>
            </a:r>
            <a:endParaRPr lang="en-US"/>
          </a:p>
        </p:txBody>
      </p:sp>
    </p:spTree>
    <p:extLst>
      <p:ext uri="{BB962C8B-B14F-4D97-AF65-F5344CB8AC3E}">
        <p14:creationId xmlns:p14="http://schemas.microsoft.com/office/powerpoint/2010/main" val="413559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3971058" y="2361420"/>
            <a:ext cx="4892926" cy="3672164"/>
          </a:xfrm>
        </p:spPr>
        <p:txBody>
          <a:bodyPr vert="horz" lIns="91440" tIns="45720" rIns="91440" bIns="45720" rtlCol="0" anchor="t">
            <a:normAutofit/>
          </a:bodyPr>
          <a:lstStyle/>
          <a:p>
            <a:pPr marL="457200" lvl="1" indent="0">
              <a:lnSpc>
                <a:spcPct val="150000"/>
              </a:lnSpc>
              <a:spcBef>
                <a:spcPts val="600"/>
              </a:spcBef>
              <a:buNone/>
              <a:defRPr/>
            </a:pPr>
            <a:r>
              <a:rPr lang="en-CA" sz="4000" b="1">
                <a:solidFill>
                  <a:srgbClr val="006345"/>
                </a:solidFill>
                <a:latin typeface="Arial"/>
                <a:cs typeface="Arial"/>
              </a:rPr>
              <a:t>S   </a:t>
            </a:r>
            <a:r>
              <a:rPr lang="en-CA" altLang="en-US" sz="4000">
                <a:latin typeface="Arial"/>
                <a:cs typeface="Arial"/>
              </a:rPr>
              <a:t>Sexually</a:t>
            </a:r>
            <a:endParaRPr lang="en-US"/>
          </a:p>
          <a:p>
            <a:pPr marL="457200" lvl="1" indent="0">
              <a:lnSpc>
                <a:spcPct val="150000"/>
              </a:lnSpc>
              <a:spcBef>
                <a:spcPts val="600"/>
              </a:spcBef>
              <a:buNone/>
              <a:defRPr/>
            </a:pPr>
            <a:r>
              <a:rPr lang="en-CA" sz="4000" b="1">
                <a:solidFill>
                  <a:srgbClr val="006345"/>
                </a:solidFill>
                <a:latin typeface="Arial"/>
                <a:cs typeface="Arial"/>
              </a:rPr>
              <a:t>T   </a:t>
            </a:r>
            <a:r>
              <a:rPr lang="en-CA" altLang="en-US" sz="4000">
                <a:latin typeface="Arial"/>
                <a:cs typeface="Arial"/>
              </a:rPr>
              <a:t>Transmitted</a:t>
            </a:r>
            <a:endParaRPr lang="en-CA"/>
          </a:p>
          <a:p>
            <a:pPr marL="457200" lvl="1" indent="0">
              <a:lnSpc>
                <a:spcPct val="150000"/>
              </a:lnSpc>
              <a:spcBef>
                <a:spcPts val="600"/>
              </a:spcBef>
              <a:buNone/>
              <a:defRPr/>
            </a:pPr>
            <a:r>
              <a:rPr lang="en-CA" sz="4000" b="1">
                <a:solidFill>
                  <a:srgbClr val="006345"/>
                </a:solidFill>
                <a:latin typeface="Arial"/>
                <a:cs typeface="Arial"/>
              </a:rPr>
              <a:t>I     </a:t>
            </a:r>
            <a:r>
              <a:rPr lang="en-CA" altLang="en-US" sz="4000">
                <a:latin typeface="Arial"/>
                <a:cs typeface="Arial"/>
              </a:rPr>
              <a:t>Infection</a:t>
            </a:r>
            <a:endParaRPr lang="en-CA"/>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863151"/>
            <a:ext cx="10515600" cy="1325562"/>
          </a:xfrm>
        </p:spPr>
        <p:txBody>
          <a:bodyPr/>
          <a:lstStyle/>
          <a:p>
            <a:r>
              <a:rPr lang="en-CA" altLang="en-US">
                <a:solidFill>
                  <a:srgbClr val="006345"/>
                </a:solidFill>
                <a:latin typeface="Arial"/>
                <a:cs typeface="Arial"/>
              </a:rPr>
              <a:t>What does STI stand for?</a:t>
            </a:r>
            <a:endParaRPr lang="en-US" altLang="en-US">
              <a:solidFill>
                <a:srgbClr val="006345"/>
              </a:solidFill>
            </a:endParaRPr>
          </a:p>
        </p:txBody>
      </p:sp>
    </p:spTree>
    <p:extLst>
      <p:ext uri="{BB962C8B-B14F-4D97-AF65-F5344CB8AC3E}">
        <p14:creationId xmlns:p14="http://schemas.microsoft.com/office/powerpoint/2010/main" val="361872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838199" y="2385250"/>
            <a:ext cx="6605812" cy="4351338"/>
          </a:xfrm>
        </p:spPr>
        <p:txBody>
          <a:bodyPr vert="horz" lIns="91440" tIns="45720" rIns="91440" bIns="45720" rtlCol="0" anchor="t">
            <a:normAutofit/>
          </a:bodyPr>
          <a:lstStyle/>
          <a:p>
            <a:pPr marL="457200" indent="-457200" algn="l">
              <a:spcAft>
                <a:spcPts val="1800"/>
              </a:spcAft>
              <a:defRPr/>
            </a:pPr>
            <a:r>
              <a:rPr lang="en-CA" altLang="en-US">
                <a:latin typeface="Arial"/>
                <a:cs typeface="Arial"/>
              </a:rPr>
              <a:t>Caused by bacteria</a:t>
            </a:r>
            <a:endParaRPr lang="en-US" altLang="en-US"/>
          </a:p>
          <a:p>
            <a:pPr marL="457200" indent="-457200" algn="l">
              <a:spcAft>
                <a:spcPts val="1800"/>
              </a:spcAft>
              <a:defRPr/>
            </a:pPr>
            <a:r>
              <a:rPr lang="en-CA" altLang="en-US">
                <a:latin typeface="Arial"/>
                <a:cs typeface="Arial"/>
              </a:rPr>
              <a:t>Can be cured with antibiotics</a:t>
            </a:r>
            <a:endParaRPr lang="en-US" altLang="en-US"/>
          </a:p>
          <a:p>
            <a:pPr marL="457200" indent="-457200" algn="l">
              <a:spcBef>
                <a:spcPts val="600"/>
              </a:spcBef>
              <a:defRPr/>
            </a:pPr>
            <a:r>
              <a:rPr lang="en-CA" altLang="en-US">
                <a:latin typeface="Arial"/>
                <a:cs typeface="Arial"/>
              </a:rPr>
              <a:t>Long-term consequences if not treated</a:t>
            </a:r>
          </a:p>
          <a:p>
            <a:pPr marL="457200" lvl="1" indent="0" algn="l">
              <a:spcBef>
                <a:spcPts val="600"/>
              </a:spcBef>
              <a:buNone/>
              <a:defRPr/>
            </a:pPr>
            <a:endParaRPr lang="en-CA" altLang="en-US">
              <a:latin typeface="Arial"/>
              <a:cs typeface="Arial"/>
            </a:endParaRPr>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Bacterial Infections</a:t>
            </a:r>
            <a:endParaRPr lang="en-US" altLang="en-US">
              <a:solidFill>
                <a:srgbClr val="006345"/>
              </a:solidFill>
            </a:endParaRPr>
          </a:p>
        </p:txBody>
      </p:sp>
      <p:pic>
        <p:nvPicPr>
          <p:cNvPr id="6" name="Picture 5">
            <a:extLst>
              <a:ext uri="{FF2B5EF4-FFF2-40B4-BE49-F238E27FC236}">
                <a16:creationId xmlns:a16="http://schemas.microsoft.com/office/drawing/2014/main" id="{9B11EDF9-4A60-4895-9E03-23385F32A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145" y="1974683"/>
            <a:ext cx="4761905" cy="4761905"/>
          </a:xfrm>
          <a:prstGeom prst="rect">
            <a:avLst/>
          </a:prstGeom>
        </p:spPr>
      </p:pic>
    </p:spTree>
    <p:extLst>
      <p:ext uri="{BB962C8B-B14F-4D97-AF65-F5344CB8AC3E}">
        <p14:creationId xmlns:p14="http://schemas.microsoft.com/office/powerpoint/2010/main" val="74311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con&#10;&#10;Description automatically generated">
            <a:extLst>
              <a:ext uri="{FF2B5EF4-FFF2-40B4-BE49-F238E27FC236}">
                <a16:creationId xmlns:a16="http://schemas.microsoft.com/office/drawing/2014/main" id="{D336F4C0-B5DE-B68C-3905-7F458DD564FD}"/>
              </a:ext>
            </a:extLst>
          </p:cNvPr>
          <p:cNvPicPr>
            <a:picLocks noChangeAspect="1"/>
          </p:cNvPicPr>
          <p:nvPr/>
        </p:nvPicPr>
        <p:blipFill>
          <a:blip r:embed="rId3"/>
          <a:stretch>
            <a:fillRect/>
          </a:stretch>
        </p:blipFill>
        <p:spPr>
          <a:xfrm rot="6253117">
            <a:off x="1063972" y="6013115"/>
            <a:ext cx="1038225" cy="904875"/>
          </a:xfrm>
          <a:prstGeom prst="rect">
            <a:avLst/>
          </a:prstGeom>
        </p:spPr>
      </p:pic>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875491" y="2182565"/>
            <a:ext cx="10515600" cy="4366764"/>
          </a:xfrm>
        </p:spPr>
        <p:txBody>
          <a:bodyPr vert="horz" lIns="91440" tIns="45720" rIns="91440" bIns="45720" rtlCol="0" anchor="t">
            <a:normAutofit/>
          </a:bodyPr>
          <a:lstStyle/>
          <a:p>
            <a:pPr marL="0" indent="0">
              <a:lnSpc>
                <a:spcPct val="100000"/>
              </a:lnSpc>
              <a:spcBef>
                <a:spcPct val="0"/>
              </a:spcBef>
              <a:buNone/>
            </a:pPr>
            <a:r>
              <a:rPr lang="en-US" i="1">
                <a:latin typeface="Arial"/>
                <a:cs typeface="Arial"/>
              </a:rPr>
              <a:t>Most people with chlamydia have no symptoms</a:t>
            </a:r>
            <a:endParaRPr lang="en-US" i="1"/>
          </a:p>
          <a:p>
            <a:pPr marL="457200" indent="-457200" algn="l">
              <a:lnSpc>
                <a:spcPct val="150000"/>
              </a:lnSpc>
              <a:spcBef>
                <a:spcPts val="600"/>
              </a:spcBef>
            </a:pPr>
            <a:r>
              <a:rPr lang="en-US" altLang="en-US">
                <a:latin typeface="Arial"/>
                <a:cs typeface="Arial"/>
              </a:rPr>
              <a:t>It is the most common bacterial STI</a:t>
            </a:r>
            <a:endParaRPr lang="en-US" altLang="en-US"/>
          </a:p>
          <a:p>
            <a:pPr marL="457200" indent="-457200" algn="l">
              <a:lnSpc>
                <a:spcPct val="150000"/>
              </a:lnSpc>
              <a:spcBef>
                <a:spcPct val="0"/>
              </a:spcBef>
            </a:pPr>
            <a:r>
              <a:rPr lang="en-US" altLang="en-US">
                <a:latin typeface="Arial"/>
                <a:cs typeface="Arial"/>
              </a:rPr>
              <a:t>Symptoms can include:</a:t>
            </a:r>
            <a:endParaRPr lang="en-US" altLang="en-US"/>
          </a:p>
          <a:p>
            <a:pPr marL="914400" lvl="1" indent="-457200">
              <a:lnSpc>
                <a:spcPct val="100000"/>
              </a:lnSpc>
              <a:spcBef>
                <a:spcPct val="0"/>
              </a:spcBef>
            </a:pPr>
            <a:r>
              <a:rPr lang="en-US" altLang="en-US">
                <a:latin typeface="Arial"/>
                <a:cs typeface="Arial"/>
              </a:rPr>
              <a:t>Itching and pain when urinating</a:t>
            </a:r>
            <a:endParaRPr lang="en-US" altLang="en-US"/>
          </a:p>
          <a:p>
            <a:pPr marL="914400" lvl="1" indent="-457200">
              <a:lnSpc>
                <a:spcPct val="100000"/>
              </a:lnSpc>
              <a:spcBef>
                <a:spcPct val="0"/>
              </a:spcBef>
            </a:pPr>
            <a:r>
              <a:rPr lang="en-US" altLang="en-US">
                <a:latin typeface="Arial"/>
                <a:cs typeface="Arial"/>
              </a:rPr>
              <a:t>Discharge from the penis or vagina</a:t>
            </a:r>
          </a:p>
          <a:p>
            <a:pPr marL="914400" lvl="1" indent="-457200">
              <a:lnSpc>
                <a:spcPct val="100000"/>
              </a:lnSpc>
              <a:spcBef>
                <a:spcPct val="0"/>
              </a:spcBef>
            </a:pPr>
            <a:r>
              <a:rPr lang="en-US" altLang="en-US">
                <a:latin typeface="Arial"/>
                <a:cs typeface="Arial"/>
              </a:rPr>
              <a:t>Vaginal bleeding after sex or between periods</a:t>
            </a:r>
          </a:p>
          <a:p>
            <a:pPr marL="457200" lvl="1" indent="0">
              <a:lnSpc>
                <a:spcPct val="100000"/>
              </a:lnSpc>
              <a:spcBef>
                <a:spcPct val="0"/>
              </a:spcBef>
              <a:buNone/>
            </a:pPr>
            <a:endParaRPr lang="en-US" altLang="en-US">
              <a:latin typeface="Arial"/>
              <a:cs typeface="Arial"/>
            </a:endParaRPr>
          </a:p>
          <a:p>
            <a:pPr marL="457200" indent="-457200" algn="l">
              <a:lnSpc>
                <a:spcPct val="100000"/>
              </a:lnSpc>
              <a:spcBef>
                <a:spcPct val="0"/>
              </a:spcBef>
            </a:pPr>
            <a:r>
              <a:rPr lang="en-US" altLang="en-US">
                <a:latin typeface="Arial"/>
                <a:cs typeface="Arial"/>
              </a:rPr>
              <a:t>Treated with antibiotics</a:t>
            </a:r>
          </a:p>
          <a:p>
            <a:pPr marL="914400" lvl="1" indent="-457200">
              <a:lnSpc>
                <a:spcPct val="100000"/>
              </a:lnSpc>
              <a:spcBef>
                <a:spcPct val="0"/>
              </a:spcBef>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a:p>
            <a:pPr marL="0" indent="0" algn="l">
              <a:lnSpc>
                <a:spcPct val="100000"/>
              </a:lnSpc>
              <a:spcBef>
                <a:spcPct val="0"/>
              </a:spcBef>
              <a:buNone/>
            </a:pPr>
            <a:endParaRPr lang="en-US" altLang="en-US"/>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Chlamydia</a:t>
            </a:r>
            <a:endParaRPr lang="en-US" altLang="en-US">
              <a:solidFill>
                <a:srgbClr val="006345"/>
              </a:solidFill>
            </a:endParaRPr>
          </a:p>
        </p:txBody>
      </p:sp>
      <p:pic>
        <p:nvPicPr>
          <p:cNvPr id="12" name="Picture 12" descr="Icon&#10;&#10;Description automatically generated">
            <a:extLst>
              <a:ext uri="{FF2B5EF4-FFF2-40B4-BE49-F238E27FC236}">
                <a16:creationId xmlns:a16="http://schemas.microsoft.com/office/drawing/2014/main" id="{B30C2907-CDD4-84F8-B4B1-A41D8FFA769A}"/>
              </a:ext>
            </a:extLst>
          </p:cNvPr>
          <p:cNvPicPr>
            <a:picLocks noChangeAspect="1"/>
          </p:cNvPicPr>
          <p:nvPr/>
        </p:nvPicPr>
        <p:blipFill>
          <a:blip r:embed="rId3"/>
          <a:stretch>
            <a:fillRect/>
          </a:stretch>
        </p:blipFill>
        <p:spPr>
          <a:xfrm rot="4440000">
            <a:off x="5066671" y="6122920"/>
            <a:ext cx="1038225" cy="904875"/>
          </a:xfrm>
          <a:prstGeom prst="rect">
            <a:avLst/>
          </a:prstGeom>
        </p:spPr>
      </p:pic>
      <p:pic>
        <p:nvPicPr>
          <p:cNvPr id="6" name="Picture 6" descr="Icon&#10;&#10;Description automatically generated">
            <a:extLst>
              <a:ext uri="{FF2B5EF4-FFF2-40B4-BE49-F238E27FC236}">
                <a16:creationId xmlns:a16="http://schemas.microsoft.com/office/drawing/2014/main" id="{15B1CB53-3444-BB49-4704-55684DB5456C}"/>
              </a:ext>
            </a:extLst>
          </p:cNvPr>
          <p:cNvPicPr>
            <a:picLocks noChangeAspect="1"/>
          </p:cNvPicPr>
          <p:nvPr/>
        </p:nvPicPr>
        <p:blipFill>
          <a:blip r:embed="rId3"/>
          <a:stretch>
            <a:fillRect/>
          </a:stretch>
        </p:blipFill>
        <p:spPr>
          <a:xfrm>
            <a:off x="-113153" y="6139012"/>
            <a:ext cx="1038225" cy="904875"/>
          </a:xfrm>
          <a:prstGeom prst="rect">
            <a:avLst/>
          </a:prstGeom>
        </p:spPr>
      </p:pic>
      <p:pic>
        <p:nvPicPr>
          <p:cNvPr id="8" name="Picture 8" descr="Icon&#10;&#10;Description automatically generated">
            <a:extLst>
              <a:ext uri="{FF2B5EF4-FFF2-40B4-BE49-F238E27FC236}">
                <a16:creationId xmlns:a16="http://schemas.microsoft.com/office/drawing/2014/main" id="{80F5C917-EA23-556B-C6EE-D272C0696D40}"/>
              </a:ext>
            </a:extLst>
          </p:cNvPr>
          <p:cNvPicPr>
            <a:picLocks noChangeAspect="1"/>
          </p:cNvPicPr>
          <p:nvPr/>
        </p:nvPicPr>
        <p:blipFill>
          <a:blip r:embed="rId3"/>
          <a:stretch>
            <a:fillRect/>
          </a:stretch>
        </p:blipFill>
        <p:spPr>
          <a:xfrm rot="19153117">
            <a:off x="2231013" y="6174261"/>
            <a:ext cx="1038225" cy="904875"/>
          </a:xfrm>
          <a:prstGeom prst="rect">
            <a:avLst/>
          </a:prstGeom>
        </p:spPr>
      </p:pic>
      <p:pic>
        <p:nvPicPr>
          <p:cNvPr id="9" name="Picture 9" descr="Icon&#10;&#10;Description automatically generated">
            <a:extLst>
              <a:ext uri="{FF2B5EF4-FFF2-40B4-BE49-F238E27FC236}">
                <a16:creationId xmlns:a16="http://schemas.microsoft.com/office/drawing/2014/main" id="{0A0871B6-8DF8-A572-F65E-07185ADE4AB4}"/>
              </a:ext>
            </a:extLst>
          </p:cNvPr>
          <p:cNvPicPr>
            <a:picLocks noChangeAspect="1"/>
          </p:cNvPicPr>
          <p:nvPr/>
        </p:nvPicPr>
        <p:blipFill>
          <a:blip r:embed="rId3"/>
          <a:stretch>
            <a:fillRect/>
          </a:stretch>
        </p:blipFill>
        <p:spPr>
          <a:xfrm rot="19153117">
            <a:off x="-551104" y="5438341"/>
            <a:ext cx="1038225" cy="904875"/>
          </a:xfrm>
          <a:prstGeom prst="rect">
            <a:avLst/>
          </a:prstGeom>
        </p:spPr>
      </p:pic>
      <p:pic>
        <p:nvPicPr>
          <p:cNvPr id="10" name="Picture 10" descr="Icon&#10;&#10;Description automatically generated">
            <a:extLst>
              <a:ext uri="{FF2B5EF4-FFF2-40B4-BE49-F238E27FC236}">
                <a16:creationId xmlns:a16="http://schemas.microsoft.com/office/drawing/2014/main" id="{78EF1B3F-2E90-378C-39BB-C26179673B8F}"/>
              </a:ext>
            </a:extLst>
          </p:cNvPr>
          <p:cNvPicPr>
            <a:picLocks noChangeAspect="1"/>
          </p:cNvPicPr>
          <p:nvPr/>
        </p:nvPicPr>
        <p:blipFill>
          <a:blip r:embed="rId3"/>
          <a:stretch>
            <a:fillRect/>
          </a:stretch>
        </p:blipFill>
        <p:spPr>
          <a:xfrm rot="5940000">
            <a:off x="3199822" y="6424325"/>
            <a:ext cx="1038225" cy="904875"/>
          </a:xfrm>
          <a:prstGeom prst="rect">
            <a:avLst/>
          </a:prstGeom>
        </p:spPr>
      </p:pic>
      <p:pic>
        <p:nvPicPr>
          <p:cNvPr id="11" name="Picture 11" descr="Icon&#10;&#10;Description automatically generated">
            <a:extLst>
              <a:ext uri="{FF2B5EF4-FFF2-40B4-BE49-F238E27FC236}">
                <a16:creationId xmlns:a16="http://schemas.microsoft.com/office/drawing/2014/main" id="{5EB57A53-0739-ED98-28C9-F376E8FCF4C2}"/>
              </a:ext>
            </a:extLst>
          </p:cNvPr>
          <p:cNvPicPr>
            <a:picLocks noChangeAspect="1"/>
          </p:cNvPicPr>
          <p:nvPr/>
        </p:nvPicPr>
        <p:blipFill>
          <a:blip r:embed="rId3"/>
          <a:stretch>
            <a:fillRect/>
          </a:stretch>
        </p:blipFill>
        <p:spPr>
          <a:xfrm>
            <a:off x="4024133" y="6355242"/>
            <a:ext cx="1038225" cy="904875"/>
          </a:xfrm>
          <a:prstGeom prst="rect">
            <a:avLst/>
          </a:prstGeom>
        </p:spPr>
      </p:pic>
      <p:pic>
        <p:nvPicPr>
          <p:cNvPr id="13" name="Picture 13" descr="Icon&#10;&#10;Description automatically generated">
            <a:extLst>
              <a:ext uri="{FF2B5EF4-FFF2-40B4-BE49-F238E27FC236}">
                <a16:creationId xmlns:a16="http://schemas.microsoft.com/office/drawing/2014/main" id="{EEF8944B-5A72-BD07-B79F-24E3E6B82743}"/>
              </a:ext>
            </a:extLst>
          </p:cNvPr>
          <p:cNvPicPr>
            <a:picLocks noChangeAspect="1"/>
          </p:cNvPicPr>
          <p:nvPr/>
        </p:nvPicPr>
        <p:blipFill>
          <a:blip r:embed="rId3"/>
          <a:stretch>
            <a:fillRect/>
          </a:stretch>
        </p:blipFill>
        <p:spPr>
          <a:xfrm>
            <a:off x="11202340" y="3429361"/>
            <a:ext cx="1038225" cy="904875"/>
          </a:xfrm>
          <a:prstGeom prst="rect">
            <a:avLst/>
          </a:prstGeom>
        </p:spPr>
      </p:pic>
      <p:pic>
        <p:nvPicPr>
          <p:cNvPr id="14" name="Picture 14" descr="Icon&#10;&#10;Description automatically generated">
            <a:extLst>
              <a:ext uri="{FF2B5EF4-FFF2-40B4-BE49-F238E27FC236}">
                <a16:creationId xmlns:a16="http://schemas.microsoft.com/office/drawing/2014/main" id="{6677C4C6-DD20-FBBA-1236-E0DC755B6294}"/>
              </a:ext>
            </a:extLst>
          </p:cNvPr>
          <p:cNvPicPr>
            <a:picLocks noChangeAspect="1"/>
          </p:cNvPicPr>
          <p:nvPr/>
        </p:nvPicPr>
        <p:blipFill>
          <a:blip r:embed="rId3"/>
          <a:stretch>
            <a:fillRect/>
          </a:stretch>
        </p:blipFill>
        <p:spPr>
          <a:xfrm rot="-1440000">
            <a:off x="10795869" y="4399921"/>
            <a:ext cx="1038225" cy="904875"/>
          </a:xfrm>
          <a:prstGeom prst="rect">
            <a:avLst/>
          </a:prstGeom>
        </p:spPr>
      </p:pic>
      <p:pic>
        <p:nvPicPr>
          <p:cNvPr id="15" name="Picture 15" descr="Icon&#10;&#10;Description automatically generated">
            <a:extLst>
              <a:ext uri="{FF2B5EF4-FFF2-40B4-BE49-F238E27FC236}">
                <a16:creationId xmlns:a16="http://schemas.microsoft.com/office/drawing/2014/main" id="{9C4ED629-6AB0-7BD0-2FC0-AC336964B314}"/>
              </a:ext>
            </a:extLst>
          </p:cNvPr>
          <p:cNvPicPr>
            <a:picLocks noChangeAspect="1"/>
          </p:cNvPicPr>
          <p:nvPr/>
        </p:nvPicPr>
        <p:blipFill>
          <a:blip r:embed="rId3"/>
          <a:stretch>
            <a:fillRect/>
          </a:stretch>
        </p:blipFill>
        <p:spPr>
          <a:xfrm>
            <a:off x="11672888" y="4658714"/>
            <a:ext cx="1038225" cy="904875"/>
          </a:xfrm>
          <a:prstGeom prst="rect">
            <a:avLst/>
          </a:prstGeom>
        </p:spPr>
      </p:pic>
      <p:pic>
        <p:nvPicPr>
          <p:cNvPr id="16" name="Picture 16" descr="Icon&#10;&#10;Description automatically generated">
            <a:extLst>
              <a:ext uri="{FF2B5EF4-FFF2-40B4-BE49-F238E27FC236}">
                <a16:creationId xmlns:a16="http://schemas.microsoft.com/office/drawing/2014/main" id="{61CA0399-8F65-76D9-247F-104EB22A1E80}"/>
              </a:ext>
            </a:extLst>
          </p:cNvPr>
          <p:cNvPicPr>
            <a:picLocks noChangeAspect="1"/>
          </p:cNvPicPr>
          <p:nvPr/>
        </p:nvPicPr>
        <p:blipFill>
          <a:blip r:embed="rId3"/>
          <a:stretch>
            <a:fillRect/>
          </a:stretch>
        </p:blipFill>
        <p:spPr>
          <a:xfrm rot="2040000">
            <a:off x="11155303" y="5449469"/>
            <a:ext cx="1038225" cy="904875"/>
          </a:xfrm>
          <a:prstGeom prst="rect">
            <a:avLst/>
          </a:prstGeom>
        </p:spPr>
      </p:pic>
      <p:pic>
        <p:nvPicPr>
          <p:cNvPr id="17" name="Picture 17" descr="Icon&#10;&#10;Description automatically generated">
            <a:extLst>
              <a:ext uri="{FF2B5EF4-FFF2-40B4-BE49-F238E27FC236}">
                <a16:creationId xmlns:a16="http://schemas.microsoft.com/office/drawing/2014/main" id="{6895D73B-5EB2-E8B4-89C9-574205541C31}"/>
              </a:ext>
            </a:extLst>
          </p:cNvPr>
          <p:cNvPicPr>
            <a:picLocks noChangeAspect="1"/>
          </p:cNvPicPr>
          <p:nvPr/>
        </p:nvPicPr>
        <p:blipFill>
          <a:blip r:embed="rId3"/>
          <a:stretch>
            <a:fillRect/>
          </a:stretch>
        </p:blipFill>
        <p:spPr>
          <a:xfrm>
            <a:off x="10321416" y="5176299"/>
            <a:ext cx="1038225" cy="904875"/>
          </a:xfrm>
          <a:prstGeom prst="rect">
            <a:avLst/>
          </a:prstGeom>
        </p:spPr>
      </p:pic>
      <p:pic>
        <p:nvPicPr>
          <p:cNvPr id="18" name="Picture 18" descr="Icon&#10;&#10;Description automatically generated">
            <a:extLst>
              <a:ext uri="{FF2B5EF4-FFF2-40B4-BE49-F238E27FC236}">
                <a16:creationId xmlns:a16="http://schemas.microsoft.com/office/drawing/2014/main" id="{B0112207-639B-4B32-A79C-9A180993D06B}"/>
              </a:ext>
            </a:extLst>
          </p:cNvPr>
          <p:cNvPicPr>
            <a:picLocks noChangeAspect="1"/>
          </p:cNvPicPr>
          <p:nvPr/>
        </p:nvPicPr>
        <p:blipFill>
          <a:blip r:embed="rId3"/>
          <a:stretch>
            <a:fillRect/>
          </a:stretch>
        </p:blipFill>
        <p:spPr>
          <a:xfrm rot="1920000">
            <a:off x="9286246" y="5003770"/>
            <a:ext cx="1038225" cy="904875"/>
          </a:xfrm>
          <a:prstGeom prst="rect">
            <a:avLst/>
          </a:prstGeom>
        </p:spPr>
      </p:pic>
      <p:pic>
        <p:nvPicPr>
          <p:cNvPr id="19" name="Picture 19" descr="Icon&#10;&#10;Description automatically generated">
            <a:extLst>
              <a:ext uri="{FF2B5EF4-FFF2-40B4-BE49-F238E27FC236}">
                <a16:creationId xmlns:a16="http://schemas.microsoft.com/office/drawing/2014/main" id="{F8CEAA28-1BA4-232E-FB92-ACC188F29EB5}"/>
              </a:ext>
            </a:extLst>
          </p:cNvPr>
          <p:cNvPicPr>
            <a:picLocks noChangeAspect="1"/>
          </p:cNvPicPr>
          <p:nvPr/>
        </p:nvPicPr>
        <p:blipFill>
          <a:blip r:embed="rId3"/>
          <a:stretch>
            <a:fillRect/>
          </a:stretch>
        </p:blipFill>
        <p:spPr>
          <a:xfrm>
            <a:off x="8337341" y="5492601"/>
            <a:ext cx="1038225" cy="904875"/>
          </a:xfrm>
          <a:prstGeom prst="rect">
            <a:avLst/>
          </a:prstGeom>
        </p:spPr>
      </p:pic>
      <p:pic>
        <p:nvPicPr>
          <p:cNvPr id="20" name="Picture 20" descr="Icon&#10;&#10;Description automatically generated">
            <a:extLst>
              <a:ext uri="{FF2B5EF4-FFF2-40B4-BE49-F238E27FC236}">
                <a16:creationId xmlns:a16="http://schemas.microsoft.com/office/drawing/2014/main" id="{A122EF89-98B2-D0BE-6019-1E4C84CCFBA4}"/>
              </a:ext>
            </a:extLst>
          </p:cNvPr>
          <p:cNvPicPr>
            <a:picLocks noChangeAspect="1"/>
          </p:cNvPicPr>
          <p:nvPr/>
        </p:nvPicPr>
        <p:blipFill>
          <a:blip r:embed="rId3"/>
          <a:stretch>
            <a:fillRect/>
          </a:stretch>
        </p:blipFill>
        <p:spPr>
          <a:xfrm>
            <a:off x="9372511" y="5837657"/>
            <a:ext cx="1038225" cy="904875"/>
          </a:xfrm>
          <a:prstGeom prst="rect">
            <a:avLst/>
          </a:prstGeom>
        </p:spPr>
      </p:pic>
      <p:pic>
        <p:nvPicPr>
          <p:cNvPr id="21" name="Picture 21" descr="Icon&#10;&#10;Description automatically generated">
            <a:extLst>
              <a:ext uri="{FF2B5EF4-FFF2-40B4-BE49-F238E27FC236}">
                <a16:creationId xmlns:a16="http://schemas.microsoft.com/office/drawing/2014/main" id="{0CEEA000-9D67-45D5-801B-8F68DECB20A4}"/>
              </a:ext>
            </a:extLst>
          </p:cNvPr>
          <p:cNvPicPr>
            <a:picLocks noChangeAspect="1"/>
          </p:cNvPicPr>
          <p:nvPr/>
        </p:nvPicPr>
        <p:blipFill>
          <a:blip r:embed="rId3"/>
          <a:stretch>
            <a:fillRect/>
          </a:stretch>
        </p:blipFill>
        <p:spPr>
          <a:xfrm>
            <a:off x="10278284" y="6211469"/>
            <a:ext cx="1038225" cy="904875"/>
          </a:xfrm>
          <a:prstGeom prst="rect">
            <a:avLst/>
          </a:prstGeom>
        </p:spPr>
      </p:pic>
      <p:pic>
        <p:nvPicPr>
          <p:cNvPr id="22" name="Picture 22" descr="Icon&#10;&#10;Description automatically generated">
            <a:extLst>
              <a:ext uri="{FF2B5EF4-FFF2-40B4-BE49-F238E27FC236}">
                <a16:creationId xmlns:a16="http://schemas.microsoft.com/office/drawing/2014/main" id="{9AF50299-8C9E-E4A7-CD2F-806AAA2508A8}"/>
              </a:ext>
            </a:extLst>
          </p:cNvPr>
          <p:cNvPicPr>
            <a:picLocks noChangeAspect="1"/>
          </p:cNvPicPr>
          <p:nvPr/>
        </p:nvPicPr>
        <p:blipFill>
          <a:blip r:embed="rId3"/>
          <a:stretch>
            <a:fillRect/>
          </a:stretch>
        </p:blipFill>
        <p:spPr>
          <a:xfrm>
            <a:off x="5921945" y="5765770"/>
            <a:ext cx="1038225" cy="904875"/>
          </a:xfrm>
          <a:prstGeom prst="rect">
            <a:avLst/>
          </a:prstGeom>
        </p:spPr>
      </p:pic>
      <p:pic>
        <p:nvPicPr>
          <p:cNvPr id="24" name="Picture 24" descr="Icon&#10;&#10;Description automatically generated">
            <a:extLst>
              <a:ext uri="{FF2B5EF4-FFF2-40B4-BE49-F238E27FC236}">
                <a16:creationId xmlns:a16="http://schemas.microsoft.com/office/drawing/2014/main" id="{F2B35A8D-DC49-BF67-020F-6427C82CA3B1}"/>
              </a:ext>
            </a:extLst>
          </p:cNvPr>
          <p:cNvPicPr>
            <a:picLocks noChangeAspect="1"/>
          </p:cNvPicPr>
          <p:nvPr/>
        </p:nvPicPr>
        <p:blipFill>
          <a:blip r:embed="rId3"/>
          <a:stretch>
            <a:fillRect/>
          </a:stretch>
        </p:blipFill>
        <p:spPr>
          <a:xfrm rot="5160000">
            <a:off x="7359680" y="5564487"/>
            <a:ext cx="1038225" cy="904875"/>
          </a:xfrm>
          <a:prstGeom prst="rect">
            <a:avLst/>
          </a:prstGeom>
        </p:spPr>
      </p:pic>
      <p:pic>
        <p:nvPicPr>
          <p:cNvPr id="23" name="Picture 23" descr="Icon&#10;&#10;Description automatically generated">
            <a:extLst>
              <a:ext uri="{FF2B5EF4-FFF2-40B4-BE49-F238E27FC236}">
                <a16:creationId xmlns:a16="http://schemas.microsoft.com/office/drawing/2014/main" id="{41D14D19-574D-7D93-A808-A41D659FF600}"/>
              </a:ext>
            </a:extLst>
          </p:cNvPr>
          <p:cNvPicPr>
            <a:picLocks noChangeAspect="1"/>
          </p:cNvPicPr>
          <p:nvPr/>
        </p:nvPicPr>
        <p:blipFill>
          <a:blip r:embed="rId3"/>
          <a:stretch>
            <a:fillRect/>
          </a:stretch>
        </p:blipFill>
        <p:spPr>
          <a:xfrm rot="1620000">
            <a:off x="6725302" y="6179874"/>
            <a:ext cx="1038225" cy="904875"/>
          </a:xfrm>
          <a:prstGeom prst="rect">
            <a:avLst/>
          </a:prstGeom>
        </p:spPr>
      </p:pic>
      <p:pic>
        <p:nvPicPr>
          <p:cNvPr id="25" name="Picture 8" descr="Icon&#10;&#10;Description automatically generated">
            <a:extLst>
              <a:ext uri="{FF2B5EF4-FFF2-40B4-BE49-F238E27FC236}">
                <a16:creationId xmlns:a16="http://schemas.microsoft.com/office/drawing/2014/main" id="{F739DCF7-5F6D-4F2D-929E-858A28EC999D}"/>
              </a:ext>
            </a:extLst>
          </p:cNvPr>
          <p:cNvPicPr>
            <a:picLocks noChangeAspect="1"/>
          </p:cNvPicPr>
          <p:nvPr/>
        </p:nvPicPr>
        <p:blipFill>
          <a:blip r:embed="rId3"/>
          <a:stretch>
            <a:fillRect/>
          </a:stretch>
        </p:blipFill>
        <p:spPr>
          <a:xfrm rot="19153117">
            <a:off x="8617688" y="6308315"/>
            <a:ext cx="1038225" cy="904875"/>
          </a:xfrm>
          <a:prstGeom prst="rect">
            <a:avLst/>
          </a:prstGeom>
        </p:spPr>
      </p:pic>
    </p:spTree>
    <p:extLst>
      <p:ext uri="{BB962C8B-B14F-4D97-AF65-F5344CB8AC3E}">
        <p14:creationId xmlns:p14="http://schemas.microsoft.com/office/powerpoint/2010/main" val="314779273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35f27a-7766-42e4-af79-3c5503d623c9" xsi:nil="true"/>
    <lcf76f155ced4ddcb4097134ff3c332f xmlns="88b26220-c0c3-4b70-bd45-470f1aa6fb54">
      <Terms xmlns="http://schemas.microsoft.com/office/infopath/2007/PartnerControls"/>
    </lcf76f155ced4ddcb4097134ff3c332f>
    <Details xmlns="88b26220-c0c3-4b70-bd45-470f1aa6fb5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970EF6889E1542940F523285A40321" ma:contentTypeVersion="17" ma:contentTypeDescription="Create a new document." ma:contentTypeScope="" ma:versionID="0306d1d65540748c94805bb0236d1746">
  <xsd:schema xmlns:xsd="http://www.w3.org/2001/XMLSchema" xmlns:xs="http://www.w3.org/2001/XMLSchema" xmlns:p="http://schemas.microsoft.com/office/2006/metadata/properties" xmlns:ns2="88b26220-c0c3-4b70-bd45-470f1aa6fb54" xmlns:ns3="8c35f27a-7766-42e4-af79-3c5503d623c9" targetNamespace="http://schemas.microsoft.com/office/2006/metadata/properties" ma:root="true" ma:fieldsID="df2121132868da5439a57edafd1e1dc2" ns2:_="" ns3:_="">
    <xsd:import namespace="88b26220-c0c3-4b70-bd45-470f1aa6fb54"/>
    <xsd:import namespace="8c35f27a-7766-42e4-af79-3c5503d623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etails"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26220-c0c3-4b70-bd45-470f1aa6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etails" ma:index="18" nillable="true" ma:displayName="Details" ma:format="Dropdown" ma:internalName="Details">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35f27a-7766-42e4-af79-3c5503d623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bacca76-5b74-4581-b56d-a9bb706afbaf}" ma:internalName="TaxCatchAll" ma:showField="CatchAllData" ma:web="8c35f27a-7766-42e4-af79-3c5503d623c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FFF14B-79D3-43C7-8740-863BE17865F5}">
  <ds:schemaRefs>
    <ds:schemaRef ds:uri="88b26220-c0c3-4b70-bd45-470f1aa6fb54"/>
    <ds:schemaRef ds:uri="http://purl.org/dc/terms/"/>
    <ds:schemaRef ds:uri="http://schemas.openxmlformats.org/package/2006/metadata/core-properties"/>
    <ds:schemaRef ds:uri="http://schemas.microsoft.com/office/2006/documentManagement/types"/>
    <ds:schemaRef ds:uri="8c35f27a-7766-42e4-af79-3c5503d623c9"/>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39397EC-BF06-47BC-AD3E-64C7FA62ECB1}">
  <ds:schemaRefs>
    <ds:schemaRef ds:uri="http://schemas.microsoft.com/sharepoint/v3/contenttype/forms"/>
  </ds:schemaRefs>
</ds:datastoreItem>
</file>

<file path=customXml/itemProps3.xml><?xml version="1.0" encoding="utf-8"?>
<ds:datastoreItem xmlns:ds="http://schemas.openxmlformats.org/officeDocument/2006/customXml" ds:itemID="{E096E9F3-3F21-4F6D-BF7F-8E8B4E171D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b26220-c0c3-4b70-bd45-470f1aa6fb54"/>
    <ds:schemaRef ds:uri="8c35f27a-7766-42e4-af79-3c5503d623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MLHU2022-Template</Template>
  <TotalTime>0</TotalTime>
  <Words>3160</Words>
  <Application>Microsoft Office PowerPoint</Application>
  <PresentationFormat>Widescreen</PresentationFormat>
  <Paragraphs>482</Paragraphs>
  <Slides>29</Slides>
  <Notes>29</Notes>
  <HiddenSlides>0</HiddenSlides>
  <MMClips>2</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Custom Design</vt:lpstr>
      <vt:lpstr>PowerPoint Presentation</vt:lpstr>
      <vt:lpstr>Class Overview </vt:lpstr>
      <vt:lpstr> Consent </vt:lpstr>
      <vt:lpstr>Everyone has the right to choose:</vt:lpstr>
      <vt:lpstr>Consent-Elementary Video (see next slide for secondary)</vt:lpstr>
      <vt:lpstr>Consent – Secondary Video</vt:lpstr>
      <vt:lpstr>What does STI stand for?</vt:lpstr>
      <vt:lpstr>Bacterial Infections</vt:lpstr>
      <vt:lpstr>Chlamydia</vt:lpstr>
      <vt:lpstr>Gonorrhea</vt:lpstr>
      <vt:lpstr>Syphilis</vt:lpstr>
      <vt:lpstr>Viral Infections</vt:lpstr>
      <vt:lpstr>Human Papillomavirus (HPV)</vt:lpstr>
      <vt:lpstr>Human Papillomavirus (HPV)  Presentation: Genital Warts</vt:lpstr>
      <vt:lpstr>Human Papillomavirus (HPV)  Presentation: Cancer</vt:lpstr>
      <vt:lpstr>Human Papillomavirus (HPV)   Prevention: Vaccination </vt:lpstr>
      <vt:lpstr>Herpes  Virus: Herpes Simplex Virus 1 and 2 </vt:lpstr>
      <vt:lpstr>Herpes  Virus: Herpes Simplex Virus-2 </vt:lpstr>
      <vt:lpstr>Hepatitis   Subgroups: A, B, C</vt:lpstr>
      <vt:lpstr>Hepatitis   Subgroup: B</vt:lpstr>
      <vt:lpstr>Human Immunodeficiency Virus (HIV)</vt:lpstr>
      <vt:lpstr>Most STIs Have No Symptoms!</vt:lpstr>
      <vt:lpstr>Prevention </vt:lpstr>
      <vt:lpstr>PowerPoint Presentation</vt:lpstr>
      <vt:lpstr>Harm Reduction </vt:lpstr>
      <vt:lpstr>Condoms</vt:lpstr>
      <vt:lpstr>Who to talk to</vt:lpstr>
      <vt:lpstr>Where to get more information</vt:lpstr>
      <vt:lpstr>STI Clinics Middlesex-London Health Unit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Eckert</dc:creator>
  <cp:lastModifiedBy>Jacqueline Eckert</cp:lastModifiedBy>
  <cp:revision>10</cp:revision>
  <dcterms:created xsi:type="dcterms:W3CDTF">2022-05-03T16:01:27Z</dcterms:created>
  <dcterms:modified xsi:type="dcterms:W3CDTF">2023-11-06T19:46:09Z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0x01010050970EF6889E1542940F523285A40321</vt:lpwstr>
  </property>
  <property fmtid="{D5CDD505-2E9C-101B-9397-08002B2CF9AE}" pid="3" name="MediaServiceImageTags">
    <vt:lpwstr/>
  </property>
</Properties>
</file>